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3.xml" ContentType="application/vnd.openxmlformats-officedocument.presentationml.tags+xml"/>
  <Override PartName="/ppt/notesSlides/notesSlide25.xml" ContentType="application/vnd.openxmlformats-officedocument.presentationml.notesSlide+xml"/>
  <Override PartName="/ppt/tags/tag4.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8" r:id="rId1"/>
  </p:sldMasterIdLst>
  <p:notesMasterIdLst>
    <p:notesMasterId r:id="rId29"/>
  </p:notesMasterIdLst>
  <p:handoutMasterIdLst>
    <p:handoutMasterId r:id="rId30"/>
  </p:handoutMasterIdLst>
  <p:sldIdLst>
    <p:sldId id="594" r:id="rId2"/>
    <p:sldId id="605" r:id="rId3"/>
    <p:sldId id="371" r:id="rId4"/>
    <p:sldId id="620" r:id="rId5"/>
    <p:sldId id="579" r:id="rId6"/>
    <p:sldId id="580" r:id="rId7"/>
    <p:sldId id="581" r:id="rId8"/>
    <p:sldId id="582" r:id="rId9"/>
    <p:sldId id="583" r:id="rId10"/>
    <p:sldId id="584" r:id="rId11"/>
    <p:sldId id="585" r:id="rId12"/>
    <p:sldId id="586" r:id="rId13"/>
    <p:sldId id="587" r:id="rId14"/>
    <p:sldId id="588" r:id="rId15"/>
    <p:sldId id="577" r:id="rId16"/>
    <p:sldId id="606" r:id="rId17"/>
    <p:sldId id="604" r:id="rId18"/>
    <p:sldId id="607" r:id="rId19"/>
    <p:sldId id="608" r:id="rId20"/>
    <p:sldId id="609" r:id="rId21"/>
    <p:sldId id="611" r:id="rId22"/>
    <p:sldId id="612" r:id="rId23"/>
    <p:sldId id="614" r:id="rId24"/>
    <p:sldId id="615" r:id="rId25"/>
    <p:sldId id="619" r:id="rId26"/>
    <p:sldId id="617" r:id="rId27"/>
    <p:sldId id="618" r:id="rId28"/>
  </p:sldIdLst>
  <p:sldSz cx="12188825" cy="6858000"/>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744">
          <p15:clr>
            <a:srgbClr val="A4A3A4"/>
          </p15:clr>
        </p15:guide>
        <p15:guide id="3" orient="horz" pos="912">
          <p15:clr>
            <a:srgbClr val="A4A3A4"/>
          </p15:clr>
        </p15:guide>
        <p15:guide id="4" orient="horz" pos="720">
          <p15:clr>
            <a:srgbClr val="A4A3A4"/>
          </p15:clr>
        </p15:guide>
        <p15:guide id="5" pos="3839">
          <p15:clr>
            <a:srgbClr val="A4A3A4"/>
          </p15:clr>
        </p15:guide>
        <p15:guide id="6" pos="7294">
          <p15:clr>
            <a:srgbClr val="A4A3A4"/>
          </p15:clr>
        </p15:guide>
        <p15:guide id="7" pos="38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59" autoAdjust="0"/>
    <p:restoredTop sz="77388" autoAdjust="0"/>
  </p:normalViewPr>
  <p:slideViewPr>
    <p:cSldViewPr>
      <p:cViewPr varScale="1">
        <p:scale>
          <a:sx n="69" d="100"/>
          <a:sy n="69" d="100"/>
        </p:scale>
        <p:origin x="1296" y="62"/>
      </p:cViewPr>
      <p:guideLst>
        <p:guide orient="horz" pos="2160"/>
        <p:guide orient="horz" pos="3744"/>
        <p:guide orient="horz" pos="912"/>
        <p:guide orient="horz" pos="720"/>
        <p:guide pos="3839"/>
        <p:guide pos="7294"/>
        <p:guide pos="384"/>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87" d="100"/>
          <a:sy n="87" d="100"/>
        </p:scale>
        <p:origin x="-373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792B9C-80BF-4723-831D-C15C8C377261}" type="doc">
      <dgm:prSet loTypeId="urn:microsoft.com/office/officeart/2005/8/layout/chevron2" loCatId="process" qsTypeId="urn:microsoft.com/office/officeart/2005/8/quickstyle/simple2" qsCatId="simple" csTypeId="urn:microsoft.com/office/officeart/2005/8/colors/accent1_2" csCatId="accent1" phldr="1"/>
      <dgm:spPr/>
      <dgm:t>
        <a:bodyPr/>
        <a:lstStyle/>
        <a:p>
          <a:endParaRPr lang="en-US"/>
        </a:p>
      </dgm:t>
    </dgm:pt>
    <dgm:pt modelId="{DB4EDAE5-EE07-4522-B53D-94E7B465EB05}">
      <dgm:prSet/>
      <dgm:spPr/>
      <dgm:t>
        <a:bodyPr/>
        <a:lstStyle/>
        <a:p>
          <a:pPr rtl="0"/>
          <a:r>
            <a:rPr lang="en-US" smtClean="0"/>
            <a:t>Configure</a:t>
          </a:r>
          <a:endParaRPr lang="en-US"/>
        </a:p>
      </dgm:t>
    </dgm:pt>
    <dgm:pt modelId="{0BFED33A-E37F-43A8-A464-2AC1BDA12998}" type="parTrans" cxnId="{B5FB7C81-7BD6-4FB6-8594-8B922C5E1219}">
      <dgm:prSet/>
      <dgm:spPr/>
      <dgm:t>
        <a:bodyPr/>
        <a:lstStyle/>
        <a:p>
          <a:endParaRPr lang="en-US"/>
        </a:p>
      </dgm:t>
    </dgm:pt>
    <dgm:pt modelId="{E08B60C8-89E0-4809-BBD3-12D64651990B}" type="sibTrans" cxnId="{B5FB7C81-7BD6-4FB6-8594-8B922C5E1219}">
      <dgm:prSet/>
      <dgm:spPr/>
      <dgm:t>
        <a:bodyPr/>
        <a:lstStyle/>
        <a:p>
          <a:endParaRPr lang="en-US"/>
        </a:p>
      </dgm:t>
    </dgm:pt>
    <dgm:pt modelId="{BBF54A5E-5C6E-4504-B7AE-E7EFAC293ECA}">
      <dgm:prSet/>
      <dgm:spPr/>
      <dgm:t>
        <a:bodyPr/>
        <a:lstStyle/>
        <a:p>
          <a:pPr rtl="0"/>
          <a:r>
            <a:rPr lang="en-US" smtClean="0"/>
            <a:t>Redirect Click-to-Run Settings to point to package location</a:t>
          </a:r>
          <a:endParaRPr lang="en-US"/>
        </a:p>
      </dgm:t>
    </dgm:pt>
    <dgm:pt modelId="{04AA5F61-0069-49AA-B79E-9876CF754C85}" type="parTrans" cxnId="{A2D3AD1B-D4B3-42B7-918F-4010EC22C8B4}">
      <dgm:prSet/>
      <dgm:spPr/>
      <dgm:t>
        <a:bodyPr/>
        <a:lstStyle/>
        <a:p>
          <a:endParaRPr lang="en-US"/>
        </a:p>
      </dgm:t>
    </dgm:pt>
    <dgm:pt modelId="{ADC91D8F-9CF1-46D8-8314-C52CD041BC05}" type="sibTrans" cxnId="{A2D3AD1B-D4B3-42B7-918F-4010EC22C8B4}">
      <dgm:prSet/>
      <dgm:spPr/>
      <dgm:t>
        <a:bodyPr/>
        <a:lstStyle/>
        <a:p>
          <a:endParaRPr lang="en-US"/>
        </a:p>
      </dgm:t>
    </dgm:pt>
    <dgm:pt modelId="{648D3C01-08E9-4336-9A4B-17E8E5AC1AD5}">
      <dgm:prSet/>
      <dgm:spPr/>
      <dgm:t>
        <a:bodyPr/>
        <a:lstStyle/>
        <a:p>
          <a:pPr rtl="0"/>
          <a:r>
            <a:rPr lang="en-US" smtClean="0"/>
            <a:t>Update</a:t>
          </a:r>
          <a:endParaRPr lang="en-US"/>
        </a:p>
      </dgm:t>
    </dgm:pt>
    <dgm:pt modelId="{1F5AE4E0-729F-46CE-A1AB-0ACD56633E20}" type="parTrans" cxnId="{0F1E96D3-6AFD-4D54-A56D-520F666F6FC7}">
      <dgm:prSet/>
      <dgm:spPr/>
      <dgm:t>
        <a:bodyPr/>
        <a:lstStyle/>
        <a:p>
          <a:endParaRPr lang="en-US"/>
        </a:p>
      </dgm:t>
    </dgm:pt>
    <dgm:pt modelId="{B4DECA35-D861-4135-8296-6E74A569F2EA}" type="sibTrans" cxnId="{0F1E96D3-6AFD-4D54-A56D-520F666F6FC7}">
      <dgm:prSet/>
      <dgm:spPr/>
      <dgm:t>
        <a:bodyPr/>
        <a:lstStyle/>
        <a:p>
          <a:endParaRPr lang="en-US"/>
        </a:p>
      </dgm:t>
    </dgm:pt>
    <dgm:pt modelId="{D0B55749-2438-474C-AB2B-569D2177FA91}">
      <dgm:prSet/>
      <dgm:spPr/>
      <dgm:t>
        <a:bodyPr/>
        <a:lstStyle/>
        <a:p>
          <a:pPr rtl="0"/>
          <a:r>
            <a:rPr lang="en-US" smtClean="0"/>
            <a:t>Launch native O365 Update process</a:t>
          </a:r>
          <a:endParaRPr lang="en-US"/>
        </a:p>
      </dgm:t>
    </dgm:pt>
    <dgm:pt modelId="{3F38577A-5B04-4BF2-B393-DD65E4295AEF}" type="parTrans" cxnId="{DCE82697-2652-4C3E-9B0B-C0B1E2CEAE44}">
      <dgm:prSet/>
      <dgm:spPr/>
      <dgm:t>
        <a:bodyPr/>
        <a:lstStyle/>
        <a:p>
          <a:endParaRPr lang="en-US"/>
        </a:p>
      </dgm:t>
    </dgm:pt>
    <dgm:pt modelId="{3ACD1F24-98E8-4D7E-8FF3-E8DADA4B7D1D}" type="sibTrans" cxnId="{DCE82697-2652-4C3E-9B0B-C0B1E2CEAE44}">
      <dgm:prSet/>
      <dgm:spPr/>
      <dgm:t>
        <a:bodyPr/>
        <a:lstStyle/>
        <a:p>
          <a:endParaRPr lang="en-US"/>
        </a:p>
      </dgm:t>
    </dgm:pt>
    <dgm:pt modelId="{11CFC8B5-D3CD-4C49-AB52-94B7E510ECE7}">
      <dgm:prSet/>
      <dgm:spPr/>
      <dgm:t>
        <a:bodyPr/>
        <a:lstStyle/>
        <a:p>
          <a:pPr rtl="0"/>
          <a:r>
            <a:rPr lang="en-US" dirty="0" smtClean="0"/>
            <a:t>Policy</a:t>
          </a:r>
          <a:endParaRPr lang="en-US" dirty="0"/>
        </a:p>
      </dgm:t>
    </dgm:pt>
    <dgm:pt modelId="{2B724CBB-E21D-4E2A-BF0A-08E0F6E3215B}" type="parTrans" cxnId="{819C37C5-03DA-40D9-8886-09E7806818EE}">
      <dgm:prSet/>
      <dgm:spPr/>
      <dgm:t>
        <a:bodyPr/>
        <a:lstStyle/>
        <a:p>
          <a:endParaRPr lang="en-US"/>
        </a:p>
      </dgm:t>
    </dgm:pt>
    <dgm:pt modelId="{1EE5D563-96E7-4A71-A11B-A5E6AA5D9473}" type="sibTrans" cxnId="{819C37C5-03DA-40D9-8886-09E7806818EE}">
      <dgm:prSet/>
      <dgm:spPr/>
      <dgm:t>
        <a:bodyPr/>
        <a:lstStyle/>
        <a:p>
          <a:endParaRPr lang="en-US"/>
        </a:p>
      </dgm:t>
    </dgm:pt>
    <dgm:pt modelId="{A41914C2-74CF-49CE-9393-0C68A202A252}">
      <dgm:prSet/>
      <dgm:spPr/>
      <dgm:t>
        <a:bodyPr/>
        <a:lstStyle/>
        <a:p>
          <a:pPr rtl="0"/>
          <a:r>
            <a:rPr lang="en-US" dirty="0" smtClean="0"/>
            <a:t>Standard Patch policy with DON’T_DOWNLOAD flag</a:t>
          </a:r>
          <a:endParaRPr lang="en-US" dirty="0"/>
        </a:p>
      </dgm:t>
    </dgm:pt>
    <dgm:pt modelId="{B9983993-78CF-4AAE-82D6-47D01117CFC8}" type="parTrans" cxnId="{9404FB2F-D3AF-4A1A-8877-2C128C1FA084}">
      <dgm:prSet/>
      <dgm:spPr/>
      <dgm:t>
        <a:bodyPr/>
        <a:lstStyle/>
        <a:p>
          <a:endParaRPr lang="en-US"/>
        </a:p>
      </dgm:t>
    </dgm:pt>
    <dgm:pt modelId="{302E8D3F-F21F-4CF5-A9C4-A4457D5AA6E5}" type="sibTrans" cxnId="{9404FB2F-D3AF-4A1A-8877-2C128C1FA084}">
      <dgm:prSet/>
      <dgm:spPr/>
      <dgm:t>
        <a:bodyPr/>
        <a:lstStyle/>
        <a:p>
          <a:endParaRPr lang="en-US"/>
        </a:p>
      </dgm:t>
    </dgm:pt>
    <dgm:pt modelId="{3037B696-BACA-442D-BA49-D7B96FD3EE69}" type="pres">
      <dgm:prSet presAssocID="{60792B9C-80BF-4723-831D-C15C8C377261}" presName="linearFlow" presStyleCnt="0">
        <dgm:presLayoutVars>
          <dgm:dir/>
          <dgm:animLvl val="lvl"/>
          <dgm:resizeHandles val="exact"/>
        </dgm:presLayoutVars>
      </dgm:prSet>
      <dgm:spPr/>
      <dgm:t>
        <a:bodyPr/>
        <a:lstStyle/>
        <a:p>
          <a:endParaRPr lang="en-US"/>
        </a:p>
      </dgm:t>
    </dgm:pt>
    <dgm:pt modelId="{59BF238B-3F9F-40C2-8465-3B2DE1DA8F63}" type="pres">
      <dgm:prSet presAssocID="{11CFC8B5-D3CD-4C49-AB52-94B7E510ECE7}" presName="composite" presStyleCnt="0"/>
      <dgm:spPr/>
    </dgm:pt>
    <dgm:pt modelId="{FB610D32-E254-4271-87F0-69035B25F09D}" type="pres">
      <dgm:prSet presAssocID="{11CFC8B5-D3CD-4C49-AB52-94B7E510ECE7}" presName="parentText" presStyleLbl="alignNode1" presStyleIdx="0" presStyleCnt="3">
        <dgm:presLayoutVars>
          <dgm:chMax val="1"/>
          <dgm:bulletEnabled val="1"/>
        </dgm:presLayoutVars>
      </dgm:prSet>
      <dgm:spPr/>
      <dgm:t>
        <a:bodyPr/>
        <a:lstStyle/>
        <a:p>
          <a:endParaRPr lang="en-US"/>
        </a:p>
      </dgm:t>
    </dgm:pt>
    <dgm:pt modelId="{B1BFBC93-BD51-4E4B-BD8F-EF7F3C3D827E}" type="pres">
      <dgm:prSet presAssocID="{11CFC8B5-D3CD-4C49-AB52-94B7E510ECE7}" presName="descendantText" presStyleLbl="alignAcc1" presStyleIdx="0" presStyleCnt="3">
        <dgm:presLayoutVars>
          <dgm:bulletEnabled val="1"/>
        </dgm:presLayoutVars>
      </dgm:prSet>
      <dgm:spPr/>
      <dgm:t>
        <a:bodyPr/>
        <a:lstStyle/>
        <a:p>
          <a:endParaRPr lang="en-US"/>
        </a:p>
      </dgm:t>
    </dgm:pt>
    <dgm:pt modelId="{AFD5943B-3432-4A73-8C69-80D712764341}" type="pres">
      <dgm:prSet presAssocID="{1EE5D563-96E7-4A71-A11B-A5E6AA5D9473}" presName="sp" presStyleCnt="0"/>
      <dgm:spPr/>
    </dgm:pt>
    <dgm:pt modelId="{45B80CD2-A466-4347-B28A-426181E2AE47}" type="pres">
      <dgm:prSet presAssocID="{DB4EDAE5-EE07-4522-B53D-94E7B465EB05}" presName="composite" presStyleCnt="0"/>
      <dgm:spPr/>
    </dgm:pt>
    <dgm:pt modelId="{05AB8121-C6A2-4366-A526-EB79D791F2AD}" type="pres">
      <dgm:prSet presAssocID="{DB4EDAE5-EE07-4522-B53D-94E7B465EB05}" presName="parentText" presStyleLbl="alignNode1" presStyleIdx="1" presStyleCnt="3">
        <dgm:presLayoutVars>
          <dgm:chMax val="1"/>
          <dgm:bulletEnabled val="1"/>
        </dgm:presLayoutVars>
      </dgm:prSet>
      <dgm:spPr/>
      <dgm:t>
        <a:bodyPr/>
        <a:lstStyle/>
        <a:p>
          <a:endParaRPr lang="en-US"/>
        </a:p>
      </dgm:t>
    </dgm:pt>
    <dgm:pt modelId="{5B16FF24-2922-4DC0-8342-A9AF4A63E735}" type="pres">
      <dgm:prSet presAssocID="{DB4EDAE5-EE07-4522-B53D-94E7B465EB05}" presName="descendantText" presStyleLbl="alignAcc1" presStyleIdx="1" presStyleCnt="3">
        <dgm:presLayoutVars>
          <dgm:bulletEnabled val="1"/>
        </dgm:presLayoutVars>
      </dgm:prSet>
      <dgm:spPr/>
      <dgm:t>
        <a:bodyPr/>
        <a:lstStyle/>
        <a:p>
          <a:endParaRPr lang="en-US"/>
        </a:p>
      </dgm:t>
    </dgm:pt>
    <dgm:pt modelId="{7D714F0A-70ED-431C-914E-BCDAE43FF070}" type="pres">
      <dgm:prSet presAssocID="{E08B60C8-89E0-4809-BBD3-12D64651990B}" presName="sp" presStyleCnt="0"/>
      <dgm:spPr/>
    </dgm:pt>
    <dgm:pt modelId="{17B8BA8E-8243-41BB-BC2B-86CBE4356603}" type="pres">
      <dgm:prSet presAssocID="{648D3C01-08E9-4336-9A4B-17E8E5AC1AD5}" presName="composite" presStyleCnt="0"/>
      <dgm:spPr/>
    </dgm:pt>
    <dgm:pt modelId="{04AA0172-2F9F-47EA-A42F-33090FDD7B48}" type="pres">
      <dgm:prSet presAssocID="{648D3C01-08E9-4336-9A4B-17E8E5AC1AD5}" presName="parentText" presStyleLbl="alignNode1" presStyleIdx="2" presStyleCnt="3">
        <dgm:presLayoutVars>
          <dgm:chMax val="1"/>
          <dgm:bulletEnabled val="1"/>
        </dgm:presLayoutVars>
      </dgm:prSet>
      <dgm:spPr/>
      <dgm:t>
        <a:bodyPr/>
        <a:lstStyle/>
        <a:p>
          <a:endParaRPr lang="en-US"/>
        </a:p>
      </dgm:t>
    </dgm:pt>
    <dgm:pt modelId="{8B033AD5-4BFE-4144-85D3-746189E6EE77}" type="pres">
      <dgm:prSet presAssocID="{648D3C01-08E9-4336-9A4B-17E8E5AC1AD5}" presName="descendantText" presStyleLbl="alignAcc1" presStyleIdx="2" presStyleCnt="3">
        <dgm:presLayoutVars>
          <dgm:bulletEnabled val="1"/>
        </dgm:presLayoutVars>
      </dgm:prSet>
      <dgm:spPr/>
      <dgm:t>
        <a:bodyPr/>
        <a:lstStyle/>
        <a:p>
          <a:endParaRPr lang="en-US"/>
        </a:p>
      </dgm:t>
    </dgm:pt>
  </dgm:ptLst>
  <dgm:cxnLst>
    <dgm:cxn modelId="{A2D3AD1B-D4B3-42B7-918F-4010EC22C8B4}" srcId="{DB4EDAE5-EE07-4522-B53D-94E7B465EB05}" destId="{BBF54A5E-5C6E-4504-B7AE-E7EFAC293ECA}" srcOrd="0" destOrd="0" parTransId="{04AA5F61-0069-49AA-B79E-9876CF754C85}" sibTransId="{ADC91D8F-9CF1-46D8-8314-C52CD041BC05}"/>
    <dgm:cxn modelId="{9404FB2F-D3AF-4A1A-8877-2C128C1FA084}" srcId="{11CFC8B5-D3CD-4C49-AB52-94B7E510ECE7}" destId="{A41914C2-74CF-49CE-9393-0C68A202A252}" srcOrd="0" destOrd="0" parTransId="{B9983993-78CF-4AAE-82D6-47D01117CFC8}" sibTransId="{302E8D3F-F21F-4CF5-A9C4-A4457D5AA6E5}"/>
    <dgm:cxn modelId="{D8AB6995-50B5-4BED-9589-E51C94C11C7C}" type="presOf" srcId="{60792B9C-80BF-4723-831D-C15C8C377261}" destId="{3037B696-BACA-442D-BA49-D7B96FD3EE69}" srcOrd="0" destOrd="0" presId="urn:microsoft.com/office/officeart/2005/8/layout/chevron2"/>
    <dgm:cxn modelId="{DCE82697-2652-4C3E-9B0B-C0B1E2CEAE44}" srcId="{648D3C01-08E9-4336-9A4B-17E8E5AC1AD5}" destId="{D0B55749-2438-474C-AB2B-569D2177FA91}" srcOrd="0" destOrd="0" parTransId="{3F38577A-5B04-4BF2-B393-DD65E4295AEF}" sibTransId="{3ACD1F24-98E8-4D7E-8FF3-E8DADA4B7D1D}"/>
    <dgm:cxn modelId="{30AA4198-2ECA-474F-862D-F265FD6AC98B}" type="presOf" srcId="{D0B55749-2438-474C-AB2B-569D2177FA91}" destId="{8B033AD5-4BFE-4144-85D3-746189E6EE77}" srcOrd="0" destOrd="0" presId="urn:microsoft.com/office/officeart/2005/8/layout/chevron2"/>
    <dgm:cxn modelId="{819C37C5-03DA-40D9-8886-09E7806818EE}" srcId="{60792B9C-80BF-4723-831D-C15C8C377261}" destId="{11CFC8B5-D3CD-4C49-AB52-94B7E510ECE7}" srcOrd="0" destOrd="0" parTransId="{2B724CBB-E21D-4E2A-BF0A-08E0F6E3215B}" sibTransId="{1EE5D563-96E7-4A71-A11B-A5E6AA5D9473}"/>
    <dgm:cxn modelId="{6A54EBBE-CD1B-40E9-9105-0F9ECE893E8D}" type="presOf" srcId="{648D3C01-08E9-4336-9A4B-17E8E5AC1AD5}" destId="{04AA0172-2F9F-47EA-A42F-33090FDD7B48}" srcOrd="0" destOrd="0" presId="urn:microsoft.com/office/officeart/2005/8/layout/chevron2"/>
    <dgm:cxn modelId="{780C82A9-F8C2-421F-A9D5-A12C61313021}" type="presOf" srcId="{DB4EDAE5-EE07-4522-B53D-94E7B465EB05}" destId="{05AB8121-C6A2-4366-A526-EB79D791F2AD}" srcOrd="0" destOrd="0" presId="urn:microsoft.com/office/officeart/2005/8/layout/chevron2"/>
    <dgm:cxn modelId="{B30C1A2F-EED3-4AAA-955F-D8418C05CB9C}" type="presOf" srcId="{11CFC8B5-D3CD-4C49-AB52-94B7E510ECE7}" destId="{FB610D32-E254-4271-87F0-69035B25F09D}" srcOrd="0" destOrd="0" presId="urn:microsoft.com/office/officeart/2005/8/layout/chevron2"/>
    <dgm:cxn modelId="{21858825-B74D-48FE-86FA-EC6321B7F440}" type="presOf" srcId="{BBF54A5E-5C6E-4504-B7AE-E7EFAC293ECA}" destId="{5B16FF24-2922-4DC0-8342-A9AF4A63E735}" srcOrd="0" destOrd="0" presId="urn:microsoft.com/office/officeart/2005/8/layout/chevron2"/>
    <dgm:cxn modelId="{B5FB7C81-7BD6-4FB6-8594-8B922C5E1219}" srcId="{60792B9C-80BF-4723-831D-C15C8C377261}" destId="{DB4EDAE5-EE07-4522-B53D-94E7B465EB05}" srcOrd="1" destOrd="0" parTransId="{0BFED33A-E37F-43A8-A464-2AC1BDA12998}" sibTransId="{E08B60C8-89E0-4809-BBD3-12D64651990B}"/>
    <dgm:cxn modelId="{0F1E96D3-6AFD-4D54-A56D-520F666F6FC7}" srcId="{60792B9C-80BF-4723-831D-C15C8C377261}" destId="{648D3C01-08E9-4336-9A4B-17E8E5AC1AD5}" srcOrd="2" destOrd="0" parTransId="{1F5AE4E0-729F-46CE-A1AB-0ACD56633E20}" sibTransId="{B4DECA35-D861-4135-8296-6E74A569F2EA}"/>
    <dgm:cxn modelId="{DB153739-7EC8-47A2-A438-5A6560C5C680}" type="presOf" srcId="{A41914C2-74CF-49CE-9393-0C68A202A252}" destId="{B1BFBC93-BD51-4E4B-BD8F-EF7F3C3D827E}" srcOrd="0" destOrd="0" presId="urn:microsoft.com/office/officeart/2005/8/layout/chevron2"/>
    <dgm:cxn modelId="{0995E21E-E7EE-4AF4-8B99-B33315890AE2}" type="presParOf" srcId="{3037B696-BACA-442D-BA49-D7B96FD3EE69}" destId="{59BF238B-3F9F-40C2-8465-3B2DE1DA8F63}" srcOrd="0" destOrd="0" presId="urn:microsoft.com/office/officeart/2005/8/layout/chevron2"/>
    <dgm:cxn modelId="{DAE32CF5-A02D-4798-83E2-6ECF4D56DC93}" type="presParOf" srcId="{59BF238B-3F9F-40C2-8465-3B2DE1DA8F63}" destId="{FB610D32-E254-4271-87F0-69035B25F09D}" srcOrd="0" destOrd="0" presId="urn:microsoft.com/office/officeart/2005/8/layout/chevron2"/>
    <dgm:cxn modelId="{C273F243-477E-4A05-8C95-BA0E09658933}" type="presParOf" srcId="{59BF238B-3F9F-40C2-8465-3B2DE1DA8F63}" destId="{B1BFBC93-BD51-4E4B-BD8F-EF7F3C3D827E}" srcOrd="1" destOrd="0" presId="urn:microsoft.com/office/officeart/2005/8/layout/chevron2"/>
    <dgm:cxn modelId="{8B0B2322-C618-41EC-AE37-207BD4E0EFF3}" type="presParOf" srcId="{3037B696-BACA-442D-BA49-D7B96FD3EE69}" destId="{AFD5943B-3432-4A73-8C69-80D712764341}" srcOrd="1" destOrd="0" presId="urn:microsoft.com/office/officeart/2005/8/layout/chevron2"/>
    <dgm:cxn modelId="{874798B7-D0CB-4D20-B527-DDC556AEF9E4}" type="presParOf" srcId="{3037B696-BACA-442D-BA49-D7B96FD3EE69}" destId="{45B80CD2-A466-4347-B28A-426181E2AE47}" srcOrd="2" destOrd="0" presId="urn:microsoft.com/office/officeart/2005/8/layout/chevron2"/>
    <dgm:cxn modelId="{81522777-F0E3-4B37-9F8F-D33BC106CF62}" type="presParOf" srcId="{45B80CD2-A466-4347-B28A-426181E2AE47}" destId="{05AB8121-C6A2-4366-A526-EB79D791F2AD}" srcOrd="0" destOrd="0" presId="urn:microsoft.com/office/officeart/2005/8/layout/chevron2"/>
    <dgm:cxn modelId="{793EE272-E67F-4066-8F9E-E244F0F576BE}" type="presParOf" srcId="{45B80CD2-A466-4347-B28A-426181E2AE47}" destId="{5B16FF24-2922-4DC0-8342-A9AF4A63E735}" srcOrd="1" destOrd="0" presId="urn:microsoft.com/office/officeart/2005/8/layout/chevron2"/>
    <dgm:cxn modelId="{12B65988-7660-43F0-BA0C-A9D46276C79A}" type="presParOf" srcId="{3037B696-BACA-442D-BA49-D7B96FD3EE69}" destId="{7D714F0A-70ED-431C-914E-BCDAE43FF070}" srcOrd="3" destOrd="0" presId="urn:microsoft.com/office/officeart/2005/8/layout/chevron2"/>
    <dgm:cxn modelId="{EFD78DBF-AF5E-4C86-A11B-E8ADA46604DB}" type="presParOf" srcId="{3037B696-BACA-442D-BA49-D7B96FD3EE69}" destId="{17B8BA8E-8243-41BB-BC2B-86CBE4356603}" srcOrd="4" destOrd="0" presId="urn:microsoft.com/office/officeart/2005/8/layout/chevron2"/>
    <dgm:cxn modelId="{6461C654-3D71-415C-A439-4B08563DFE0E}" type="presParOf" srcId="{17B8BA8E-8243-41BB-BC2B-86CBE4356603}" destId="{04AA0172-2F9F-47EA-A42F-33090FDD7B48}" srcOrd="0" destOrd="0" presId="urn:microsoft.com/office/officeart/2005/8/layout/chevron2"/>
    <dgm:cxn modelId="{B44BCA5F-5423-4332-B2B4-A3FFCDFEAC5C}" type="presParOf" srcId="{17B8BA8E-8243-41BB-BC2B-86CBE4356603}" destId="{8B033AD5-4BFE-4144-85D3-746189E6EE7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610D32-E254-4271-87F0-69035B25F09D}">
      <dsp:nvSpPr>
        <dsp:cNvPr id="0" name=""/>
        <dsp:cNvSpPr/>
      </dsp:nvSpPr>
      <dsp:spPr>
        <a:xfrm rot="5400000">
          <a:off x="-138867" y="140493"/>
          <a:ext cx="925785" cy="64805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n-US" sz="1200" kern="1200" dirty="0" smtClean="0"/>
            <a:t>Policy</a:t>
          </a:r>
          <a:endParaRPr lang="en-US" sz="1200" kern="1200" dirty="0"/>
        </a:p>
      </dsp:txBody>
      <dsp:txXfrm rot="-5400000">
        <a:off x="1" y="325650"/>
        <a:ext cx="648050" cy="277735"/>
      </dsp:txXfrm>
    </dsp:sp>
    <dsp:sp modelId="{B1BFBC93-BD51-4E4B-BD8F-EF7F3C3D827E}">
      <dsp:nvSpPr>
        <dsp:cNvPr id="0" name=""/>
        <dsp:cNvSpPr/>
      </dsp:nvSpPr>
      <dsp:spPr>
        <a:xfrm rot="5400000">
          <a:off x="1528402" y="-878726"/>
          <a:ext cx="601760" cy="236246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rtl="0">
            <a:lnSpc>
              <a:spcPct val="90000"/>
            </a:lnSpc>
            <a:spcBef>
              <a:spcPct val="0"/>
            </a:spcBef>
            <a:spcAft>
              <a:spcPct val="15000"/>
            </a:spcAft>
            <a:buChar char="••"/>
          </a:pPr>
          <a:r>
            <a:rPr lang="en-US" sz="1300" kern="1200" dirty="0" smtClean="0"/>
            <a:t>Standard Patch policy with DON’T_DOWNLOAD flag</a:t>
          </a:r>
          <a:endParaRPr lang="en-US" sz="1300" kern="1200" dirty="0"/>
        </a:p>
      </dsp:txBody>
      <dsp:txXfrm rot="-5400000">
        <a:off x="648050" y="31002"/>
        <a:ext cx="2333088" cy="543008"/>
      </dsp:txXfrm>
    </dsp:sp>
    <dsp:sp modelId="{05AB8121-C6A2-4366-A526-EB79D791F2AD}">
      <dsp:nvSpPr>
        <dsp:cNvPr id="0" name=""/>
        <dsp:cNvSpPr/>
      </dsp:nvSpPr>
      <dsp:spPr>
        <a:xfrm rot="5400000">
          <a:off x="-138867" y="933275"/>
          <a:ext cx="925785" cy="64805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n-US" sz="1200" kern="1200" smtClean="0"/>
            <a:t>Configure</a:t>
          </a:r>
          <a:endParaRPr lang="en-US" sz="1200" kern="1200"/>
        </a:p>
      </dsp:txBody>
      <dsp:txXfrm rot="-5400000">
        <a:off x="1" y="1118432"/>
        <a:ext cx="648050" cy="277735"/>
      </dsp:txXfrm>
    </dsp:sp>
    <dsp:sp modelId="{5B16FF24-2922-4DC0-8342-A9AF4A63E735}">
      <dsp:nvSpPr>
        <dsp:cNvPr id="0" name=""/>
        <dsp:cNvSpPr/>
      </dsp:nvSpPr>
      <dsp:spPr>
        <a:xfrm rot="5400000">
          <a:off x="1528402" y="-85944"/>
          <a:ext cx="601760" cy="236246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rtl="0">
            <a:lnSpc>
              <a:spcPct val="90000"/>
            </a:lnSpc>
            <a:spcBef>
              <a:spcPct val="0"/>
            </a:spcBef>
            <a:spcAft>
              <a:spcPct val="15000"/>
            </a:spcAft>
            <a:buChar char="••"/>
          </a:pPr>
          <a:r>
            <a:rPr lang="en-US" sz="1300" kern="1200" smtClean="0"/>
            <a:t>Redirect Click-to-Run Settings to point to package location</a:t>
          </a:r>
          <a:endParaRPr lang="en-US" sz="1300" kern="1200"/>
        </a:p>
      </dsp:txBody>
      <dsp:txXfrm rot="-5400000">
        <a:off x="648050" y="823784"/>
        <a:ext cx="2333088" cy="543008"/>
      </dsp:txXfrm>
    </dsp:sp>
    <dsp:sp modelId="{04AA0172-2F9F-47EA-A42F-33090FDD7B48}">
      <dsp:nvSpPr>
        <dsp:cNvPr id="0" name=""/>
        <dsp:cNvSpPr/>
      </dsp:nvSpPr>
      <dsp:spPr>
        <a:xfrm rot="5400000">
          <a:off x="-138867" y="1726057"/>
          <a:ext cx="925785" cy="64805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n-US" sz="1200" kern="1200" smtClean="0"/>
            <a:t>Update</a:t>
          </a:r>
          <a:endParaRPr lang="en-US" sz="1200" kern="1200"/>
        </a:p>
      </dsp:txBody>
      <dsp:txXfrm rot="-5400000">
        <a:off x="1" y="1911214"/>
        <a:ext cx="648050" cy="277735"/>
      </dsp:txXfrm>
    </dsp:sp>
    <dsp:sp modelId="{8B033AD5-4BFE-4144-85D3-746189E6EE77}">
      <dsp:nvSpPr>
        <dsp:cNvPr id="0" name=""/>
        <dsp:cNvSpPr/>
      </dsp:nvSpPr>
      <dsp:spPr>
        <a:xfrm rot="5400000">
          <a:off x="1528402" y="706837"/>
          <a:ext cx="601760" cy="236246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rtl="0">
            <a:lnSpc>
              <a:spcPct val="90000"/>
            </a:lnSpc>
            <a:spcBef>
              <a:spcPct val="0"/>
            </a:spcBef>
            <a:spcAft>
              <a:spcPct val="15000"/>
            </a:spcAft>
            <a:buChar char="••"/>
          </a:pPr>
          <a:r>
            <a:rPr lang="en-US" sz="1300" kern="1200" smtClean="0"/>
            <a:t>Launch native O365 Update process</a:t>
          </a:r>
          <a:endParaRPr lang="en-US" sz="1300" kern="1200"/>
        </a:p>
      </dsp:txBody>
      <dsp:txXfrm rot="-5400000">
        <a:off x="648050" y="1616565"/>
        <a:ext cx="2333088" cy="54300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821AA6-70BE-4FDE-A8DC-DB381A688FD8}" type="datetimeFigureOut">
              <a:rPr lang="en-US"/>
              <a:t>10/17/2016</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7E47EA-D299-42CE-88BF-4E1035596DA5}" type="slidenum">
              <a:rPr/>
              <a:t>‹#›</a:t>
            </a:fld>
            <a:endParaRPr/>
          </a:p>
        </p:txBody>
      </p:sp>
    </p:spTree>
    <p:extLst>
      <p:ext uri="{BB962C8B-B14F-4D97-AF65-F5344CB8AC3E}">
        <p14:creationId xmlns:p14="http://schemas.microsoft.com/office/powerpoint/2010/main" val="1966811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2588" y="381000"/>
            <a:ext cx="4572000" cy="257309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381000" y="3124200"/>
            <a:ext cx="6096000" cy="5334000"/>
          </a:xfrm>
          <a:prstGeom prst="rect">
            <a:avLst/>
          </a:prstGeom>
        </p:spPr>
        <p:txBody>
          <a:bodyPr vert="horz" lIns="0" tIns="0" rIns="0" bIns="91440" rtlCol="0">
            <a:normAutofit/>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381000" y="8610600"/>
            <a:ext cx="4648200" cy="2270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715000" y="8610600"/>
            <a:ext cx="762000" cy="227013"/>
          </a:xfrm>
          <a:prstGeom prst="rect">
            <a:avLst/>
          </a:prstGeom>
        </p:spPr>
        <p:txBody>
          <a:bodyPr vert="horz" lIns="91440" tIns="45720" rIns="91440" bIns="45720" rtlCol="0" anchor="b"/>
          <a:lstStyle>
            <a:lvl1pPr algn="r">
              <a:defRPr sz="1200"/>
            </a:lvl1pPr>
          </a:lstStyle>
          <a:p>
            <a:fld id="{8C72D9AE-7182-4680-8F79-479C4181FF08}" type="slidenum">
              <a:rPr/>
              <a:t>‹#›</a:t>
            </a:fld>
            <a:endParaRPr/>
          </a:p>
        </p:txBody>
      </p:sp>
      <p:pic>
        <p:nvPicPr>
          <p:cNvPr id="9" name="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400" y="381000"/>
            <a:ext cx="1371600" cy="361900"/>
          </a:xfrm>
          <a:prstGeom prst="rect">
            <a:avLst/>
          </a:prstGeom>
        </p:spPr>
      </p:pic>
    </p:spTree>
    <p:extLst>
      <p:ext uri="{BB962C8B-B14F-4D97-AF65-F5344CB8AC3E}">
        <p14:creationId xmlns:p14="http://schemas.microsoft.com/office/powerpoint/2010/main" val="973114905"/>
      </p:ext>
    </p:extLst>
  </p:cSld>
  <p:clrMap bg1="lt1" tx1="dk1" bg2="lt2" tx2="dk2" accent1="accent1" accent2="accent2" accent3="accent3" accent4="accent4" accent5="accent5" accent6="accent6" hlink="hlink" folHlink="folHlink"/>
  <p:notesStyle>
    <a:lvl1pPr marL="36576" indent="-36576" algn="l" defTabSz="914400" rtl="0" eaLnBrk="1" latinLnBrk="0" hangingPunct="1">
      <a:spcBef>
        <a:spcPts val="600"/>
      </a:spcBef>
      <a:buSzPct val="25000"/>
      <a:buFont typeface="Calibri" panose="020F0502020204030204" pitchFamily="34" charset="0"/>
      <a:buChar char=" "/>
      <a:defRPr sz="1100" kern="1200">
        <a:solidFill>
          <a:schemeClr val="tx1"/>
        </a:solidFill>
        <a:latin typeface="+mn-lt"/>
        <a:ea typeface="+mn-ea"/>
        <a:cs typeface="+mn-cs"/>
      </a:defRPr>
    </a:lvl1pPr>
    <a:lvl2pPr marL="228600" indent="-114300" algn="l" defTabSz="914400" rtl="0" eaLnBrk="1" latinLnBrk="0" hangingPunct="1">
      <a:spcBef>
        <a:spcPts val="600"/>
      </a:spcBef>
      <a:buFont typeface="Arial" panose="020B0604020202020204" pitchFamily="34" charset="0"/>
      <a:buChar char="•"/>
      <a:defRPr sz="1050" kern="1200">
        <a:solidFill>
          <a:schemeClr val="tx1"/>
        </a:solidFill>
        <a:latin typeface="+mn-lt"/>
        <a:ea typeface="+mn-ea"/>
        <a:cs typeface="+mn-cs"/>
      </a:defRPr>
    </a:lvl2pPr>
    <a:lvl3pPr marL="40005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3pPr>
    <a:lvl4pPr marL="57150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4pPr>
    <a:lvl5pPr marL="742950" indent="-114300" algn="l" defTabSz="914400" rtl="0" eaLnBrk="1" latinLnBrk="0" hangingPunct="1">
      <a:spcBef>
        <a:spcPts val="600"/>
      </a:spcBef>
      <a:buFont typeface="Arial" panose="020B0604020202020204" pitchFamily="34" charset="0"/>
      <a:buChar char="–"/>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1</a:t>
            </a:fld>
            <a:endParaRPr lang="en-US"/>
          </a:p>
        </p:txBody>
      </p:sp>
    </p:spTree>
    <p:extLst>
      <p:ext uri="{BB962C8B-B14F-4D97-AF65-F5344CB8AC3E}">
        <p14:creationId xmlns:p14="http://schemas.microsoft.com/office/powerpoint/2010/main" val="3678863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10</a:t>
            </a:fld>
            <a:endParaRPr lang="en-US" dirty="0"/>
          </a:p>
        </p:txBody>
      </p:sp>
    </p:spTree>
    <p:extLst>
      <p:ext uri="{BB962C8B-B14F-4D97-AF65-F5344CB8AC3E}">
        <p14:creationId xmlns:p14="http://schemas.microsoft.com/office/powerpoint/2010/main" val="331760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pPr marL="0" indent="0">
              <a:buFont typeface="Arial"/>
              <a:buNone/>
            </a:pPr>
            <a:r>
              <a:rPr lang="en-US" baseline="0" dirty="0" smtClean="0"/>
              <a:t>ITMS 8.0</a:t>
            </a:r>
          </a:p>
        </p:txBody>
      </p:sp>
      <p:sp>
        <p:nvSpPr>
          <p:cNvPr id="4" name="Slide Number Placeholder 3"/>
          <p:cNvSpPr>
            <a:spLocks noGrp="1"/>
          </p:cNvSpPr>
          <p:nvPr>
            <p:ph type="sldNum" sz="quarter" idx="10"/>
          </p:nvPr>
        </p:nvSpPr>
        <p:spPr/>
        <p:txBody>
          <a:bodyPr/>
          <a:lstStyle/>
          <a:p>
            <a:fld id="{8C72D9AE-7182-4680-8F79-479C4181FF08}" type="slidenum">
              <a:rPr lang="en-US" smtClean="0"/>
              <a:t>11</a:t>
            </a:fld>
            <a:endParaRPr lang="en-US" dirty="0"/>
          </a:p>
        </p:txBody>
      </p:sp>
    </p:spTree>
    <p:extLst>
      <p:ext uri="{BB962C8B-B14F-4D97-AF65-F5344CB8AC3E}">
        <p14:creationId xmlns:p14="http://schemas.microsoft.com/office/powerpoint/2010/main" val="1137295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12</a:t>
            </a:fld>
            <a:endParaRPr lang="en-US" dirty="0"/>
          </a:p>
        </p:txBody>
      </p:sp>
    </p:spTree>
    <p:extLst>
      <p:ext uri="{BB962C8B-B14F-4D97-AF65-F5344CB8AC3E}">
        <p14:creationId xmlns:p14="http://schemas.microsoft.com/office/powerpoint/2010/main" val="1031903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pPr marL="0" indent="0">
              <a:buFont typeface="Arial"/>
              <a:buNone/>
            </a:pPr>
            <a:endParaRPr lang="en-US" baseline="0"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t>13</a:t>
            </a:fld>
            <a:endParaRPr lang="en-US" dirty="0"/>
          </a:p>
        </p:txBody>
      </p:sp>
    </p:spTree>
    <p:extLst>
      <p:ext uri="{BB962C8B-B14F-4D97-AF65-F5344CB8AC3E}">
        <p14:creationId xmlns:p14="http://schemas.microsoft.com/office/powerpoint/2010/main" val="3753253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14</a:t>
            </a:fld>
            <a:endParaRPr lang="en-US" dirty="0"/>
          </a:p>
        </p:txBody>
      </p:sp>
    </p:spTree>
    <p:extLst>
      <p:ext uri="{BB962C8B-B14F-4D97-AF65-F5344CB8AC3E}">
        <p14:creationId xmlns:p14="http://schemas.microsoft.com/office/powerpoint/2010/main" val="1884484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15</a:t>
            </a:fld>
            <a:endParaRPr lang="en-US"/>
          </a:p>
        </p:txBody>
      </p:sp>
    </p:spTree>
    <p:extLst>
      <p:ext uri="{BB962C8B-B14F-4D97-AF65-F5344CB8AC3E}">
        <p14:creationId xmlns:p14="http://schemas.microsoft.com/office/powerpoint/2010/main" val="663691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16</a:t>
            </a:fld>
            <a:endParaRPr lang="en-US"/>
          </a:p>
        </p:txBody>
      </p:sp>
    </p:spTree>
    <p:extLst>
      <p:ext uri="{BB962C8B-B14F-4D97-AF65-F5344CB8AC3E}">
        <p14:creationId xmlns:p14="http://schemas.microsoft.com/office/powerpoint/2010/main" val="1833682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384175"/>
            <a:ext cx="4611687" cy="25955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a:t>17</a:t>
            </a:fld>
            <a:endParaRPr lang="en-US" dirty="0"/>
          </a:p>
        </p:txBody>
      </p:sp>
    </p:spTree>
    <p:extLst>
      <p:ext uri="{BB962C8B-B14F-4D97-AF65-F5344CB8AC3E}">
        <p14:creationId xmlns:p14="http://schemas.microsoft.com/office/powerpoint/2010/main" val="26200319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18</a:t>
            </a:fld>
            <a:endParaRPr lang="en-US"/>
          </a:p>
        </p:txBody>
      </p:sp>
    </p:spTree>
    <p:extLst>
      <p:ext uri="{BB962C8B-B14F-4D97-AF65-F5344CB8AC3E}">
        <p14:creationId xmlns:p14="http://schemas.microsoft.com/office/powerpoint/2010/main" val="85600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19</a:t>
            </a:fld>
            <a:endParaRPr lang="en-US"/>
          </a:p>
        </p:txBody>
      </p:sp>
    </p:spTree>
    <p:extLst>
      <p:ext uri="{BB962C8B-B14F-4D97-AF65-F5344CB8AC3E}">
        <p14:creationId xmlns:p14="http://schemas.microsoft.com/office/powerpoint/2010/main" val="4259039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2</a:t>
            </a:fld>
            <a:endParaRPr lang="en-US"/>
          </a:p>
        </p:txBody>
      </p:sp>
    </p:spTree>
    <p:extLst>
      <p:ext uri="{BB962C8B-B14F-4D97-AF65-F5344CB8AC3E}">
        <p14:creationId xmlns:p14="http://schemas.microsoft.com/office/powerpoint/2010/main" val="33971438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20</a:t>
            </a:fld>
            <a:endParaRPr lang="en-US"/>
          </a:p>
        </p:txBody>
      </p:sp>
    </p:spTree>
    <p:extLst>
      <p:ext uri="{BB962C8B-B14F-4D97-AF65-F5344CB8AC3E}">
        <p14:creationId xmlns:p14="http://schemas.microsoft.com/office/powerpoint/2010/main" val="20042373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t>21</a:t>
            </a:fld>
            <a:endParaRPr lang="en-US"/>
          </a:p>
        </p:txBody>
      </p:sp>
    </p:spTree>
    <p:extLst>
      <p:ext uri="{BB962C8B-B14F-4D97-AF65-F5344CB8AC3E}">
        <p14:creationId xmlns:p14="http://schemas.microsoft.com/office/powerpoint/2010/main" val="19269798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22</a:t>
            </a:fld>
            <a:endParaRPr lang="en-US"/>
          </a:p>
        </p:txBody>
      </p:sp>
    </p:spTree>
    <p:extLst>
      <p:ext uri="{BB962C8B-B14F-4D97-AF65-F5344CB8AC3E}">
        <p14:creationId xmlns:p14="http://schemas.microsoft.com/office/powerpoint/2010/main" val="15425244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23</a:t>
            </a:fld>
            <a:endParaRPr lang="en-US"/>
          </a:p>
        </p:txBody>
      </p:sp>
    </p:spTree>
    <p:extLst>
      <p:ext uri="{BB962C8B-B14F-4D97-AF65-F5344CB8AC3E}">
        <p14:creationId xmlns:p14="http://schemas.microsoft.com/office/powerpoint/2010/main" val="20488077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24</a:t>
            </a:fld>
            <a:endParaRPr lang="en-US"/>
          </a:p>
        </p:txBody>
      </p:sp>
    </p:spTree>
    <p:extLst>
      <p:ext uri="{BB962C8B-B14F-4D97-AF65-F5344CB8AC3E}">
        <p14:creationId xmlns:p14="http://schemas.microsoft.com/office/powerpoint/2010/main" val="38778131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p>
            <a:fld id="{5C470F54-82BE-4359-B235-95B33FFE1977}" type="slidenum">
              <a:rPr lang="en-US" smtClean="0"/>
              <a:pPr/>
              <a:t>25</a:t>
            </a:fld>
            <a:endParaRPr lang="en-US" smtClean="0"/>
          </a:p>
        </p:txBody>
      </p:sp>
      <p:sp>
        <p:nvSpPr>
          <p:cNvPr id="6" name="Slide Image Placeholder 5"/>
          <p:cNvSpPr>
            <a:spLocks noGrp="1" noRot="1" noChangeAspect="1"/>
          </p:cNvSpPr>
          <p:nvPr>
            <p:ph type="sldImg"/>
          </p:nvPr>
        </p:nvSpPr>
        <p:spPr>
          <a:xfrm>
            <a:off x="936625" y="284163"/>
            <a:ext cx="4984750" cy="2805112"/>
          </a:xfrm>
        </p:spPr>
      </p:sp>
      <p:sp>
        <p:nvSpPr>
          <p:cNvPr id="7" name="Notes Placeholder 6"/>
          <p:cNvSpPr>
            <a:spLocks noGrp="1"/>
          </p:cNvSpPr>
          <p:nvPr>
            <p:ph type="body" idx="1"/>
          </p:nvPr>
        </p:nvSpPr>
        <p:spPr/>
        <p:txBody>
          <a:bodyPr>
            <a:normAutofit/>
          </a:bodyPr>
          <a:lstStyle/>
          <a:p>
            <a:endParaRPr lang="en-US" sz="11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25248385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p>
            <a:fld id="{5C470F54-82BE-4359-B235-95B33FFE1977}" type="slidenum">
              <a:rPr lang="en-US" smtClean="0"/>
              <a:pPr/>
              <a:t>26</a:t>
            </a:fld>
            <a:endParaRPr lang="en-US" smtClean="0"/>
          </a:p>
        </p:txBody>
      </p:sp>
      <p:sp>
        <p:nvSpPr>
          <p:cNvPr id="6" name="Slide Image Placeholder 5"/>
          <p:cNvSpPr>
            <a:spLocks noGrp="1" noRot="1" noChangeAspect="1"/>
          </p:cNvSpPr>
          <p:nvPr>
            <p:ph type="sldImg"/>
          </p:nvPr>
        </p:nvSpPr>
        <p:spPr>
          <a:xfrm>
            <a:off x="936625" y="284163"/>
            <a:ext cx="4984750" cy="2805112"/>
          </a:xfrm>
        </p:spPr>
      </p:sp>
      <p:sp>
        <p:nvSpPr>
          <p:cNvPr id="7" name="Notes Placeholder 6"/>
          <p:cNvSpPr>
            <a:spLocks noGrp="1"/>
          </p:cNvSpPr>
          <p:nvPr>
            <p:ph type="body" idx="1"/>
          </p:nvPr>
        </p:nvSpPr>
        <p:spPr/>
        <p:txBody>
          <a:bodyPr>
            <a:normAutofit/>
          </a:bodyPr>
          <a:lstStyle/>
          <a:p>
            <a:endParaRPr lang="en-US" sz="1100" kern="1200" baseline="0" dirty="0" smtClean="0">
              <a:solidFill>
                <a:schemeClr val="tx1"/>
              </a:solidFill>
              <a:effectLst/>
              <a:latin typeface="+mn-lt"/>
              <a:ea typeface="+mn-ea"/>
              <a:cs typeface="+mn-cs"/>
            </a:endParaRPr>
          </a:p>
          <a:p>
            <a:endParaRPr lang="en-US" sz="11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4138273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3</a:t>
            </a:fld>
            <a:endParaRPr lang="en-US"/>
          </a:p>
        </p:txBody>
      </p:sp>
    </p:spTree>
    <p:extLst>
      <p:ext uri="{BB962C8B-B14F-4D97-AF65-F5344CB8AC3E}">
        <p14:creationId xmlns:p14="http://schemas.microsoft.com/office/powerpoint/2010/main" val="3082146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292100"/>
            <a:ext cx="3505200" cy="1973263"/>
          </a:xfrm>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4</a:t>
            </a:fld>
            <a:endParaRPr lang="en-US" dirty="0"/>
          </a:p>
        </p:txBody>
      </p:sp>
    </p:spTree>
    <p:extLst>
      <p:ext uri="{BB962C8B-B14F-4D97-AF65-F5344CB8AC3E}">
        <p14:creationId xmlns:p14="http://schemas.microsoft.com/office/powerpoint/2010/main" val="63212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pPr marL="0" lvl="0" indent="0">
              <a:buFont typeface="Arial"/>
              <a:buNone/>
            </a:pPr>
            <a:endParaRPr lang="en-US" sz="11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72D9AE-7182-4680-8F79-479C4181FF08}" type="slidenum">
              <a:rPr lang="en-US" smtClean="0"/>
              <a:t>5</a:t>
            </a:fld>
            <a:endParaRPr lang="en-US" dirty="0"/>
          </a:p>
        </p:txBody>
      </p:sp>
    </p:spTree>
    <p:extLst>
      <p:ext uri="{BB962C8B-B14F-4D97-AF65-F5344CB8AC3E}">
        <p14:creationId xmlns:p14="http://schemas.microsoft.com/office/powerpoint/2010/main" val="3032209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pPr marL="0" lvl="0" indent="0">
              <a:buFont typeface="Arial"/>
              <a:buNone/>
            </a:pPr>
            <a:endParaRPr lang="en-US" sz="11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72D9AE-7182-4680-8F79-479C4181FF08}" type="slidenum">
              <a:rPr lang="en-US" smtClean="0"/>
              <a:t>6</a:t>
            </a:fld>
            <a:endParaRPr lang="en-US" dirty="0"/>
          </a:p>
        </p:txBody>
      </p:sp>
    </p:spTree>
    <p:extLst>
      <p:ext uri="{BB962C8B-B14F-4D97-AF65-F5344CB8AC3E}">
        <p14:creationId xmlns:p14="http://schemas.microsoft.com/office/powerpoint/2010/main" val="1606165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7</a:t>
            </a:fld>
            <a:endParaRPr lang="en-US" dirty="0"/>
          </a:p>
        </p:txBody>
      </p:sp>
    </p:spTree>
    <p:extLst>
      <p:ext uri="{BB962C8B-B14F-4D97-AF65-F5344CB8AC3E}">
        <p14:creationId xmlns:p14="http://schemas.microsoft.com/office/powerpoint/2010/main" val="1515119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pPr marL="0" lvl="0" indent="0">
              <a:buFont typeface="Arial"/>
              <a:buNone/>
            </a:pPr>
            <a:endParaRPr lang="en-US" sz="1100" kern="1200" baseline="0" dirty="0" smtClean="0">
              <a:solidFill>
                <a:schemeClr val="tx1"/>
              </a:solidFill>
              <a:effectLst/>
              <a:latin typeface="+mn-lt"/>
              <a:ea typeface="+mn-ea"/>
              <a:cs typeface="+mn-cs"/>
            </a:endParaRPr>
          </a:p>
          <a:p>
            <a:pPr marL="0" lvl="0" indent="0">
              <a:buFont typeface="Arial"/>
              <a:buNone/>
            </a:pPr>
            <a:endParaRPr lang="en-US" sz="11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72D9AE-7182-4680-8F79-479C4181FF08}" type="slidenum">
              <a:rPr lang="en-US" smtClean="0"/>
              <a:t>8</a:t>
            </a:fld>
            <a:endParaRPr lang="en-US" dirty="0"/>
          </a:p>
        </p:txBody>
      </p:sp>
    </p:spTree>
    <p:extLst>
      <p:ext uri="{BB962C8B-B14F-4D97-AF65-F5344CB8AC3E}">
        <p14:creationId xmlns:p14="http://schemas.microsoft.com/office/powerpoint/2010/main" val="2146719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pPr marL="0" lvl="0" indent="0">
              <a:buFont typeface="Arial"/>
              <a:buNone/>
            </a:pPr>
            <a:endParaRPr lang="en-US" sz="11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72D9AE-7182-4680-8F79-479C4181FF08}" type="slidenum">
              <a:rPr lang="en-US" smtClean="0"/>
              <a:t>9</a:t>
            </a:fld>
            <a:endParaRPr lang="en-US" dirty="0"/>
          </a:p>
        </p:txBody>
      </p:sp>
    </p:spTree>
    <p:extLst>
      <p:ext uri="{BB962C8B-B14F-4D97-AF65-F5344CB8AC3E}">
        <p14:creationId xmlns:p14="http://schemas.microsoft.com/office/powerpoint/2010/main" val="14617605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9" name="Rectangle 58"/>
          <p:cNvSpPr/>
          <p:nvPr/>
        </p:nvSpPr>
        <p:spPr bwMode="ltGray">
          <a:xfrm>
            <a:off x="10734443" y="539871"/>
            <a:ext cx="1254534" cy="1254533"/>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0" name="Rectangle 59"/>
          <p:cNvSpPr/>
          <p:nvPr/>
        </p:nvSpPr>
        <p:spPr bwMode="ltGray">
          <a:xfrm>
            <a:off x="9885187" y="370770"/>
            <a:ext cx="1612958" cy="162869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1" name="Rectangle 60"/>
          <p:cNvSpPr/>
          <p:nvPr/>
        </p:nvSpPr>
        <p:spPr bwMode="ltGray">
          <a:xfrm>
            <a:off x="10734445" y="539871"/>
            <a:ext cx="763700" cy="125453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2" name="Rectangle 23"/>
          <p:cNvSpPr/>
          <p:nvPr/>
        </p:nvSpPr>
        <p:spPr bwMode="ltGray">
          <a:xfrm>
            <a:off x="11310746" y="370770"/>
            <a:ext cx="187398" cy="591855"/>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3" name="Rectangle 62"/>
          <p:cNvSpPr/>
          <p:nvPr/>
        </p:nvSpPr>
        <p:spPr bwMode="ltGray">
          <a:xfrm>
            <a:off x="11310746" y="539871"/>
            <a:ext cx="678231" cy="422754"/>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4" name="Rectangle 63"/>
          <p:cNvSpPr/>
          <p:nvPr/>
        </p:nvSpPr>
        <p:spPr bwMode="ltGray">
          <a:xfrm>
            <a:off x="11310746" y="539871"/>
            <a:ext cx="187400" cy="422754"/>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5" name="Rectangle 64"/>
          <p:cNvSpPr/>
          <p:nvPr/>
        </p:nvSpPr>
        <p:spPr bwMode="ltGray">
          <a:xfrm>
            <a:off x="10349871" y="858723"/>
            <a:ext cx="512691" cy="518199"/>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6" name="Rectangle 65"/>
          <p:cNvSpPr/>
          <p:nvPr/>
        </p:nvSpPr>
        <p:spPr bwMode="ltGray">
          <a:xfrm>
            <a:off x="10734443" y="858723"/>
            <a:ext cx="128117" cy="518199"/>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7" name="Rectangle 66"/>
          <p:cNvSpPr/>
          <p:nvPr/>
        </p:nvSpPr>
        <p:spPr bwMode="ltGray">
          <a:xfrm>
            <a:off x="9680503" y="1709936"/>
            <a:ext cx="491136" cy="496414"/>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8" name="Rectangle 67"/>
          <p:cNvSpPr/>
          <p:nvPr/>
        </p:nvSpPr>
        <p:spPr bwMode="ltGray">
          <a:xfrm>
            <a:off x="9885187" y="1709936"/>
            <a:ext cx="286453" cy="28953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2" name="Rectangle 71"/>
          <p:cNvSpPr/>
          <p:nvPr/>
        </p:nvSpPr>
        <p:spPr bwMode="ltGray">
          <a:xfrm>
            <a:off x="1679448" y="1869742"/>
            <a:ext cx="702710" cy="70956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nvGrpSpPr>
          <p:cNvPr id="4" name="Group 3"/>
          <p:cNvGrpSpPr/>
          <p:nvPr userDrawn="1"/>
        </p:nvGrpSpPr>
        <p:grpSpPr>
          <a:xfrm>
            <a:off x="5810242" y="201168"/>
            <a:ext cx="3375039" cy="3024137"/>
            <a:chOff x="5810242" y="218886"/>
            <a:chExt cx="3375039" cy="3024137"/>
          </a:xfrm>
        </p:grpSpPr>
        <p:sp>
          <p:nvSpPr>
            <p:cNvPr id="69" name="Rectangle 68"/>
            <p:cNvSpPr/>
            <p:nvPr/>
          </p:nvSpPr>
          <p:spPr bwMode="ltGray">
            <a:xfrm>
              <a:off x="7086086" y="872794"/>
              <a:ext cx="1074582" cy="108506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0" name="Rectangle 69"/>
            <p:cNvSpPr/>
            <p:nvPr/>
          </p:nvSpPr>
          <p:spPr bwMode="ltGray">
            <a:xfrm>
              <a:off x="6290368" y="1688239"/>
              <a:ext cx="1054857" cy="1065150"/>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3" name="Rectangle 72"/>
            <p:cNvSpPr/>
            <p:nvPr/>
          </p:nvSpPr>
          <p:spPr bwMode="ltGray">
            <a:xfrm>
              <a:off x="7885748" y="424895"/>
              <a:ext cx="1130577" cy="1141610"/>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0" name="Rectangle 43"/>
            <p:cNvSpPr/>
            <p:nvPr/>
          </p:nvSpPr>
          <p:spPr bwMode="ltGray">
            <a:xfrm>
              <a:off x="7885748" y="872794"/>
              <a:ext cx="274920" cy="693711"/>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1" name="Rectangle 120"/>
            <p:cNvSpPr/>
            <p:nvPr/>
          </p:nvSpPr>
          <p:spPr bwMode="ltGray">
            <a:xfrm>
              <a:off x="8338964" y="218886"/>
              <a:ext cx="428424" cy="433027"/>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2" name="Rectangle 46"/>
            <p:cNvSpPr/>
            <p:nvPr/>
          </p:nvSpPr>
          <p:spPr bwMode="ltGray">
            <a:xfrm>
              <a:off x="8338964" y="424895"/>
              <a:ext cx="428424" cy="22701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8" name="Rectangle 127"/>
            <p:cNvSpPr/>
            <p:nvPr/>
          </p:nvSpPr>
          <p:spPr bwMode="ltGray">
            <a:xfrm>
              <a:off x="8624841" y="548066"/>
              <a:ext cx="560440" cy="566462"/>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9" name="Rectangle 46"/>
            <p:cNvSpPr/>
            <p:nvPr/>
          </p:nvSpPr>
          <p:spPr bwMode="ltGray">
            <a:xfrm>
              <a:off x="8624841" y="548066"/>
              <a:ext cx="142546" cy="10384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0" name="Rectangle 53"/>
            <p:cNvSpPr/>
            <p:nvPr/>
          </p:nvSpPr>
          <p:spPr bwMode="ltGray">
            <a:xfrm>
              <a:off x="7086086" y="1688239"/>
              <a:ext cx="259139" cy="26962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1" name="Rectangle 130"/>
            <p:cNvSpPr/>
            <p:nvPr/>
          </p:nvSpPr>
          <p:spPr bwMode="ltGray">
            <a:xfrm>
              <a:off x="6415250" y="2106289"/>
              <a:ext cx="519581" cy="525164"/>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2" name="Rectangle 131"/>
            <p:cNvSpPr/>
            <p:nvPr/>
          </p:nvSpPr>
          <p:spPr bwMode="ltGray">
            <a:xfrm>
              <a:off x="5810242" y="2911405"/>
              <a:ext cx="328093" cy="331618"/>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grpSp>
        <p:nvGrpSpPr>
          <p:cNvPr id="5" name="Group 4"/>
          <p:cNvGrpSpPr/>
          <p:nvPr userDrawn="1"/>
        </p:nvGrpSpPr>
        <p:grpSpPr>
          <a:xfrm>
            <a:off x="3931054" y="1298448"/>
            <a:ext cx="2147163" cy="1897884"/>
            <a:chOff x="3931054" y="1188451"/>
            <a:chExt cx="2147163" cy="1897884"/>
          </a:xfrm>
        </p:grpSpPr>
        <p:sp>
          <p:nvSpPr>
            <p:cNvPr id="71" name="Rectangle 70"/>
            <p:cNvSpPr/>
            <p:nvPr/>
          </p:nvSpPr>
          <p:spPr bwMode="ltGray">
            <a:xfrm>
              <a:off x="5023360" y="1188451"/>
              <a:ext cx="1054857" cy="1065150"/>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3" name="Rectangle 132"/>
            <p:cNvSpPr/>
            <p:nvPr/>
          </p:nvSpPr>
          <p:spPr bwMode="ltGray">
            <a:xfrm>
              <a:off x="4637140" y="1969879"/>
              <a:ext cx="840475" cy="84047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4" name="Rectangle 133"/>
            <p:cNvSpPr/>
            <p:nvPr/>
          </p:nvSpPr>
          <p:spPr bwMode="ltGray">
            <a:xfrm>
              <a:off x="4068182" y="1856589"/>
              <a:ext cx="1080600" cy="1091145"/>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5" name="Rectangle 134"/>
            <p:cNvSpPr/>
            <p:nvPr/>
          </p:nvSpPr>
          <p:spPr bwMode="ltGray">
            <a:xfrm>
              <a:off x="4637141" y="1969879"/>
              <a:ext cx="511640" cy="8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6" name="Rectangle 23"/>
            <p:cNvSpPr/>
            <p:nvPr/>
          </p:nvSpPr>
          <p:spPr bwMode="ltGray">
            <a:xfrm>
              <a:off x="5023235" y="1856589"/>
              <a:ext cx="125547" cy="396513"/>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7" name="Rectangle 136"/>
            <p:cNvSpPr/>
            <p:nvPr/>
          </p:nvSpPr>
          <p:spPr bwMode="ltGray">
            <a:xfrm>
              <a:off x="5023235" y="1969879"/>
              <a:ext cx="454380" cy="28322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8" name="Rectangle 137"/>
            <p:cNvSpPr/>
            <p:nvPr/>
          </p:nvSpPr>
          <p:spPr bwMode="ltGray">
            <a:xfrm>
              <a:off x="4379497" y="2183493"/>
              <a:ext cx="343477" cy="347168"/>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9" name="Rectangle 138"/>
            <p:cNvSpPr/>
            <p:nvPr/>
          </p:nvSpPr>
          <p:spPr bwMode="ltGray">
            <a:xfrm>
              <a:off x="4637140" y="2183493"/>
              <a:ext cx="85832" cy="347168"/>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0" name="Rectangle 139"/>
            <p:cNvSpPr/>
            <p:nvPr/>
          </p:nvSpPr>
          <p:spPr bwMode="ltGray">
            <a:xfrm>
              <a:off x="3931054" y="2753763"/>
              <a:ext cx="329036" cy="332572"/>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1" name="Rectangle 140"/>
            <p:cNvSpPr/>
            <p:nvPr/>
          </p:nvSpPr>
          <p:spPr bwMode="ltGray">
            <a:xfrm>
              <a:off x="4068182" y="2753763"/>
              <a:ext cx="191909" cy="19397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2" name="Rectangle 141"/>
            <p:cNvSpPr/>
            <p:nvPr/>
          </p:nvSpPr>
          <p:spPr bwMode="ltGray">
            <a:xfrm>
              <a:off x="5023236" y="1969879"/>
              <a:ext cx="125547" cy="283223"/>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143" name="Rectangle 142"/>
          <p:cNvSpPr/>
          <p:nvPr/>
        </p:nvSpPr>
        <p:spPr bwMode="ltGray">
          <a:xfrm>
            <a:off x="2195171" y="2176088"/>
            <a:ext cx="728210" cy="73531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4" name="Rectangle 143"/>
          <p:cNvSpPr/>
          <p:nvPr/>
        </p:nvSpPr>
        <p:spPr bwMode="ltGray">
          <a:xfrm>
            <a:off x="2737076" y="1872561"/>
            <a:ext cx="766156" cy="773633"/>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5" name="Rectangle 43"/>
          <p:cNvSpPr/>
          <p:nvPr/>
        </p:nvSpPr>
        <p:spPr bwMode="ltGray">
          <a:xfrm>
            <a:off x="2737076" y="2176088"/>
            <a:ext cx="186305" cy="470106"/>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6" name="Rectangle 145"/>
          <p:cNvSpPr/>
          <p:nvPr/>
        </p:nvSpPr>
        <p:spPr bwMode="ltGray">
          <a:xfrm>
            <a:off x="3044207" y="1732956"/>
            <a:ext cx="290329" cy="293448"/>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7" name="Rectangle 46"/>
          <p:cNvSpPr/>
          <p:nvPr/>
        </p:nvSpPr>
        <p:spPr bwMode="ltGray">
          <a:xfrm>
            <a:off x="3044207" y="1872561"/>
            <a:ext cx="290329" cy="153843"/>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8" name="Rectangle 147"/>
          <p:cNvSpPr/>
          <p:nvPr/>
        </p:nvSpPr>
        <p:spPr bwMode="ltGray">
          <a:xfrm>
            <a:off x="3237936" y="1956031"/>
            <a:ext cx="379792" cy="383873"/>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9" name="Rectangle 46"/>
          <p:cNvSpPr/>
          <p:nvPr/>
        </p:nvSpPr>
        <p:spPr bwMode="ltGray">
          <a:xfrm>
            <a:off x="3237936" y="1956031"/>
            <a:ext cx="96600" cy="70374"/>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0" name="Rectangle 74"/>
          <p:cNvSpPr/>
          <p:nvPr/>
        </p:nvSpPr>
        <p:spPr bwMode="ltGray">
          <a:xfrm>
            <a:off x="2195171" y="2176088"/>
            <a:ext cx="186987" cy="403221"/>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1" name="Rectangle 150"/>
          <p:cNvSpPr/>
          <p:nvPr/>
        </p:nvSpPr>
        <p:spPr bwMode="ltGray">
          <a:xfrm>
            <a:off x="1748993" y="2123936"/>
            <a:ext cx="323445" cy="326921"/>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2" name="Rectangle 151"/>
          <p:cNvSpPr/>
          <p:nvPr/>
        </p:nvSpPr>
        <p:spPr bwMode="ltGray">
          <a:xfrm>
            <a:off x="1438275" y="2880775"/>
            <a:ext cx="218191" cy="22053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 name="Title 1"/>
          <p:cNvSpPr>
            <a:spLocks noGrp="1"/>
          </p:cNvSpPr>
          <p:nvPr>
            <p:ph type="ctrTitle"/>
          </p:nvPr>
        </p:nvSpPr>
        <p:spPr>
          <a:xfrm>
            <a:off x="1218882" y="3048001"/>
            <a:ext cx="9751063" cy="1393825"/>
          </a:xfrm>
        </p:spPr>
        <p:txBody>
          <a:bodyPr/>
          <a:lstStyle>
            <a:lvl1pPr>
              <a:lnSpc>
                <a:spcPct val="90000"/>
              </a:lnSpc>
              <a:defRPr sz="3200"/>
            </a:lvl1pPr>
          </a:lstStyle>
          <a:p>
            <a:r>
              <a:rPr lang="en-US" smtClean="0"/>
              <a:t>Click to edit Master title style</a:t>
            </a:r>
            <a:endParaRPr/>
          </a:p>
        </p:txBody>
      </p:sp>
      <p:sp>
        <p:nvSpPr>
          <p:cNvPr id="3" name="Subtitle 2"/>
          <p:cNvSpPr>
            <a:spLocks noGrp="1"/>
          </p:cNvSpPr>
          <p:nvPr>
            <p:ph type="subTitle" idx="1" hasCustomPrompt="1"/>
          </p:nvPr>
        </p:nvSpPr>
        <p:spPr>
          <a:xfrm>
            <a:off x="1218881" y="5050673"/>
            <a:ext cx="9751063" cy="3810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Click to add presenter’s name</a:t>
            </a:r>
          </a:p>
        </p:txBody>
      </p:sp>
      <p:grpSp>
        <p:nvGrpSpPr>
          <p:cNvPr id="154" name="Group 153"/>
          <p:cNvGrpSpPr/>
          <p:nvPr/>
        </p:nvGrpSpPr>
        <p:grpSpPr bwMode="invGray">
          <a:xfrm>
            <a:off x="0" y="0"/>
            <a:ext cx="12188825" cy="6858000"/>
            <a:chOff x="0" y="0"/>
            <a:chExt cx="12188825" cy="6858000"/>
          </a:xfrm>
        </p:grpSpPr>
        <p:sp>
          <p:nvSpPr>
            <p:cNvPr id="155" name="Rectangle 154"/>
            <p:cNvSpPr/>
            <p:nvPr/>
          </p:nvSpPr>
          <p:spPr bwMode="invGray">
            <a:xfrm>
              <a:off x="0"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6" name="Rectangle 155"/>
            <p:cNvSpPr/>
            <p:nvPr/>
          </p:nvSpPr>
          <p:spPr bwMode="invGray">
            <a:xfrm>
              <a:off x="11987657"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7" name="Rectangle 156"/>
            <p:cNvSpPr/>
            <p:nvPr/>
          </p:nvSpPr>
          <p:spPr bwMode="invGray">
            <a:xfrm>
              <a:off x="0" y="0"/>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8" name="Rectangle 157"/>
            <p:cNvSpPr/>
            <p:nvPr/>
          </p:nvSpPr>
          <p:spPr bwMode="invGray">
            <a:xfrm>
              <a:off x="0" y="6656832"/>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pic>
        <p:nvPicPr>
          <p:cNvPr id="56" name="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9857" y="783325"/>
            <a:ext cx="2468880" cy="651420"/>
          </a:xfrm>
          <a:prstGeom prst="rect">
            <a:avLst/>
          </a:prstGeom>
        </p:spPr>
      </p:pic>
    </p:spTree>
    <p:extLst>
      <p:ext uri="{BB962C8B-B14F-4D97-AF65-F5344CB8AC3E}">
        <p14:creationId xmlns:p14="http://schemas.microsoft.com/office/powerpoint/2010/main" val="240415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Transition Vertical Pictur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9" name="Rectangle 82"/>
          <p:cNvSpPr/>
          <p:nvPr/>
        </p:nvSpPr>
        <p:spPr bwMode="white">
          <a:xfrm>
            <a:off x="100584" y="100583"/>
            <a:ext cx="9669653" cy="6656832"/>
          </a:xfrm>
          <a:custGeom>
            <a:avLst/>
            <a:gdLst/>
            <a:ahLst/>
            <a:cxnLst/>
            <a:rect l="l" t="t" r="r" b="b"/>
            <a:pathLst>
              <a:path w="9669653" h="6656832">
                <a:moveTo>
                  <a:pt x="0" y="0"/>
                </a:moveTo>
                <a:lnTo>
                  <a:pt x="2939923" y="0"/>
                </a:lnTo>
                <a:lnTo>
                  <a:pt x="7988095" y="0"/>
                </a:lnTo>
                <a:lnTo>
                  <a:pt x="8826373" y="0"/>
                </a:lnTo>
                <a:lnTo>
                  <a:pt x="8826373" y="3124200"/>
                </a:lnTo>
                <a:lnTo>
                  <a:pt x="9410573" y="3124200"/>
                </a:lnTo>
                <a:lnTo>
                  <a:pt x="9410573" y="5210708"/>
                </a:lnTo>
                <a:lnTo>
                  <a:pt x="9669653" y="5210708"/>
                </a:lnTo>
                <a:lnTo>
                  <a:pt x="9669653" y="6641591"/>
                </a:lnTo>
                <a:lnTo>
                  <a:pt x="9410573" y="6641591"/>
                </a:lnTo>
                <a:lnTo>
                  <a:pt x="9410573" y="6656832"/>
                </a:lnTo>
                <a:lnTo>
                  <a:pt x="8780872" y="6656832"/>
                </a:lnTo>
                <a:lnTo>
                  <a:pt x="3524123" y="6656832"/>
                </a:lnTo>
                <a:lnTo>
                  <a:pt x="792777" y="6656832"/>
                </a:lnTo>
                <a:lnTo>
                  <a:pt x="792777" y="6655816"/>
                </a:lnTo>
                <a:lnTo>
                  <a:pt x="0" y="6655816"/>
                </a:lnTo>
                <a:close/>
              </a:path>
            </a:pathLst>
          </a:custGeom>
          <a:solidFill>
            <a:srgbClr val="EFEFE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nvGrpSpPr>
          <p:cNvPr id="70" name="Group 69"/>
          <p:cNvGrpSpPr/>
          <p:nvPr/>
        </p:nvGrpSpPr>
        <p:grpSpPr bwMode="ltGray">
          <a:xfrm>
            <a:off x="8330058" y="187419"/>
            <a:ext cx="1440575" cy="1811704"/>
            <a:chOff x="10441503" y="494758"/>
            <a:chExt cx="1329339" cy="1671811"/>
          </a:xfrm>
        </p:grpSpPr>
        <p:sp>
          <p:nvSpPr>
            <p:cNvPr id="71" name="Rectangle 70"/>
            <p:cNvSpPr/>
            <p:nvPr/>
          </p:nvSpPr>
          <p:spPr bwMode="ltGray">
            <a:xfrm rot="16200000">
              <a:off x="10563967" y="494758"/>
              <a:ext cx="908541" cy="90854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2" name="Rectangle 71"/>
            <p:cNvSpPr/>
            <p:nvPr/>
          </p:nvSpPr>
          <p:spPr bwMode="ltGray">
            <a:xfrm rot="16200000">
              <a:off x="10447203" y="844523"/>
              <a:ext cx="1168114" cy="11795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3" name="Rectangle 72"/>
            <p:cNvSpPr/>
            <p:nvPr/>
          </p:nvSpPr>
          <p:spPr bwMode="ltGray">
            <a:xfrm rot="16200000">
              <a:off x="10741700" y="672490"/>
              <a:ext cx="553076" cy="90854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4" name="Rectangle 73"/>
            <p:cNvSpPr/>
            <p:nvPr/>
          </p:nvSpPr>
          <p:spPr bwMode="ltGray">
            <a:xfrm rot="16200000">
              <a:off x="10796877" y="1308521"/>
              <a:ext cx="371294" cy="37528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5" name="Rectangle 74"/>
            <p:cNvSpPr/>
            <p:nvPr/>
          </p:nvSpPr>
          <p:spPr bwMode="ltGray">
            <a:xfrm rot="16200000">
              <a:off x="10936132" y="1169266"/>
              <a:ext cx="92783" cy="375283"/>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6" name="Rectangle 75"/>
            <p:cNvSpPr/>
            <p:nvPr/>
          </p:nvSpPr>
          <p:spPr bwMode="ltGray">
            <a:xfrm rot="16200000">
              <a:off x="11413247" y="1808974"/>
              <a:ext cx="355684" cy="359506"/>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7" name="Rectangle 76"/>
            <p:cNvSpPr/>
            <p:nvPr/>
          </p:nvSpPr>
          <p:spPr bwMode="ltGray">
            <a:xfrm rot="16200000">
              <a:off x="11412451" y="1809771"/>
              <a:ext cx="207451" cy="209680"/>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grpSp>
        <p:nvGrpSpPr>
          <p:cNvPr id="78" name="Group 77"/>
          <p:cNvGrpSpPr/>
          <p:nvPr/>
        </p:nvGrpSpPr>
        <p:grpSpPr bwMode="ltGray">
          <a:xfrm>
            <a:off x="8330057" y="1838488"/>
            <a:ext cx="1798680" cy="2054453"/>
            <a:chOff x="10331508" y="2525213"/>
            <a:chExt cx="1835504" cy="2096514"/>
          </a:xfrm>
        </p:grpSpPr>
        <p:sp>
          <p:nvSpPr>
            <p:cNvPr id="79" name="Rectangle 78"/>
            <p:cNvSpPr/>
            <p:nvPr/>
          </p:nvSpPr>
          <p:spPr bwMode="ltGray">
            <a:xfrm rot="16200000">
              <a:off x="10808869" y="3263446"/>
              <a:ext cx="778219" cy="7858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0" name="Rectangle 79"/>
            <p:cNvSpPr/>
            <p:nvPr/>
          </p:nvSpPr>
          <p:spPr bwMode="ltGray">
            <a:xfrm rot="16200000">
              <a:off x="11399351" y="3854066"/>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1" name="Rectangle 80"/>
            <p:cNvSpPr/>
            <p:nvPr/>
          </p:nvSpPr>
          <p:spPr bwMode="ltGray">
            <a:xfrm rot="16200000">
              <a:off x="10484696" y="2643576"/>
              <a:ext cx="818771" cy="826761"/>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2" name="Rectangle 43"/>
            <p:cNvSpPr/>
            <p:nvPr/>
          </p:nvSpPr>
          <p:spPr bwMode="ltGray">
            <a:xfrm rot="16200000">
              <a:off x="10956718" y="3115598"/>
              <a:ext cx="199099" cy="502390"/>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3" name="Rectangle 82"/>
            <p:cNvSpPr/>
            <p:nvPr/>
          </p:nvSpPr>
          <p:spPr bwMode="ltGray">
            <a:xfrm rot="16200000">
              <a:off x="10333175" y="2826187"/>
              <a:ext cx="310267" cy="313601"/>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4" name="Rectangle 46"/>
            <p:cNvSpPr/>
            <p:nvPr/>
          </p:nvSpPr>
          <p:spPr bwMode="ltGray">
            <a:xfrm rot="16200000">
              <a:off x="10407772" y="2900783"/>
              <a:ext cx="310267" cy="16440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5" name="Rectangle 84"/>
            <p:cNvSpPr/>
            <p:nvPr/>
          </p:nvSpPr>
          <p:spPr bwMode="ltGray">
            <a:xfrm rot="16200000">
              <a:off x="10572083" y="2523032"/>
              <a:ext cx="405874" cy="410235"/>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6" name="Rectangle 46"/>
            <p:cNvSpPr/>
            <p:nvPr/>
          </p:nvSpPr>
          <p:spPr bwMode="ltGray">
            <a:xfrm rot="16200000">
              <a:off x="10555889" y="2841867"/>
              <a:ext cx="103233" cy="7520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7" name="Rectangle 53"/>
            <p:cNvSpPr/>
            <p:nvPr/>
          </p:nvSpPr>
          <p:spPr bwMode="ltGray">
            <a:xfrm rot="16200000">
              <a:off x="11399420" y="3853996"/>
              <a:ext cx="187670" cy="19526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8" name="Rectangle 87"/>
            <p:cNvSpPr/>
            <p:nvPr/>
          </p:nvSpPr>
          <p:spPr bwMode="ltGray">
            <a:xfrm rot="16200000">
              <a:off x="11700399" y="4152981"/>
              <a:ext cx="376284" cy="380327"/>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grpSp>
        <p:nvGrpSpPr>
          <p:cNvPr id="89" name="Group 88"/>
          <p:cNvGrpSpPr/>
          <p:nvPr/>
        </p:nvGrpSpPr>
        <p:grpSpPr bwMode="ltGray">
          <a:xfrm>
            <a:off x="9016988" y="3846915"/>
            <a:ext cx="1458083" cy="1566458"/>
            <a:chOff x="11033674" y="4731829"/>
            <a:chExt cx="1487934" cy="1598528"/>
          </a:xfrm>
        </p:grpSpPr>
        <p:sp>
          <p:nvSpPr>
            <p:cNvPr id="90" name="Rectangle 89"/>
            <p:cNvSpPr/>
            <p:nvPr/>
          </p:nvSpPr>
          <p:spPr bwMode="ltGray">
            <a:xfrm rot="16200000">
              <a:off x="11037401" y="4771641"/>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1" name="Rectangle 90"/>
            <p:cNvSpPr/>
            <p:nvPr/>
          </p:nvSpPr>
          <p:spPr bwMode="ltGray">
            <a:xfrm rot="16200000">
              <a:off x="12282724" y="4730553"/>
              <a:ext cx="237607" cy="240160"/>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2" name="Rectangle 91"/>
            <p:cNvSpPr/>
            <p:nvPr/>
          </p:nvSpPr>
          <p:spPr bwMode="ltGray">
            <a:xfrm rot="16200000">
              <a:off x="11599589" y="5210328"/>
              <a:ext cx="608677" cy="608677"/>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3" name="Rectangle 92"/>
            <p:cNvSpPr/>
            <p:nvPr/>
          </p:nvSpPr>
          <p:spPr bwMode="ltGray">
            <a:xfrm rot="16200000">
              <a:off x="11521362" y="5444652"/>
              <a:ext cx="782577" cy="790214"/>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4" name="Rectangle 93"/>
            <p:cNvSpPr/>
            <p:nvPr/>
          </p:nvSpPr>
          <p:spPr bwMode="ltGray">
            <a:xfrm rot="16200000">
              <a:off x="11718661" y="5329399"/>
              <a:ext cx="370533" cy="608677"/>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5" name="Rectangle 23"/>
            <p:cNvSpPr/>
            <p:nvPr/>
          </p:nvSpPr>
          <p:spPr bwMode="ltGray">
            <a:xfrm rot="16200000">
              <a:off x="11615661" y="5350353"/>
              <a:ext cx="90922" cy="287157"/>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6" name="Rectangle 95"/>
            <p:cNvSpPr/>
            <p:nvPr/>
          </p:nvSpPr>
          <p:spPr bwMode="ltGray">
            <a:xfrm rot="16200000">
              <a:off x="11537612" y="5272304"/>
              <a:ext cx="329065" cy="205112"/>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7" name="Rectangle 96"/>
            <p:cNvSpPr/>
            <p:nvPr/>
          </p:nvSpPr>
          <p:spPr bwMode="ltGray">
            <a:xfrm rot="16200000">
              <a:off x="11755626" y="5755507"/>
              <a:ext cx="248748" cy="25142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8" name="Rectangle 97"/>
            <p:cNvSpPr/>
            <p:nvPr/>
          </p:nvSpPr>
          <p:spPr bwMode="ltGray">
            <a:xfrm rot="16200000">
              <a:off x="11848920" y="5662214"/>
              <a:ext cx="62160" cy="251421"/>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9" name="Rectangle 98"/>
            <p:cNvSpPr/>
            <p:nvPr/>
          </p:nvSpPr>
          <p:spPr bwMode="ltGray">
            <a:xfrm rot="16200000">
              <a:off x="12168563" y="6090786"/>
              <a:ext cx="238290" cy="24085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0" name="Rectangle 99"/>
            <p:cNvSpPr/>
            <p:nvPr/>
          </p:nvSpPr>
          <p:spPr bwMode="ltGray">
            <a:xfrm rot="16200000">
              <a:off x="12168029" y="6091319"/>
              <a:ext cx="138982" cy="1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1" name="Rectangle 100"/>
            <p:cNvSpPr/>
            <p:nvPr/>
          </p:nvSpPr>
          <p:spPr bwMode="ltGray">
            <a:xfrm rot="16200000">
              <a:off x="11656684" y="5391375"/>
              <a:ext cx="90922" cy="205112"/>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102" name="Rectangle 101"/>
          <p:cNvSpPr/>
          <p:nvPr/>
        </p:nvSpPr>
        <p:spPr bwMode="ltGray">
          <a:xfrm rot="16200000">
            <a:off x="9546155" y="6153175"/>
            <a:ext cx="503748" cy="503564"/>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3" name="Rectangle 102"/>
          <p:cNvSpPr/>
          <p:nvPr/>
        </p:nvSpPr>
        <p:spPr bwMode="ltGray">
          <a:xfrm rot="16200000">
            <a:off x="9766174" y="5801534"/>
            <a:ext cx="516794" cy="52183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4" name="Rectangle 103"/>
          <p:cNvSpPr/>
          <p:nvPr/>
        </p:nvSpPr>
        <p:spPr bwMode="ltGray">
          <a:xfrm rot="16200000">
            <a:off x="9550899" y="5389896"/>
            <a:ext cx="543723" cy="549030"/>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5" name="Rectangle 43"/>
          <p:cNvSpPr/>
          <p:nvPr/>
        </p:nvSpPr>
        <p:spPr bwMode="ltGray">
          <a:xfrm rot="16200000">
            <a:off x="9864356" y="5703352"/>
            <a:ext cx="132216" cy="333624"/>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6" name="Rectangle 105"/>
          <p:cNvSpPr/>
          <p:nvPr/>
        </p:nvSpPr>
        <p:spPr bwMode="ltGray">
          <a:xfrm rot="16200000">
            <a:off x="9450278" y="5511162"/>
            <a:ext cx="206040" cy="208253"/>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7" name="Rectangle 46"/>
          <p:cNvSpPr/>
          <p:nvPr/>
        </p:nvSpPr>
        <p:spPr bwMode="ltGray">
          <a:xfrm rot="16200000">
            <a:off x="9499816" y="5560700"/>
            <a:ext cx="206040" cy="109179"/>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8" name="Rectangle 107"/>
          <p:cNvSpPr/>
          <p:nvPr/>
        </p:nvSpPr>
        <p:spPr bwMode="ltGray">
          <a:xfrm rot="16200000">
            <a:off x="9608930" y="5309846"/>
            <a:ext cx="269530" cy="272426"/>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9" name="Rectangle 46"/>
          <p:cNvSpPr/>
          <p:nvPr/>
        </p:nvSpPr>
        <p:spPr bwMode="ltGray">
          <a:xfrm rot="16200000">
            <a:off x="9598176" y="5521575"/>
            <a:ext cx="68554" cy="49943"/>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0" name="Rectangle 74"/>
          <p:cNvSpPr/>
          <p:nvPr/>
        </p:nvSpPr>
        <p:spPr bwMode="ltGray">
          <a:xfrm rot="16200000">
            <a:off x="9822850" y="6093888"/>
            <a:ext cx="167766" cy="286157"/>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1" name="Rectangle 110"/>
          <p:cNvSpPr/>
          <p:nvPr/>
        </p:nvSpPr>
        <p:spPr bwMode="ltGray">
          <a:xfrm rot="16200000">
            <a:off x="9727875" y="6371650"/>
            <a:ext cx="229542" cy="232008"/>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 name="Title 1"/>
          <p:cNvSpPr>
            <a:spLocks noGrp="1"/>
          </p:cNvSpPr>
          <p:nvPr>
            <p:ph type="title"/>
          </p:nvPr>
        </p:nvSpPr>
        <p:spPr>
          <a:xfrm>
            <a:off x="1218883" y="3048001"/>
            <a:ext cx="5484971" cy="1393825"/>
          </a:xfrm>
        </p:spPr>
        <p:txBody>
          <a:bodyPr anchor="b"/>
          <a:lstStyle>
            <a:lvl1pPr algn="l">
              <a:lnSpc>
                <a:spcPct val="90000"/>
              </a:lnSpc>
              <a:defRPr sz="3200" b="1" cap="none" baseline="0"/>
            </a:lvl1pPr>
          </a:lstStyle>
          <a:p>
            <a:r>
              <a:rPr lang="en-US" smtClean="0"/>
              <a:t>Click to edit Master title style</a:t>
            </a:r>
            <a:endParaRPr/>
          </a:p>
        </p:txBody>
      </p:sp>
      <p:sp>
        <p:nvSpPr>
          <p:cNvPr id="3" name="Text Placeholder 2"/>
          <p:cNvSpPr>
            <a:spLocks noGrp="1"/>
          </p:cNvSpPr>
          <p:nvPr>
            <p:ph type="body" idx="1"/>
          </p:nvPr>
        </p:nvSpPr>
        <p:spPr>
          <a:xfrm>
            <a:off x="1218881" y="4593474"/>
            <a:ext cx="5484971" cy="664327"/>
          </a:xfrm>
        </p:spPr>
        <p:txBody>
          <a:bodyPr anchor="t">
            <a:noAutofit/>
          </a:bodyPr>
          <a:lstStyle>
            <a:lvl1pPr marL="0" indent="0">
              <a:spcBef>
                <a:spcPts val="0"/>
              </a:spcBef>
              <a:buNone/>
              <a:defRPr sz="24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a:xfrm>
            <a:off x="6703854" y="6329172"/>
            <a:ext cx="1422030" cy="182880"/>
          </a:xfrm>
        </p:spPr>
        <p:txBody>
          <a:bodyPr/>
          <a:lstStyle/>
          <a:p>
            <a:endParaRPr/>
          </a:p>
        </p:txBody>
      </p:sp>
      <p:sp>
        <p:nvSpPr>
          <p:cNvPr id="8" name="Footer Placeholder 7"/>
          <p:cNvSpPr>
            <a:spLocks noGrp="1"/>
          </p:cNvSpPr>
          <p:nvPr>
            <p:ph type="ftr" sz="quarter" idx="11"/>
          </p:nvPr>
        </p:nvSpPr>
        <p:spPr/>
        <p:txBody>
          <a:bodyPr/>
          <a:lstStyle/>
          <a:p>
            <a:r>
              <a:rPr lang="en-US" smtClean="0"/>
              <a:t>Copyright © 2016 Symantec Corporation</a:t>
            </a:r>
            <a:endParaRPr/>
          </a:p>
        </p:txBody>
      </p:sp>
      <p:sp>
        <p:nvSpPr>
          <p:cNvPr id="9" name="Slide Number Placeholder 8"/>
          <p:cNvSpPr>
            <a:spLocks noGrp="1"/>
          </p:cNvSpPr>
          <p:nvPr>
            <p:ph type="sldNum" sz="quarter" idx="12"/>
          </p:nvPr>
        </p:nvSpPr>
        <p:spPr>
          <a:xfrm>
            <a:off x="11054393" y="6329172"/>
            <a:ext cx="524991" cy="182880"/>
          </a:xfrm>
        </p:spPr>
        <p:txBody>
          <a:bodyPr/>
          <a:lstStyle>
            <a:lvl1pPr algn="r">
              <a:defRPr>
                <a:solidFill>
                  <a:schemeClr val="tx1">
                    <a:lumMod val="60000"/>
                    <a:lumOff val="40000"/>
                  </a:schemeClr>
                </a:solidFill>
              </a:defRPr>
            </a:lvl1pPr>
          </a:lstStyle>
          <a:p>
            <a:fld id="{C51EAA63-D034-42AE-91FA-B13B9518C7BE}" type="slidenum">
              <a:rPr/>
              <a:pPr/>
              <a:t>‹#›</a:t>
            </a:fld>
            <a:endParaRPr/>
          </a:p>
        </p:txBody>
      </p:sp>
      <p:grpSp>
        <p:nvGrpSpPr>
          <p:cNvPr id="59" name="Group 58"/>
          <p:cNvGrpSpPr/>
          <p:nvPr/>
        </p:nvGrpSpPr>
        <p:grpSpPr bwMode="invGray">
          <a:xfrm>
            <a:off x="0" y="0"/>
            <a:ext cx="12188825" cy="6858000"/>
            <a:chOff x="0" y="0"/>
            <a:chExt cx="12188825" cy="6858000"/>
          </a:xfrm>
        </p:grpSpPr>
        <p:sp>
          <p:nvSpPr>
            <p:cNvPr id="60" name="Rectangle 59"/>
            <p:cNvSpPr/>
            <p:nvPr/>
          </p:nvSpPr>
          <p:spPr bwMode="invGray">
            <a:xfrm>
              <a:off x="0"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1" name="Rectangle 60"/>
            <p:cNvSpPr/>
            <p:nvPr/>
          </p:nvSpPr>
          <p:spPr bwMode="invGray">
            <a:xfrm>
              <a:off x="11987657"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2" name="Rectangle 61"/>
            <p:cNvSpPr/>
            <p:nvPr/>
          </p:nvSpPr>
          <p:spPr bwMode="invGray">
            <a:xfrm>
              <a:off x="0" y="0"/>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8" name="Rectangle 67"/>
            <p:cNvSpPr/>
            <p:nvPr/>
          </p:nvSpPr>
          <p:spPr bwMode="invGray">
            <a:xfrm>
              <a:off x="0" y="6656832"/>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pic>
        <p:nvPicPr>
          <p:cNvPr id="63" name="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9857" y="783325"/>
            <a:ext cx="2468880" cy="651420"/>
          </a:xfrm>
          <a:prstGeom prst="rect">
            <a:avLst/>
          </a:prstGeom>
        </p:spPr>
      </p:pic>
      <p:sp>
        <p:nvSpPr>
          <p:cNvPr id="113" name="Rectangle 112"/>
          <p:cNvSpPr/>
          <p:nvPr/>
        </p:nvSpPr>
        <p:spPr bwMode="ltGray">
          <a:xfrm rot="16200000">
            <a:off x="10217093" y="6654829"/>
            <a:ext cx="202084" cy="20425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Tree>
    <p:extLst>
      <p:ext uri="{BB962C8B-B14F-4D97-AF65-F5344CB8AC3E}">
        <p14:creationId xmlns:p14="http://schemas.microsoft.com/office/powerpoint/2010/main" val="3052171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smtClean="0"/>
              <a:t>Copyright © 2016 Symantec Corporation</a:t>
            </a:r>
            <a:endParaRPr/>
          </a:p>
        </p:txBody>
      </p:sp>
      <p:sp>
        <p:nvSpPr>
          <p:cNvPr id="6" name="Slide Number Placeholder 5"/>
          <p:cNvSpPr>
            <a:spLocks noGrp="1"/>
          </p:cNvSpPr>
          <p:nvPr>
            <p:ph type="sldNum" sz="quarter" idx="12"/>
          </p:nvPr>
        </p:nvSpPr>
        <p:spPr/>
        <p:txBody>
          <a:bodyPr/>
          <a:lstStyle/>
          <a:p>
            <a:fld id="{2D88F0F9-74A8-45E4-B405-052EDB68E8BD}" type="slidenum">
              <a:rPr/>
              <a:t>‹#›</a:t>
            </a:fld>
            <a:endParaRPr/>
          </a:p>
        </p:txBody>
      </p:sp>
    </p:spTree>
    <p:extLst>
      <p:ext uri="{BB962C8B-B14F-4D97-AF65-F5344CB8AC3E}">
        <p14:creationId xmlns:p14="http://schemas.microsoft.com/office/powerpoint/2010/main" val="2838599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a:xfrm>
            <a:off x="609441" y="1752600"/>
            <a:ext cx="10969943" cy="41910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Text Placeholder 18"/>
          <p:cNvSpPr>
            <a:spLocks noGrp="1"/>
          </p:cNvSpPr>
          <p:nvPr>
            <p:ph type="body" sz="quarter" idx="13" hasCustomPrompt="1"/>
          </p:nvPr>
        </p:nvSpPr>
        <p:spPr>
          <a:xfrm>
            <a:off x="609599" y="1168878"/>
            <a:ext cx="10969625" cy="332118"/>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400" b="1" baseline="0">
                <a:solidFill>
                  <a:schemeClr val="tx1">
                    <a:lumMod val="60000"/>
                    <a:lumOff val="40000"/>
                  </a:schemeClr>
                </a:solidFill>
                <a:latin typeface="+mn-lt"/>
                <a:ea typeface="+mn-ea"/>
                <a:cs typeface="+mn-cs"/>
              </a:defRPr>
            </a:lvl1pPr>
          </a:lstStyle>
          <a:p>
            <a:pPr lvl="0"/>
            <a:r>
              <a:rPr/>
              <a:t>Click to add subtitle</a:t>
            </a: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smtClean="0"/>
              <a:t>Copyright © 2016 Symantec Corporation</a:t>
            </a:r>
            <a:endParaRPr/>
          </a:p>
        </p:txBody>
      </p:sp>
      <p:sp>
        <p:nvSpPr>
          <p:cNvPr id="6" name="Slide Number Placeholder 5"/>
          <p:cNvSpPr>
            <a:spLocks noGrp="1"/>
          </p:cNvSpPr>
          <p:nvPr>
            <p:ph type="sldNum" sz="quarter" idx="12"/>
          </p:nvPr>
        </p:nvSpPr>
        <p:spPr/>
        <p:txBody>
          <a:bodyPr/>
          <a:lstStyle/>
          <a:p>
            <a:fld id="{2D88F0F9-74A8-45E4-B405-052EDB68E8BD}" type="slidenum">
              <a:rPr/>
              <a:t>‹#›</a:t>
            </a:fld>
            <a:endParaRPr/>
          </a:p>
        </p:txBody>
      </p:sp>
    </p:spTree>
    <p:extLst>
      <p:ext uri="{BB962C8B-B14F-4D97-AF65-F5344CB8AC3E}">
        <p14:creationId xmlns:p14="http://schemas.microsoft.com/office/powerpoint/2010/main" val="962183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a:p>
        </p:txBody>
      </p:sp>
      <p:sp>
        <p:nvSpPr>
          <p:cNvPr id="2" name="Date Placeholder 1"/>
          <p:cNvSpPr>
            <a:spLocks noGrp="1"/>
          </p:cNvSpPr>
          <p:nvPr>
            <p:ph type="dt" sz="half" idx="10"/>
          </p:nvPr>
        </p:nvSpPr>
        <p:spPr/>
        <p:txBody>
          <a:bodyPr/>
          <a:lstStyle/>
          <a:p>
            <a:endParaRPr/>
          </a:p>
        </p:txBody>
      </p:sp>
      <p:sp>
        <p:nvSpPr>
          <p:cNvPr id="7" name="Footer Placeholder 6"/>
          <p:cNvSpPr>
            <a:spLocks noGrp="1"/>
          </p:cNvSpPr>
          <p:nvPr>
            <p:ph type="ftr" sz="quarter" idx="11"/>
          </p:nvPr>
        </p:nvSpPr>
        <p:spPr/>
        <p:txBody>
          <a:bodyPr/>
          <a:lstStyle/>
          <a:p>
            <a:r>
              <a:rPr lang="en-US" smtClean="0"/>
              <a:t>Copyright © 2016 Symantec Corporation</a:t>
            </a:r>
            <a:endParaRPr/>
          </a:p>
        </p:txBody>
      </p:sp>
      <p:sp>
        <p:nvSpPr>
          <p:cNvPr id="8" name="Slide Number Placeholder 7"/>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333769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a:p>
        </p:txBody>
      </p:sp>
      <p:sp>
        <p:nvSpPr>
          <p:cNvPr id="10" name="Text Placeholder 18"/>
          <p:cNvSpPr>
            <a:spLocks noGrp="1"/>
          </p:cNvSpPr>
          <p:nvPr>
            <p:ph type="body" sz="quarter" idx="13" hasCustomPrompt="1"/>
          </p:nvPr>
        </p:nvSpPr>
        <p:spPr>
          <a:xfrm>
            <a:off x="609599" y="1168878"/>
            <a:ext cx="10969625" cy="332118"/>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400" b="1" baseline="0">
                <a:solidFill>
                  <a:schemeClr val="tx1">
                    <a:lumMod val="60000"/>
                    <a:lumOff val="40000"/>
                  </a:schemeClr>
                </a:solidFill>
                <a:latin typeface="+mn-lt"/>
                <a:ea typeface="+mn-ea"/>
                <a:cs typeface="+mn-cs"/>
              </a:defRPr>
            </a:lvl1pPr>
          </a:lstStyle>
          <a:p>
            <a:pPr lvl="0"/>
            <a:r>
              <a:rPr/>
              <a:t>Click to add subtitle</a:t>
            </a:r>
          </a:p>
        </p:txBody>
      </p:sp>
      <p:sp>
        <p:nvSpPr>
          <p:cNvPr id="2" name="Date Placeholder 1"/>
          <p:cNvSpPr>
            <a:spLocks noGrp="1"/>
          </p:cNvSpPr>
          <p:nvPr>
            <p:ph type="dt" sz="half" idx="14"/>
          </p:nvPr>
        </p:nvSpPr>
        <p:spPr/>
        <p:txBody>
          <a:bodyPr/>
          <a:lstStyle/>
          <a:p>
            <a:endParaRPr/>
          </a:p>
        </p:txBody>
      </p:sp>
      <p:sp>
        <p:nvSpPr>
          <p:cNvPr id="8" name="Footer Placeholder 7"/>
          <p:cNvSpPr>
            <a:spLocks noGrp="1"/>
          </p:cNvSpPr>
          <p:nvPr>
            <p:ph type="ftr" sz="quarter" idx="15"/>
          </p:nvPr>
        </p:nvSpPr>
        <p:spPr/>
        <p:txBody>
          <a:bodyPr/>
          <a:lstStyle/>
          <a:p>
            <a:r>
              <a:rPr lang="en-US" smtClean="0"/>
              <a:t>Copyright © 2016 Symantec Corporation</a:t>
            </a:r>
            <a:endParaRPr/>
          </a:p>
        </p:txBody>
      </p:sp>
      <p:sp>
        <p:nvSpPr>
          <p:cNvPr id="9" name="Slide Number Placeholder 8"/>
          <p:cNvSpPr>
            <a:spLocks noGrp="1"/>
          </p:cNvSpPr>
          <p:nvPr>
            <p:ph type="sldNum" sz="quarter" idx="16"/>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41636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smtClean="0"/>
              <a:t>Copyright © 2016 Symantec Corporation</a:t>
            </a:r>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360822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599" y="304800"/>
            <a:ext cx="10969625" cy="838200"/>
          </a:xfrm>
        </p:spPr>
        <p:txBody>
          <a:bodyPr/>
          <a:lstStyle/>
          <a:p>
            <a:r>
              <a:rPr lang="en-US" smtClean="0"/>
              <a:t>Click to edit Master title style</a:t>
            </a:r>
            <a:endParaRPr/>
          </a:p>
        </p:txBody>
      </p:sp>
      <p:sp>
        <p:nvSpPr>
          <p:cNvPr id="3" name="Content Placeholder 2"/>
          <p:cNvSpPr>
            <a:spLocks noGrp="1"/>
          </p:cNvSpPr>
          <p:nvPr>
            <p:ph sz="half" idx="1"/>
          </p:nvPr>
        </p:nvSpPr>
        <p:spPr>
          <a:xfrm>
            <a:off x="609441" y="1447799"/>
            <a:ext cx="5241195" cy="4495801"/>
          </a:xfrm>
        </p:spPr>
        <p:txBody>
          <a:bodyPr>
            <a:normAutofit/>
          </a:bodyPr>
          <a:lstStyle>
            <a:lvl1pPr>
              <a:defRPr sz="2000" b="0"/>
            </a:lvl1pPr>
            <a:lvl2pPr>
              <a:defRPr sz="1800" b="0"/>
            </a:lvl2pPr>
            <a:lvl3pPr>
              <a:defRPr sz="1600" b="0"/>
            </a:lvl3pPr>
            <a:lvl4pPr>
              <a:defRPr sz="1400" b="0"/>
            </a:lvl4pPr>
            <a:lvl5pPr>
              <a:defRPr sz="1400" b="0"/>
            </a:lvl5pPr>
            <a:lvl6pPr>
              <a:defRPr sz="1400" b="0"/>
            </a:lvl6pPr>
            <a:lvl7pPr>
              <a:defRPr sz="1400" b="0"/>
            </a:lvl7pPr>
            <a:lvl8pPr>
              <a:defRPr sz="1400" b="0"/>
            </a:lvl8pPr>
            <a:lvl9pPr>
              <a:defRPr sz="1400" b="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338189" y="1447799"/>
            <a:ext cx="5241195" cy="4495801"/>
          </a:xfrm>
        </p:spPr>
        <p:txBody>
          <a:bodyPr>
            <a:normAutofit/>
          </a:bodyPr>
          <a:lstStyle>
            <a:lvl1pPr>
              <a:defRPr sz="2000" b="0"/>
            </a:lvl1pPr>
            <a:lvl2pPr>
              <a:defRPr sz="1800" b="0"/>
            </a:lvl2pPr>
            <a:lvl3pPr>
              <a:defRPr sz="1600" b="0"/>
            </a:lvl3pPr>
            <a:lvl4pPr>
              <a:defRPr sz="1400" b="0"/>
            </a:lvl4pPr>
            <a:lvl5pPr>
              <a:defRPr sz="1400" b="0"/>
            </a:lvl5pPr>
            <a:lvl6pPr>
              <a:defRPr sz="1400" b="0"/>
            </a:lvl6pPr>
            <a:lvl7pPr>
              <a:defRPr sz="1400" b="0"/>
            </a:lvl7pPr>
            <a:lvl8pPr>
              <a:defRPr sz="1400" b="0"/>
            </a:lvl8pPr>
            <a:lvl9pPr>
              <a:defRPr sz="1400" b="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smtClean="0"/>
              <a:t>Copyright © 2016 Symantec Corporation</a:t>
            </a:r>
            <a:endParaRPr/>
          </a:p>
        </p:txBody>
      </p:sp>
      <p:sp>
        <p:nvSpPr>
          <p:cNvPr id="7" name="Slide Number Placeholder 6"/>
          <p:cNvSpPr>
            <a:spLocks noGrp="1"/>
          </p:cNvSpPr>
          <p:nvPr>
            <p:ph type="sldNum" sz="quarter" idx="12"/>
          </p:nvPr>
        </p:nvSpPr>
        <p:spPr/>
        <p:txBody>
          <a:bodyPr/>
          <a:lstStyle/>
          <a:p>
            <a:fld id="{2D88F0F9-74A8-45E4-B405-052EDB68E8BD}" type="slidenum">
              <a:rPr/>
              <a:t>‹#›</a:t>
            </a:fld>
            <a:endParaRPr/>
          </a:p>
        </p:txBody>
      </p:sp>
    </p:spTree>
    <p:extLst>
      <p:ext uri="{BB962C8B-B14F-4D97-AF65-F5344CB8AC3E}">
        <p14:creationId xmlns:p14="http://schemas.microsoft.com/office/powerpoint/2010/main" val="1772027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09600" y="1371600"/>
            <a:ext cx="5385816" cy="609599"/>
          </a:xfrm>
        </p:spPr>
        <p:txBody>
          <a:bodyPr anchor="ctr">
            <a:noAutofit/>
          </a:bodyPr>
          <a:lstStyle>
            <a:lvl1pPr marL="0" indent="0">
              <a:spcBef>
                <a:spcPts val="0"/>
              </a:spcBef>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057400"/>
            <a:ext cx="5385514" cy="3886200"/>
          </a:xfrm>
        </p:spPr>
        <p:txBody>
          <a:bodyPr>
            <a:normAutofit/>
          </a:bodyPr>
          <a:lstStyle>
            <a:lvl1pPr>
              <a:defRPr sz="2000" b="0"/>
            </a:lvl1pPr>
            <a:lvl2pPr>
              <a:defRPr sz="1800" b="0"/>
            </a:lvl2pPr>
            <a:lvl3pPr>
              <a:defRPr sz="1600" b="0"/>
            </a:lvl3pPr>
            <a:lvl4pPr>
              <a:defRPr sz="1400" b="0"/>
            </a:lvl4pPr>
            <a:lvl5pPr>
              <a:defRPr sz="1400" b="0"/>
            </a:lvl5pPr>
            <a:lvl6pPr>
              <a:defRPr sz="1400" b="0"/>
            </a:lvl6pPr>
            <a:lvl7pPr>
              <a:defRPr sz="1400" b="0"/>
            </a:lvl7pPr>
            <a:lvl8pPr>
              <a:defRPr sz="1400" b="0"/>
            </a:lvl8pPr>
            <a:lvl9pPr>
              <a:defRPr sz="1400" b="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91754" y="1371600"/>
            <a:ext cx="5387630" cy="609599"/>
          </a:xfrm>
        </p:spPr>
        <p:txBody>
          <a:bodyPr anchor="ctr">
            <a:noAutofit/>
          </a:bodyPr>
          <a:lstStyle>
            <a:lvl1pPr marL="0" indent="0">
              <a:spcBef>
                <a:spcPts val="0"/>
              </a:spcBef>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057400"/>
            <a:ext cx="5387630" cy="3886200"/>
          </a:xfrm>
        </p:spPr>
        <p:txBody>
          <a:bodyPr>
            <a:normAutofit/>
          </a:bodyPr>
          <a:lstStyle>
            <a:lvl1pPr>
              <a:defRPr sz="2000" b="0"/>
            </a:lvl1pPr>
            <a:lvl2pPr>
              <a:defRPr sz="1800" b="0"/>
            </a:lvl2pPr>
            <a:lvl3pPr>
              <a:defRPr sz="1600" b="0"/>
            </a:lvl3pPr>
            <a:lvl4pPr>
              <a:defRPr sz="1400" b="0"/>
            </a:lvl4pPr>
            <a:lvl5pPr>
              <a:defRPr sz="1400" b="0"/>
            </a:lvl5pPr>
            <a:lvl6pPr>
              <a:defRPr sz="1400" b="0"/>
            </a:lvl6pPr>
            <a:lvl7pPr>
              <a:defRPr sz="1400" b="0"/>
            </a:lvl7pPr>
            <a:lvl8pPr>
              <a:defRPr sz="1400" b="0"/>
            </a:lvl8pPr>
            <a:lvl9pPr>
              <a:defRPr sz="1400" b="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r>
              <a:rPr lang="en-US" smtClean="0"/>
              <a:t>Copyright © 2016 Symantec Corporation</a:t>
            </a:r>
            <a:endParaRPr/>
          </a:p>
        </p:txBody>
      </p:sp>
      <p:sp>
        <p:nvSpPr>
          <p:cNvPr id="9" name="Slide Number Placeholder 8"/>
          <p:cNvSpPr>
            <a:spLocks noGrp="1"/>
          </p:cNvSpPr>
          <p:nvPr>
            <p:ph type="sldNum" sz="quarter" idx="12"/>
          </p:nvPr>
        </p:nvSpPr>
        <p:spPr/>
        <p:txBody>
          <a:bodyPr/>
          <a:lstStyle/>
          <a:p>
            <a:fld id="{2D88F0F9-74A8-45E4-B405-052EDB68E8BD}" type="slidenum">
              <a:rPr/>
              <a:t>‹#›</a:t>
            </a:fld>
            <a:endParaRPr/>
          </a:p>
        </p:txBody>
      </p:sp>
    </p:spTree>
    <p:extLst>
      <p:ext uri="{BB962C8B-B14F-4D97-AF65-F5344CB8AC3E}">
        <p14:creationId xmlns:p14="http://schemas.microsoft.com/office/powerpoint/2010/main" val="858273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609599" y="304800"/>
            <a:ext cx="10969625" cy="838200"/>
          </a:xfrm>
        </p:spPr>
        <p:txBody>
          <a:bodyPr/>
          <a:lstStyle/>
          <a:p>
            <a:r>
              <a:rPr lang="en-US" smtClean="0"/>
              <a:t>Click to edit Master title style</a:t>
            </a:r>
            <a:endParaRPr/>
          </a:p>
        </p:txBody>
      </p:sp>
      <p:sp>
        <p:nvSpPr>
          <p:cNvPr id="3" name="Content Placeholder 2"/>
          <p:cNvSpPr>
            <a:spLocks noGrp="1"/>
          </p:cNvSpPr>
          <p:nvPr>
            <p:ph idx="1"/>
          </p:nvPr>
        </p:nvSpPr>
        <p:spPr>
          <a:xfrm>
            <a:off x="609441" y="1447800"/>
            <a:ext cx="7313771" cy="4495800"/>
          </a:xfrm>
        </p:spPr>
        <p:txBody>
          <a:bodyPr>
            <a:normAutofit/>
          </a:bodyPr>
          <a:lstStyle>
            <a:lvl1pPr>
              <a:defRPr sz="2400" b="0"/>
            </a:lvl1pPr>
            <a:lvl2pPr>
              <a:defRPr sz="2000" b="0"/>
            </a:lvl2pPr>
            <a:lvl3pPr>
              <a:defRPr sz="1800" b="0"/>
            </a:lvl3pPr>
            <a:lvl4pPr>
              <a:defRPr sz="1600" b="0"/>
            </a:lvl4pPr>
            <a:lvl5pPr>
              <a:defRPr sz="1400" b="0"/>
            </a:lvl5pPr>
            <a:lvl6pPr>
              <a:defRPr sz="1400" b="0"/>
            </a:lvl6pPr>
            <a:lvl7pPr>
              <a:defRPr sz="1400" b="0"/>
            </a:lvl7pPr>
            <a:lvl8pPr>
              <a:defRPr sz="1400" b="0"/>
            </a:lvl8pPr>
            <a:lvl9pPr>
              <a:defRPr sz="1400" b="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288401" y="1447800"/>
            <a:ext cx="3290983" cy="4495801"/>
          </a:xfrm>
        </p:spPr>
        <p:txBody>
          <a:bodyPr>
            <a:noAutofit/>
          </a:bodyPr>
          <a:lstStyle>
            <a:lvl1pPr marL="0" indent="0">
              <a:spcBef>
                <a:spcPts val="1200"/>
              </a:spcBef>
              <a:buNone/>
              <a:defRPr sz="20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Date Placeholder 1"/>
          <p:cNvSpPr>
            <a:spLocks noGrp="1"/>
          </p:cNvSpPr>
          <p:nvPr>
            <p:ph type="dt" sz="half" idx="10"/>
          </p:nvPr>
        </p:nvSpPr>
        <p:spPr/>
        <p:txBody>
          <a:bodyPr/>
          <a:lstStyle/>
          <a:p>
            <a:endParaRPr/>
          </a:p>
        </p:txBody>
      </p:sp>
      <p:sp>
        <p:nvSpPr>
          <p:cNvPr id="9" name="Footer Placeholder 8"/>
          <p:cNvSpPr>
            <a:spLocks noGrp="1"/>
          </p:cNvSpPr>
          <p:nvPr>
            <p:ph type="ftr" sz="quarter" idx="11"/>
          </p:nvPr>
        </p:nvSpPr>
        <p:spPr/>
        <p:txBody>
          <a:bodyPr/>
          <a:lstStyle/>
          <a:p>
            <a:r>
              <a:rPr lang="en-US" smtClean="0"/>
              <a:t>Copyright © 2016 Symantec Corporation</a:t>
            </a:r>
            <a:endParaRPr/>
          </a:p>
        </p:txBody>
      </p:sp>
      <p:sp>
        <p:nvSpPr>
          <p:cNvPr id="10" name="Slide Number Placeholder 9"/>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3457850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609599" y="304800"/>
            <a:ext cx="10969625" cy="838200"/>
          </a:xfrm>
        </p:spPr>
        <p:txBody>
          <a:bodyPr/>
          <a:lstStyle/>
          <a:p>
            <a:r>
              <a:rPr lang="en-US" smtClean="0"/>
              <a:t>Click to edit Master title style</a:t>
            </a:r>
            <a:endParaRPr/>
          </a:p>
        </p:txBody>
      </p:sp>
      <p:sp>
        <p:nvSpPr>
          <p:cNvPr id="11" name="Rectangle 10"/>
          <p:cNvSpPr/>
          <p:nvPr/>
        </p:nvSpPr>
        <p:spPr bwMode="auto">
          <a:xfrm>
            <a:off x="200026" y="1447800"/>
            <a:ext cx="7727474" cy="3844528"/>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sz="2400" i="0" u="none" strike="noStrike" cap="none" normalizeH="0" baseline="0">
              <a:ln>
                <a:noFill/>
              </a:ln>
              <a:solidFill>
                <a:schemeClr val="bg1"/>
              </a:solidFill>
              <a:effectLst/>
              <a:latin typeface="+mn-lt"/>
            </a:endParaRPr>
          </a:p>
        </p:txBody>
      </p:sp>
      <p:sp>
        <p:nvSpPr>
          <p:cNvPr id="3" name="Picture Placeholder 2"/>
          <p:cNvSpPr>
            <a:spLocks noGrp="1"/>
          </p:cNvSpPr>
          <p:nvPr>
            <p:ph type="pic" idx="1"/>
          </p:nvPr>
        </p:nvSpPr>
        <p:spPr bwMode="gray">
          <a:xfrm>
            <a:off x="266701" y="1511808"/>
            <a:ext cx="7571352" cy="3715950"/>
          </a:xfrm>
          <a:noFill/>
        </p:spPr>
        <p:txBody>
          <a:bodyPr tIns="182880">
            <a:normAutofit/>
          </a:bodyPr>
          <a:lstStyle>
            <a:lvl1pPr marL="0" indent="0" algn="ctr">
              <a:buNone/>
              <a:defRPr sz="20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8288401" y="1449388"/>
            <a:ext cx="3290983" cy="3842941"/>
          </a:xfrm>
        </p:spPr>
        <p:txBody>
          <a:bodyPr>
            <a:noAutofit/>
          </a:bodyPr>
          <a:lstStyle>
            <a:lvl1pPr marL="0" indent="0">
              <a:spcBef>
                <a:spcPts val="1200"/>
              </a:spcBef>
              <a:buNone/>
              <a:defRPr sz="2000" b="0" i="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Date Placeholder 1"/>
          <p:cNvSpPr>
            <a:spLocks noGrp="1"/>
          </p:cNvSpPr>
          <p:nvPr>
            <p:ph type="dt" sz="half" idx="10"/>
          </p:nvPr>
        </p:nvSpPr>
        <p:spPr/>
        <p:txBody>
          <a:bodyPr/>
          <a:lstStyle/>
          <a:p>
            <a:endParaRPr/>
          </a:p>
        </p:txBody>
      </p:sp>
      <p:sp>
        <p:nvSpPr>
          <p:cNvPr id="9" name="Footer Placeholder 8"/>
          <p:cNvSpPr>
            <a:spLocks noGrp="1"/>
          </p:cNvSpPr>
          <p:nvPr>
            <p:ph type="ftr" sz="quarter" idx="11"/>
          </p:nvPr>
        </p:nvSpPr>
        <p:spPr/>
        <p:txBody>
          <a:bodyPr/>
          <a:lstStyle/>
          <a:p>
            <a:r>
              <a:rPr lang="en-US" smtClean="0"/>
              <a:t>Copyright © 2016 Symantec Corporation</a:t>
            </a:r>
            <a:endParaRPr/>
          </a:p>
        </p:txBody>
      </p:sp>
      <p:sp>
        <p:nvSpPr>
          <p:cNvPr id="10" name="Slide Number Placeholder 9"/>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305827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with Name">
    <p:spTree>
      <p:nvGrpSpPr>
        <p:cNvPr id="1" name=""/>
        <p:cNvGrpSpPr/>
        <p:nvPr/>
      </p:nvGrpSpPr>
      <p:grpSpPr>
        <a:xfrm>
          <a:off x="0" y="0"/>
          <a:ext cx="0" cy="0"/>
          <a:chOff x="0" y="0"/>
          <a:chExt cx="0" cy="0"/>
        </a:xfrm>
      </p:grpSpPr>
      <p:sp>
        <p:nvSpPr>
          <p:cNvPr id="134" name="Rectangle 133"/>
          <p:cNvSpPr/>
          <p:nvPr/>
        </p:nvSpPr>
        <p:spPr bwMode="ltGray">
          <a:xfrm>
            <a:off x="10734443" y="539871"/>
            <a:ext cx="1254534" cy="1254533"/>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5" name="Rectangle 134"/>
          <p:cNvSpPr/>
          <p:nvPr/>
        </p:nvSpPr>
        <p:spPr bwMode="ltGray">
          <a:xfrm>
            <a:off x="9885187" y="370770"/>
            <a:ext cx="1612958" cy="162869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6" name="Rectangle 135"/>
          <p:cNvSpPr/>
          <p:nvPr/>
        </p:nvSpPr>
        <p:spPr bwMode="ltGray">
          <a:xfrm>
            <a:off x="10734445" y="539871"/>
            <a:ext cx="763700" cy="125453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7" name="Rectangle 23"/>
          <p:cNvSpPr/>
          <p:nvPr/>
        </p:nvSpPr>
        <p:spPr bwMode="ltGray">
          <a:xfrm>
            <a:off x="11310746" y="370770"/>
            <a:ext cx="187398" cy="591855"/>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8" name="Rectangle 137"/>
          <p:cNvSpPr/>
          <p:nvPr/>
        </p:nvSpPr>
        <p:spPr bwMode="ltGray">
          <a:xfrm>
            <a:off x="11310746" y="539871"/>
            <a:ext cx="678231" cy="422754"/>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9" name="Rectangle 138"/>
          <p:cNvSpPr/>
          <p:nvPr/>
        </p:nvSpPr>
        <p:spPr bwMode="ltGray">
          <a:xfrm>
            <a:off x="11310746" y="539871"/>
            <a:ext cx="187400" cy="422754"/>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0" name="Rectangle 139"/>
          <p:cNvSpPr/>
          <p:nvPr/>
        </p:nvSpPr>
        <p:spPr bwMode="ltGray">
          <a:xfrm>
            <a:off x="10349871" y="858723"/>
            <a:ext cx="512691" cy="518199"/>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1" name="Rectangle 140"/>
          <p:cNvSpPr/>
          <p:nvPr/>
        </p:nvSpPr>
        <p:spPr bwMode="ltGray">
          <a:xfrm>
            <a:off x="10734443" y="858723"/>
            <a:ext cx="128117" cy="518199"/>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2" name="Rectangle 141"/>
          <p:cNvSpPr/>
          <p:nvPr/>
        </p:nvSpPr>
        <p:spPr bwMode="ltGray">
          <a:xfrm>
            <a:off x="9680503" y="1709936"/>
            <a:ext cx="491136" cy="496414"/>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3" name="Rectangle 142"/>
          <p:cNvSpPr/>
          <p:nvPr/>
        </p:nvSpPr>
        <p:spPr bwMode="ltGray">
          <a:xfrm>
            <a:off x="9885187" y="1709936"/>
            <a:ext cx="286453" cy="28953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7" name="Rectangle 146"/>
          <p:cNvSpPr/>
          <p:nvPr/>
        </p:nvSpPr>
        <p:spPr bwMode="ltGray">
          <a:xfrm>
            <a:off x="1679448" y="1869742"/>
            <a:ext cx="702710" cy="70956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nvGrpSpPr>
          <p:cNvPr id="2" name="Group 1"/>
          <p:cNvGrpSpPr/>
          <p:nvPr userDrawn="1"/>
        </p:nvGrpSpPr>
        <p:grpSpPr>
          <a:xfrm>
            <a:off x="5810242" y="201168"/>
            <a:ext cx="3375039" cy="3024137"/>
            <a:chOff x="5810242" y="218886"/>
            <a:chExt cx="3375039" cy="3024137"/>
          </a:xfrm>
        </p:grpSpPr>
        <p:sp>
          <p:nvSpPr>
            <p:cNvPr id="144" name="Rectangle 143"/>
            <p:cNvSpPr/>
            <p:nvPr/>
          </p:nvSpPr>
          <p:spPr bwMode="ltGray">
            <a:xfrm>
              <a:off x="7086086" y="872794"/>
              <a:ext cx="1074582" cy="108506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5" name="Rectangle 144"/>
            <p:cNvSpPr/>
            <p:nvPr/>
          </p:nvSpPr>
          <p:spPr bwMode="ltGray">
            <a:xfrm>
              <a:off x="6290368" y="1688239"/>
              <a:ext cx="1054857" cy="1065150"/>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8" name="Rectangle 147"/>
            <p:cNvSpPr/>
            <p:nvPr/>
          </p:nvSpPr>
          <p:spPr bwMode="ltGray">
            <a:xfrm>
              <a:off x="7885748" y="424895"/>
              <a:ext cx="1130577" cy="1141610"/>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9" name="Rectangle 43"/>
            <p:cNvSpPr/>
            <p:nvPr/>
          </p:nvSpPr>
          <p:spPr bwMode="ltGray">
            <a:xfrm>
              <a:off x="7885748" y="872794"/>
              <a:ext cx="274920" cy="693711"/>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0" name="Rectangle 149"/>
            <p:cNvSpPr/>
            <p:nvPr/>
          </p:nvSpPr>
          <p:spPr bwMode="ltGray">
            <a:xfrm>
              <a:off x="8338964" y="218886"/>
              <a:ext cx="428424" cy="433027"/>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1" name="Rectangle 46"/>
            <p:cNvSpPr/>
            <p:nvPr/>
          </p:nvSpPr>
          <p:spPr bwMode="ltGray">
            <a:xfrm>
              <a:off x="8338964" y="424895"/>
              <a:ext cx="428424" cy="22701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2" name="Rectangle 151"/>
            <p:cNvSpPr/>
            <p:nvPr/>
          </p:nvSpPr>
          <p:spPr bwMode="ltGray">
            <a:xfrm>
              <a:off x="8624841" y="548066"/>
              <a:ext cx="560440" cy="566462"/>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3" name="Rectangle 46"/>
            <p:cNvSpPr/>
            <p:nvPr/>
          </p:nvSpPr>
          <p:spPr bwMode="ltGray">
            <a:xfrm>
              <a:off x="8624841" y="548066"/>
              <a:ext cx="142546" cy="10384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4" name="Rectangle 53"/>
            <p:cNvSpPr/>
            <p:nvPr/>
          </p:nvSpPr>
          <p:spPr bwMode="ltGray">
            <a:xfrm>
              <a:off x="7086086" y="1688239"/>
              <a:ext cx="259139" cy="26962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5" name="Rectangle 154"/>
            <p:cNvSpPr/>
            <p:nvPr/>
          </p:nvSpPr>
          <p:spPr bwMode="ltGray">
            <a:xfrm>
              <a:off x="6415250" y="2106289"/>
              <a:ext cx="519581" cy="525164"/>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6" name="Rectangle 155"/>
            <p:cNvSpPr/>
            <p:nvPr/>
          </p:nvSpPr>
          <p:spPr bwMode="ltGray">
            <a:xfrm>
              <a:off x="5810242" y="2911405"/>
              <a:ext cx="328093" cy="331618"/>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grpSp>
        <p:nvGrpSpPr>
          <p:cNvPr id="3" name="Group 2"/>
          <p:cNvGrpSpPr/>
          <p:nvPr userDrawn="1"/>
        </p:nvGrpSpPr>
        <p:grpSpPr>
          <a:xfrm>
            <a:off x="3931054" y="1298448"/>
            <a:ext cx="2147163" cy="1897884"/>
            <a:chOff x="3931054" y="1188451"/>
            <a:chExt cx="2147163" cy="1897884"/>
          </a:xfrm>
        </p:grpSpPr>
        <p:sp>
          <p:nvSpPr>
            <p:cNvPr id="146" name="Rectangle 145"/>
            <p:cNvSpPr/>
            <p:nvPr/>
          </p:nvSpPr>
          <p:spPr bwMode="ltGray">
            <a:xfrm>
              <a:off x="5023360" y="1188451"/>
              <a:ext cx="1054857" cy="1065150"/>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7" name="Rectangle 156"/>
            <p:cNvSpPr/>
            <p:nvPr/>
          </p:nvSpPr>
          <p:spPr bwMode="ltGray">
            <a:xfrm>
              <a:off x="4637140" y="1969879"/>
              <a:ext cx="840475" cy="84047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8" name="Rectangle 157"/>
            <p:cNvSpPr/>
            <p:nvPr/>
          </p:nvSpPr>
          <p:spPr bwMode="ltGray">
            <a:xfrm>
              <a:off x="4068182" y="1856589"/>
              <a:ext cx="1080600" cy="1091145"/>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9" name="Rectangle 158"/>
            <p:cNvSpPr/>
            <p:nvPr/>
          </p:nvSpPr>
          <p:spPr bwMode="ltGray">
            <a:xfrm>
              <a:off x="4637141" y="1969879"/>
              <a:ext cx="511640" cy="8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0" name="Rectangle 23"/>
            <p:cNvSpPr/>
            <p:nvPr/>
          </p:nvSpPr>
          <p:spPr bwMode="ltGray">
            <a:xfrm>
              <a:off x="5023235" y="1856589"/>
              <a:ext cx="125547" cy="396513"/>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1" name="Rectangle 160"/>
            <p:cNvSpPr/>
            <p:nvPr/>
          </p:nvSpPr>
          <p:spPr bwMode="ltGray">
            <a:xfrm>
              <a:off x="5023235" y="1969879"/>
              <a:ext cx="454380" cy="28322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2" name="Rectangle 161"/>
            <p:cNvSpPr/>
            <p:nvPr/>
          </p:nvSpPr>
          <p:spPr bwMode="ltGray">
            <a:xfrm>
              <a:off x="4379497" y="2183493"/>
              <a:ext cx="343477" cy="347168"/>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3" name="Rectangle 162"/>
            <p:cNvSpPr/>
            <p:nvPr/>
          </p:nvSpPr>
          <p:spPr bwMode="ltGray">
            <a:xfrm>
              <a:off x="4637140" y="2183493"/>
              <a:ext cx="85832" cy="347168"/>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4" name="Rectangle 163"/>
            <p:cNvSpPr/>
            <p:nvPr/>
          </p:nvSpPr>
          <p:spPr bwMode="ltGray">
            <a:xfrm>
              <a:off x="3931054" y="2753763"/>
              <a:ext cx="329036" cy="332572"/>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5" name="Rectangle 164"/>
            <p:cNvSpPr/>
            <p:nvPr/>
          </p:nvSpPr>
          <p:spPr bwMode="ltGray">
            <a:xfrm>
              <a:off x="4068182" y="2753763"/>
              <a:ext cx="191909" cy="19397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6" name="Rectangle 165"/>
            <p:cNvSpPr/>
            <p:nvPr/>
          </p:nvSpPr>
          <p:spPr bwMode="ltGray">
            <a:xfrm>
              <a:off x="5023236" y="1969879"/>
              <a:ext cx="125547" cy="283223"/>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167" name="Rectangle 166"/>
          <p:cNvSpPr/>
          <p:nvPr/>
        </p:nvSpPr>
        <p:spPr bwMode="ltGray">
          <a:xfrm>
            <a:off x="2195171" y="2176088"/>
            <a:ext cx="728210" cy="73531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8" name="Rectangle 167"/>
          <p:cNvSpPr/>
          <p:nvPr/>
        </p:nvSpPr>
        <p:spPr bwMode="ltGray">
          <a:xfrm>
            <a:off x="2737076" y="1872561"/>
            <a:ext cx="766156" cy="773633"/>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9" name="Rectangle 43"/>
          <p:cNvSpPr/>
          <p:nvPr/>
        </p:nvSpPr>
        <p:spPr bwMode="ltGray">
          <a:xfrm>
            <a:off x="2737076" y="2176088"/>
            <a:ext cx="186305" cy="470106"/>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0" name="Rectangle 169"/>
          <p:cNvSpPr/>
          <p:nvPr/>
        </p:nvSpPr>
        <p:spPr bwMode="ltGray">
          <a:xfrm>
            <a:off x="3044207" y="1732956"/>
            <a:ext cx="290329" cy="293448"/>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1" name="Rectangle 46"/>
          <p:cNvSpPr/>
          <p:nvPr/>
        </p:nvSpPr>
        <p:spPr bwMode="ltGray">
          <a:xfrm>
            <a:off x="3044207" y="1872561"/>
            <a:ext cx="290329" cy="153843"/>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2" name="Rectangle 171"/>
          <p:cNvSpPr/>
          <p:nvPr/>
        </p:nvSpPr>
        <p:spPr bwMode="ltGray">
          <a:xfrm>
            <a:off x="3237936" y="1956031"/>
            <a:ext cx="379792" cy="383873"/>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3" name="Rectangle 46"/>
          <p:cNvSpPr/>
          <p:nvPr/>
        </p:nvSpPr>
        <p:spPr bwMode="ltGray">
          <a:xfrm>
            <a:off x="3237936" y="1956031"/>
            <a:ext cx="96600" cy="70374"/>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4" name="Rectangle 74"/>
          <p:cNvSpPr/>
          <p:nvPr/>
        </p:nvSpPr>
        <p:spPr bwMode="ltGray">
          <a:xfrm>
            <a:off x="2195171" y="2176088"/>
            <a:ext cx="186987" cy="403221"/>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5" name="Rectangle 174"/>
          <p:cNvSpPr/>
          <p:nvPr/>
        </p:nvSpPr>
        <p:spPr bwMode="ltGray">
          <a:xfrm>
            <a:off x="1748993" y="2123936"/>
            <a:ext cx="323445" cy="326921"/>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6" name="Rectangle 175"/>
          <p:cNvSpPr/>
          <p:nvPr/>
        </p:nvSpPr>
        <p:spPr bwMode="ltGray">
          <a:xfrm>
            <a:off x="1438275" y="2880775"/>
            <a:ext cx="218191" cy="22053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pic>
        <p:nvPicPr>
          <p:cNvPr id="55" name="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9857" y="783325"/>
            <a:ext cx="2468880" cy="651420"/>
          </a:xfrm>
          <a:prstGeom prst="rect">
            <a:avLst/>
          </a:prstGeom>
        </p:spPr>
      </p:pic>
      <p:sp>
        <p:nvSpPr>
          <p:cNvPr id="3075" name="Rectangle 3"/>
          <p:cNvSpPr>
            <a:spLocks noGrp="1" noChangeArrowheads="1"/>
          </p:cNvSpPr>
          <p:nvPr>
            <p:ph type="ctrTitle" hasCustomPrompt="1"/>
          </p:nvPr>
        </p:nvSpPr>
        <p:spPr bwMode="auto">
          <a:xfrm>
            <a:off x="1218882" y="3048001"/>
            <a:ext cx="9751063" cy="1393825"/>
          </a:xfrm>
        </p:spPr>
        <p:txBody>
          <a:bodyPr/>
          <a:lstStyle>
            <a:lvl1pPr>
              <a:defRPr sz="3200">
                <a:solidFill>
                  <a:schemeClr val="tx1"/>
                </a:solidFill>
              </a:defRPr>
            </a:lvl1pPr>
          </a:lstStyle>
          <a:p>
            <a:r>
              <a:rPr/>
              <a:t>Click to add title</a:t>
            </a:r>
          </a:p>
        </p:txBody>
      </p:sp>
      <p:sp>
        <p:nvSpPr>
          <p:cNvPr id="3076" name="Rectangle 4"/>
          <p:cNvSpPr>
            <a:spLocks noGrp="1" noChangeArrowheads="1"/>
          </p:cNvSpPr>
          <p:nvPr>
            <p:ph type="subTitle" idx="1" hasCustomPrompt="1"/>
          </p:nvPr>
        </p:nvSpPr>
        <p:spPr bwMode="auto">
          <a:xfrm>
            <a:off x="1218881" y="5050673"/>
            <a:ext cx="9751063" cy="381000"/>
          </a:xfrm>
        </p:spPr>
        <p:txBody>
          <a:bodyPr anchor="t" anchorCtr="0">
            <a:noAutofit/>
          </a:bodyPr>
          <a:lstStyle>
            <a:lvl1pPr marL="0" indent="0">
              <a:spcBef>
                <a:spcPts val="0"/>
              </a:spcBef>
              <a:buFontTx/>
              <a:buNone/>
              <a:defRPr sz="2400" b="1" baseline="0"/>
            </a:lvl1pPr>
          </a:lstStyle>
          <a:p>
            <a:r>
              <a:rPr/>
              <a:t>Click to add presenter’s name</a:t>
            </a:r>
          </a:p>
        </p:txBody>
      </p:sp>
      <p:sp>
        <p:nvSpPr>
          <p:cNvPr id="19" name="Text Placeholder 18"/>
          <p:cNvSpPr>
            <a:spLocks noGrp="1"/>
          </p:cNvSpPr>
          <p:nvPr>
            <p:ph type="body" sz="quarter" idx="10" hasCustomPrompt="1"/>
          </p:nvPr>
        </p:nvSpPr>
        <p:spPr bwMode="auto">
          <a:xfrm>
            <a:off x="1218884" y="5486401"/>
            <a:ext cx="9751060" cy="301925"/>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000" b="0" baseline="0">
                <a:solidFill>
                  <a:schemeClr val="tx1"/>
                </a:solidFill>
                <a:latin typeface="+mn-lt"/>
                <a:ea typeface="+mn-ea"/>
                <a:cs typeface="+mn-cs"/>
              </a:defRPr>
            </a:lvl1pPr>
          </a:lstStyle>
          <a:p>
            <a:pPr lvl="0"/>
            <a:r>
              <a:rPr/>
              <a:t>Click to add presenter’s title</a:t>
            </a:r>
          </a:p>
        </p:txBody>
      </p:sp>
      <p:grpSp>
        <p:nvGrpSpPr>
          <p:cNvPr id="128" name="Group 127"/>
          <p:cNvGrpSpPr/>
          <p:nvPr/>
        </p:nvGrpSpPr>
        <p:grpSpPr bwMode="invGray">
          <a:xfrm>
            <a:off x="0" y="0"/>
            <a:ext cx="12188825" cy="6858000"/>
            <a:chOff x="0" y="0"/>
            <a:chExt cx="12188825" cy="6858000"/>
          </a:xfrm>
        </p:grpSpPr>
        <p:sp>
          <p:nvSpPr>
            <p:cNvPr id="129" name="Rectangle 128"/>
            <p:cNvSpPr/>
            <p:nvPr/>
          </p:nvSpPr>
          <p:spPr bwMode="invGray">
            <a:xfrm>
              <a:off x="0"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0" name="Rectangle 129"/>
            <p:cNvSpPr/>
            <p:nvPr/>
          </p:nvSpPr>
          <p:spPr bwMode="invGray">
            <a:xfrm>
              <a:off x="11987657"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1" name="Rectangle 130"/>
            <p:cNvSpPr/>
            <p:nvPr/>
          </p:nvSpPr>
          <p:spPr bwMode="invGray">
            <a:xfrm>
              <a:off x="0" y="0"/>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2" name="Rectangle 131"/>
            <p:cNvSpPr/>
            <p:nvPr/>
          </p:nvSpPr>
          <p:spPr bwMode="invGray">
            <a:xfrm>
              <a:off x="0" y="6656832"/>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Tree>
    <p:extLst>
      <p:ext uri="{BB962C8B-B14F-4D97-AF65-F5344CB8AC3E}">
        <p14:creationId xmlns:p14="http://schemas.microsoft.com/office/powerpoint/2010/main" val="1261505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11" name="Title 10"/>
          <p:cNvSpPr>
            <a:spLocks noGrp="1"/>
          </p:cNvSpPr>
          <p:nvPr>
            <p:ph type="title"/>
          </p:nvPr>
        </p:nvSpPr>
        <p:spPr>
          <a:xfrm>
            <a:off x="609599" y="304800"/>
            <a:ext cx="10969625" cy="838200"/>
          </a:xfrm>
        </p:spPr>
        <p:txBody>
          <a:bodyPr/>
          <a:lstStyle/>
          <a:p>
            <a:r>
              <a:rPr lang="en-US" smtClean="0"/>
              <a:t>Click to edit Master title style</a:t>
            </a:r>
            <a:endParaRPr/>
          </a:p>
        </p:txBody>
      </p:sp>
      <p:sp>
        <p:nvSpPr>
          <p:cNvPr id="14" name="Rectangle 13"/>
          <p:cNvSpPr/>
          <p:nvPr/>
        </p:nvSpPr>
        <p:spPr bwMode="auto">
          <a:xfrm>
            <a:off x="200025" y="1446212"/>
            <a:ext cx="11790364" cy="2668588"/>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sz="2400" i="0" u="none" strike="noStrike" cap="none" normalizeH="0" baseline="0">
              <a:ln>
                <a:noFill/>
              </a:ln>
              <a:solidFill>
                <a:schemeClr val="bg1"/>
              </a:solidFill>
              <a:effectLst/>
              <a:latin typeface="+mn-lt"/>
            </a:endParaRPr>
          </a:p>
        </p:txBody>
      </p:sp>
      <p:sp>
        <p:nvSpPr>
          <p:cNvPr id="3" name="Picture Placeholder 2"/>
          <p:cNvSpPr>
            <a:spLocks noGrp="1"/>
          </p:cNvSpPr>
          <p:nvPr>
            <p:ph type="pic" idx="1"/>
          </p:nvPr>
        </p:nvSpPr>
        <p:spPr bwMode="gray">
          <a:xfrm>
            <a:off x="265907" y="1510220"/>
            <a:ext cx="5795564" cy="2540572"/>
          </a:xfrm>
          <a:noFill/>
        </p:spPr>
        <p:txBody>
          <a:bodyPr tIns="182880">
            <a:normAutofit/>
          </a:bodyPr>
          <a:lstStyle>
            <a:lvl1pPr marL="0" indent="0" algn="ctr">
              <a:buNone/>
              <a:defRPr sz="20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09441" y="4267200"/>
            <a:ext cx="5241195" cy="1676400"/>
          </a:xfrm>
        </p:spPr>
        <p:txBody>
          <a:bodyPr>
            <a:noAutofit/>
          </a:bodyPr>
          <a:lstStyle>
            <a:lvl1pPr marL="0" indent="0">
              <a:spcBef>
                <a:spcPts val="1200"/>
              </a:spcBef>
              <a:buNone/>
              <a:defRPr sz="20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Picture Placeholder 2"/>
          <p:cNvSpPr>
            <a:spLocks noGrp="1"/>
          </p:cNvSpPr>
          <p:nvPr>
            <p:ph type="pic" idx="13"/>
          </p:nvPr>
        </p:nvSpPr>
        <p:spPr bwMode="gray">
          <a:xfrm>
            <a:off x="6127352" y="1510220"/>
            <a:ext cx="5797153" cy="2540572"/>
          </a:xfrm>
          <a:noFill/>
        </p:spPr>
        <p:txBody>
          <a:bodyPr tIns="182880">
            <a:normAutofit/>
          </a:bodyPr>
          <a:lstStyle>
            <a:lvl1pPr marL="0" indent="0" algn="ctr">
              <a:buNone/>
              <a:defRPr sz="20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0" name="Text Placeholder 3"/>
          <p:cNvSpPr>
            <a:spLocks noGrp="1"/>
          </p:cNvSpPr>
          <p:nvPr>
            <p:ph type="body" sz="half" idx="14"/>
          </p:nvPr>
        </p:nvSpPr>
        <p:spPr>
          <a:xfrm>
            <a:off x="6338189" y="4264152"/>
            <a:ext cx="5241195" cy="1679315"/>
          </a:xfrm>
        </p:spPr>
        <p:txBody>
          <a:bodyPr>
            <a:noAutofit/>
          </a:bodyPr>
          <a:lstStyle>
            <a:lvl1pPr marL="0" indent="0">
              <a:spcBef>
                <a:spcPts val="1200"/>
              </a:spcBef>
              <a:buNone/>
              <a:defRPr sz="20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Date Placeholder 1"/>
          <p:cNvSpPr>
            <a:spLocks noGrp="1"/>
          </p:cNvSpPr>
          <p:nvPr>
            <p:ph type="dt" sz="half" idx="15"/>
          </p:nvPr>
        </p:nvSpPr>
        <p:spPr/>
        <p:txBody>
          <a:bodyPr/>
          <a:lstStyle/>
          <a:p>
            <a:endParaRPr/>
          </a:p>
        </p:txBody>
      </p:sp>
      <p:sp>
        <p:nvSpPr>
          <p:cNvPr id="12" name="Footer Placeholder 11"/>
          <p:cNvSpPr>
            <a:spLocks noGrp="1"/>
          </p:cNvSpPr>
          <p:nvPr>
            <p:ph type="ftr" sz="quarter" idx="16"/>
          </p:nvPr>
        </p:nvSpPr>
        <p:spPr/>
        <p:txBody>
          <a:bodyPr/>
          <a:lstStyle/>
          <a:p>
            <a:r>
              <a:rPr lang="en-US" smtClean="0"/>
              <a:t>Copyright © 2016 Symantec Corporation</a:t>
            </a:r>
            <a:endParaRPr/>
          </a:p>
        </p:txBody>
      </p:sp>
      <p:sp>
        <p:nvSpPr>
          <p:cNvPr id="13" name="Slide Number Placeholder 12"/>
          <p:cNvSpPr>
            <a:spLocks noGrp="1"/>
          </p:cNvSpPr>
          <p:nvPr>
            <p:ph type="sldNum" sz="quarter" idx="17"/>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908982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8" name="Title 7"/>
          <p:cNvSpPr>
            <a:spLocks noGrp="1"/>
          </p:cNvSpPr>
          <p:nvPr>
            <p:ph type="title"/>
          </p:nvPr>
        </p:nvSpPr>
        <p:spPr>
          <a:xfrm>
            <a:off x="609599" y="304800"/>
            <a:ext cx="10969625" cy="838200"/>
          </a:xfrm>
        </p:spPr>
        <p:txBody>
          <a:bodyPr/>
          <a:lstStyle/>
          <a:p>
            <a:r>
              <a:rPr lang="en-US" smtClean="0"/>
              <a:t>Click to edit Master title style</a:t>
            </a:r>
            <a:endParaRPr/>
          </a:p>
        </p:txBody>
      </p:sp>
      <p:sp>
        <p:nvSpPr>
          <p:cNvPr id="18" name="Rectangle 17"/>
          <p:cNvSpPr/>
          <p:nvPr/>
        </p:nvSpPr>
        <p:spPr bwMode="auto">
          <a:xfrm>
            <a:off x="200026" y="1446212"/>
            <a:ext cx="11790362" cy="2668588"/>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sz="2400" i="0" u="none" strike="noStrike" cap="none" normalizeH="0" baseline="0">
              <a:ln>
                <a:noFill/>
              </a:ln>
              <a:solidFill>
                <a:schemeClr val="bg1"/>
              </a:solidFill>
              <a:effectLst/>
              <a:latin typeface="+mn-lt"/>
            </a:endParaRPr>
          </a:p>
        </p:txBody>
      </p:sp>
      <p:sp>
        <p:nvSpPr>
          <p:cNvPr id="3" name="Picture Placeholder 2"/>
          <p:cNvSpPr>
            <a:spLocks noGrp="1"/>
          </p:cNvSpPr>
          <p:nvPr>
            <p:ph type="pic" idx="1"/>
          </p:nvPr>
        </p:nvSpPr>
        <p:spPr bwMode="gray">
          <a:xfrm>
            <a:off x="265906" y="1509714"/>
            <a:ext cx="3856767" cy="2542032"/>
          </a:xfrm>
          <a:noFill/>
        </p:spPr>
        <p:txBody>
          <a:bodyPr tIns="182880">
            <a:normAutofit/>
          </a:bodyPr>
          <a:lstStyle>
            <a:lvl1pPr marL="0" indent="0" algn="ctr">
              <a:buNone/>
              <a:defRPr sz="18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09441" y="4267200"/>
            <a:ext cx="3412871" cy="1676400"/>
          </a:xfrm>
        </p:spPr>
        <p:txBody>
          <a:bodyPr>
            <a:noAutofit/>
          </a:bodyPr>
          <a:lstStyle>
            <a:lvl1pPr marL="0" indent="0">
              <a:spcBef>
                <a:spcPts val="1200"/>
              </a:spcBef>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Picture Placeholder 2"/>
          <p:cNvSpPr>
            <a:spLocks noGrp="1"/>
          </p:cNvSpPr>
          <p:nvPr>
            <p:ph type="pic" idx="13"/>
          </p:nvPr>
        </p:nvSpPr>
        <p:spPr bwMode="gray">
          <a:xfrm>
            <a:off x="4193381" y="1509714"/>
            <a:ext cx="3801008" cy="2542032"/>
          </a:xfrm>
          <a:noFill/>
        </p:spPr>
        <p:txBody>
          <a:bodyPr tIns="182880">
            <a:normAutofit/>
          </a:bodyPr>
          <a:lstStyle>
            <a:lvl1pPr marL="0" indent="0" algn="ctr">
              <a:buNone/>
              <a:defRPr sz="18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0" name="Text Placeholder 3"/>
          <p:cNvSpPr>
            <a:spLocks noGrp="1"/>
          </p:cNvSpPr>
          <p:nvPr>
            <p:ph type="body" sz="half" idx="14"/>
          </p:nvPr>
        </p:nvSpPr>
        <p:spPr>
          <a:xfrm>
            <a:off x="4387977" y="4267200"/>
            <a:ext cx="3412871" cy="1676400"/>
          </a:xfrm>
        </p:spPr>
        <p:txBody>
          <a:bodyPr>
            <a:noAutofit/>
          </a:bodyPr>
          <a:lstStyle>
            <a:lvl1pPr marL="0" indent="0">
              <a:spcBef>
                <a:spcPts val="1200"/>
              </a:spcBef>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Picture Placeholder 2"/>
          <p:cNvSpPr>
            <a:spLocks noGrp="1"/>
          </p:cNvSpPr>
          <p:nvPr>
            <p:ph type="pic" idx="15"/>
          </p:nvPr>
        </p:nvSpPr>
        <p:spPr bwMode="gray">
          <a:xfrm>
            <a:off x="8065094" y="1509714"/>
            <a:ext cx="3859411" cy="2542032"/>
          </a:xfrm>
          <a:noFill/>
        </p:spPr>
        <p:txBody>
          <a:bodyPr tIns="182880">
            <a:normAutofit/>
          </a:bodyPr>
          <a:lstStyle>
            <a:lvl1pPr marL="0" indent="0" algn="ctr">
              <a:buNone/>
              <a:defRPr sz="18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Text Placeholder 3"/>
          <p:cNvSpPr>
            <a:spLocks noGrp="1"/>
          </p:cNvSpPr>
          <p:nvPr>
            <p:ph type="body" sz="half" idx="16"/>
          </p:nvPr>
        </p:nvSpPr>
        <p:spPr>
          <a:xfrm>
            <a:off x="8170102" y="4267200"/>
            <a:ext cx="3412871" cy="1676400"/>
          </a:xfrm>
        </p:spPr>
        <p:txBody>
          <a:bodyPr>
            <a:noAutofit/>
          </a:bodyPr>
          <a:lstStyle>
            <a:lvl1pPr marL="0" indent="0">
              <a:spcBef>
                <a:spcPts val="1200"/>
              </a:spcBef>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Date Placeholder 1"/>
          <p:cNvSpPr>
            <a:spLocks noGrp="1"/>
          </p:cNvSpPr>
          <p:nvPr>
            <p:ph type="dt" sz="half" idx="17"/>
          </p:nvPr>
        </p:nvSpPr>
        <p:spPr/>
        <p:txBody>
          <a:bodyPr/>
          <a:lstStyle/>
          <a:p>
            <a:endParaRPr/>
          </a:p>
        </p:txBody>
      </p:sp>
      <p:sp>
        <p:nvSpPr>
          <p:cNvPr id="15" name="Footer Placeholder 14"/>
          <p:cNvSpPr>
            <a:spLocks noGrp="1"/>
          </p:cNvSpPr>
          <p:nvPr>
            <p:ph type="ftr" sz="quarter" idx="18"/>
          </p:nvPr>
        </p:nvSpPr>
        <p:spPr/>
        <p:txBody>
          <a:bodyPr/>
          <a:lstStyle/>
          <a:p>
            <a:r>
              <a:rPr lang="en-US" smtClean="0"/>
              <a:t>Copyright © 2016 Symantec Corporation</a:t>
            </a:r>
            <a:endParaRPr/>
          </a:p>
        </p:txBody>
      </p:sp>
      <p:sp>
        <p:nvSpPr>
          <p:cNvPr id="16" name="Slide Number Placeholder 15"/>
          <p:cNvSpPr>
            <a:spLocks noGrp="1"/>
          </p:cNvSpPr>
          <p:nvPr>
            <p:ph type="sldNum" sz="quarter" idx="19"/>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279085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Four Pictures with Captions">
    <p:spTree>
      <p:nvGrpSpPr>
        <p:cNvPr id="1" name=""/>
        <p:cNvGrpSpPr/>
        <p:nvPr/>
      </p:nvGrpSpPr>
      <p:grpSpPr>
        <a:xfrm>
          <a:off x="0" y="0"/>
          <a:ext cx="0" cy="0"/>
          <a:chOff x="0" y="0"/>
          <a:chExt cx="0" cy="0"/>
        </a:xfrm>
      </p:grpSpPr>
      <p:sp>
        <p:nvSpPr>
          <p:cNvPr id="8" name="Title 7"/>
          <p:cNvSpPr>
            <a:spLocks noGrp="1"/>
          </p:cNvSpPr>
          <p:nvPr>
            <p:ph type="title"/>
          </p:nvPr>
        </p:nvSpPr>
        <p:spPr>
          <a:xfrm>
            <a:off x="609599" y="304800"/>
            <a:ext cx="10969625" cy="838200"/>
          </a:xfrm>
        </p:spPr>
        <p:txBody>
          <a:bodyPr/>
          <a:lstStyle/>
          <a:p>
            <a:r>
              <a:rPr lang="en-US" smtClean="0"/>
              <a:t>Click to edit Master title style</a:t>
            </a:r>
            <a:endParaRPr/>
          </a:p>
        </p:txBody>
      </p:sp>
      <p:sp>
        <p:nvSpPr>
          <p:cNvPr id="18" name="Rectangle 17"/>
          <p:cNvSpPr/>
          <p:nvPr/>
        </p:nvSpPr>
        <p:spPr bwMode="auto">
          <a:xfrm>
            <a:off x="200026" y="1446212"/>
            <a:ext cx="11790362" cy="2103120"/>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sz="2400" i="0" u="none" strike="noStrike" cap="none" normalizeH="0" baseline="0">
              <a:ln>
                <a:noFill/>
              </a:ln>
              <a:solidFill>
                <a:schemeClr val="bg1"/>
              </a:solidFill>
              <a:effectLst/>
              <a:latin typeface="+mn-lt"/>
            </a:endParaRPr>
          </a:p>
        </p:txBody>
      </p:sp>
      <p:sp>
        <p:nvSpPr>
          <p:cNvPr id="3" name="Picture Placeholder 2"/>
          <p:cNvSpPr>
            <a:spLocks noGrp="1"/>
          </p:cNvSpPr>
          <p:nvPr>
            <p:ph type="pic" idx="1"/>
          </p:nvPr>
        </p:nvSpPr>
        <p:spPr bwMode="gray">
          <a:xfrm>
            <a:off x="270047" y="1510220"/>
            <a:ext cx="2862072" cy="1976152"/>
          </a:xfrm>
          <a:noFill/>
        </p:spPr>
        <p:txBody>
          <a:bodyPr tIns="182880">
            <a:normAutofit/>
          </a:bodyPr>
          <a:lstStyle>
            <a:lvl1pPr marL="0" indent="0" algn="ctr">
              <a:buNone/>
              <a:defRPr sz="16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05852" y="3657600"/>
            <a:ext cx="2441355" cy="2286000"/>
          </a:xfrm>
        </p:spPr>
        <p:txBody>
          <a:bodyPr>
            <a:noAutofit/>
          </a:bodyPr>
          <a:lstStyle>
            <a:lvl1pPr marL="0" indent="0">
              <a:spcBef>
                <a:spcPts val="1200"/>
              </a:spcBef>
              <a:buNone/>
              <a:defRPr sz="16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Picture Placeholder 2"/>
          <p:cNvSpPr>
            <a:spLocks noGrp="1"/>
          </p:cNvSpPr>
          <p:nvPr>
            <p:ph type="pic" idx="13"/>
          </p:nvPr>
        </p:nvSpPr>
        <p:spPr bwMode="gray">
          <a:xfrm>
            <a:off x="3201308" y="1510220"/>
            <a:ext cx="2862072" cy="1976152"/>
          </a:xfrm>
          <a:noFill/>
        </p:spPr>
        <p:txBody>
          <a:bodyPr tIns="182880">
            <a:normAutofit/>
          </a:bodyPr>
          <a:lstStyle>
            <a:lvl1pPr marL="0" indent="0" algn="ctr">
              <a:buNone/>
              <a:defRPr sz="16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0" name="Text Placeholder 3"/>
          <p:cNvSpPr>
            <a:spLocks noGrp="1"/>
          </p:cNvSpPr>
          <p:nvPr>
            <p:ph type="body" sz="half" idx="14"/>
          </p:nvPr>
        </p:nvSpPr>
        <p:spPr>
          <a:xfrm>
            <a:off x="3449911" y="3657600"/>
            <a:ext cx="2441355" cy="2286000"/>
          </a:xfrm>
        </p:spPr>
        <p:txBody>
          <a:bodyPr>
            <a:noAutofit/>
          </a:bodyPr>
          <a:lstStyle>
            <a:lvl1pPr marL="0" indent="0">
              <a:spcBef>
                <a:spcPts val="1200"/>
              </a:spcBef>
              <a:buNone/>
              <a:defRPr sz="16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Picture Placeholder 2"/>
          <p:cNvSpPr>
            <a:spLocks noGrp="1"/>
          </p:cNvSpPr>
          <p:nvPr>
            <p:ph type="pic" idx="15"/>
          </p:nvPr>
        </p:nvSpPr>
        <p:spPr bwMode="gray">
          <a:xfrm>
            <a:off x="6132569" y="1510220"/>
            <a:ext cx="2862072" cy="1976152"/>
          </a:xfrm>
          <a:noFill/>
        </p:spPr>
        <p:txBody>
          <a:bodyPr tIns="182880">
            <a:normAutofit/>
          </a:bodyPr>
          <a:lstStyle>
            <a:lvl1pPr marL="0" indent="0" algn="ctr">
              <a:buNone/>
              <a:defRPr sz="16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Text Placeholder 3"/>
          <p:cNvSpPr>
            <a:spLocks noGrp="1"/>
          </p:cNvSpPr>
          <p:nvPr>
            <p:ph type="body" sz="half" idx="16"/>
          </p:nvPr>
        </p:nvSpPr>
        <p:spPr>
          <a:xfrm>
            <a:off x="6293970" y="3657600"/>
            <a:ext cx="2441355" cy="2286000"/>
          </a:xfrm>
        </p:spPr>
        <p:txBody>
          <a:bodyPr>
            <a:noAutofit/>
          </a:bodyPr>
          <a:lstStyle>
            <a:lvl1pPr marL="0" indent="0">
              <a:spcBef>
                <a:spcPts val="1200"/>
              </a:spcBef>
              <a:buNone/>
              <a:defRPr sz="16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7" name="Picture Placeholder 2"/>
          <p:cNvSpPr>
            <a:spLocks noGrp="1"/>
          </p:cNvSpPr>
          <p:nvPr>
            <p:ph type="pic" idx="20"/>
          </p:nvPr>
        </p:nvSpPr>
        <p:spPr bwMode="gray">
          <a:xfrm>
            <a:off x="9063831" y="1510220"/>
            <a:ext cx="2862072" cy="1976152"/>
          </a:xfrm>
          <a:noFill/>
        </p:spPr>
        <p:txBody>
          <a:bodyPr tIns="182880">
            <a:normAutofit/>
          </a:bodyPr>
          <a:lstStyle>
            <a:lvl1pPr marL="0" indent="0" algn="ctr">
              <a:buNone/>
              <a:defRPr sz="16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24" name="Text Placeholder 3"/>
          <p:cNvSpPr>
            <a:spLocks noGrp="1"/>
          </p:cNvSpPr>
          <p:nvPr>
            <p:ph type="body" sz="half" idx="21"/>
          </p:nvPr>
        </p:nvSpPr>
        <p:spPr>
          <a:xfrm>
            <a:off x="9138030" y="3657600"/>
            <a:ext cx="2441355" cy="2286000"/>
          </a:xfrm>
        </p:spPr>
        <p:txBody>
          <a:bodyPr>
            <a:noAutofit/>
          </a:bodyPr>
          <a:lstStyle>
            <a:lvl1pPr marL="0" indent="0">
              <a:spcBef>
                <a:spcPts val="1200"/>
              </a:spcBef>
              <a:buNone/>
              <a:defRPr sz="16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Date Placeholder 1"/>
          <p:cNvSpPr>
            <a:spLocks noGrp="1"/>
          </p:cNvSpPr>
          <p:nvPr>
            <p:ph type="dt" sz="half" idx="17"/>
          </p:nvPr>
        </p:nvSpPr>
        <p:spPr/>
        <p:txBody>
          <a:bodyPr/>
          <a:lstStyle/>
          <a:p>
            <a:endParaRPr/>
          </a:p>
        </p:txBody>
      </p:sp>
      <p:sp>
        <p:nvSpPr>
          <p:cNvPr id="15" name="Footer Placeholder 14"/>
          <p:cNvSpPr>
            <a:spLocks noGrp="1"/>
          </p:cNvSpPr>
          <p:nvPr>
            <p:ph type="ftr" sz="quarter" idx="18"/>
          </p:nvPr>
        </p:nvSpPr>
        <p:spPr/>
        <p:txBody>
          <a:bodyPr/>
          <a:lstStyle/>
          <a:p>
            <a:r>
              <a:rPr lang="en-US" smtClean="0"/>
              <a:t>Copyright © 2016 Symantec Corporation</a:t>
            </a:r>
            <a:endParaRPr/>
          </a:p>
        </p:txBody>
      </p:sp>
      <p:sp>
        <p:nvSpPr>
          <p:cNvPr id="16" name="Slide Number Placeholder 15"/>
          <p:cNvSpPr>
            <a:spLocks noGrp="1"/>
          </p:cNvSpPr>
          <p:nvPr>
            <p:ph type="sldNum" sz="quarter" idx="19"/>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820132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Alt Four Pictures with Captions">
    <p:spTree>
      <p:nvGrpSpPr>
        <p:cNvPr id="1" name=""/>
        <p:cNvGrpSpPr/>
        <p:nvPr/>
      </p:nvGrpSpPr>
      <p:grpSpPr>
        <a:xfrm>
          <a:off x="0" y="0"/>
          <a:ext cx="0" cy="0"/>
          <a:chOff x="0" y="0"/>
          <a:chExt cx="0" cy="0"/>
        </a:xfrm>
      </p:grpSpPr>
      <p:sp>
        <p:nvSpPr>
          <p:cNvPr id="8" name="Title 7"/>
          <p:cNvSpPr>
            <a:spLocks noGrp="1"/>
          </p:cNvSpPr>
          <p:nvPr>
            <p:ph type="title"/>
          </p:nvPr>
        </p:nvSpPr>
        <p:spPr>
          <a:xfrm>
            <a:off x="609599" y="304800"/>
            <a:ext cx="10969625" cy="838200"/>
          </a:xfrm>
        </p:spPr>
        <p:txBody>
          <a:bodyPr/>
          <a:lstStyle/>
          <a:p>
            <a:r>
              <a:rPr lang="en-US" smtClean="0"/>
              <a:t>Click to edit Master title style</a:t>
            </a:r>
            <a:endParaRPr/>
          </a:p>
        </p:txBody>
      </p:sp>
      <p:sp>
        <p:nvSpPr>
          <p:cNvPr id="18" name="Rectangle 17"/>
          <p:cNvSpPr/>
          <p:nvPr/>
        </p:nvSpPr>
        <p:spPr bwMode="auto">
          <a:xfrm>
            <a:off x="3158303" y="1447800"/>
            <a:ext cx="5878570" cy="4144678"/>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sz="2400" i="0" u="none" strike="noStrike" cap="none" normalizeH="0" baseline="0">
              <a:ln>
                <a:noFill/>
              </a:ln>
              <a:solidFill>
                <a:schemeClr val="bg1"/>
              </a:solidFill>
              <a:effectLst/>
              <a:latin typeface="+mn-lt"/>
            </a:endParaRPr>
          </a:p>
        </p:txBody>
      </p:sp>
      <p:sp>
        <p:nvSpPr>
          <p:cNvPr id="9" name="Picture Placeholder 2"/>
          <p:cNvSpPr>
            <a:spLocks noGrp="1"/>
          </p:cNvSpPr>
          <p:nvPr>
            <p:ph type="pic" idx="13"/>
          </p:nvPr>
        </p:nvSpPr>
        <p:spPr bwMode="gray">
          <a:xfrm>
            <a:off x="3224185" y="1511808"/>
            <a:ext cx="2833100" cy="1976152"/>
          </a:xfrm>
          <a:noFill/>
        </p:spPr>
        <p:txBody>
          <a:bodyPr tIns="182880">
            <a:normAutofit/>
          </a:bodyPr>
          <a:lstStyle>
            <a:lvl1pPr marL="0" indent="0" algn="ctr">
              <a:buNone/>
              <a:defRPr sz="16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15191" y="1676924"/>
            <a:ext cx="2441355" cy="1645920"/>
          </a:xfrm>
        </p:spPr>
        <p:txBody>
          <a:bodyPr anchor="ctr">
            <a:noAutofit/>
          </a:bodyPr>
          <a:lstStyle>
            <a:lvl1pPr marL="0" indent="0" algn="r">
              <a:spcBef>
                <a:spcPts val="0"/>
              </a:spcBef>
              <a:buNone/>
              <a:defRPr sz="16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bwMode="gray">
          <a:xfrm>
            <a:off x="3224185" y="3551998"/>
            <a:ext cx="2834640" cy="1976152"/>
          </a:xfrm>
          <a:noFill/>
        </p:spPr>
        <p:txBody>
          <a:bodyPr tIns="182880">
            <a:normAutofit/>
          </a:bodyPr>
          <a:lstStyle>
            <a:lvl1pPr marL="0" indent="0" algn="ctr">
              <a:buNone/>
              <a:defRPr sz="16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0" name="Text Placeholder 3"/>
          <p:cNvSpPr>
            <a:spLocks noGrp="1"/>
          </p:cNvSpPr>
          <p:nvPr>
            <p:ph type="body" sz="half" idx="14"/>
          </p:nvPr>
        </p:nvSpPr>
        <p:spPr>
          <a:xfrm>
            <a:off x="615191" y="3717114"/>
            <a:ext cx="2441355" cy="1645920"/>
          </a:xfrm>
        </p:spPr>
        <p:txBody>
          <a:bodyPr anchor="ctr">
            <a:noAutofit/>
          </a:bodyPr>
          <a:lstStyle>
            <a:lvl1pPr marL="0" indent="0" algn="r">
              <a:spcBef>
                <a:spcPts val="0"/>
              </a:spcBef>
              <a:buNone/>
              <a:defRPr sz="16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Picture Placeholder 2"/>
          <p:cNvSpPr>
            <a:spLocks noGrp="1"/>
          </p:cNvSpPr>
          <p:nvPr>
            <p:ph type="pic" idx="15"/>
          </p:nvPr>
        </p:nvSpPr>
        <p:spPr bwMode="gray">
          <a:xfrm>
            <a:off x="6127413" y="1511808"/>
            <a:ext cx="2834640" cy="1976152"/>
          </a:xfrm>
          <a:noFill/>
        </p:spPr>
        <p:txBody>
          <a:bodyPr tIns="182880">
            <a:normAutofit/>
          </a:bodyPr>
          <a:lstStyle>
            <a:lvl1pPr marL="0" indent="0" algn="ctr">
              <a:buNone/>
              <a:defRPr sz="16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Text Placeholder 3"/>
          <p:cNvSpPr>
            <a:spLocks noGrp="1"/>
          </p:cNvSpPr>
          <p:nvPr>
            <p:ph type="body" sz="half" idx="16"/>
          </p:nvPr>
        </p:nvSpPr>
        <p:spPr>
          <a:xfrm>
            <a:off x="9138030" y="1677988"/>
            <a:ext cx="2441355" cy="1643792"/>
          </a:xfrm>
        </p:spPr>
        <p:txBody>
          <a:bodyPr anchor="ctr">
            <a:noAutofit/>
          </a:bodyPr>
          <a:lstStyle>
            <a:lvl1pPr marL="0" indent="0">
              <a:spcBef>
                <a:spcPts val="0"/>
              </a:spcBef>
              <a:buNone/>
              <a:defRPr sz="16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7" name="Picture Placeholder 2"/>
          <p:cNvSpPr>
            <a:spLocks noGrp="1"/>
          </p:cNvSpPr>
          <p:nvPr>
            <p:ph type="pic" idx="20"/>
          </p:nvPr>
        </p:nvSpPr>
        <p:spPr bwMode="gray">
          <a:xfrm>
            <a:off x="6136935" y="3551998"/>
            <a:ext cx="2834640" cy="1976152"/>
          </a:xfrm>
          <a:noFill/>
        </p:spPr>
        <p:txBody>
          <a:bodyPr tIns="182880">
            <a:normAutofit/>
          </a:bodyPr>
          <a:lstStyle>
            <a:lvl1pPr marL="0" indent="0" algn="ctr">
              <a:buNone/>
              <a:defRPr sz="16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24" name="Text Placeholder 3"/>
          <p:cNvSpPr>
            <a:spLocks noGrp="1"/>
          </p:cNvSpPr>
          <p:nvPr>
            <p:ph type="body" sz="half" idx="21"/>
          </p:nvPr>
        </p:nvSpPr>
        <p:spPr>
          <a:xfrm>
            <a:off x="9138030" y="3717114"/>
            <a:ext cx="2441355" cy="1645920"/>
          </a:xfrm>
        </p:spPr>
        <p:txBody>
          <a:bodyPr anchor="ctr">
            <a:noAutofit/>
          </a:bodyPr>
          <a:lstStyle>
            <a:lvl1pPr marL="0" indent="0">
              <a:spcBef>
                <a:spcPts val="0"/>
              </a:spcBef>
              <a:buNone/>
              <a:defRPr sz="16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Date Placeholder 1"/>
          <p:cNvSpPr>
            <a:spLocks noGrp="1"/>
          </p:cNvSpPr>
          <p:nvPr>
            <p:ph type="dt" sz="half" idx="17"/>
          </p:nvPr>
        </p:nvSpPr>
        <p:spPr/>
        <p:txBody>
          <a:bodyPr/>
          <a:lstStyle/>
          <a:p>
            <a:endParaRPr/>
          </a:p>
        </p:txBody>
      </p:sp>
      <p:sp>
        <p:nvSpPr>
          <p:cNvPr id="15" name="Footer Placeholder 14"/>
          <p:cNvSpPr>
            <a:spLocks noGrp="1"/>
          </p:cNvSpPr>
          <p:nvPr>
            <p:ph type="ftr" sz="quarter" idx="18"/>
          </p:nvPr>
        </p:nvSpPr>
        <p:spPr/>
        <p:txBody>
          <a:bodyPr/>
          <a:lstStyle/>
          <a:p>
            <a:r>
              <a:rPr lang="en-US" smtClean="0"/>
              <a:t>Copyright © 2016 Symantec Corporation</a:t>
            </a:r>
            <a:endParaRPr/>
          </a:p>
        </p:txBody>
      </p:sp>
      <p:sp>
        <p:nvSpPr>
          <p:cNvPr id="16" name="Slide Number Placeholder 15"/>
          <p:cNvSpPr>
            <a:spLocks noGrp="1"/>
          </p:cNvSpPr>
          <p:nvPr>
            <p:ph type="sldNum" sz="quarter" idx="19"/>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3844934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13" name="Freeform 6"/>
          <p:cNvSpPr>
            <a:spLocks noEditPoints="1"/>
          </p:cNvSpPr>
          <p:nvPr/>
        </p:nvSpPr>
        <p:spPr bwMode="ltGray">
          <a:xfrm>
            <a:off x="1789199" y="1428531"/>
            <a:ext cx="458956" cy="406469"/>
          </a:xfrm>
          <a:custGeom>
            <a:avLst/>
            <a:gdLst>
              <a:gd name="T0" fmla="*/ 1445 w 6269"/>
              <a:gd name="T1" fmla="*/ 3135 h 5547"/>
              <a:gd name="T2" fmla="*/ 2412 w 6269"/>
              <a:gd name="T3" fmla="*/ 3135 h 5547"/>
              <a:gd name="T4" fmla="*/ 2412 w 6269"/>
              <a:gd name="T5" fmla="*/ 5547 h 5547"/>
              <a:gd name="T6" fmla="*/ 0 w 6269"/>
              <a:gd name="T7" fmla="*/ 5547 h 5547"/>
              <a:gd name="T8" fmla="*/ 0 w 6269"/>
              <a:gd name="T9" fmla="*/ 3454 h 5547"/>
              <a:gd name="T10" fmla="*/ 132 w 6269"/>
              <a:gd name="T11" fmla="*/ 1742 h 5547"/>
              <a:gd name="T12" fmla="*/ 771 w 6269"/>
              <a:gd name="T13" fmla="*/ 754 h 5547"/>
              <a:gd name="T14" fmla="*/ 2412 w 6269"/>
              <a:gd name="T15" fmla="*/ 0 h 5547"/>
              <a:gd name="T16" fmla="*/ 2412 w 6269"/>
              <a:gd name="T17" fmla="*/ 596 h 5547"/>
              <a:gd name="T18" fmla="*/ 1445 w 6269"/>
              <a:gd name="T19" fmla="*/ 2498 h 5547"/>
              <a:gd name="T20" fmla="*/ 1445 w 6269"/>
              <a:gd name="T21" fmla="*/ 3135 h 5547"/>
              <a:gd name="T22" fmla="*/ 5302 w 6269"/>
              <a:gd name="T23" fmla="*/ 3135 h 5547"/>
              <a:gd name="T24" fmla="*/ 6269 w 6269"/>
              <a:gd name="T25" fmla="*/ 3135 h 5547"/>
              <a:gd name="T26" fmla="*/ 6269 w 6269"/>
              <a:gd name="T27" fmla="*/ 5547 h 5547"/>
              <a:gd name="T28" fmla="*/ 3857 w 6269"/>
              <a:gd name="T29" fmla="*/ 5547 h 5547"/>
              <a:gd name="T30" fmla="*/ 3857 w 6269"/>
              <a:gd name="T31" fmla="*/ 3454 h 5547"/>
              <a:gd name="T32" fmla="*/ 3989 w 6269"/>
              <a:gd name="T33" fmla="*/ 1742 h 5547"/>
              <a:gd name="T34" fmla="*/ 4629 w 6269"/>
              <a:gd name="T35" fmla="*/ 754 h 5547"/>
              <a:gd name="T36" fmla="*/ 6269 w 6269"/>
              <a:gd name="T37" fmla="*/ 0 h 5547"/>
              <a:gd name="T38" fmla="*/ 6269 w 6269"/>
              <a:gd name="T39" fmla="*/ 596 h 5547"/>
              <a:gd name="T40" fmla="*/ 5302 w 6269"/>
              <a:gd name="T41" fmla="*/ 2498 h 5547"/>
              <a:gd name="T42" fmla="*/ 5302 w 6269"/>
              <a:gd name="T43" fmla="*/ 3135 h 5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9" h="5547">
                <a:moveTo>
                  <a:pt x="1445" y="3135"/>
                </a:moveTo>
                <a:lnTo>
                  <a:pt x="2412" y="3135"/>
                </a:lnTo>
                <a:lnTo>
                  <a:pt x="2412" y="5547"/>
                </a:lnTo>
                <a:lnTo>
                  <a:pt x="0" y="5547"/>
                </a:lnTo>
                <a:lnTo>
                  <a:pt x="0" y="3454"/>
                </a:lnTo>
                <a:cubicBezTo>
                  <a:pt x="0" y="2626"/>
                  <a:pt x="44" y="2055"/>
                  <a:pt x="132" y="1742"/>
                </a:cubicBezTo>
                <a:cubicBezTo>
                  <a:pt x="219" y="1429"/>
                  <a:pt x="433" y="1099"/>
                  <a:pt x="771" y="754"/>
                </a:cubicBezTo>
                <a:cubicBezTo>
                  <a:pt x="1227" y="291"/>
                  <a:pt x="1774" y="40"/>
                  <a:pt x="2412" y="0"/>
                </a:cubicBezTo>
                <a:lnTo>
                  <a:pt x="2412" y="596"/>
                </a:lnTo>
                <a:cubicBezTo>
                  <a:pt x="1767" y="648"/>
                  <a:pt x="1445" y="1282"/>
                  <a:pt x="1445" y="2498"/>
                </a:cubicBezTo>
                <a:lnTo>
                  <a:pt x="1445" y="3135"/>
                </a:lnTo>
                <a:close/>
                <a:moveTo>
                  <a:pt x="5302" y="3135"/>
                </a:moveTo>
                <a:lnTo>
                  <a:pt x="6269" y="3135"/>
                </a:lnTo>
                <a:lnTo>
                  <a:pt x="6269" y="5547"/>
                </a:lnTo>
                <a:lnTo>
                  <a:pt x="3857" y="5547"/>
                </a:lnTo>
                <a:lnTo>
                  <a:pt x="3857" y="3454"/>
                </a:lnTo>
                <a:cubicBezTo>
                  <a:pt x="3857" y="2619"/>
                  <a:pt x="3901" y="2048"/>
                  <a:pt x="3989" y="1742"/>
                </a:cubicBezTo>
                <a:cubicBezTo>
                  <a:pt x="4077" y="1435"/>
                  <a:pt x="4290" y="1106"/>
                  <a:pt x="4629" y="754"/>
                </a:cubicBezTo>
                <a:cubicBezTo>
                  <a:pt x="5084" y="291"/>
                  <a:pt x="5631" y="40"/>
                  <a:pt x="6269" y="0"/>
                </a:cubicBezTo>
                <a:lnTo>
                  <a:pt x="6269" y="596"/>
                </a:lnTo>
                <a:cubicBezTo>
                  <a:pt x="5625" y="648"/>
                  <a:pt x="5302" y="1282"/>
                  <a:pt x="5302" y="2498"/>
                </a:cubicBezTo>
                <a:lnTo>
                  <a:pt x="5302" y="3135"/>
                </a:lnTo>
                <a:close/>
              </a:path>
            </a:pathLst>
          </a:custGeom>
          <a:solidFill>
            <a:srgbClr val="D89102"/>
          </a:solid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title" hasCustomPrompt="1"/>
          </p:nvPr>
        </p:nvSpPr>
        <p:spPr>
          <a:xfrm>
            <a:off x="2425933" y="1447800"/>
            <a:ext cx="7336962" cy="2057400"/>
          </a:xfrm>
        </p:spPr>
        <p:txBody>
          <a:bodyPr anchor="t"/>
          <a:lstStyle>
            <a:lvl1pPr marL="0" indent="0" algn="l">
              <a:lnSpc>
                <a:spcPct val="110000"/>
              </a:lnSpc>
              <a:defRPr sz="3200" b="1" baseline="0"/>
            </a:lvl1pPr>
          </a:lstStyle>
          <a:p>
            <a:r>
              <a:rPr/>
              <a:t>This is a sample quote slide. Type a brief quotation inside this textbox. Add a close quote mark at the end of the quotation.”</a:t>
            </a:r>
          </a:p>
        </p:txBody>
      </p:sp>
      <p:sp>
        <p:nvSpPr>
          <p:cNvPr id="10" name="Text Placeholder 18"/>
          <p:cNvSpPr>
            <a:spLocks noGrp="1"/>
          </p:cNvSpPr>
          <p:nvPr>
            <p:ph type="body" sz="quarter" idx="13" hasCustomPrompt="1"/>
          </p:nvPr>
        </p:nvSpPr>
        <p:spPr>
          <a:xfrm>
            <a:off x="6094412" y="3810000"/>
            <a:ext cx="3656647" cy="304800"/>
          </a:xfrm>
          <a:noFill/>
          <a:ln w="9525">
            <a:noFill/>
            <a:miter lim="800000"/>
            <a:headEnd/>
            <a:tailEnd/>
          </a:ln>
        </p:spPr>
        <p:txBody>
          <a:bodyPr vert="horz" wrap="non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000" b="1" i="1" baseline="0">
                <a:solidFill>
                  <a:schemeClr val="tx1"/>
                </a:solidFill>
                <a:latin typeface="+mn-lt"/>
                <a:ea typeface="+mn-ea"/>
                <a:cs typeface="+mn-cs"/>
              </a:defRPr>
            </a:lvl1pPr>
          </a:lstStyle>
          <a:p>
            <a:pPr lvl="0"/>
            <a:r>
              <a:rPr/>
              <a:t>Name of Person Quoted</a:t>
            </a:r>
          </a:p>
        </p:txBody>
      </p:sp>
      <p:sp>
        <p:nvSpPr>
          <p:cNvPr id="11" name="Text Placeholder 18"/>
          <p:cNvSpPr>
            <a:spLocks noGrp="1"/>
          </p:cNvSpPr>
          <p:nvPr>
            <p:ph type="body" sz="quarter" idx="14" hasCustomPrompt="1"/>
          </p:nvPr>
        </p:nvSpPr>
        <p:spPr>
          <a:xfrm>
            <a:off x="6094412" y="4132052"/>
            <a:ext cx="3656647" cy="744748"/>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000" b="0" i="1" baseline="0">
                <a:solidFill>
                  <a:schemeClr val="accent1"/>
                </a:solidFill>
                <a:latin typeface="+mn-lt"/>
                <a:ea typeface="+mn-ea"/>
                <a:cs typeface="+mn-cs"/>
              </a:defRPr>
            </a:lvl1pPr>
          </a:lstStyle>
          <a:p>
            <a:pPr lvl="0"/>
            <a:r>
              <a:rPr/>
              <a:t>Title, Company Name</a:t>
            </a:r>
          </a:p>
        </p:txBody>
      </p:sp>
      <p:sp>
        <p:nvSpPr>
          <p:cNvPr id="3" name="Date Placeholder 2"/>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r>
              <a:rPr lang="en-US" smtClean="0"/>
              <a:t>Copyright © 2016 Symantec Corporation</a:t>
            </a:r>
            <a:endParaRPr/>
          </a:p>
        </p:txBody>
      </p:sp>
      <p:sp>
        <p:nvSpPr>
          <p:cNvPr id="9" name="Slide Number Placeholder 8"/>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94509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with Picture">
    <p:spTree>
      <p:nvGrpSpPr>
        <p:cNvPr id="1" name=""/>
        <p:cNvGrpSpPr/>
        <p:nvPr/>
      </p:nvGrpSpPr>
      <p:grpSpPr>
        <a:xfrm>
          <a:off x="0" y="0"/>
          <a:ext cx="0" cy="0"/>
          <a:chOff x="0" y="0"/>
          <a:chExt cx="0" cy="0"/>
        </a:xfrm>
      </p:grpSpPr>
      <p:sp>
        <p:nvSpPr>
          <p:cNvPr id="13" name="Rectangle 12"/>
          <p:cNvSpPr/>
          <p:nvPr/>
        </p:nvSpPr>
        <p:spPr bwMode="auto">
          <a:xfrm>
            <a:off x="1218883" y="1447800"/>
            <a:ext cx="2286000" cy="2743200"/>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sz="2400" i="0" u="none" strike="noStrike" cap="none" normalizeH="0" baseline="0">
              <a:ln>
                <a:noFill/>
              </a:ln>
              <a:solidFill>
                <a:schemeClr val="bg1"/>
              </a:solidFill>
              <a:effectLst/>
              <a:latin typeface="+mn-lt"/>
            </a:endParaRPr>
          </a:p>
        </p:txBody>
      </p:sp>
      <p:sp>
        <p:nvSpPr>
          <p:cNvPr id="12" name="Picture Placeholder 15"/>
          <p:cNvSpPr>
            <a:spLocks noGrp="1"/>
          </p:cNvSpPr>
          <p:nvPr>
            <p:ph type="pic" sz="quarter" idx="15" hasCustomPrompt="1"/>
          </p:nvPr>
        </p:nvSpPr>
        <p:spPr>
          <a:xfrm>
            <a:off x="1282891" y="1513396"/>
            <a:ext cx="2157984" cy="2613596"/>
          </a:xfrm>
          <a:noFill/>
        </p:spPr>
        <p:txBody>
          <a:bodyPr tIns="91440">
            <a:noAutofit/>
          </a:bodyPr>
          <a:lstStyle>
            <a:lvl1pPr marL="0" indent="0" algn="ctr">
              <a:spcBef>
                <a:spcPts val="0"/>
              </a:spcBef>
              <a:buNone/>
              <a:defRPr sz="1800" b="0" baseline="0">
                <a:solidFill>
                  <a:schemeClr val="tx1"/>
                </a:solidFill>
              </a:defRPr>
            </a:lvl1pPr>
          </a:lstStyle>
          <a:p>
            <a:r>
              <a:rPr/>
              <a:t>Click icon to insert picture</a:t>
            </a:r>
          </a:p>
        </p:txBody>
      </p:sp>
      <p:sp>
        <p:nvSpPr>
          <p:cNvPr id="14" name="Freeform 6"/>
          <p:cNvSpPr>
            <a:spLocks noEditPoints="1"/>
          </p:cNvSpPr>
          <p:nvPr/>
        </p:nvSpPr>
        <p:spPr bwMode="ltGray">
          <a:xfrm>
            <a:off x="4067789" y="1355379"/>
            <a:ext cx="458956" cy="406469"/>
          </a:xfrm>
          <a:custGeom>
            <a:avLst/>
            <a:gdLst>
              <a:gd name="T0" fmla="*/ 1445 w 6269"/>
              <a:gd name="T1" fmla="*/ 3135 h 5547"/>
              <a:gd name="T2" fmla="*/ 2412 w 6269"/>
              <a:gd name="T3" fmla="*/ 3135 h 5547"/>
              <a:gd name="T4" fmla="*/ 2412 w 6269"/>
              <a:gd name="T5" fmla="*/ 5547 h 5547"/>
              <a:gd name="T6" fmla="*/ 0 w 6269"/>
              <a:gd name="T7" fmla="*/ 5547 h 5547"/>
              <a:gd name="T8" fmla="*/ 0 w 6269"/>
              <a:gd name="T9" fmla="*/ 3454 h 5547"/>
              <a:gd name="T10" fmla="*/ 132 w 6269"/>
              <a:gd name="T11" fmla="*/ 1742 h 5547"/>
              <a:gd name="T12" fmla="*/ 771 w 6269"/>
              <a:gd name="T13" fmla="*/ 754 h 5547"/>
              <a:gd name="T14" fmla="*/ 2412 w 6269"/>
              <a:gd name="T15" fmla="*/ 0 h 5547"/>
              <a:gd name="T16" fmla="*/ 2412 w 6269"/>
              <a:gd name="T17" fmla="*/ 596 h 5547"/>
              <a:gd name="T18" fmla="*/ 1445 w 6269"/>
              <a:gd name="T19" fmla="*/ 2498 h 5547"/>
              <a:gd name="T20" fmla="*/ 1445 w 6269"/>
              <a:gd name="T21" fmla="*/ 3135 h 5547"/>
              <a:gd name="T22" fmla="*/ 5302 w 6269"/>
              <a:gd name="T23" fmla="*/ 3135 h 5547"/>
              <a:gd name="T24" fmla="*/ 6269 w 6269"/>
              <a:gd name="T25" fmla="*/ 3135 h 5547"/>
              <a:gd name="T26" fmla="*/ 6269 w 6269"/>
              <a:gd name="T27" fmla="*/ 5547 h 5547"/>
              <a:gd name="T28" fmla="*/ 3857 w 6269"/>
              <a:gd name="T29" fmla="*/ 5547 h 5547"/>
              <a:gd name="T30" fmla="*/ 3857 w 6269"/>
              <a:gd name="T31" fmla="*/ 3454 h 5547"/>
              <a:gd name="T32" fmla="*/ 3989 w 6269"/>
              <a:gd name="T33" fmla="*/ 1742 h 5547"/>
              <a:gd name="T34" fmla="*/ 4629 w 6269"/>
              <a:gd name="T35" fmla="*/ 754 h 5547"/>
              <a:gd name="T36" fmla="*/ 6269 w 6269"/>
              <a:gd name="T37" fmla="*/ 0 h 5547"/>
              <a:gd name="T38" fmla="*/ 6269 w 6269"/>
              <a:gd name="T39" fmla="*/ 596 h 5547"/>
              <a:gd name="T40" fmla="*/ 5302 w 6269"/>
              <a:gd name="T41" fmla="*/ 2498 h 5547"/>
              <a:gd name="T42" fmla="*/ 5302 w 6269"/>
              <a:gd name="T43" fmla="*/ 3135 h 5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9" h="5547">
                <a:moveTo>
                  <a:pt x="1445" y="3135"/>
                </a:moveTo>
                <a:lnTo>
                  <a:pt x="2412" y="3135"/>
                </a:lnTo>
                <a:lnTo>
                  <a:pt x="2412" y="5547"/>
                </a:lnTo>
                <a:lnTo>
                  <a:pt x="0" y="5547"/>
                </a:lnTo>
                <a:lnTo>
                  <a:pt x="0" y="3454"/>
                </a:lnTo>
                <a:cubicBezTo>
                  <a:pt x="0" y="2626"/>
                  <a:pt x="44" y="2055"/>
                  <a:pt x="132" y="1742"/>
                </a:cubicBezTo>
                <a:cubicBezTo>
                  <a:pt x="219" y="1429"/>
                  <a:pt x="433" y="1099"/>
                  <a:pt x="771" y="754"/>
                </a:cubicBezTo>
                <a:cubicBezTo>
                  <a:pt x="1227" y="291"/>
                  <a:pt x="1774" y="40"/>
                  <a:pt x="2412" y="0"/>
                </a:cubicBezTo>
                <a:lnTo>
                  <a:pt x="2412" y="596"/>
                </a:lnTo>
                <a:cubicBezTo>
                  <a:pt x="1767" y="648"/>
                  <a:pt x="1445" y="1282"/>
                  <a:pt x="1445" y="2498"/>
                </a:cubicBezTo>
                <a:lnTo>
                  <a:pt x="1445" y="3135"/>
                </a:lnTo>
                <a:close/>
                <a:moveTo>
                  <a:pt x="5302" y="3135"/>
                </a:moveTo>
                <a:lnTo>
                  <a:pt x="6269" y="3135"/>
                </a:lnTo>
                <a:lnTo>
                  <a:pt x="6269" y="5547"/>
                </a:lnTo>
                <a:lnTo>
                  <a:pt x="3857" y="5547"/>
                </a:lnTo>
                <a:lnTo>
                  <a:pt x="3857" y="3454"/>
                </a:lnTo>
                <a:cubicBezTo>
                  <a:pt x="3857" y="2619"/>
                  <a:pt x="3901" y="2048"/>
                  <a:pt x="3989" y="1742"/>
                </a:cubicBezTo>
                <a:cubicBezTo>
                  <a:pt x="4077" y="1435"/>
                  <a:pt x="4290" y="1106"/>
                  <a:pt x="4629" y="754"/>
                </a:cubicBezTo>
                <a:cubicBezTo>
                  <a:pt x="5084" y="291"/>
                  <a:pt x="5631" y="40"/>
                  <a:pt x="6269" y="0"/>
                </a:cubicBezTo>
                <a:lnTo>
                  <a:pt x="6269" y="596"/>
                </a:lnTo>
                <a:cubicBezTo>
                  <a:pt x="5625" y="648"/>
                  <a:pt x="5302" y="1282"/>
                  <a:pt x="5302" y="2498"/>
                </a:cubicBezTo>
                <a:lnTo>
                  <a:pt x="5302" y="3135"/>
                </a:lnTo>
                <a:close/>
              </a:path>
            </a:pathLst>
          </a:custGeom>
          <a:solidFill>
            <a:srgbClr val="D89102"/>
          </a:solid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title" hasCustomPrompt="1"/>
          </p:nvPr>
        </p:nvSpPr>
        <p:spPr>
          <a:xfrm>
            <a:off x="4722812" y="1440612"/>
            <a:ext cx="6247131" cy="2672602"/>
          </a:xfrm>
        </p:spPr>
        <p:txBody>
          <a:bodyPr anchor="t"/>
          <a:lstStyle>
            <a:lvl1pPr marL="0" indent="0" algn="l">
              <a:lnSpc>
                <a:spcPct val="110000"/>
              </a:lnSpc>
              <a:defRPr sz="3200" b="1" baseline="0"/>
            </a:lvl1pPr>
          </a:lstStyle>
          <a:p>
            <a:r>
              <a:rPr/>
              <a:t>This is a sample quote slide. Type a brief quotation inside this textbox. Add a close quote mark at the end of the quotation.”</a:t>
            </a:r>
          </a:p>
        </p:txBody>
      </p:sp>
      <p:sp>
        <p:nvSpPr>
          <p:cNvPr id="10" name="Text Placeholder 18"/>
          <p:cNvSpPr>
            <a:spLocks noGrp="1"/>
          </p:cNvSpPr>
          <p:nvPr>
            <p:ph type="body" sz="quarter" idx="13" hasCustomPrompt="1"/>
          </p:nvPr>
        </p:nvSpPr>
        <p:spPr>
          <a:xfrm>
            <a:off x="1201634" y="4419600"/>
            <a:ext cx="3017520" cy="304800"/>
          </a:xfrm>
          <a:noFill/>
          <a:ln w="9525">
            <a:noFill/>
            <a:miter lim="800000"/>
            <a:headEnd/>
            <a:tailEnd/>
          </a:ln>
        </p:spPr>
        <p:txBody>
          <a:bodyPr vert="horz" wrap="non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1800" b="1" i="1" baseline="0">
                <a:solidFill>
                  <a:schemeClr val="tx1"/>
                </a:solidFill>
                <a:latin typeface="+mn-lt"/>
                <a:ea typeface="+mn-ea"/>
                <a:cs typeface="+mn-cs"/>
              </a:defRPr>
            </a:lvl1pPr>
          </a:lstStyle>
          <a:p>
            <a:pPr lvl="0"/>
            <a:r>
              <a:rPr/>
              <a:t>Name of Person Quoted</a:t>
            </a:r>
          </a:p>
        </p:txBody>
      </p:sp>
      <p:sp>
        <p:nvSpPr>
          <p:cNvPr id="11" name="Text Placeholder 18"/>
          <p:cNvSpPr>
            <a:spLocks noGrp="1"/>
          </p:cNvSpPr>
          <p:nvPr>
            <p:ph type="body" sz="quarter" idx="14" hasCustomPrompt="1"/>
          </p:nvPr>
        </p:nvSpPr>
        <p:spPr>
          <a:xfrm>
            <a:off x="1201634" y="4724400"/>
            <a:ext cx="3017520" cy="744748"/>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1800" b="0" i="1" baseline="0">
                <a:solidFill>
                  <a:schemeClr val="accent1"/>
                </a:solidFill>
                <a:latin typeface="+mn-lt"/>
                <a:ea typeface="+mn-ea"/>
                <a:cs typeface="+mn-cs"/>
              </a:defRPr>
            </a:lvl1pPr>
          </a:lstStyle>
          <a:p>
            <a:pPr lvl="0"/>
            <a:r>
              <a:rPr/>
              <a:t>Title, Company Name</a:t>
            </a:r>
          </a:p>
        </p:txBody>
      </p:sp>
      <p:sp>
        <p:nvSpPr>
          <p:cNvPr id="3" name="Date Placeholder 2"/>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r>
              <a:rPr lang="en-US" smtClean="0"/>
              <a:t>Copyright © 2016 Symantec Corporation</a:t>
            </a:r>
            <a:endParaRPr/>
          </a:p>
        </p:txBody>
      </p:sp>
      <p:sp>
        <p:nvSpPr>
          <p:cNvPr id="9" name="Slide Number Placeholder 8"/>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66794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Q&amp;A">
    <p:bg>
      <p:bgPr>
        <a:solidFill>
          <a:srgbClr val="EFEFEF"/>
        </a:solidFill>
        <a:effectLst/>
      </p:bgPr>
    </p:bg>
    <p:spTree>
      <p:nvGrpSpPr>
        <p:cNvPr id="1" name=""/>
        <p:cNvGrpSpPr/>
        <p:nvPr/>
      </p:nvGrpSpPr>
      <p:grpSpPr>
        <a:xfrm>
          <a:off x="0" y="0"/>
          <a:ext cx="0" cy="0"/>
          <a:chOff x="0" y="0"/>
          <a:chExt cx="0" cy="0"/>
        </a:xfrm>
      </p:grpSpPr>
      <p:sp>
        <p:nvSpPr>
          <p:cNvPr id="164" name="TextBox 163"/>
          <p:cNvSpPr txBox="1"/>
          <p:nvPr/>
        </p:nvSpPr>
        <p:spPr>
          <a:xfrm>
            <a:off x="1147138" y="4011283"/>
            <a:ext cx="967895" cy="1246517"/>
          </a:xfrm>
          <a:prstGeom prst="rect">
            <a:avLst/>
          </a:prstGeom>
          <a:noFill/>
        </p:spPr>
        <p:txBody>
          <a:bodyPr wrap="square" lIns="0" tIns="0" rIns="0" bIns="0" rtlCol="0">
            <a:noAutofit/>
          </a:bodyPr>
          <a:lstStyle/>
          <a:p>
            <a:pPr>
              <a:lnSpc>
                <a:spcPct val="90000"/>
              </a:lnSpc>
            </a:pPr>
            <a:r>
              <a:rPr sz="7200" b="1"/>
              <a:t>Q</a:t>
            </a:r>
          </a:p>
        </p:txBody>
      </p:sp>
      <p:sp>
        <p:nvSpPr>
          <p:cNvPr id="163" name="TextBox 162"/>
          <p:cNvSpPr txBox="1"/>
          <p:nvPr/>
        </p:nvSpPr>
        <p:spPr>
          <a:xfrm>
            <a:off x="1585797" y="4027226"/>
            <a:ext cx="883806" cy="1304925"/>
          </a:xfrm>
          <a:prstGeom prst="rect">
            <a:avLst/>
          </a:prstGeom>
          <a:noFill/>
        </p:spPr>
        <p:txBody>
          <a:bodyPr wrap="square" lIns="0" tIns="0" rIns="0" bIns="0" rtlCol="0">
            <a:noAutofit/>
          </a:bodyPr>
          <a:lstStyle/>
          <a:p>
            <a:pPr algn="ctr">
              <a:lnSpc>
                <a:spcPct val="90000"/>
              </a:lnSpc>
            </a:pPr>
            <a:r>
              <a:rPr sz="6600" b="0">
                <a:solidFill>
                  <a:schemeClr val="bg2"/>
                </a:solidFill>
              </a:rPr>
              <a:t>&amp;</a:t>
            </a:r>
          </a:p>
        </p:txBody>
      </p:sp>
      <p:sp>
        <p:nvSpPr>
          <p:cNvPr id="165" name="TextBox 164"/>
          <p:cNvSpPr txBox="1"/>
          <p:nvPr/>
        </p:nvSpPr>
        <p:spPr>
          <a:xfrm>
            <a:off x="2246732" y="4011283"/>
            <a:ext cx="847305" cy="1246517"/>
          </a:xfrm>
          <a:prstGeom prst="rect">
            <a:avLst/>
          </a:prstGeom>
          <a:noFill/>
        </p:spPr>
        <p:txBody>
          <a:bodyPr wrap="square" lIns="0" tIns="0" rIns="0" bIns="0" rtlCol="0">
            <a:noAutofit/>
          </a:bodyPr>
          <a:lstStyle/>
          <a:p>
            <a:pPr>
              <a:lnSpc>
                <a:spcPct val="90000"/>
              </a:lnSpc>
            </a:pPr>
            <a:r>
              <a:rPr sz="7200" b="1"/>
              <a:t>A</a:t>
            </a:r>
          </a:p>
        </p:txBody>
      </p:sp>
      <p:sp>
        <p:nvSpPr>
          <p:cNvPr id="119" name="Rectangle 118"/>
          <p:cNvSpPr/>
          <p:nvPr/>
        </p:nvSpPr>
        <p:spPr bwMode="ltGray">
          <a:xfrm>
            <a:off x="10734443" y="539871"/>
            <a:ext cx="1254534" cy="1254533"/>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0" name="Rectangle 119"/>
          <p:cNvSpPr/>
          <p:nvPr/>
        </p:nvSpPr>
        <p:spPr bwMode="ltGray">
          <a:xfrm>
            <a:off x="9885187" y="370770"/>
            <a:ext cx="1612958" cy="162869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1" name="Rectangle 120"/>
          <p:cNvSpPr/>
          <p:nvPr/>
        </p:nvSpPr>
        <p:spPr bwMode="ltGray">
          <a:xfrm>
            <a:off x="10734445" y="539871"/>
            <a:ext cx="763700" cy="125453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2" name="Rectangle 23"/>
          <p:cNvSpPr/>
          <p:nvPr/>
        </p:nvSpPr>
        <p:spPr bwMode="ltGray">
          <a:xfrm>
            <a:off x="11310746" y="370770"/>
            <a:ext cx="187398" cy="591855"/>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3" name="Rectangle 122"/>
          <p:cNvSpPr/>
          <p:nvPr/>
        </p:nvSpPr>
        <p:spPr bwMode="ltGray">
          <a:xfrm>
            <a:off x="11310746" y="539871"/>
            <a:ext cx="678231" cy="422754"/>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4" name="Rectangle 123"/>
          <p:cNvSpPr/>
          <p:nvPr/>
        </p:nvSpPr>
        <p:spPr bwMode="ltGray">
          <a:xfrm>
            <a:off x="11310746" y="539871"/>
            <a:ext cx="187400" cy="422754"/>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5" name="Rectangle 124"/>
          <p:cNvSpPr/>
          <p:nvPr/>
        </p:nvSpPr>
        <p:spPr bwMode="ltGray">
          <a:xfrm>
            <a:off x="10349871" y="858723"/>
            <a:ext cx="512691" cy="518199"/>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6" name="Rectangle 125"/>
          <p:cNvSpPr/>
          <p:nvPr/>
        </p:nvSpPr>
        <p:spPr bwMode="ltGray">
          <a:xfrm>
            <a:off x="10734443" y="858723"/>
            <a:ext cx="128117" cy="518199"/>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7" name="Rectangle 126"/>
          <p:cNvSpPr/>
          <p:nvPr/>
        </p:nvSpPr>
        <p:spPr bwMode="ltGray">
          <a:xfrm>
            <a:off x="9680503" y="1709936"/>
            <a:ext cx="491136" cy="496414"/>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8" name="Rectangle 127"/>
          <p:cNvSpPr/>
          <p:nvPr/>
        </p:nvSpPr>
        <p:spPr bwMode="ltGray">
          <a:xfrm>
            <a:off x="9885187" y="1709936"/>
            <a:ext cx="286453" cy="28953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2" name="Rectangle 131"/>
          <p:cNvSpPr/>
          <p:nvPr/>
        </p:nvSpPr>
        <p:spPr bwMode="ltGray">
          <a:xfrm>
            <a:off x="1679448" y="1869742"/>
            <a:ext cx="702710" cy="70956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nvGrpSpPr>
          <p:cNvPr id="2" name="Group 1"/>
          <p:cNvGrpSpPr/>
          <p:nvPr userDrawn="1"/>
        </p:nvGrpSpPr>
        <p:grpSpPr>
          <a:xfrm>
            <a:off x="5810242" y="201168"/>
            <a:ext cx="3375039" cy="3024137"/>
            <a:chOff x="5810242" y="218886"/>
            <a:chExt cx="3375039" cy="3024137"/>
          </a:xfrm>
        </p:grpSpPr>
        <p:sp>
          <p:nvSpPr>
            <p:cNvPr id="129" name="Rectangle 128"/>
            <p:cNvSpPr/>
            <p:nvPr/>
          </p:nvSpPr>
          <p:spPr bwMode="ltGray">
            <a:xfrm>
              <a:off x="7086086" y="872794"/>
              <a:ext cx="1074582" cy="108506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0" name="Rectangle 129"/>
            <p:cNvSpPr/>
            <p:nvPr/>
          </p:nvSpPr>
          <p:spPr bwMode="ltGray">
            <a:xfrm>
              <a:off x="6290368" y="1688239"/>
              <a:ext cx="1054857" cy="1065150"/>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3" name="Rectangle 132"/>
            <p:cNvSpPr/>
            <p:nvPr/>
          </p:nvSpPr>
          <p:spPr bwMode="ltGray">
            <a:xfrm>
              <a:off x="7885748" y="424895"/>
              <a:ext cx="1130577" cy="1141610"/>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4" name="Rectangle 43"/>
            <p:cNvSpPr/>
            <p:nvPr/>
          </p:nvSpPr>
          <p:spPr bwMode="ltGray">
            <a:xfrm>
              <a:off x="7885748" y="872794"/>
              <a:ext cx="274920" cy="693711"/>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5" name="Rectangle 134"/>
            <p:cNvSpPr/>
            <p:nvPr/>
          </p:nvSpPr>
          <p:spPr bwMode="ltGray">
            <a:xfrm>
              <a:off x="8338964" y="218886"/>
              <a:ext cx="428424" cy="433027"/>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6" name="Rectangle 46"/>
            <p:cNvSpPr/>
            <p:nvPr/>
          </p:nvSpPr>
          <p:spPr bwMode="ltGray">
            <a:xfrm>
              <a:off x="8338964" y="424895"/>
              <a:ext cx="428424" cy="22701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7" name="Rectangle 136"/>
            <p:cNvSpPr/>
            <p:nvPr/>
          </p:nvSpPr>
          <p:spPr bwMode="ltGray">
            <a:xfrm>
              <a:off x="8624841" y="548066"/>
              <a:ext cx="560440" cy="566462"/>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8" name="Rectangle 46"/>
            <p:cNvSpPr/>
            <p:nvPr/>
          </p:nvSpPr>
          <p:spPr bwMode="ltGray">
            <a:xfrm>
              <a:off x="8624841" y="548066"/>
              <a:ext cx="142546" cy="10384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9" name="Rectangle 53"/>
            <p:cNvSpPr/>
            <p:nvPr/>
          </p:nvSpPr>
          <p:spPr bwMode="ltGray">
            <a:xfrm>
              <a:off x="7086086" y="1688239"/>
              <a:ext cx="259139" cy="26962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0" name="Rectangle 139"/>
            <p:cNvSpPr/>
            <p:nvPr/>
          </p:nvSpPr>
          <p:spPr bwMode="ltGray">
            <a:xfrm>
              <a:off x="6415250" y="2106289"/>
              <a:ext cx="519581" cy="525164"/>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1" name="Rectangle 140"/>
            <p:cNvSpPr/>
            <p:nvPr/>
          </p:nvSpPr>
          <p:spPr bwMode="ltGray">
            <a:xfrm>
              <a:off x="5810242" y="2911405"/>
              <a:ext cx="328093" cy="331618"/>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grpSp>
        <p:nvGrpSpPr>
          <p:cNvPr id="3" name="Group 2"/>
          <p:cNvGrpSpPr/>
          <p:nvPr userDrawn="1"/>
        </p:nvGrpSpPr>
        <p:grpSpPr>
          <a:xfrm>
            <a:off x="3931054" y="1298448"/>
            <a:ext cx="2147163" cy="1897884"/>
            <a:chOff x="3931054" y="1188451"/>
            <a:chExt cx="2147163" cy="1897884"/>
          </a:xfrm>
        </p:grpSpPr>
        <p:sp>
          <p:nvSpPr>
            <p:cNvPr id="131" name="Rectangle 130"/>
            <p:cNvSpPr/>
            <p:nvPr/>
          </p:nvSpPr>
          <p:spPr bwMode="ltGray">
            <a:xfrm>
              <a:off x="5023360" y="1188451"/>
              <a:ext cx="1054857" cy="1065150"/>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2" name="Rectangle 141"/>
            <p:cNvSpPr/>
            <p:nvPr/>
          </p:nvSpPr>
          <p:spPr bwMode="ltGray">
            <a:xfrm>
              <a:off x="4637140" y="1969879"/>
              <a:ext cx="840475" cy="84047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3" name="Rectangle 142"/>
            <p:cNvSpPr/>
            <p:nvPr/>
          </p:nvSpPr>
          <p:spPr bwMode="ltGray">
            <a:xfrm>
              <a:off x="4068182" y="1856589"/>
              <a:ext cx="1080600" cy="1091145"/>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4" name="Rectangle 143"/>
            <p:cNvSpPr/>
            <p:nvPr/>
          </p:nvSpPr>
          <p:spPr bwMode="ltGray">
            <a:xfrm>
              <a:off x="4637141" y="1969879"/>
              <a:ext cx="511640" cy="8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5" name="Rectangle 23"/>
            <p:cNvSpPr/>
            <p:nvPr/>
          </p:nvSpPr>
          <p:spPr bwMode="ltGray">
            <a:xfrm>
              <a:off x="5023235" y="1856589"/>
              <a:ext cx="125547" cy="396513"/>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6" name="Rectangle 145"/>
            <p:cNvSpPr/>
            <p:nvPr/>
          </p:nvSpPr>
          <p:spPr bwMode="ltGray">
            <a:xfrm>
              <a:off x="5023235" y="1969879"/>
              <a:ext cx="454380" cy="28322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7" name="Rectangle 146"/>
            <p:cNvSpPr/>
            <p:nvPr/>
          </p:nvSpPr>
          <p:spPr bwMode="ltGray">
            <a:xfrm>
              <a:off x="4379497" y="2183493"/>
              <a:ext cx="343477" cy="347168"/>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8" name="Rectangle 147"/>
            <p:cNvSpPr/>
            <p:nvPr/>
          </p:nvSpPr>
          <p:spPr bwMode="ltGray">
            <a:xfrm>
              <a:off x="4637140" y="2183493"/>
              <a:ext cx="85832" cy="347168"/>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9" name="Rectangle 148"/>
            <p:cNvSpPr/>
            <p:nvPr/>
          </p:nvSpPr>
          <p:spPr bwMode="ltGray">
            <a:xfrm>
              <a:off x="3931054" y="2753763"/>
              <a:ext cx="329036" cy="332572"/>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0" name="Rectangle 149"/>
            <p:cNvSpPr/>
            <p:nvPr/>
          </p:nvSpPr>
          <p:spPr bwMode="ltGray">
            <a:xfrm>
              <a:off x="4068182" y="2753763"/>
              <a:ext cx="191909" cy="19397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1" name="Rectangle 150"/>
            <p:cNvSpPr/>
            <p:nvPr/>
          </p:nvSpPr>
          <p:spPr bwMode="ltGray">
            <a:xfrm>
              <a:off x="5023236" y="1969879"/>
              <a:ext cx="125547" cy="283223"/>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152" name="Rectangle 151"/>
          <p:cNvSpPr/>
          <p:nvPr/>
        </p:nvSpPr>
        <p:spPr bwMode="ltGray">
          <a:xfrm>
            <a:off x="2195171" y="2176088"/>
            <a:ext cx="728210" cy="73531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3" name="Rectangle 152"/>
          <p:cNvSpPr/>
          <p:nvPr/>
        </p:nvSpPr>
        <p:spPr bwMode="ltGray">
          <a:xfrm>
            <a:off x="2737076" y="1872561"/>
            <a:ext cx="766156" cy="773633"/>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4" name="Rectangle 43"/>
          <p:cNvSpPr/>
          <p:nvPr/>
        </p:nvSpPr>
        <p:spPr bwMode="ltGray">
          <a:xfrm>
            <a:off x="2737076" y="2176088"/>
            <a:ext cx="186305" cy="470106"/>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5" name="Rectangle 154"/>
          <p:cNvSpPr/>
          <p:nvPr/>
        </p:nvSpPr>
        <p:spPr bwMode="ltGray">
          <a:xfrm>
            <a:off x="3044207" y="1732956"/>
            <a:ext cx="290329" cy="293448"/>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6" name="Rectangle 46"/>
          <p:cNvSpPr/>
          <p:nvPr/>
        </p:nvSpPr>
        <p:spPr bwMode="ltGray">
          <a:xfrm>
            <a:off x="3044207" y="1872561"/>
            <a:ext cx="290329" cy="153843"/>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7" name="Rectangle 156"/>
          <p:cNvSpPr/>
          <p:nvPr/>
        </p:nvSpPr>
        <p:spPr bwMode="ltGray">
          <a:xfrm>
            <a:off x="3237936" y="1956031"/>
            <a:ext cx="379792" cy="383873"/>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8" name="Rectangle 46"/>
          <p:cNvSpPr/>
          <p:nvPr/>
        </p:nvSpPr>
        <p:spPr bwMode="ltGray">
          <a:xfrm>
            <a:off x="3237936" y="1956031"/>
            <a:ext cx="96600" cy="70374"/>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9" name="Rectangle 74"/>
          <p:cNvSpPr/>
          <p:nvPr/>
        </p:nvSpPr>
        <p:spPr bwMode="ltGray">
          <a:xfrm>
            <a:off x="2195171" y="2176088"/>
            <a:ext cx="186987" cy="403221"/>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0" name="Rectangle 159"/>
          <p:cNvSpPr/>
          <p:nvPr/>
        </p:nvSpPr>
        <p:spPr bwMode="ltGray">
          <a:xfrm>
            <a:off x="1748993" y="2123936"/>
            <a:ext cx="323445" cy="326921"/>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1" name="Rectangle 160"/>
          <p:cNvSpPr/>
          <p:nvPr/>
        </p:nvSpPr>
        <p:spPr bwMode="ltGray">
          <a:xfrm>
            <a:off x="1438275" y="2880775"/>
            <a:ext cx="218191" cy="22053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nvGrpSpPr>
          <p:cNvPr id="66" name="Group 65"/>
          <p:cNvGrpSpPr/>
          <p:nvPr/>
        </p:nvGrpSpPr>
        <p:grpSpPr bwMode="invGray">
          <a:xfrm>
            <a:off x="0" y="0"/>
            <a:ext cx="12188825" cy="6858000"/>
            <a:chOff x="0" y="0"/>
            <a:chExt cx="12188825" cy="6858000"/>
          </a:xfrm>
        </p:grpSpPr>
        <p:sp>
          <p:nvSpPr>
            <p:cNvPr id="67" name="Rectangle 66"/>
            <p:cNvSpPr/>
            <p:nvPr/>
          </p:nvSpPr>
          <p:spPr bwMode="invGray">
            <a:xfrm>
              <a:off x="0"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8" name="Rectangle 67"/>
            <p:cNvSpPr/>
            <p:nvPr/>
          </p:nvSpPr>
          <p:spPr bwMode="invGray">
            <a:xfrm>
              <a:off x="11987657"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9" name="Rectangle 68"/>
            <p:cNvSpPr/>
            <p:nvPr/>
          </p:nvSpPr>
          <p:spPr bwMode="invGray">
            <a:xfrm>
              <a:off x="0" y="0"/>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3" name="Rectangle 72"/>
            <p:cNvSpPr/>
            <p:nvPr/>
          </p:nvSpPr>
          <p:spPr bwMode="invGray">
            <a:xfrm>
              <a:off x="0" y="6656832"/>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7" name="Date Placeholder 6"/>
          <p:cNvSpPr>
            <a:spLocks noGrp="1"/>
          </p:cNvSpPr>
          <p:nvPr>
            <p:ph type="dt" sz="half" idx="10"/>
          </p:nvPr>
        </p:nvSpPr>
        <p:spPr>
          <a:xfrm>
            <a:off x="6703854" y="6329172"/>
            <a:ext cx="1422030" cy="182880"/>
          </a:xfrm>
        </p:spPr>
        <p:txBody>
          <a:bodyPr/>
          <a:lstStyle/>
          <a:p>
            <a:endParaRPr/>
          </a:p>
        </p:txBody>
      </p:sp>
      <p:sp>
        <p:nvSpPr>
          <p:cNvPr id="8" name="Footer Placeholder 7"/>
          <p:cNvSpPr>
            <a:spLocks noGrp="1"/>
          </p:cNvSpPr>
          <p:nvPr>
            <p:ph type="ftr" sz="quarter" idx="11"/>
          </p:nvPr>
        </p:nvSpPr>
        <p:spPr/>
        <p:txBody>
          <a:bodyPr/>
          <a:lstStyle/>
          <a:p>
            <a:r>
              <a:rPr lang="en-US" smtClean="0"/>
              <a:t>Copyright © 2016 Symantec Corporation</a:t>
            </a:r>
            <a:endParaRPr/>
          </a:p>
        </p:txBody>
      </p:sp>
      <p:sp>
        <p:nvSpPr>
          <p:cNvPr id="9" name="Slide Number Placeholder 8"/>
          <p:cNvSpPr>
            <a:spLocks noGrp="1"/>
          </p:cNvSpPr>
          <p:nvPr>
            <p:ph type="sldNum" sz="quarter" idx="12"/>
          </p:nvPr>
        </p:nvSpPr>
        <p:spPr>
          <a:xfrm>
            <a:off x="11054393" y="6329172"/>
            <a:ext cx="524991" cy="182880"/>
          </a:xfrm>
        </p:spPr>
        <p:txBody>
          <a:bodyPr/>
          <a:lstStyle>
            <a:lvl1pPr algn="r">
              <a:defRPr>
                <a:solidFill>
                  <a:schemeClr val="tx1">
                    <a:lumMod val="60000"/>
                    <a:lumOff val="40000"/>
                  </a:schemeClr>
                </a:solidFill>
              </a:defRPr>
            </a:lvl1pPr>
          </a:lstStyle>
          <a:p>
            <a:fld id="{C51EAA63-D034-42AE-91FA-B13B9518C7BE}" type="slidenum">
              <a:rPr/>
              <a:pPr/>
              <a:t>‹#›</a:t>
            </a:fld>
            <a:endParaRPr/>
          </a:p>
        </p:txBody>
      </p:sp>
    </p:spTree>
    <p:extLst>
      <p:ext uri="{BB962C8B-B14F-4D97-AF65-F5344CB8AC3E}">
        <p14:creationId xmlns:p14="http://schemas.microsoft.com/office/powerpoint/2010/main" val="328792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hank you - External">
    <p:bg>
      <p:bgPr>
        <a:solidFill>
          <a:srgbClr val="EFEFEF"/>
        </a:solidFill>
        <a:effectLst/>
      </p:bgPr>
    </p:bg>
    <p:spTree>
      <p:nvGrpSpPr>
        <p:cNvPr id="1" name=""/>
        <p:cNvGrpSpPr/>
        <p:nvPr/>
      </p:nvGrpSpPr>
      <p:grpSpPr>
        <a:xfrm>
          <a:off x="0" y="0"/>
          <a:ext cx="0" cy="0"/>
          <a:chOff x="0" y="0"/>
          <a:chExt cx="0" cy="0"/>
        </a:xfrm>
      </p:grpSpPr>
      <p:sp>
        <p:nvSpPr>
          <p:cNvPr id="165" name="Rectangle 164"/>
          <p:cNvSpPr/>
          <p:nvPr/>
        </p:nvSpPr>
        <p:spPr bwMode="ltGray">
          <a:xfrm>
            <a:off x="10734443" y="539871"/>
            <a:ext cx="1254534" cy="1254533"/>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6" name="Rectangle 165"/>
          <p:cNvSpPr/>
          <p:nvPr/>
        </p:nvSpPr>
        <p:spPr bwMode="ltGray">
          <a:xfrm>
            <a:off x="9885187" y="370770"/>
            <a:ext cx="1612958" cy="162869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7" name="Rectangle 166"/>
          <p:cNvSpPr/>
          <p:nvPr/>
        </p:nvSpPr>
        <p:spPr bwMode="ltGray">
          <a:xfrm>
            <a:off x="10734445" y="539871"/>
            <a:ext cx="763700" cy="125453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8" name="Rectangle 23"/>
          <p:cNvSpPr/>
          <p:nvPr/>
        </p:nvSpPr>
        <p:spPr bwMode="ltGray">
          <a:xfrm>
            <a:off x="11310746" y="370770"/>
            <a:ext cx="187398" cy="591855"/>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9" name="Rectangle 168"/>
          <p:cNvSpPr/>
          <p:nvPr/>
        </p:nvSpPr>
        <p:spPr bwMode="ltGray">
          <a:xfrm>
            <a:off x="11310746" y="539871"/>
            <a:ext cx="678231" cy="422754"/>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0" name="Rectangle 169"/>
          <p:cNvSpPr/>
          <p:nvPr/>
        </p:nvSpPr>
        <p:spPr bwMode="ltGray">
          <a:xfrm>
            <a:off x="11310746" y="539871"/>
            <a:ext cx="187400" cy="422754"/>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1" name="Rectangle 170"/>
          <p:cNvSpPr/>
          <p:nvPr/>
        </p:nvSpPr>
        <p:spPr bwMode="ltGray">
          <a:xfrm>
            <a:off x="10349871" y="858723"/>
            <a:ext cx="512691" cy="518199"/>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2" name="Rectangle 171"/>
          <p:cNvSpPr/>
          <p:nvPr/>
        </p:nvSpPr>
        <p:spPr bwMode="ltGray">
          <a:xfrm>
            <a:off x="10734443" y="858723"/>
            <a:ext cx="128117" cy="518199"/>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3" name="Rectangle 172"/>
          <p:cNvSpPr/>
          <p:nvPr/>
        </p:nvSpPr>
        <p:spPr bwMode="ltGray">
          <a:xfrm>
            <a:off x="9680503" y="1709936"/>
            <a:ext cx="491136" cy="496414"/>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4" name="Rectangle 173"/>
          <p:cNvSpPr/>
          <p:nvPr/>
        </p:nvSpPr>
        <p:spPr bwMode="ltGray">
          <a:xfrm>
            <a:off x="9885187" y="1709936"/>
            <a:ext cx="286453" cy="28953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8" name="Rectangle 177"/>
          <p:cNvSpPr/>
          <p:nvPr/>
        </p:nvSpPr>
        <p:spPr bwMode="ltGray">
          <a:xfrm>
            <a:off x="1679448" y="1869742"/>
            <a:ext cx="702710" cy="70956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nvGrpSpPr>
          <p:cNvPr id="5" name="Group 4"/>
          <p:cNvGrpSpPr/>
          <p:nvPr userDrawn="1"/>
        </p:nvGrpSpPr>
        <p:grpSpPr>
          <a:xfrm>
            <a:off x="5810242" y="201168"/>
            <a:ext cx="3375039" cy="3024137"/>
            <a:chOff x="5810242" y="218886"/>
            <a:chExt cx="3375039" cy="3024137"/>
          </a:xfrm>
        </p:grpSpPr>
        <p:sp>
          <p:nvSpPr>
            <p:cNvPr id="175" name="Rectangle 174"/>
            <p:cNvSpPr/>
            <p:nvPr/>
          </p:nvSpPr>
          <p:spPr bwMode="ltGray">
            <a:xfrm>
              <a:off x="7086086" y="872794"/>
              <a:ext cx="1074582" cy="108506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6" name="Rectangle 175"/>
            <p:cNvSpPr/>
            <p:nvPr/>
          </p:nvSpPr>
          <p:spPr bwMode="ltGray">
            <a:xfrm>
              <a:off x="6290368" y="1688239"/>
              <a:ext cx="1054857" cy="1065150"/>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9" name="Rectangle 178"/>
            <p:cNvSpPr/>
            <p:nvPr/>
          </p:nvSpPr>
          <p:spPr bwMode="ltGray">
            <a:xfrm>
              <a:off x="7885748" y="424895"/>
              <a:ext cx="1130577" cy="1141610"/>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0" name="Rectangle 43"/>
            <p:cNvSpPr/>
            <p:nvPr/>
          </p:nvSpPr>
          <p:spPr bwMode="ltGray">
            <a:xfrm>
              <a:off x="7885748" y="872794"/>
              <a:ext cx="274920" cy="693711"/>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1" name="Rectangle 180"/>
            <p:cNvSpPr/>
            <p:nvPr/>
          </p:nvSpPr>
          <p:spPr bwMode="ltGray">
            <a:xfrm>
              <a:off x="8338964" y="218886"/>
              <a:ext cx="428424" cy="433027"/>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2" name="Rectangle 46"/>
            <p:cNvSpPr/>
            <p:nvPr/>
          </p:nvSpPr>
          <p:spPr bwMode="ltGray">
            <a:xfrm>
              <a:off x="8338964" y="424895"/>
              <a:ext cx="428424" cy="22701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3" name="Rectangle 182"/>
            <p:cNvSpPr/>
            <p:nvPr/>
          </p:nvSpPr>
          <p:spPr bwMode="ltGray">
            <a:xfrm>
              <a:off x="8624841" y="548066"/>
              <a:ext cx="560440" cy="566462"/>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4" name="Rectangle 46"/>
            <p:cNvSpPr/>
            <p:nvPr/>
          </p:nvSpPr>
          <p:spPr bwMode="ltGray">
            <a:xfrm>
              <a:off x="8624841" y="548066"/>
              <a:ext cx="142546" cy="10384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5" name="Rectangle 53"/>
            <p:cNvSpPr/>
            <p:nvPr/>
          </p:nvSpPr>
          <p:spPr bwMode="ltGray">
            <a:xfrm>
              <a:off x="7086086" y="1688239"/>
              <a:ext cx="259139" cy="26962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6" name="Rectangle 185"/>
            <p:cNvSpPr/>
            <p:nvPr/>
          </p:nvSpPr>
          <p:spPr bwMode="ltGray">
            <a:xfrm>
              <a:off x="6415250" y="2106289"/>
              <a:ext cx="519581" cy="525164"/>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7" name="Rectangle 186"/>
            <p:cNvSpPr/>
            <p:nvPr/>
          </p:nvSpPr>
          <p:spPr bwMode="ltGray">
            <a:xfrm>
              <a:off x="5810242" y="2911405"/>
              <a:ext cx="328093" cy="331618"/>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grpSp>
        <p:nvGrpSpPr>
          <p:cNvPr id="6" name="Group 5"/>
          <p:cNvGrpSpPr/>
          <p:nvPr userDrawn="1"/>
        </p:nvGrpSpPr>
        <p:grpSpPr>
          <a:xfrm>
            <a:off x="3931054" y="1298448"/>
            <a:ext cx="2147163" cy="1897884"/>
            <a:chOff x="3931054" y="1188451"/>
            <a:chExt cx="2147163" cy="1897884"/>
          </a:xfrm>
        </p:grpSpPr>
        <p:sp>
          <p:nvSpPr>
            <p:cNvPr id="177" name="Rectangle 176"/>
            <p:cNvSpPr/>
            <p:nvPr/>
          </p:nvSpPr>
          <p:spPr bwMode="ltGray">
            <a:xfrm>
              <a:off x="5023360" y="1188451"/>
              <a:ext cx="1054857" cy="1065150"/>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8" name="Rectangle 187"/>
            <p:cNvSpPr/>
            <p:nvPr/>
          </p:nvSpPr>
          <p:spPr bwMode="ltGray">
            <a:xfrm>
              <a:off x="4637140" y="1969879"/>
              <a:ext cx="840475" cy="84047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9" name="Rectangle 188"/>
            <p:cNvSpPr/>
            <p:nvPr/>
          </p:nvSpPr>
          <p:spPr bwMode="ltGray">
            <a:xfrm>
              <a:off x="4068182" y="1856589"/>
              <a:ext cx="1080600" cy="1091145"/>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0" name="Rectangle 189"/>
            <p:cNvSpPr/>
            <p:nvPr/>
          </p:nvSpPr>
          <p:spPr bwMode="ltGray">
            <a:xfrm>
              <a:off x="4637141" y="1969879"/>
              <a:ext cx="511640" cy="8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1" name="Rectangle 23"/>
            <p:cNvSpPr/>
            <p:nvPr/>
          </p:nvSpPr>
          <p:spPr bwMode="ltGray">
            <a:xfrm>
              <a:off x="5023235" y="1856589"/>
              <a:ext cx="125547" cy="396513"/>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2" name="Rectangle 191"/>
            <p:cNvSpPr/>
            <p:nvPr/>
          </p:nvSpPr>
          <p:spPr bwMode="ltGray">
            <a:xfrm>
              <a:off x="5023235" y="1969879"/>
              <a:ext cx="454380" cy="28322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3" name="Rectangle 192"/>
            <p:cNvSpPr/>
            <p:nvPr/>
          </p:nvSpPr>
          <p:spPr bwMode="ltGray">
            <a:xfrm>
              <a:off x="4379497" y="2183493"/>
              <a:ext cx="343477" cy="347168"/>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4" name="Rectangle 193"/>
            <p:cNvSpPr/>
            <p:nvPr/>
          </p:nvSpPr>
          <p:spPr bwMode="ltGray">
            <a:xfrm>
              <a:off x="4637140" y="2183493"/>
              <a:ext cx="85832" cy="347168"/>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5" name="Rectangle 194"/>
            <p:cNvSpPr/>
            <p:nvPr/>
          </p:nvSpPr>
          <p:spPr bwMode="ltGray">
            <a:xfrm>
              <a:off x="3931054" y="2753763"/>
              <a:ext cx="329036" cy="332572"/>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6" name="Rectangle 195"/>
            <p:cNvSpPr/>
            <p:nvPr/>
          </p:nvSpPr>
          <p:spPr bwMode="ltGray">
            <a:xfrm>
              <a:off x="4068182" y="2753763"/>
              <a:ext cx="191909" cy="19397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7" name="Rectangle 196"/>
            <p:cNvSpPr/>
            <p:nvPr/>
          </p:nvSpPr>
          <p:spPr bwMode="ltGray">
            <a:xfrm>
              <a:off x="5023236" y="1969879"/>
              <a:ext cx="125547" cy="283223"/>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198" name="Rectangle 197"/>
          <p:cNvSpPr/>
          <p:nvPr/>
        </p:nvSpPr>
        <p:spPr bwMode="ltGray">
          <a:xfrm>
            <a:off x="2195171" y="2176088"/>
            <a:ext cx="728210" cy="73531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9" name="Rectangle 198"/>
          <p:cNvSpPr/>
          <p:nvPr/>
        </p:nvSpPr>
        <p:spPr bwMode="ltGray">
          <a:xfrm>
            <a:off x="2737076" y="1872561"/>
            <a:ext cx="766156" cy="773633"/>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00" name="Rectangle 43"/>
          <p:cNvSpPr/>
          <p:nvPr/>
        </p:nvSpPr>
        <p:spPr bwMode="ltGray">
          <a:xfrm>
            <a:off x="2737076" y="2176088"/>
            <a:ext cx="186305" cy="470106"/>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01" name="Rectangle 200"/>
          <p:cNvSpPr/>
          <p:nvPr/>
        </p:nvSpPr>
        <p:spPr bwMode="ltGray">
          <a:xfrm>
            <a:off x="3044207" y="1732956"/>
            <a:ext cx="290329" cy="293448"/>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02" name="Rectangle 46"/>
          <p:cNvSpPr/>
          <p:nvPr/>
        </p:nvSpPr>
        <p:spPr bwMode="ltGray">
          <a:xfrm>
            <a:off x="3044207" y="1872561"/>
            <a:ext cx="290329" cy="153843"/>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03" name="Rectangle 202"/>
          <p:cNvSpPr/>
          <p:nvPr/>
        </p:nvSpPr>
        <p:spPr bwMode="ltGray">
          <a:xfrm>
            <a:off x="3237936" y="1956031"/>
            <a:ext cx="379792" cy="383873"/>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04" name="Rectangle 46"/>
          <p:cNvSpPr/>
          <p:nvPr/>
        </p:nvSpPr>
        <p:spPr bwMode="ltGray">
          <a:xfrm>
            <a:off x="3237936" y="1956031"/>
            <a:ext cx="96600" cy="70374"/>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05" name="Rectangle 74"/>
          <p:cNvSpPr/>
          <p:nvPr/>
        </p:nvSpPr>
        <p:spPr bwMode="ltGray">
          <a:xfrm>
            <a:off x="2195171" y="2176088"/>
            <a:ext cx="186987" cy="403221"/>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06" name="Rectangle 205"/>
          <p:cNvSpPr/>
          <p:nvPr/>
        </p:nvSpPr>
        <p:spPr bwMode="ltGray">
          <a:xfrm>
            <a:off x="1748993" y="2123936"/>
            <a:ext cx="323445" cy="326921"/>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07" name="Rectangle 206"/>
          <p:cNvSpPr/>
          <p:nvPr/>
        </p:nvSpPr>
        <p:spPr bwMode="ltGray">
          <a:xfrm>
            <a:off x="1438275" y="2880775"/>
            <a:ext cx="218191" cy="22053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pic>
        <p:nvPicPr>
          <p:cNvPr id="56" name="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9857" y="783325"/>
            <a:ext cx="2468880" cy="651420"/>
          </a:xfrm>
          <a:prstGeom prst="rect">
            <a:avLst/>
          </a:prstGeom>
        </p:spPr>
      </p:pic>
      <p:sp>
        <p:nvSpPr>
          <p:cNvPr id="4" name="TextBox 3"/>
          <p:cNvSpPr txBox="1"/>
          <p:nvPr/>
        </p:nvSpPr>
        <p:spPr>
          <a:xfrm>
            <a:off x="1213910" y="3401683"/>
            <a:ext cx="4880502" cy="439312"/>
          </a:xfrm>
          <a:prstGeom prst="rect">
            <a:avLst/>
          </a:prstGeom>
          <a:noFill/>
        </p:spPr>
        <p:txBody>
          <a:bodyPr wrap="square" lIns="0" tIns="0" rIns="0" bIns="0" rtlCol="0">
            <a:noAutofit/>
          </a:bodyPr>
          <a:lstStyle/>
          <a:p>
            <a:pPr>
              <a:lnSpc>
                <a:spcPct val="90000"/>
              </a:lnSpc>
            </a:pPr>
            <a:r>
              <a:rPr sz="3200" b="1"/>
              <a:t>Thank you!</a:t>
            </a:r>
          </a:p>
        </p:txBody>
      </p:sp>
      <p:sp>
        <p:nvSpPr>
          <p:cNvPr id="2" name="Title 1"/>
          <p:cNvSpPr>
            <a:spLocks noGrp="1"/>
          </p:cNvSpPr>
          <p:nvPr>
            <p:ph type="ctrTitle" hasCustomPrompt="1"/>
          </p:nvPr>
        </p:nvSpPr>
        <p:spPr>
          <a:xfrm>
            <a:off x="1218882" y="4464316"/>
            <a:ext cx="9751063" cy="403225"/>
          </a:xfrm>
        </p:spPr>
        <p:txBody>
          <a:bodyPr anchor="t"/>
          <a:lstStyle>
            <a:lvl1pPr>
              <a:lnSpc>
                <a:spcPct val="90000"/>
              </a:lnSpc>
              <a:defRPr sz="2400"/>
            </a:lvl1pPr>
          </a:lstStyle>
          <a:p>
            <a:r>
              <a:rPr/>
              <a:t>Click to add presenter’s name</a:t>
            </a:r>
          </a:p>
        </p:txBody>
      </p:sp>
      <p:sp>
        <p:nvSpPr>
          <p:cNvPr id="3" name="Subtitle 2"/>
          <p:cNvSpPr>
            <a:spLocks noGrp="1"/>
          </p:cNvSpPr>
          <p:nvPr>
            <p:ph type="subTitle" idx="1" hasCustomPrompt="1"/>
          </p:nvPr>
        </p:nvSpPr>
        <p:spPr>
          <a:xfrm>
            <a:off x="1218881" y="4910670"/>
            <a:ext cx="9751063" cy="651930"/>
          </a:xfrm>
        </p:spPr>
        <p:txBody>
          <a:bodyPr>
            <a:noAutofit/>
          </a:bodyPr>
          <a:lstStyle>
            <a:lvl1pPr marL="0" indent="0" algn="l">
              <a:spcBef>
                <a:spcPts val="0"/>
              </a:spcBef>
              <a:buNone/>
              <a:defRPr sz="20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email</a:t>
            </a:r>
            <a:br>
              <a:rPr/>
            </a:br>
            <a:r>
              <a:rPr/>
              <a:t>Presenter’s phone</a:t>
            </a:r>
          </a:p>
        </p:txBody>
      </p:sp>
      <p:sp>
        <p:nvSpPr>
          <p:cNvPr id="57" name="Rectangle 6"/>
          <p:cNvSpPr>
            <a:spLocks noChangeArrowheads="1"/>
          </p:cNvSpPr>
          <p:nvPr/>
        </p:nvSpPr>
        <p:spPr bwMode="auto">
          <a:xfrm>
            <a:off x="1211428" y="5638801"/>
            <a:ext cx="9758514" cy="534625"/>
          </a:xfrm>
          <a:prstGeom prst="rect">
            <a:avLst/>
          </a:prstGeom>
          <a:noFill/>
          <a:ln w="9525">
            <a:noFill/>
            <a:miter lim="800000"/>
            <a:headEnd/>
            <a:tailEnd/>
          </a:ln>
          <a:effectLst/>
        </p:spPr>
        <p:txBody>
          <a:bodyPr wrap="square" lIns="0" tIns="0" rIns="0" bIns="0" anchor="b">
            <a:noAutofit/>
          </a:bodyPr>
          <a:lstStyle/>
          <a:p>
            <a:pPr algn="l">
              <a:lnSpc>
                <a:spcPct val="90000"/>
              </a:lnSpc>
              <a:spcBef>
                <a:spcPts val="400"/>
              </a:spcBef>
            </a:pPr>
            <a:r>
              <a:rPr sz="800" b="1" dirty="0">
                <a:solidFill>
                  <a:schemeClr val="tx1"/>
                </a:solidFill>
                <a:latin typeface="+mn-lt"/>
              </a:rPr>
              <a:t>Copyright © </a:t>
            </a:r>
            <a:r>
              <a:rPr sz="800" b="1" dirty="0" smtClean="0">
                <a:solidFill>
                  <a:schemeClr val="tx1"/>
                </a:solidFill>
                <a:latin typeface="+mn-lt"/>
              </a:rPr>
              <a:t>201</a:t>
            </a:r>
            <a:r>
              <a:rPr lang="fr-FR" sz="800" b="1" dirty="0" smtClean="0">
                <a:solidFill>
                  <a:schemeClr val="tx1"/>
                </a:solidFill>
                <a:latin typeface="+mn-lt"/>
              </a:rPr>
              <a:t>6</a:t>
            </a:r>
            <a:r>
              <a:rPr sz="800" b="1" dirty="0" smtClean="0">
                <a:solidFill>
                  <a:schemeClr val="tx1"/>
                </a:solidFill>
                <a:latin typeface="+mn-lt"/>
              </a:rPr>
              <a:t> </a:t>
            </a:r>
            <a:r>
              <a:rPr sz="800" b="1" dirty="0">
                <a:solidFill>
                  <a:schemeClr val="tx1"/>
                </a:solidFill>
                <a:latin typeface="+mn-lt"/>
              </a:rPr>
              <a:t>Symantec Corporation. All rights reserved. </a:t>
            </a:r>
            <a:r>
              <a:rPr sz="800" dirty="0">
                <a:solidFill>
                  <a:schemeClr val="tx1"/>
                </a:solidFill>
                <a:latin typeface="+mn-lt"/>
              </a:rPr>
              <a:t>Symantec and the Symantec Logo are trademarks or registered trademarks of Symantec Corporation or its affiliates in the U.S. and other countries.  Other names may be trademarks of their respective owners.</a:t>
            </a:r>
          </a:p>
          <a:p>
            <a:pPr algn="l">
              <a:lnSpc>
                <a:spcPct val="90000"/>
              </a:lnSpc>
              <a:spcBef>
                <a:spcPts val="400"/>
              </a:spcBef>
            </a:pPr>
            <a:r>
              <a:rPr sz="800" dirty="0">
                <a:solidFill>
                  <a:schemeClr val="tx1"/>
                </a:solidFill>
                <a:latin typeface="+mn-lt"/>
              </a:rPr>
              <a:t>This document is provided for informational purposes only and is not intended as advertising.  All warranties relating to the information in this document, either express or implied, are disclaimed to the maximum extent allowed by law.  The information in this document is subject to change without notice.</a:t>
            </a:r>
          </a:p>
        </p:txBody>
      </p:sp>
      <p:grpSp>
        <p:nvGrpSpPr>
          <p:cNvPr id="60" name="Group 59"/>
          <p:cNvGrpSpPr/>
          <p:nvPr/>
        </p:nvGrpSpPr>
        <p:grpSpPr bwMode="invGray">
          <a:xfrm>
            <a:off x="0" y="0"/>
            <a:ext cx="12188825" cy="6858000"/>
            <a:chOff x="0" y="0"/>
            <a:chExt cx="12188825" cy="6858000"/>
          </a:xfrm>
        </p:grpSpPr>
        <p:sp>
          <p:nvSpPr>
            <p:cNvPr id="61" name="Rectangle 60"/>
            <p:cNvSpPr/>
            <p:nvPr/>
          </p:nvSpPr>
          <p:spPr bwMode="invGray">
            <a:xfrm>
              <a:off x="0"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2" name="Rectangle 61"/>
            <p:cNvSpPr/>
            <p:nvPr/>
          </p:nvSpPr>
          <p:spPr bwMode="invGray">
            <a:xfrm>
              <a:off x="11987657"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3" name="Rectangle 62"/>
            <p:cNvSpPr/>
            <p:nvPr/>
          </p:nvSpPr>
          <p:spPr bwMode="invGray">
            <a:xfrm>
              <a:off x="0" y="0"/>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4" name="Rectangle 63"/>
            <p:cNvSpPr/>
            <p:nvPr/>
          </p:nvSpPr>
          <p:spPr bwMode="invGray">
            <a:xfrm>
              <a:off x="0" y="6656832"/>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Tree>
    <p:extLst>
      <p:ext uri="{BB962C8B-B14F-4D97-AF65-F5344CB8AC3E}">
        <p14:creationId xmlns:p14="http://schemas.microsoft.com/office/powerpoint/2010/main" val="323247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hank you - Internal">
    <p:bg>
      <p:bgPr>
        <a:solidFill>
          <a:srgbClr val="EFEFEF"/>
        </a:solidFill>
        <a:effectLst/>
      </p:bgPr>
    </p:bg>
    <p:spTree>
      <p:nvGrpSpPr>
        <p:cNvPr id="1" name=""/>
        <p:cNvGrpSpPr/>
        <p:nvPr/>
      </p:nvGrpSpPr>
      <p:grpSpPr>
        <a:xfrm>
          <a:off x="0" y="0"/>
          <a:ext cx="0" cy="0"/>
          <a:chOff x="0" y="0"/>
          <a:chExt cx="0" cy="0"/>
        </a:xfrm>
      </p:grpSpPr>
      <p:sp>
        <p:nvSpPr>
          <p:cNvPr id="162" name="Rectangle 161"/>
          <p:cNvSpPr/>
          <p:nvPr/>
        </p:nvSpPr>
        <p:spPr bwMode="ltGray">
          <a:xfrm>
            <a:off x="10734443" y="539871"/>
            <a:ext cx="1254534" cy="1254533"/>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3" name="Rectangle 162"/>
          <p:cNvSpPr/>
          <p:nvPr/>
        </p:nvSpPr>
        <p:spPr bwMode="ltGray">
          <a:xfrm>
            <a:off x="9885187" y="370770"/>
            <a:ext cx="1612958" cy="162869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4" name="Rectangle 163"/>
          <p:cNvSpPr/>
          <p:nvPr/>
        </p:nvSpPr>
        <p:spPr bwMode="ltGray">
          <a:xfrm>
            <a:off x="10734445" y="539871"/>
            <a:ext cx="763700" cy="125453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5" name="Rectangle 23"/>
          <p:cNvSpPr/>
          <p:nvPr/>
        </p:nvSpPr>
        <p:spPr bwMode="ltGray">
          <a:xfrm>
            <a:off x="11310746" y="370770"/>
            <a:ext cx="187398" cy="591855"/>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6" name="Rectangle 165"/>
          <p:cNvSpPr/>
          <p:nvPr/>
        </p:nvSpPr>
        <p:spPr bwMode="ltGray">
          <a:xfrm>
            <a:off x="11310746" y="539871"/>
            <a:ext cx="678231" cy="422754"/>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7" name="Rectangle 166"/>
          <p:cNvSpPr/>
          <p:nvPr/>
        </p:nvSpPr>
        <p:spPr bwMode="ltGray">
          <a:xfrm>
            <a:off x="11310746" y="539871"/>
            <a:ext cx="187400" cy="422754"/>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8" name="Rectangle 167"/>
          <p:cNvSpPr/>
          <p:nvPr/>
        </p:nvSpPr>
        <p:spPr bwMode="ltGray">
          <a:xfrm>
            <a:off x="10349871" y="858723"/>
            <a:ext cx="512691" cy="518199"/>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9" name="Rectangle 168"/>
          <p:cNvSpPr/>
          <p:nvPr/>
        </p:nvSpPr>
        <p:spPr bwMode="ltGray">
          <a:xfrm>
            <a:off x="10734443" y="858723"/>
            <a:ext cx="128117" cy="518199"/>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0" name="Rectangle 169"/>
          <p:cNvSpPr/>
          <p:nvPr/>
        </p:nvSpPr>
        <p:spPr bwMode="ltGray">
          <a:xfrm>
            <a:off x="9680503" y="1709936"/>
            <a:ext cx="491136" cy="496414"/>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1" name="Rectangle 170"/>
          <p:cNvSpPr/>
          <p:nvPr/>
        </p:nvSpPr>
        <p:spPr bwMode="ltGray">
          <a:xfrm>
            <a:off x="9885187" y="1709936"/>
            <a:ext cx="286453" cy="28953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5" name="Rectangle 174"/>
          <p:cNvSpPr/>
          <p:nvPr/>
        </p:nvSpPr>
        <p:spPr bwMode="ltGray">
          <a:xfrm>
            <a:off x="1679448" y="1869742"/>
            <a:ext cx="702710" cy="70956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nvGrpSpPr>
          <p:cNvPr id="5" name="Group 4"/>
          <p:cNvGrpSpPr/>
          <p:nvPr userDrawn="1"/>
        </p:nvGrpSpPr>
        <p:grpSpPr>
          <a:xfrm>
            <a:off x="5810242" y="201168"/>
            <a:ext cx="3375039" cy="3024137"/>
            <a:chOff x="5810242" y="218886"/>
            <a:chExt cx="3375039" cy="3024137"/>
          </a:xfrm>
        </p:grpSpPr>
        <p:sp>
          <p:nvSpPr>
            <p:cNvPr id="172" name="Rectangle 171"/>
            <p:cNvSpPr/>
            <p:nvPr/>
          </p:nvSpPr>
          <p:spPr bwMode="ltGray">
            <a:xfrm>
              <a:off x="7086086" y="872794"/>
              <a:ext cx="1074582" cy="108506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3" name="Rectangle 172"/>
            <p:cNvSpPr/>
            <p:nvPr/>
          </p:nvSpPr>
          <p:spPr bwMode="ltGray">
            <a:xfrm>
              <a:off x="6290368" y="1688239"/>
              <a:ext cx="1054857" cy="1065150"/>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6" name="Rectangle 175"/>
            <p:cNvSpPr/>
            <p:nvPr/>
          </p:nvSpPr>
          <p:spPr bwMode="ltGray">
            <a:xfrm>
              <a:off x="7885748" y="424895"/>
              <a:ext cx="1130577" cy="1141610"/>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7" name="Rectangle 43"/>
            <p:cNvSpPr/>
            <p:nvPr/>
          </p:nvSpPr>
          <p:spPr bwMode="ltGray">
            <a:xfrm>
              <a:off x="7885748" y="872794"/>
              <a:ext cx="274920" cy="693711"/>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8" name="Rectangle 177"/>
            <p:cNvSpPr/>
            <p:nvPr/>
          </p:nvSpPr>
          <p:spPr bwMode="ltGray">
            <a:xfrm>
              <a:off x="8338964" y="218886"/>
              <a:ext cx="428424" cy="433027"/>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9" name="Rectangle 46"/>
            <p:cNvSpPr/>
            <p:nvPr/>
          </p:nvSpPr>
          <p:spPr bwMode="ltGray">
            <a:xfrm>
              <a:off x="8338964" y="424895"/>
              <a:ext cx="428424" cy="22701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0" name="Rectangle 179"/>
            <p:cNvSpPr/>
            <p:nvPr/>
          </p:nvSpPr>
          <p:spPr bwMode="ltGray">
            <a:xfrm>
              <a:off x="8624841" y="548066"/>
              <a:ext cx="560440" cy="566462"/>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1" name="Rectangle 46"/>
            <p:cNvSpPr/>
            <p:nvPr/>
          </p:nvSpPr>
          <p:spPr bwMode="ltGray">
            <a:xfrm>
              <a:off x="8624841" y="548066"/>
              <a:ext cx="142546" cy="10384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2" name="Rectangle 53"/>
            <p:cNvSpPr/>
            <p:nvPr/>
          </p:nvSpPr>
          <p:spPr bwMode="ltGray">
            <a:xfrm>
              <a:off x="7086086" y="1688239"/>
              <a:ext cx="259139" cy="26962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3" name="Rectangle 182"/>
            <p:cNvSpPr/>
            <p:nvPr/>
          </p:nvSpPr>
          <p:spPr bwMode="ltGray">
            <a:xfrm>
              <a:off x="6415250" y="2106289"/>
              <a:ext cx="519581" cy="525164"/>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4" name="Rectangle 183"/>
            <p:cNvSpPr/>
            <p:nvPr/>
          </p:nvSpPr>
          <p:spPr bwMode="ltGray">
            <a:xfrm>
              <a:off x="5810242" y="2911405"/>
              <a:ext cx="328093" cy="331618"/>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grpSp>
        <p:nvGrpSpPr>
          <p:cNvPr id="6" name="Group 5"/>
          <p:cNvGrpSpPr/>
          <p:nvPr userDrawn="1"/>
        </p:nvGrpSpPr>
        <p:grpSpPr>
          <a:xfrm>
            <a:off x="3931054" y="1298448"/>
            <a:ext cx="2147163" cy="1897884"/>
            <a:chOff x="3931054" y="1188451"/>
            <a:chExt cx="2147163" cy="1897884"/>
          </a:xfrm>
        </p:grpSpPr>
        <p:sp>
          <p:nvSpPr>
            <p:cNvPr id="174" name="Rectangle 173"/>
            <p:cNvSpPr/>
            <p:nvPr/>
          </p:nvSpPr>
          <p:spPr bwMode="ltGray">
            <a:xfrm>
              <a:off x="5023360" y="1188451"/>
              <a:ext cx="1054857" cy="1065150"/>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5" name="Rectangle 184"/>
            <p:cNvSpPr/>
            <p:nvPr/>
          </p:nvSpPr>
          <p:spPr bwMode="ltGray">
            <a:xfrm>
              <a:off x="4637140" y="1969879"/>
              <a:ext cx="840475" cy="84047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6" name="Rectangle 185"/>
            <p:cNvSpPr/>
            <p:nvPr/>
          </p:nvSpPr>
          <p:spPr bwMode="ltGray">
            <a:xfrm>
              <a:off x="4068182" y="1856589"/>
              <a:ext cx="1080600" cy="1091145"/>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7" name="Rectangle 186"/>
            <p:cNvSpPr/>
            <p:nvPr/>
          </p:nvSpPr>
          <p:spPr bwMode="ltGray">
            <a:xfrm>
              <a:off x="4637141" y="1969879"/>
              <a:ext cx="511640" cy="8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8" name="Rectangle 23"/>
            <p:cNvSpPr/>
            <p:nvPr/>
          </p:nvSpPr>
          <p:spPr bwMode="ltGray">
            <a:xfrm>
              <a:off x="5023235" y="1856589"/>
              <a:ext cx="125547" cy="396513"/>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9" name="Rectangle 188"/>
            <p:cNvSpPr/>
            <p:nvPr/>
          </p:nvSpPr>
          <p:spPr bwMode="ltGray">
            <a:xfrm>
              <a:off x="5023235" y="1969879"/>
              <a:ext cx="454380" cy="28322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0" name="Rectangle 189"/>
            <p:cNvSpPr/>
            <p:nvPr/>
          </p:nvSpPr>
          <p:spPr bwMode="ltGray">
            <a:xfrm>
              <a:off x="4379497" y="2183493"/>
              <a:ext cx="343477" cy="347168"/>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1" name="Rectangle 190"/>
            <p:cNvSpPr/>
            <p:nvPr/>
          </p:nvSpPr>
          <p:spPr bwMode="ltGray">
            <a:xfrm>
              <a:off x="4637140" y="2183493"/>
              <a:ext cx="85832" cy="347168"/>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2" name="Rectangle 191"/>
            <p:cNvSpPr/>
            <p:nvPr/>
          </p:nvSpPr>
          <p:spPr bwMode="ltGray">
            <a:xfrm>
              <a:off x="3931054" y="2753763"/>
              <a:ext cx="329036" cy="332572"/>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3" name="Rectangle 192"/>
            <p:cNvSpPr/>
            <p:nvPr/>
          </p:nvSpPr>
          <p:spPr bwMode="ltGray">
            <a:xfrm>
              <a:off x="4068182" y="2753763"/>
              <a:ext cx="191909" cy="19397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4" name="Rectangle 193"/>
            <p:cNvSpPr/>
            <p:nvPr/>
          </p:nvSpPr>
          <p:spPr bwMode="ltGray">
            <a:xfrm>
              <a:off x="5023236" y="1969879"/>
              <a:ext cx="125547" cy="283223"/>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195" name="Rectangle 194"/>
          <p:cNvSpPr/>
          <p:nvPr/>
        </p:nvSpPr>
        <p:spPr bwMode="ltGray">
          <a:xfrm>
            <a:off x="2195171" y="2176088"/>
            <a:ext cx="728210" cy="73531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6" name="Rectangle 195"/>
          <p:cNvSpPr/>
          <p:nvPr/>
        </p:nvSpPr>
        <p:spPr bwMode="ltGray">
          <a:xfrm>
            <a:off x="2737076" y="1872561"/>
            <a:ext cx="766156" cy="773633"/>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7" name="Rectangle 43"/>
          <p:cNvSpPr/>
          <p:nvPr/>
        </p:nvSpPr>
        <p:spPr bwMode="ltGray">
          <a:xfrm>
            <a:off x="2737076" y="2176088"/>
            <a:ext cx="186305" cy="470106"/>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8" name="Rectangle 197"/>
          <p:cNvSpPr/>
          <p:nvPr/>
        </p:nvSpPr>
        <p:spPr bwMode="ltGray">
          <a:xfrm>
            <a:off x="3044207" y="1732956"/>
            <a:ext cx="290329" cy="293448"/>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9" name="Rectangle 46"/>
          <p:cNvSpPr/>
          <p:nvPr/>
        </p:nvSpPr>
        <p:spPr bwMode="ltGray">
          <a:xfrm>
            <a:off x="3044207" y="1872561"/>
            <a:ext cx="290329" cy="153843"/>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00" name="Rectangle 199"/>
          <p:cNvSpPr/>
          <p:nvPr/>
        </p:nvSpPr>
        <p:spPr bwMode="ltGray">
          <a:xfrm>
            <a:off x="3237936" y="1956031"/>
            <a:ext cx="379792" cy="383873"/>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01" name="Rectangle 46"/>
          <p:cNvSpPr/>
          <p:nvPr/>
        </p:nvSpPr>
        <p:spPr bwMode="ltGray">
          <a:xfrm>
            <a:off x="3237936" y="1956031"/>
            <a:ext cx="96600" cy="70374"/>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02" name="Rectangle 74"/>
          <p:cNvSpPr/>
          <p:nvPr/>
        </p:nvSpPr>
        <p:spPr bwMode="ltGray">
          <a:xfrm>
            <a:off x="2195171" y="2176088"/>
            <a:ext cx="186987" cy="403221"/>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03" name="Rectangle 202"/>
          <p:cNvSpPr/>
          <p:nvPr/>
        </p:nvSpPr>
        <p:spPr bwMode="ltGray">
          <a:xfrm>
            <a:off x="1748993" y="2123936"/>
            <a:ext cx="323445" cy="326921"/>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04" name="Rectangle 203"/>
          <p:cNvSpPr/>
          <p:nvPr/>
        </p:nvSpPr>
        <p:spPr bwMode="ltGray">
          <a:xfrm>
            <a:off x="1438275" y="2880775"/>
            <a:ext cx="218191" cy="22053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pic>
        <p:nvPicPr>
          <p:cNvPr id="56" name="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9857" y="783325"/>
            <a:ext cx="2468880" cy="651420"/>
          </a:xfrm>
          <a:prstGeom prst="rect">
            <a:avLst/>
          </a:prstGeom>
        </p:spPr>
      </p:pic>
      <p:sp>
        <p:nvSpPr>
          <p:cNvPr id="4" name="TextBox 3"/>
          <p:cNvSpPr txBox="1"/>
          <p:nvPr/>
        </p:nvSpPr>
        <p:spPr>
          <a:xfrm>
            <a:off x="1213910" y="3401683"/>
            <a:ext cx="4880502" cy="439312"/>
          </a:xfrm>
          <a:prstGeom prst="rect">
            <a:avLst/>
          </a:prstGeom>
          <a:noFill/>
        </p:spPr>
        <p:txBody>
          <a:bodyPr wrap="square" lIns="0" tIns="0" rIns="0" bIns="0" rtlCol="0">
            <a:noAutofit/>
          </a:bodyPr>
          <a:lstStyle/>
          <a:p>
            <a:pPr>
              <a:lnSpc>
                <a:spcPct val="90000"/>
              </a:lnSpc>
            </a:pPr>
            <a:r>
              <a:rPr sz="3200" b="1"/>
              <a:t>Thank you!</a:t>
            </a:r>
          </a:p>
        </p:txBody>
      </p:sp>
      <p:sp>
        <p:nvSpPr>
          <p:cNvPr id="2" name="Title 1"/>
          <p:cNvSpPr>
            <a:spLocks noGrp="1"/>
          </p:cNvSpPr>
          <p:nvPr>
            <p:ph type="ctrTitle" hasCustomPrompt="1"/>
          </p:nvPr>
        </p:nvSpPr>
        <p:spPr>
          <a:xfrm>
            <a:off x="1218882" y="4464316"/>
            <a:ext cx="9751063" cy="403225"/>
          </a:xfrm>
        </p:spPr>
        <p:txBody>
          <a:bodyPr anchor="t"/>
          <a:lstStyle>
            <a:lvl1pPr>
              <a:lnSpc>
                <a:spcPct val="90000"/>
              </a:lnSpc>
              <a:defRPr sz="2400"/>
            </a:lvl1pPr>
          </a:lstStyle>
          <a:p>
            <a:r>
              <a:rPr/>
              <a:t>Click to add presenter’s name</a:t>
            </a:r>
          </a:p>
        </p:txBody>
      </p:sp>
      <p:sp>
        <p:nvSpPr>
          <p:cNvPr id="3" name="Subtitle 2"/>
          <p:cNvSpPr>
            <a:spLocks noGrp="1"/>
          </p:cNvSpPr>
          <p:nvPr>
            <p:ph type="subTitle" idx="1" hasCustomPrompt="1"/>
          </p:nvPr>
        </p:nvSpPr>
        <p:spPr>
          <a:xfrm>
            <a:off x="1218881" y="4910670"/>
            <a:ext cx="9751063" cy="651930"/>
          </a:xfrm>
        </p:spPr>
        <p:txBody>
          <a:bodyPr>
            <a:noAutofit/>
          </a:bodyPr>
          <a:lstStyle>
            <a:lvl1pPr marL="0" indent="0" algn="l">
              <a:spcBef>
                <a:spcPts val="0"/>
              </a:spcBef>
              <a:buNone/>
              <a:defRPr sz="20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email</a:t>
            </a:r>
            <a:br>
              <a:rPr/>
            </a:br>
            <a:r>
              <a:rPr/>
              <a:t>Presenter’s phone</a:t>
            </a:r>
          </a:p>
        </p:txBody>
      </p:sp>
      <p:sp>
        <p:nvSpPr>
          <p:cNvPr id="57" name="Rectangle 6"/>
          <p:cNvSpPr>
            <a:spLocks noChangeArrowheads="1"/>
          </p:cNvSpPr>
          <p:nvPr/>
        </p:nvSpPr>
        <p:spPr bwMode="auto">
          <a:xfrm>
            <a:off x="1211428" y="5867401"/>
            <a:ext cx="9758514" cy="298853"/>
          </a:xfrm>
          <a:prstGeom prst="rect">
            <a:avLst/>
          </a:prstGeom>
          <a:noFill/>
          <a:ln w="9525">
            <a:noFill/>
            <a:miter lim="800000"/>
            <a:headEnd/>
            <a:tailEnd/>
          </a:ln>
          <a:effectLst/>
        </p:spPr>
        <p:txBody>
          <a:bodyPr wrap="square" lIns="0" tIns="0" rIns="0" bIns="0" anchor="b">
            <a:noAutofit/>
          </a:bodyPr>
          <a:lstStyle/>
          <a:p>
            <a:pPr algn="l">
              <a:lnSpc>
                <a:spcPct val="90000"/>
              </a:lnSpc>
            </a:pPr>
            <a:r>
              <a:rPr sz="800" b="1" dirty="0">
                <a:solidFill>
                  <a:schemeClr val="tx1"/>
                </a:solidFill>
                <a:latin typeface="+mn-lt"/>
              </a:rPr>
              <a:t>SYMANTEC PROPRIETARY/CONFIDENTIAL – INTERNAL USE ONLY</a:t>
            </a:r>
            <a:br>
              <a:rPr sz="800" b="1" dirty="0">
                <a:solidFill>
                  <a:schemeClr val="tx1"/>
                </a:solidFill>
                <a:latin typeface="+mn-lt"/>
              </a:rPr>
            </a:br>
            <a:r>
              <a:rPr sz="800" b="0" dirty="0">
                <a:solidFill>
                  <a:schemeClr val="tx1"/>
                </a:solidFill>
                <a:latin typeface="+mn-lt"/>
              </a:rPr>
              <a:t>Copyright © </a:t>
            </a:r>
            <a:r>
              <a:rPr sz="800" b="0" dirty="0" smtClean="0">
                <a:solidFill>
                  <a:schemeClr val="tx1"/>
                </a:solidFill>
                <a:latin typeface="+mn-lt"/>
              </a:rPr>
              <a:t>201</a:t>
            </a:r>
            <a:r>
              <a:rPr lang="fr-FR" sz="800" b="0" dirty="0" smtClean="0">
                <a:solidFill>
                  <a:schemeClr val="tx1"/>
                </a:solidFill>
                <a:latin typeface="+mn-lt"/>
              </a:rPr>
              <a:t>6</a:t>
            </a:r>
            <a:r>
              <a:rPr sz="800" b="0" dirty="0" smtClean="0">
                <a:solidFill>
                  <a:schemeClr val="tx1"/>
                </a:solidFill>
                <a:latin typeface="+mn-lt"/>
              </a:rPr>
              <a:t> </a:t>
            </a:r>
            <a:r>
              <a:rPr sz="800" b="0" dirty="0">
                <a:solidFill>
                  <a:schemeClr val="tx1"/>
                </a:solidFill>
                <a:latin typeface="+mn-lt"/>
              </a:rPr>
              <a:t>Symantec Corporation. All rights reserved.</a:t>
            </a:r>
          </a:p>
        </p:txBody>
      </p:sp>
      <p:grpSp>
        <p:nvGrpSpPr>
          <p:cNvPr id="60" name="Group 59"/>
          <p:cNvGrpSpPr/>
          <p:nvPr/>
        </p:nvGrpSpPr>
        <p:grpSpPr bwMode="invGray">
          <a:xfrm>
            <a:off x="0" y="0"/>
            <a:ext cx="12188825" cy="6858000"/>
            <a:chOff x="0" y="0"/>
            <a:chExt cx="12188825" cy="6858000"/>
          </a:xfrm>
        </p:grpSpPr>
        <p:sp>
          <p:nvSpPr>
            <p:cNvPr id="61" name="Rectangle 60"/>
            <p:cNvSpPr/>
            <p:nvPr/>
          </p:nvSpPr>
          <p:spPr bwMode="invGray">
            <a:xfrm>
              <a:off x="0"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2" name="Rectangle 61"/>
            <p:cNvSpPr/>
            <p:nvPr/>
          </p:nvSpPr>
          <p:spPr bwMode="invGray">
            <a:xfrm>
              <a:off x="11987657"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3" name="Rectangle 62"/>
            <p:cNvSpPr/>
            <p:nvPr/>
          </p:nvSpPr>
          <p:spPr bwMode="invGray">
            <a:xfrm>
              <a:off x="0" y="0"/>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4" name="Rectangle 63"/>
            <p:cNvSpPr/>
            <p:nvPr/>
          </p:nvSpPr>
          <p:spPr bwMode="invGray">
            <a:xfrm>
              <a:off x="0" y="6656832"/>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Tree>
    <p:extLst>
      <p:ext uri="{BB962C8B-B14F-4D97-AF65-F5344CB8AC3E}">
        <p14:creationId xmlns:p14="http://schemas.microsoft.com/office/powerpoint/2010/main" val="66331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smtClean="0"/>
              <a:t>Copyright © 2016 Symantec Corporation</a:t>
            </a:r>
            <a:endParaRPr/>
          </a:p>
        </p:txBody>
      </p:sp>
      <p:sp>
        <p:nvSpPr>
          <p:cNvPr id="6" name="Slide Number Placeholder 5"/>
          <p:cNvSpPr>
            <a:spLocks noGrp="1"/>
          </p:cNvSpPr>
          <p:nvPr>
            <p:ph type="sldNum" sz="quarter" idx="12"/>
          </p:nvPr>
        </p:nvSpPr>
        <p:spPr/>
        <p:txBody>
          <a:bodyPr/>
          <a:lstStyle/>
          <a:p>
            <a:fld id="{8BF906E5-C384-47B9-9DB1-FC459299E421}" type="slidenum">
              <a:rPr/>
              <a:t>‹#›</a:t>
            </a:fld>
            <a:endParaRPr/>
          </a:p>
        </p:txBody>
      </p:sp>
    </p:spTree>
    <p:extLst>
      <p:ext uri="{BB962C8B-B14F-4D97-AF65-F5344CB8AC3E}">
        <p14:creationId xmlns:p14="http://schemas.microsoft.com/office/powerpoint/2010/main" val="270106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Portrait">
    <p:spTree>
      <p:nvGrpSpPr>
        <p:cNvPr id="1" name=""/>
        <p:cNvGrpSpPr/>
        <p:nvPr/>
      </p:nvGrpSpPr>
      <p:grpSpPr>
        <a:xfrm>
          <a:off x="0" y="0"/>
          <a:ext cx="0" cy="0"/>
          <a:chOff x="0" y="0"/>
          <a:chExt cx="0" cy="0"/>
        </a:xfrm>
      </p:grpSpPr>
      <p:sp>
        <p:nvSpPr>
          <p:cNvPr id="136" name="Rectangle 135"/>
          <p:cNvSpPr/>
          <p:nvPr/>
        </p:nvSpPr>
        <p:spPr bwMode="ltGray">
          <a:xfrm>
            <a:off x="10734443" y="539871"/>
            <a:ext cx="1254534" cy="1254533"/>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7" name="Rectangle 136"/>
          <p:cNvSpPr/>
          <p:nvPr/>
        </p:nvSpPr>
        <p:spPr bwMode="ltGray">
          <a:xfrm>
            <a:off x="9885187" y="370770"/>
            <a:ext cx="1612958" cy="162869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8" name="Rectangle 137"/>
          <p:cNvSpPr/>
          <p:nvPr/>
        </p:nvSpPr>
        <p:spPr bwMode="ltGray">
          <a:xfrm>
            <a:off x="10734445" y="539871"/>
            <a:ext cx="763700" cy="125453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9" name="Rectangle 23"/>
          <p:cNvSpPr/>
          <p:nvPr/>
        </p:nvSpPr>
        <p:spPr bwMode="ltGray">
          <a:xfrm>
            <a:off x="11310746" y="370770"/>
            <a:ext cx="187398" cy="591855"/>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0" name="Rectangle 139"/>
          <p:cNvSpPr/>
          <p:nvPr/>
        </p:nvSpPr>
        <p:spPr bwMode="ltGray">
          <a:xfrm>
            <a:off x="11310746" y="539871"/>
            <a:ext cx="678231" cy="422754"/>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1" name="Rectangle 140"/>
          <p:cNvSpPr/>
          <p:nvPr/>
        </p:nvSpPr>
        <p:spPr bwMode="ltGray">
          <a:xfrm>
            <a:off x="11310746" y="539871"/>
            <a:ext cx="187400" cy="422754"/>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2" name="Rectangle 141"/>
          <p:cNvSpPr/>
          <p:nvPr/>
        </p:nvSpPr>
        <p:spPr bwMode="ltGray">
          <a:xfrm>
            <a:off x="10349871" y="858723"/>
            <a:ext cx="512691" cy="518199"/>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3" name="Rectangle 142"/>
          <p:cNvSpPr/>
          <p:nvPr/>
        </p:nvSpPr>
        <p:spPr bwMode="ltGray">
          <a:xfrm>
            <a:off x="10734443" y="858723"/>
            <a:ext cx="128117" cy="518199"/>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4" name="Rectangle 143"/>
          <p:cNvSpPr/>
          <p:nvPr/>
        </p:nvSpPr>
        <p:spPr bwMode="ltGray">
          <a:xfrm>
            <a:off x="9680503" y="1709936"/>
            <a:ext cx="491136" cy="496414"/>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5" name="Rectangle 144"/>
          <p:cNvSpPr/>
          <p:nvPr/>
        </p:nvSpPr>
        <p:spPr bwMode="ltGray">
          <a:xfrm>
            <a:off x="9885187" y="1709936"/>
            <a:ext cx="286453" cy="28953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9" name="Rectangle 148"/>
          <p:cNvSpPr/>
          <p:nvPr/>
        </p:nvSpPr>
        <p:spPr bwMode="ltGray">
          <a:xfrm>
            <a:off x="1679448" y="1869742"/>
            <a:ext cx="702710" cy="70956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nvGrpSpPr>
          <p:cNvPr id="2" name="Group 1"/>
          <p:cNvGrpSpPr/>
          <p:nvPr userDrawn="1"/>
        </p:nvGrpSpPr>
        <p:grpSpPr>
          <a:xfrm>
            <a:off x="5810242" y="201168"/>
            <a:ext cx="3375039" cy="3024137"/>
            <a:chOff x="5810242" y="218886"/>
            <a:chExt cx="3375039" cy="3024137"/>
          </a:xfrm>
        </p:grpSpPr>
        <p:sp>
          <p:nvSpPr>
            <p:cNvPr id="146" name="Rectangle 145"/>
            <p:cNvSpPr/>
            <p:nvPr/>
          </p:nvSpPr>
          <p:spPr bwMode="ltGray">
            <a:xfrm>
              <a:off x="7086086" y="872794"/>
              <a:ext cx="1074582" cy="108506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7" name="Rectangle 146"/>
            <p:cNvSpPr/>
            <p:nvPr/>
          </p:nvSpPr>
          <p:spPr bwMode="ltGray">
            <a:xfrm>
              <a:off x="6290368" y="1688239"/>
              <a:ext cx="1054857" cy="1065150"/>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0" name="Rectangle 149"/>
            <p:cNvSpPr/>
            <p:nvPr/>
          </p:nvSpPr>
          <p:spPr bwMode="ltGray">
            <a:xfrm>
              <a:off x="7885748" y="424895"/>
              <a:ext cx="1130577" cy="1141610"/>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1" name="Rectangle 43"/>
            <p:cNvSpPr/>
            <p:nvPr/>
          </p:nvSpPr>
          <p:spPr bwMode="ltGray">
            <a:xfrm>
              <a:off x="7885748" y="872794"/>
              <a:ext cx="274920" cy="693711"/>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2" name="Rectangle 151"/>
            <p:cNvSpPr/>
            <p:nvPr/>
          </p:nvSpPr>
          <p:spPr bwMode="ltGray">
            <a:xfrm>
              <a:off x="8338964" y="218886"/>
              <a:ext cx="428424" cy="433027"/>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3" name="Rectangle 46"/>
            <p:cNvSpPr/>
            <p:nvPr/>
          </p:nvSpPr>
          <p:spPr bwMode="ltGray">
            <a:xfrm>
              <a:off x="8338964" y="424895"/>
              <a:ext cx="428424" cy="22701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4" name="Rectangle 153"/>
            <p:cNvSpPr/>
            <p:nvPr/>
          </p:nvSpPr>
          <p:spPr bwMode="ltGray">
            <a:xfrm>
              <a:off x="8624841" y="548066"/>
              <a:ext cx="560440" cy="566462"/>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5" name="Rectangle 46"/>
            <p:cNvSpPr/>
            <p:nvPr/>
          </p:nvSpPr>
          <p:spPr bwMode="ltGray">
            <a:xfrm>
              <a:off x="8624841" y="548066"/>
              <a:ext cx="142546" cy="10384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6" name="Rectangle 53"/>
            <p:cNvSpPr/>
            <p:nvPr/>
          </p:nvSpPr>
          <p:spPr bwMode="ltGray">
            <a:xfrm>
              <a:off x="7086086" y="1688239"/>
              <a:ext cx="259139" cy="26962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7" name="Rectangle 156"/>
            <p:cNvSpPr/>
            <p:nvPr/>
          </p:nvSpPr>
          <p:spPr bwMode="ltGray">
            <a:xfrm>
              <a:off x="6415250" y="2106289"/>
              <a:ext cx="519581" cy="525164"/>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8" name="Rectangle 157"/>
            <p:cNvSpPr/>
            <p:nvPr/>
          </p:nvSpPr>
          <p:spPr bwMode="ltGray">
            <a:xfrm>
              <a:off x="5810242" y="2911405"/>
              <a:ext cx="328093" cy="331618"/>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grpSp>
        <p:nvGrpSpPr>
          <p:cNvPr id="3" name="Group 2"/>
          <p:cNvGrpSpPr/>
          <p:nvPr userDrawn="1"/>
        </p:nvGrpSpPr>
        <p:grpSpPr>
          <a:xfrm>
            <a:off x="3931054" y="1298448"/>
            <a:ext cx="2147163" cy="1897884"/>
            <a:chOff x="3931054" y="1188451"/>
            <a:chExt cx="2147163" cy="1897884"/>
          </a:xfrm>
        </p:grpSpPr>
        <p:sp>
          <p:nvSpPr>
            <p:cNvPr id="148" name="Rectangle 147"/>
            <p:cNvSpPr/>
            <p:nvPr/>
          </p:nvSpPr>
          <p:spPr bwMode="ltGray">
            <a:xfrm>
              <a:off x="5023360" y="1188451"/>
              <a:ext cx="1054857" cy="1065150"/>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9" name="Rectangle 158"/>
            <p:cNvSpPr/>
            <p:nvPr/>
          </p:nvSpPr>
          <p:spPr bwMode="ltGray">
            <a:xfrm>
              <a:off x="4637140" y="1969879"/>
              <a:ext cx="840475" cy="84047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0" name="Rectangle 159"/>
            <p:cNvSpPr/>
            <p:nvPr/>
          </p:nvSpPr>
          <p:spPr bwMode="ltGray">
            <a:xfrm>
              <a:off x="4068182" y="1856589"/>
              <a:ext cx="1080600" cy="1091145"/>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1" name="Rectangle 160"/>
            <p:cNvSpPr/>
            <p:nvPr/>
          </p:nvSpPr>
          <p:spPr bwMode="ltGray">
            <a:xfrm>
              <a:off x="4637141" y="1969879"/>
              <a:ext cx="511640" cy="8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2" name="Rectangle 23"/>
            <p:cNvSpPr/>
            <p:nvPr/>
          </p:nvSpPr>
          <p:spPr bwMode="ltGray">
            <a:xfrm>
              <a:off x="5023235" y="1856589"/>
              <a:ext cx="125547" cy="396513"/>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3" name="Rectangle 162"/>
            <p:cNvSpPr/>
            <p:nvPr/>
          </p:nvSpPr>
          <p:spPr bwMode="ltGray">
            <a:xfrm>
              <a:off x="5023235" y="1969879"/>
              <a:ext cx="454380" cy="28322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4" name="Rectangle 163"/>
            <p:cNvSpPr/>
            <p:nvPr/>
          </p:nvSpPr>
          <p:spPr bwMode="ltGray">
            <a:xfrm>
              <a:off x="4379497" y="2183493"/>
              <a:ext cx="343477" cy="347168"/>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5" name="Rectangle 164"/>
            <p:cNvSpPr/>
            <p:nvPr/>
          </p:nvSpPr>
          <p:spPr bwMode="ltGray">
            <a:xfrm>
              <a:off x="4637140" y="2183493"/>
              <a:ext cx="85832" cy="347168"/>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6" name="Rectangle 165"/>
            <p:cNvSpPr/>
            <p:nvPr/>
          </p:nvSpPr>
          <p:spPr bwMode="ltGray">
            <a:xfrm>
              <a:off x="3931054" y="2753763"/>
              <a:ext cx="329036" cy="332572"/>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7" name="Rectangle 166"/>
            <p:cNvSpPr/>
            <p:nvPr/>
          </p:nvSpPr>
          <p:spPr bwMode="ltGray">
            <a:xfrm>
              <a:off x="4068182" y="2753763"/>
              <a:ext cx="191909" cy="19397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8" name="Rectangle 167"/>
            <p:cNvSpPr/>
            <p:nvPr/>
          </p:nvSpPr>
          <p:spPr bwMode="ltGray">
            <a:xfrm>
              <a:off x="5023236" y="1969879"/>
              <a:ext cx="125547" cy="283223"/>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169" name="Rectangle 168"/>
          <p:cNvSpPr/>
          <p:nvPr/>
        </p:nvSpPr>
        <p:spPr bwMode="ltGray">
          <a:xfrm>
            <a:off x="2195171" y="2176088"/>
            <a:ext cx="728210" cy="73531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0" name="Rectangle 169"/>
          <p:cNvSpPr/>
          <p:nvPr/>
        </p:nvSpPr>
        <p:spPr bwMode="ltGray">
          <a:xfrm>
            <a:off x="2737076" y="1872561"/>
            <a:ext cx="766156" cy="773633"/>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1" name="Rectangle 43"/>
          <p:cNvSpPr/>
          <p:nvPr/>
        </p:nvSpPr>
        <p:spPr bwMode="ltGray">
          <a:xfrm>
            <a:off x="2737076" y="2176088"/>
            <a:ext cx="186305" cy="470106"/>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2" name="Rectangle 171"/>
          <p:cNvSpPr/>
          <p:nvPr/>
        </p:nvSpPr>
        <p:spPr bwMode="ltGray">
          <a:xfrm>
            <a:off x="3044207" y="1732956"/>
            <a:ext cx="290329" cy="293448"/>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3" name="Rectangle 46"/>
          <p:cNvSpPr/>
          <p:nvPr/>
        </p:nvSpPr>
        <p:spPr bwMode="ltGray">
          <a:xfrm>
            <a:off x="3044207" y="1872561"/>
            <a:ext cx="290329" cy="153843"/>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4" name="Rectangle 173"/>
          <p:cNvSpPr/>
          <p:nvPr/>
        </p:nvSpPr>
        <p:spPr bwMode="ltGray">
          <a:xfrm>
            <a:off x="3237936" y="1956031"/>
            <a:ext cx="379792" cy="383873"/>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5" name="Rectangle 46"/>
          <p:cNvSpPr/>
          <p:nvPr/>
        </p:nvSpPr>
        <p:spPr bwMode="ltGray">
          <a:xfrm>
            <a:off x="3237936" y="1956031"/>
            <a:ext cx="96600" cy="70374"/>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6" name="Rectangle 74"/>
          <p:cNvSpPr/>
          <p:nvPr/>
        </p:nvSpPr>
        <p:spPr bwMode="ltGray">
          <a:xfrm>
            <a:off x="2195171" y="2176088"/>
            <a:ext cx="186987" cy="403221"/>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7" name="Rectangle 176"/>
          <p:cNvSpPr/>
          <p:nvPr/>
        </p:nvSpPr>
        <p:spPr bwMode="ltGray">
          <a:xfrm>
            <a:off x="1748993" y="2123936"/>
            <a:ext cx="323445" cy="326921"/>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8" name="Rectangle 177"/>
          <p:cNvSpPr/>
          <p:nvPr/>
        </p:nvSpPr>
        <p:spPr bwMode="ltGray">
          <a:xfrm>
            <a:off x="1438275" y="2880775"/>
            <a:ext cx="218191" cy="22053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pic>
        <p:nvPicPr>
          <p:cNvPr id="56" name="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9857" y="783325"/>
            <a:ext cx="2468880" cy="651420"/>
          </a:xfrm>
          <a:prstGeom prst="rect">
            <a:avLst/>
          </a:prstGeom>
        </p:spPr>
      </p:pic>
      <p:sp>
        <p:nvSpPr>
          <p:cNvPr id="3075" name="Rectangle 3"/>
          <p:cNvSpPr>
            <a:spLocks noGrp="1" noChangeArrowheads="1"/>
          </p:cNvSpPr>
          <p:nvPr>
            <p:ph type="ctrTitle" hasCustomPrompt="1"/>
          </p:nvPr>
        </p:nvSpPr>
        <p:spPr bwMode="auto">
          <a:xfrm>
            <a:off x="1218881" y="3048001"/>
            <a:ext cx="5484971" cy="1393825"/>
          </a:xfrm>
        </p:spPr>
        <p:txBody>
          <a:bodyPr/>
          <a:lstStyle>
            <a:lvl1pPr>
              <a:defRPr sz="3200">
                <a:solidFill>
                  <a:schemeClr val="tx1"/>
                </a:solidFill>
              </a:defRPr>
            </a:lvl1pPr>
          </a:lstStyle>
          <a:p>
            <a:r>
              <a:rPr/>
              <a:t>Click to add title</a:t>
            </a:r>
          </a:p>
        </p:txBody>
      </p:sp>
      <p:sp>
        <p:nvSpPr>
          <p:cNvPr id="3076" name="Rectangle 4"/>
          <p:cNvSpPr>
            <a:spLocks noGrp="1" noChangeArrowheads="1"/>
          </p:cNvSpPr>
          <p:nvPr>
            <p:ph type="subTitle" idx="1" hasCustomPrompt="1"/>
          </p:nvPr>
        </p:nvSpPr>
        <p:spPr bwMode="auto">
          <a:xfrm>
            <a:off x="1218881" y="5050673"/>
            <a:ext cx="5484971" cy="381000"/>
          </a:xfrm>
        </p:spPr>
        <p:txBody>
          <a:bodyPr anchor="t" anchorCtr="0">
            <a:noAutofit/>
          </a:bodyPr>
          <a:lstStyle>
            <a:lvl1pPr marL="0" indent="0">
              <a:spcBef>
                <a:spcPts val="0"/>
              </a:spcBef>
              <a:buFontTx/>
              <a:buNone/>
              <a:defRPr sz="2400" b="1" baseline="0"/>
            </a:lvl1pPr>
          </a:lstStyle>
          <a:p>
            <a:r>
              <a:rPr/>
              <a:t>Click to add presenter’s name</a:t>
            </a:r>
          </a:p>
        </p:txBody>
      </p:sp>
      <p:sp>
        <p:nvSpPr>
          <p:cNvPr id="19" name="Text Placeholder 18"/>
          <p:cNvSpPr>
            <a:spLocks noGrp="1"/>
          </p:cNvSpPr>
          <p:nvPr>
            <p:ph type="body" sz="quarter" idx="10" hasCustomPrompt="1"/>
          </p:nvPr>
        </p:nvSpPr>
        <p:spPr bwMode="auto">
          <a:xfrm>
            <a:off x="1218882" y="5486401"/>
            <a:ext cx="5484970" cy="301925"/>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000" b="0" baseline="0">
                <a:solidFill>
                  <a:schemeClr val="tx1"/>
                </a:solidFill>
                <a:latin typeface="+mn-lt"/>
                <a:ea typeface="+mn-ea"/>
                <a:cs typeface="+mn-cs"/>
              </a:defRPr>
            </a:lvl1pPr>
          </a:lstStyle>
          <a:p>
            <a:pPr lvl="0"/>
            <a:r>
              <a:rPr/>
              <a:t>Click to add presenter’s title</a:t>
            </a:r>
          </a:p>
        </p:txBody>
      </p:sp>
      <p:sp>
        <p:nvSpPr>
          <p:cNvPr id="129" name="Picture Placeholder 2"/>
          <p:cNvSpPr>
            <a:spLocks noGrp="1"/>
          </p:cNvSpPr>
          <p:nvPr>
            <p:ph type="pic" sz="quarter" idx="11"/>
          </p:nvPr>
        </p:nvSpPr>
        <p:spPr>
          <a:xfrm>
            <a:off x="7502874" y="1147763"/>
            <a:ext cx="3574702" cy="5508625"/>
          </a:xfrm>
        </p:spPr>
        <p:txBody>
          <a:bodyPr tIns="1371600">
            <a:noAutofit/>
          </a:bodyPr>
          <a:lstStyle>
            <a:lvl1pPr marL="0" indent="0" algn="ctr">
              <a:buNone/>
              <a:defRPr/>
            </a:lvl1pPr>
          </a:lstStyle>
          <a:p>
            <a:r>
              <a:rPr lang="en-US" smtClean="0"/>
              <a:t>Drag picture to placeholder or click icon to add</a:t>
            </a:r>
            <a:endParaRPr/>
          </a:p>
        </p:txBody>
      </p:sp>
      <p:grpSp>
        <p:nvGrpSpPr>
          <p:cNvPr id="130" name="Group 129"/>
          <p:cNvGrpSpPr/>
          <p:nvPr/>
        </p:nvGrpSpPr>
        <p:grpSpPr bwMode="invGray">
          <a:xfrm>
            <a:off x="0" y="0"/>
            <a:ext cx="12188825" cy="6858000"/>
            <a:chOff x="0" y="0"/>
            <a:chExt cx="12188825" cy="6858000"/>
          </a:xfrm>
        </p:grpSpPr>
        <p:sp>
          <p:nvSpPr>
            <p:cNvPr id="131" name="Rectangle 130"/>
            <p:cNvSpPr/>
            <p:nvPr/>
          </p:nvSpPr>
          <p:spPr bwMode="invGray">
            <a:xfrm>
              <a:off x="0"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2" name="Rectangle 131"/>
            <p:cNvSpPr/>
            <p:nvPr/>
          </p:nvSpPr>
          <p:spPr bwMode="invGray">
            <a:xfrm>
              <a:off x="11987657"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3" name="Rectangle 132"/>
            <p:cNvSpPr/>
            <p:nvPr/>
          </p:nvSpPr>
          <p:spPr bwMode="invGray">
            <a:xfrm>
              <a:off x="0" y="0"/>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4" name="Rectangle 133"/>
            <p:cNvSpPr/>
            <p:nvPr/>
          </p:nvSpPr>
          <p:spPr bwMode="invGray">
            <a:xfrm>
              <a:off x="0" y="6656832"/>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Tree>
    <p:extLst>
      <p:ext uri="{BB962C8B-B14F-4D97-AF65-F5344CB8AC3E}">
        <p14:creationId xmlns:p14="http://schemas.microsoft.com/office/powerpoint/2010/main" val="272964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2075" y="533400"/>
            <a:ext cx="1117309" cy="5410200"/>
          </a:xfrm>
        </p:spPr>
        <p:txBody>
          <a:bodyPr vert="eaVert"/>
          <a:lstStyle>
            <a:lvl1pPr>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609441" y="533400"/>
            <a:ext cx="9447371"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r>
              <a:rPr lang="en-US" smtClean="0"/>
              <a:t>Copyright © 2016 Symantec Corporation</a:t>
            </a:r>
            <a:endParaRPr/>
          </a:p>
        </p:txBody>
      </p:sp>
      <p:sp>
        <p:nvSpPr>
          <p:cNvPr id="9" name="Slide Number Placeholder 8"/>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217345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CoBranded">
    <p:spTree>
      <p:nvGrpSpPr>
        <p:cNvPr id="1" name=""/>
        <p:cNvGrpSpPr/>
        <p:nvPr/>
      </p:nvGrpSpPr>
      <p:grpSpPr>
        <a:xfrm>
          <a:off x="0" y="0"/>
          <a:ext cx="0" cy="0"/>
          <a:chOff x="0" y="0"/>
          <a:chExt cx="0" cy="0"/>
        </a:xfrm>
      </p:grpSpPr>
      <p:sp>
        <p:nvSpPr>
          <p:cNvPr id="134" name="Rectangle 133"/>
          <p:cNvSpPr/>
          <p:nvPr/>
        </p:nvSpPr>
        <p:spPr bwMode="ltGray">
          <a:xfrm>
            <a:off x="10734443" y="539871"/>
            <a:ext cx="1254534" cy="1254533"/>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5" name="Rectangle 134"/>
          <p:cNvSpPr/>
          <p:nvPr/>
        </p:nvSpPr>
        <p:spPr bwMode="ltGray">
          <a:xfrm>
            <a:off x="9885187" y="370770"/>
            <a:ext cx="1612958" cy="162869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6" name="Rectangle 135"/>
          <p:cNvSpPr/>
          <p:nvPr/>
        </p:nvSpPr>
        <p:spPr bwMode="ltGray">
          <a:xfrm>
            <a:off x="10734445" y="539871"/>
            <a:ext cx="763700" cy="125453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7" name="Rectangle 23"/>
          <p:cNvSpPr/>
          <p:nvPr/>
        </p:nvSpPr>
        <p:spPr bwMode="ltGray">
          <a:xfrm>
            <a:off x="11310746" y="370770"/>
            <a:ext cx="187398" cy="591855"/>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8" name="Rectangle 137"/>
          <p:cNvSpPr/>
          <p:nvPr/>
        </p:nvSpPr>
        <p:spPr bwMode="ltGray">
          <a:xfrm>
            <a:off x="11310746" y="539871"/>
            <a:ext cx="678231" cy="422754"/>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9" name="Rectangle 138"/>
          <p:cNvSpPr/>
          <p:nvPr/>
        </p:nvSpPr>
        <p:spPr bwMode="ltGray">
          <a:xfrm>
            <a:off x="11310746" y="539871"/>
            <a:ext cx="187400" cy="422754"/>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0" name="Rectangle 139"/>
          <p:cNvSpPr/>
          <p:nvPr/>
        </p:nvSpPr>
        <p:spPr bwMode="ltGray">
          <a:xfrm>
            <a:off x="10349871" y="858723"/>
            <a:ext cx="512691" cy="518199"/>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1" name="Rectangle 140"/>
          <p:cNvSpPr/>
          <p:nvPr/>
        </p:nvSpPr>
        <p:spPr bwMode="ltGray">
          <a:xfrm>
            <a:off x="10734443" y="858723"/>
            <a:ext cx="128117" cy="518199"/>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2" name="Rectangle 141"/>
          <p:cNvSpPr/>
          <p:nvPr/>
        </p:nvSpPr>
        <p:spPr bwMode="ltGray">
          <a:xfrm>
            <a:off x="9680503" y="1709936"/>
            <a:ext cx="491136" cy="496414"/>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3" name="Rectangle 142"/>
          <p:cNvSpPr/>
          <p:nvPr/>
        </p:nvSpPr>
        <p:spPr bwMode="ltGray">
          <a:xfrm>
            <a:off x="9885187" y="1709936"/>
            <a:ext cx="286453" cy="28953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7" name="Rectangle 146"/>
          <p:cNvSpPr/>
          <p:nvPr/>
        </p:nvSpPr>
        <p:spPr bwMode="ltGray">
          <a:xfrm>
            <a:off x="1679448" y="1869742"/>
            <a:ext cx="702710" cy="70956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nvGrpSpPr>
          <p:cNvPr id="2" name="Group 1"/>
          <p:cNvGrpSpPr/>
          <p:nvPr userDrawn="1"/>
        </p:nvGrpSpPr>
        <p:grpSpPr>
          <a:xfrm>
            <a:off x="5810242" y="201168"/>
            <a:ext cx="3375039" cy="3024137"/>
            <a:chOff x="5810242" y="218886"/>
            <a:chExt cx="3375039" cy="3024137"/>
          </a:xfrm>
        </p:grpSpPr>
        <p:sp>
          <p:nvSpPr>
            <p:cNvPr id="144" name="Rectangle 143"/>
            <p:cNvSpPr/>
            <p:nvPr/>
          </p:nvSpPr>
          <p:spPr bwMode="ltGray">
            <a:xfrm>
              <a:off x="7086086" y="872794"/>
              <a:ext cx="1074582" cy="108506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5" name="Rectangle 144"/>
            <p:cNvSpPr/>
            <p:nvPr/>
          </p:nvSpPr>
          <p:spPr bwMode="ltGray">
            <a:xfrm>
              <a:off x="6290368" y="1688239"/>
              <a:ext cx="1054857" cy="1065150"/>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8" name="Rectangle 147"/>
            <p:cNvSpPr/>
            <p:nvPr/>
          </p:nvSpPr>
          <p:spPr bwMode="ltGray">
            <a:xfrm>
              <a:off x="7885748" y="424895"/>
              <a:ext cx="1130577" cy="1141610"/>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9" name="Rectangle 43"/>
            <p:cNvSpPr/>
            <p:nvPr/>
          </p:nvSpPr>
          <p:spPr bwMode="ltGray">
            <a:xfrm>
              <a:off x="7885748" y="872794"/>
              <a:ext cx="274920" cy="693711"/>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0" name="Rectangle 149"/>
            <p:cNvSpPr/>
            <p:nvPr/>
          </p:nvSpPr>
          <p:spPr bwMode="ltGray">
            <a:xfrm>
              <a:off x="8338964" y="218886"/>
              <a:ext cx="428424" cy="433027"/>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1" name="Rectangle 46"/>
            <p:cNvSpPr/>
            <p:nvPr/>
          </p:nvSpPr>
          <p:spPr bwMode="ltGray">
            <a:xfrm>
              <a:off x="8338964" y="424895"/>
              <a:ext cx="428424" cy="22701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2" name="Rectangle 151"/>
            <p:cNvSpPr/>
            <p:nvPr/>
          </p:nvSpPr>
          <p:spPr bwMode="ltGray">
            <a:xfrm>
              <a:off x="8624841" y="548066"/>
              <a:ext cx="560440" cy="566462"/>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3" name="Rectangle 46"/>
            <p:cNvSpPr/>
            <p:nvPr/>
          </p:nvSpPr>
          <p:spPr bwMode="ltGray">
            <a:xfrm>
              <a:off x="8624841" y="548066"/>
              <a:ext cx="142546" cy="10384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4" name="Rectangle 53"/>
            <p:cNvSpPr/>
            <p:nvPr/>
          </p:nvSpPr>
          <p:spPr bwMode="ltGray">
            <a:xfrm>
              <a:off x="7086086" y="1688239"/>
              <a:ext cx="259139" cy="26962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5" name="Rectangle 154"/>
            <p:cNvSpPr/>
            <p:nvPr/>
          </p:nvSpPr>
          <p:spPr bwMode="ltGray">
            <a:xfrm>
              <a:off x="6415250" y="2106289"/>
              <a:ext cx="519581" cy="525164"/>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6" name="Rectangle 155"/>
            <p:cNvSpPr/>
            <p:nvPr/>
          </p:nvSpPr>
          <p:spPr bwMode="ltGray">
            <a:xfrm>
              <a:off x="5810242" y="2911405"/>
              <a:ext cx="328093" cy="331618"/>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grpSp>
        <p:nvGrpSpPr>
          <p:cNvPr id="3" name="Group 2"/>
          <p:cNvGrpSpPr/>
          <p:nvPr userDrawn="1"/>
        </p:nvGrpSpPr>
        <p:grpSpPr>
          <a:xfrm>
            <a:off x="3931054" y="1298448"/>
            <a:ext cx="2147163" cy="1897884"/>
            <a:chOff x="3931054" y="1188451"/>
            <a:chExt cx="2147163" cy="1897884"/>
          </a:xfrm>
        </p:grpSpPr>
        <p:sp>
          <p:nvSpPr>
            <p:cNvPr id="146" name="Rectangle 145"/>
            <p:cNvSpPr/>
            <p:nvPr/>
          </p:nvSpPr>
          <p:spPr bwMode="ltGray">
            <a:xfrm>
              <a:off x="5023360" y="1188451"/>
              <a:ext cx="1054857" cy="1065150"/>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7" name="Rectangle 156"/>
            <p:cNvSpPr/>
            <p:nvPr/>
          </p:nvSpPr>
          <p:spPr bwMode="ltGray">
            <a:xfrm>
              <a:off x="4637140" y="1969879"/>
              <a:ext cx="840475" cy="84047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8" name="Rectangle 157"/>
            <p:cNvSpPr/>
            <p:nvPr/>
          </p:nvSpPr>
          <p:spPr bwMode="ltGray">
            <a:xfrm>
              <a:off x="4068182" y="1856589"/>
              <a:ext cx="1080600" cy="1091145"/>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9" name="Rectangle 158"/>
            <p:cNvSpPr/>
            <p:nvPr/>
          </p:nvSpPr>
          <p:spPr bwMode="ltGray">
            <a:xfrm>
              <a:off x="4637141" y="1969879"/>
              <a:ext cx="511640" cy="8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0" name="Rectangle 23"/>
            <p:cNvSpPr/>
            <p:nvPr/>
          </p:nvSpPr>
          <p:spPr bwMode="ltGray">
            <a:xfrm>
              <a:off x="5023235" y="1856589"/>
              <a:ext cx="125547" cy="396513"/>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1" name="Rectangle 160"/>
            <p:cNvSpPr/>
            <p:nvPr/>
          </p:nvSpPr>
          <p:spPr bwMode="ltGray">
            <a:xfrm>
              <a:off x="5023235" y="1969879"/>
              <a:ext cx="454380" cy="28322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2" name="Rectangle 161"/>
            <p:cNvSpPr/>
            <p:nvPr/>
          </p:nvSpPr>
          <p:spPr bwMode="ltGray">
            <a:xfrm>
              <a:off x="4379497" y="2183493"/>
              <a:ext cx="343477" cy="347168"/>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3" name="Rectangle 162"/>
            <p:cNvSpPr/>
            <p:nvPr/>
          </p:nvSpPr>
          <p:spPr bwMode="ltGray">
            <a:xfrm>
              <a:off x="4637140" y="2183493"/>
              <a:ext cx="85832" cy="347168"/>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4" name="Rectangle 163"/>
            <p:cNvSpPr/>
            <p:nvPr/>
          </p:nvSpPr>
          <p:spPr bwMode="ltGray">
            <a:xfrm>
              <a:off x="3931054" y="2753763"/>
              <a:ext cx="329036" cy="332572"/>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5" name="Rectangle 164"/>
            <p:cNvSpPr/>
            <p:nvPr/>
          </p:nvSpPr>
          <p:spPr bwMode="ltGray">
            <a:xfrm>
              <a:off x="4068182" y="2753763"/>
              <a:ext cx="191909" cy="19397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6" name="Rectangle 165"/>
            <p:cNvSpPr/>
            <p:nvPr/>
          </p:nvSpPr>
          <p:spPr bwMode="ltGray">
            <a:xfrm>
              <a:off x="5023236" y="1969879"/>
              <a:ext cx="125547" cy="283223"/>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167" name="Rectangle 166"/>
          <p:cNvSpPr/>
          <p:nvPr/>
        </p:nvSpPr>
        <p:spPr bwMode="ltGray">
          <a:xfrm>
            <a:off x="2195171" y="2176088"/>
            <a:ext cx="728210" cy="73531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8" name="Rectangle 167"/>
          <p:cNvSpPr/>
          <p:nvPr/>
        </p:nvSpPr>
        <p:spPr bwMode="ltGray">
          <a:xfrm>
            <a:off x="2737076" y="1872561"/>
            <a:ext cx="766156" cy="773633"/>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9" name="Rectangle 43"/>
          <p:cNvSpPr/>
          <p:nvPr/>
        </p:nvSpPr>
        <p:spPr bwMode="ltGray">
          <a:xfrm>
            <a:off x="2737076" y="2176088"/>
            <a:ext cx="186305" cy="470106"/>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0" name="Rectangle 169"/>
          <p:cNvSpPr/>
          <p:nvPr/>
        </p:nvSpPr>
        <p:spPr bwMode="ltGray">
          <a:xfrm>
            <a:off x="3044207" y="1732956"/>
            <a:ext cx="290329" cy="293448"/>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1" name="Rectangle 46"/>
          <p:cNvSpPr/>
          <p:nvPr/>
        </p:nvSpPr>
        <p:spPr bwMode="ltGray">
          <a:xfrm>
            <a:off x="3044207" y="1872561"/>
            <a:ext cx="290329" cy="153843"/>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2" name="Rectangle 171"/>
          <p:cNvSpPr/>
          <p:nvPr/>
        </p:nvSpPr>
        <p:spPr bwMode="ltGray">
          <a:xfrm>
            <a:off x="3237936" y="1956031"/>
            <a:ext cx="379792" cy="383873"/>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3" name="Rectangle 46"/>
          <p:cNvSpPr/>
          <p:nvPr/>
        </p:nvSpPr>
        <p:spPr bwMode="ltGray">
          <a:xfrm>
            <a:off x="3237936" y="1956031"/>
            <a:ext cx="96600" cy="70374"/>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4" name="Rectangle 74"/>
          <p:cNvSpPr/>
          <p:nvPr/>
        </p:nvSpPr>
        <p:spPr bwMode="ltGray">
          <a:xfrm>
            <a:off x="2195171" y="2176088"/>
            <a:ext cx="186987" cy="403221"/>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5" name="Rectangle 174"/>
          <p:cNvSpPr/>
          <p:nvPr/>
        </p:nvSpPr>
        <p:spPr bwMode="ltGray">
          <a:xfrm>
            <a:off x="1748993" y="2123936"/>
            <a:ext cx="323445" cy="326921"/>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6" name="Rectangle 175"/>
          <p:cNvSpPr/>
          <p:nvPr/>
        </p:nvSpPr>
        <p:spPr bwMode="ltGray">
          <a:xfrm>
            <a:off x="1438275" y="2880775"/>
            <a:ext cx="218191" cy="22053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075" name="Rectangle 3"/>
          <p:cNvSpPr>
            <a:spLocks noGrp="1" noChangeArrowheads="1"/>
          </p:cNvSpPr>
          <p:nvPr>
            <p:ph type="ctrTitle" hasCustomPrompt="1"/>
          </p:nvPr>
        </p:nvSpPr>
        <p:spPr bwMode="auto">
          <a:xfrm>
            <a:off x="1218882" y="3048001"/>
            <a:ext cx="9751063" cy="1393825"/>
          </a:xfrm>
        </p:spPr>
        <p:txBody>
          <a:bodyPr/>
          <a:lstStyle>
            <a:lvl1pPr>
              <a:defRPr sz="3200">
                <a:solidFill>
                  <a:schemeClr val="tx1"/>
                </a:solidFill>
              </a:defRPr>
            </a:lvl1pPr>
          </a:lstStyle>
          <a:p>
            <a:r>
              <a:rPr/>
              <a:t>Click to add title</a:t>
            </a:r>
          </a:p>
        </p:txBody>
      </p:sp>
      <p:sp>
        <p:nvSpPr>
          <p:cNvPr id="3076" name="Rectangle 4"/>
          <p:cNvSpPr>
            <a:spLocks noGrp="1" noChangeArrowheads="1"/>
          </p:cNvSpPr>
          <p:nvPr>
            <p:ph type="subTitle" idx="1" hasCustomPrompt="1"/>
          </p:nvPr>
        </p:nvSpPr>
        <p:spPr bwMode="auto">
          <a:xfrm>
            <a:off x="1218881" y="5050673"/>
            <a:ext cx="9751063" cy="381000"/>
          </a:xfrm>
        </p:spPr>
        <p:txBody>
          <a:bodyPr anchor="t" anchorCtr="0">
            <a:noAutofit/>
          </a:bodyPr>
          <a:lstStyle>
            <a:lvl1pPr marL="0" indent="0">
              <a:spcBef>
                <a:spcPts val="0"/>
              </a:spcBef>
              <a:buFontTx/>
              <a:buNone/>
              <a:defRPr sz="2400" b="1" baseline="0"/>
            </a:lvl1pPr>
          </a:lstStyle>
          <a:p>
            <a:r>
              <a:rPr/>
              <a:t>Click to add presenter’s name</a:t>
            </a:r>
          </a:p>
        </p:txBody>
      </p:sp>
      <p:sp>
        <p:nvSpPr>
          <p:cNvPr id="19" name="Text Placeholder 18"/>
          <p:cNvSpPr>
            <a:spLocks noGrp="1"/>
          </p:cNvSpPr>
          <p:nvPr>
            <p:ph type="body" sz="quarter" idx="10" hasCustomPrompt="1"/>
          </p:nvPr>
        </p:nvSpPr>
        <p:spPr bwMode="auto">
          <a:xfrm>
            <a:off x="1218884" y="5486401"/>
            <a:ext cx="9751060" cy="301925"/>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000" b="0" baseline="0">
                <a:solidFill>
                  <a:schemeClr val="tx1"/>
                </a:solidFill>
                <a:latin typeface="+mn-lt"/>
                <a:ea typeface="+mn-ea"/>
                <a:cs typeface="+mn-cs"/>
              </a:defRPr>
            </a:lvl1pPr>
          </a:lstStyle>
          <a:p>
            <a:pPr lvl="0"/>
            <a:r>
              <a:rPr/>
              <a:t>Click to add presenter’s title</a:t>
            </a:r>
          </a:p>
        </p:txBody>
      </p:sp>
      <p:grpSp>
        <p:nvGrpSpPr>
          <p:cNvPr id="128" name="Group 127"/>
          <p:cNvGrpSpPr/>
          <p:nvPr/>
        </p:nvGrpSpPr>
        <p:grpSpPr bwMode="invGray">
          <a:xfrm>
            <a:off x="0" y="0"/>
            <a:ext cx="12188825" cy="6858000"/>
            <a:chOff x="0" y="0"/>
            <a:chExt cx="12188825" cy="6858000"/>
          </a:xfrm>
        </p:grpSpPr>
        <p:sp>
          <p:nvSpPr>
            <p:cNvPr id="129" name="Rectangle 128"/>
            <p:cNvSpPr/>
            <p:nvPr/>
          </p:nvSpPr>
          <p:spPr bwMode="invGray">
            <a:xfrm>
              <a:off x="0"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0" name="Rectangle 129"/>
            <p:cNvSpPr/>
            <p:nvPr/>
          </p:nvSpPr>
          <p:spPr bwMode="invGray">
            <a:xfrm>
              <a:off x="11987657"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1" name="Rectangle 130"/>
            <p:cNvSpPr/>
            <p:nvPr/>
          </p:nvSpPr>
          <p:spPr bwMode="invGray">
            <a:xfrm>
              <a:off x="0" y="0"/>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2" name="Rectangle 131"/>
            <p:cNvSpPr/>
            <p:nvPr/>
          </p:nvSpPr>
          <p:spPr bwMode="invGray">
            <a:xfrm>
              <a:off x="0" y="6656832"/>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pic>
        <p:nvPicPr>
          <p:cNvPr id="56" name="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9857" y="623361"/>
            <a:ext cx="2468880" cy="651420"/>
          </a:xfrm>
          <a:prstGeom prst="rect">
            <a:avLst/>
          </a:prstGeom>
        </p:spPr>
      </p:pic>
      <p:cxnSp>
        <p:nvCxnSpPr>
          <p:cNvPr id="58" name="Straight Connector 57"/>
          <p:cNvCxnSpPr/>
          <p:nvPr/>
        </p:nvCxnSpPr>
        <p:spPr bwMode="auto">
          <a:xfrm>
            <a:off x="3636778" y="624198"/>
            <a:ext cx="0" cy="609600"/>
          </a:xfrm>
          <a:prstGeom prst="line">
            <a:avLst/>
          </a:prstGeom>
          <a:solidFill>
            <a:schemeClr val="accent1"/>
          </a:solidFill>
          <a:ln w="19050" cap="flat" cmpd="sng" algn="ctr">
            <a:solidFill>
              <a:schemeClr val="accent6">
                <a:lumMod val="40000"/>
                <a:lumOff val="60000"/>
              </a:schemeClr>
            </a:solidFill>
            <a:prstDash val="solid"/>
            <a:miter lim="800000"/>
            <a:headEnd type="none" w="med" len="med"/>
            <a:tailEnd type="none" w="med" len="med"/>
          </a:ln>
          <a:effectLst/>
        </p:spPr>
      </p:cxnSp>
    </p:spTree>
    <p:extLst>
      <p:ext uri="{BB962C8B-B14F-4D97-AF65-F5344CB8AC3E}">
        <p14:creationId xmlns:p14="http://schemas.microsoft.com/office/powerpoint/2010/main" val="1656626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CoBranded Portrait">
    <p:spTree>
      <p:nvGrpSpPr>
        <p:cNvPr id="1" name=""/>
        <p:cNvGrpSpPr/>
        <p:nvPr/>
      </p:nvGrpSpPr>
      <p:grpSpPr>
        <a:xfrm>
          <a:off x="0" y="0"/>
          <a:ext cx="0" cy="0"/>
          <a:chOff x="0" y="0"/>
          <a:chExt cx="0" cy="0"/>
        </a:xfrm>
      </p:grpSpPr>
      <p:sp>
        <p:nvSpPr>
          <p:cNvPr id="136" name="Rectangle 135"/>
          <p:cNvSpPr/>
          <p:nvPr/>
        </p:nvSpPr>
        <p:spPr bwMode="ltGray">
          <a:xfrm>
            <a:off x="10734443" y="539871"/>
            <a:ext cx="1254534" cy="1254533"/>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7" name="Rectangle 136"/>
          <p:cNvSpPr/>
          <p:nvPr/>
        </p:nvSpPr>
        <p:spPr bwMode="ltGray">
          <a:xfrm>
            <a:off x="9885187" y="370770"/>
            <a:ext cx="1612958" cy="162869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8" name="Rectangle 137"/>
          <p:cNvSpPr/>
          <p:nvPr/>
        </p:nvSpPr>
        <p:spPr bwMode="ltGray">
          <a:xfrm>
            <a:off x="10734445" y="539871"/>
            <a:ext cx="763700" cy="125453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9" name="Rectangle 23"/>
          <p:cNvSpPr/>
          <p:nvPr/>
        </p:nvSpPr>
        <p:spPr bwMode="ltGray">
          <a:xfrm>
            <a:off x="11310746" y="370770"/>
            <a:ext cx="187398" cy="591855"/>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0" name="Rectangle 139"/>
          <p:cNvSpPr/>
          <p:nvPr/>
        </p:nvSpPr>
        <p:spPr bwMode="ltGray">
          <a:xfrm>
            <a:off x="11310746" y="539871"/>
            <a:ext cx="678231" cy="422754"/>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1" name="Rectangle 140"/>
          <p:cNvSpPr/>
          <p:nvPr/>
        </p:nvSpPr>
        <p:spPr bwMode="ltGray">
          <a:xfrm>
            <a:off x="11310746" y="539871"/>
            <a:ext cx="187400" cy="422754"/>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2" name="Rectangle 141"/>
          <p:cNvSpPr/>
          <p:nvPr/>
        </p:nvSpPr>
        <p:spPr bwMode="ltGray">
          <a:xfrm>
            <a:off x="10349871" y="858723"/>
            <a:ext cx="512691" cy="518199"/>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3" name="Rectangle 142"/>
          <p:cNvSpPr/>
          <p:nvPr/>
        </p:nvSpPr>
        <p:spPr bwMode="ltGray">
          <a:xfrm>
            <a:off x="10734443" y="858723"/>
            <a:ext cx="128117" cy="518199"/>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4" name="Rectangle 143"/>
          <p:cNvSpPr/>
          <p:nvPr/>
        </p:nvSpPr>
        <p:spPr bwMode="ltGray">
          <a:xfrm>
            <a:off x="9680503" y="1709936"/>
            <a:ext cx="491136" cy="496414"/>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5" name="Rectangle 144"/>
          <p:cNvSpPr/>
          <p:nvPr/>
        </p:nvSpPr>
        <p:spPr bwMode="ltGray">
          <a:xfrm>
            <a:off x="9885187" y="1709936"/>
            <a:ext cx="286453" cy="28953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9" name="Rectangle 148"/>
          <p:cNvSpPr/>
          <p:nvPr/>
        </p:nvSpPr>
        <p:spPr bwMode="ltGray">
          <a:xfrm>
            <a:off x="1679448" y="1869742"/>
            <a:ext cx="702710" cy="70956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nvGrpSpPr>
          <p:cNvPr id="2" name="Group 1"/>
          <p:cNvGrpSpPr/>
          <p:nvPr userDrawn="1"/>
        </p:nvGrpSpPr>
        <p:grpSpPr>
          <a:xfrm>
            <a:off x="5810242" y="201168"/>
            <a:ext cx="3375039" cy="3024137"/>
            <a:chOff x="5810242" y="218886"/>
            <a:chExt cx="3375039" cy="3024137"/>
          </a:xfrm>
        </p:grpSpPr>
        <p:sp>
          <p:nvSpPr>
            <p:cNvPr id="146" name="Rectangle 145"/>
            <p:cNvSpPr/>
            <p:nvPr/>
          </p:nvSpPr>
          <p:spPr bwMode="ltGray">
            <a:xfrm>
              <a:off x="7086086" y="872794"/>
              <a:ext cx="1074582" cy="108506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7" name="Rectangle 146"/>
            <p:cNvSpPr/>
            <p:nvPr/>
          </p:nvSpPr>
          <p:spPr bwMode="ltGray">
            <a:xfrm>
              <a:off x="6290368" y="1688239"/>
              <a:ext cx="1054857" cy="1065150"/>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0" name="Rectangle 149"/>
            <p:cNvSpPr/>
            <p:nvPr/>
          </p:nvSpPr>
          <p:spPr bwMode="ltGray">
            <a:xfrm>
              <a:off x="7885748" y="424895"/>
              <a:ext cx="1130577" cy="1141610"/>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1" name="Rectangle 43"/>
            <p:cNvSpPr/>
            <p:nvPr/>
          </p:nvSpPr>
          <p:spPr bwMode="ltGray">
            <a:xfrm>
              <a:off x="7885748" y="872794"/>
              <a:ext cx="274920" cy="693711"/>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2" name="Rectangle 151"/>
            <p:cNvSpPr/>
            <p:nvPr/>
          </p:nvSpPr>
          <p:spPr bwMode="ltGray">
            <a:xfrm>
              <a:off x="8338964" y="218886"/>
              <a:ext cx="428424" cy="433027"/>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3" name="Rectangle 46"/>
            <p:cNvSpPr/>
            <p:nvPr/>
          </p:nvSpPr>
          <p:spPr bwMode="ltGray">
            <a:xfrm>
              <a:off x="8338964" y="424895"/>
              <a:ext cx="428424" cy="22701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4" name="Rectangle 153"/>
            <p:cNvSpPr/>
            <p:nvPr/>
          </p:nvSpPr>
          <p:spPr bwMode="ltGray">
            <a:xfrm>
              <a:off x="8624841" y="548066"/>
              <a:ext cx="560440" cy="566462"/>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5" name="Rectangle 46"/>
            <p:cNvSpPr/>
            <p:nvPr/>
          </p:nvSpPr>
          <p:spPr bwMode="ltGray">
            <a:xfrm>
              <a:off x="8624841" y="548066"/>
              <a:ext cx="142546" cy="10384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6" name="Rectangle 53"/>
            <p:cNvSpPr/>
            <p:nvPr/>
          </p:nvSpPr>
          <p:spPr bwMode="ltGray">
            <a:xfrm>
              <a:off x="7086086" y="1688239"/>
              <a:ext cx="259139" cy="26962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7" name="Rectangle 156"/>
            <p:cNvSpPr/>
            <p:nvPr/>
          </p:nvSpPr>
          <p:spPr bwMode="ltGray">
            <a:xfrm>
              <a:off x="6415250" y="2106289"/>
              <a:ext cx="519581" cy="525164"/>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8" name="Rectangle 157"/>
            <p:cNvSpPr/>
            <p:nvPr/>
          </p:nvSpPr>
          <p:spPr bwMode="ltGray">
            <a:xfrm>
              <a:off x="5810242" y="2911405"/>
              <a:ext cx="328093" cy="331618"/>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grpSp>
        <p:nvGrpSpPr>
          <p:cNvPr id="3" name="Group 2"/>
          <p:cNvGrpSpPr/>
          <p:nvPr userDrawn="1"/>
        </p:nvGrpSpPr>
        <p:grpSpPr>
          <a:xfrm>
            <a:off x="3931054" y="1298448"/>
            <a:ext cx="2147163" cy="1897884"/>
            <a:chOff x="3931054" y="1188451"/>
            <a:chExt cx="2147163" cy="1897884"/>
          </a:xfrm>
        </p:grpSpPr>
        <p:sp>
          <p:nvSpPr>
            <p:cNvPr id="148" name="Rectangle 147"/>
            <p:cNvSpPr/>
            <p:nvPr/>
          </p:nvSpPr>
          <p:spPr bwMode="ltGray">
            <a:xfrm>
              <a:off x="5023360" y="1188451"/>
              <a:ext cx="1054857" cy="1065150"/>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9" name="Rectangle 158"/>
            <p:cNvSpPr/>
            <p:nvPr/>
          </p:nvSpPr>
          <p:spPr bwMode="ltGray">
            <a:xfrm>
              <a:off x="4637140" y="1969879"/>
              <a:ext cx="840475" cy="84047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0" name="Rectangle 159"/>
            <p:cNvSpPr/>
            <p:nvPr/>
          </p:nvSpPr>
          <p:spPr bwMode="ltGray">
            <a:xfrm>
              <a:off x="4068182" y="1856589"/>
              <a:ext cx="1080600" cy="1091145"/>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1" name="Rectangle 160"/>
            <p:cNvSpPr/>
            <p:nvPr/>
          </p:nvSpPr>
          <p:spPr bwMode="ltGray">
            <a:xfrm>
              <a:off x="4637141" y="1969879"/>
              <a:ext cx="511640" cy="8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2" name="Rectangle 23"/>
            <p:cNvSpPr/>
            <p:nvPr/>
          </p:nvSpPr>
          <p:spPr bwMode="ltGray">
            <a:xfrm>
              <a:off x="5023235" y="1856589"/>
              <a:ext cx="125547" cy="396513"/>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3" name="Rectangle 162"/>
            <p:cNvSpPr/>
            <p:nvPr/>
          </p:nvSpPr>
          <p:spPr bwMode="ltGray">
            <a:xfrm>
              <a:off x="5023235" y="1969879"/>
              <a:ext cx="454380" cy="28322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4" name="Rectangle 163"/>
            <p:cNvSpPr/>
            <p:nvPr/>
          </p:nvSpPr>
          <p:spPr bwMode="ltGray">
            <a:xfrm>
              <a:off x="4379497" y="2183493"/>
              <a:ext cx="343477" cy="347168"/>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5" name="Rectangle 164"/>
            <p:cNvSpPr/>
            <p:nvPr/>
          </p:nvSpPr>
          <p:spPr bwMode="ltGray">
            <a:xfrm>
              <a:off x="4637140" y="2183493"/>
              <a:ext cx="85832" cy="347168"/>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6" name="Rectangle 165"/>
            <p:cNvSpPr/>
            <p:nvPr/>
          </p:nvSpPr>
          <p:spPr bwMode="ltGray">
            <a:xfrm>
              <a:off x="3931054" y="2753763"/>
              <a:ext cx="329036" cy="332572"/>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7" name="Rectangle 166"/>
            <p:cNvSpPr/>
            <p:nvPr/>
          </p:nvSpPr>
          <p:spPr bwMode="ltGray">
            <a:xfrm>
              <a:off x="4068182" y="2753763"/>
              <a:ext cx="191909" cy="19397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8" name="Rectangle 167"/>
            <p:cNvSpPr/>
            <p:nvPr/>
          </p:nvSpPr>
          <p:spPr bwMode="ltGray">
            <a:xfrm>
              <a:off x="5023236" y="1969879"/>
              <a:ext cx="125547" cy="283223"/>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169" name="Rectangle 168"/>
          <p:cNvSpPr/>
          <p:nvPr/>
        </p:nvSpPr>
        <p:spPr bwMode="ltGray">
          <a:xfrm>
            <a:off x="2195171" y="2176088"/>
            <a:ext cx="728210" cy="73531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0" name="Rectangle 169"/>
          <p:cNvSpPr/>
          <p:nvPr/>
        </p:nvSpPr>
        <p:spPr bwMode="ltGray">
          <a:xfrm>
            <a:off x="2737076" y="1872561"/>
            <a:ext cx="766156" cy="773633"/>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1" name="Rectangle 43"/>
          <p:cNvSpPr/>
          <p:nvPr/>
        </p:nvSpPr>
        <p:spPr bwMode="ltGray">
          <a:xfrm>
            <a:off x="2737076" y="2176088"/>
            <a:ext cx="186305" cy="470106"/>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2" name="Rectangle 171"/>
          <p:cNvSpPr/>
          <p:nvPr/>
        </p:nvSpPr>
        <p:spPr bwMode="ltGray">
          <a:xfrm>
            <a:off x="3044207" y="1732956"/>
            <a:ext cx="290329" cy="293448"/>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3" name="Rectangle 46"/>
          <p:cNvSpPr/>
          <p:nvPr/>
        </p:nvSpPr>
        <p:spPr bwMode="ltGray">
          <a:xfrm>
            <a:off x="3044207" y="1872561"/>
            <a:ext cx="290329" cy="153843"/>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4" name="Rectangle 173"/>
          <p:cNvSpPr/>
          <p:nvPr/>
        </p:nvSpPr>
        <p:spPr bwMode="ltGray">
          <a:xfrm>
            <a:off x="3237936" y="1956031"/>
            <a:ext cx="379792" cy="383873"/>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5" name="Rectangle 46"/>
          <p:cNvSpPr/>
          <p:nvPr/>
        </p:nvSpPr>
        <p:spPr bwMode="ltGray">
          <a:xfrm>
            <a:off x="3237936" y="1956031"/>
            <a:ext cx="96600" cy="70374"/>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6" name="Rectangle 74"/>
          <p:cNvSpPr/>
          <p:nvPr/>
        </p:nvSpPr>
        <p:spPr bwMode="ltGray">
          <a:xfrm>
            <a:off x="2195171" y="2176088"/>
            <a:ext cx="186987" cy="403221"/>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7" name="Rectangle 176"/>
          <p:cNvSpPr/>
          <p:nvPr/>
        </p:nvSpPr>
        <p:spPr bwMode="ltGray">
          <a:xfrm>
            <a:off x="1748993" y="2123936"/>
            <a:ext cx="323445" cy="326921"/>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8" name="Rectangle 177"/>
          <p:cNvSpPr/>
          <p:nvPr/>
        </p:nvSpPr>
        <p:spPr bwMode="ltGray">
          <a:xfrm>
            <a:off x="1438275" y="2880775"/>
            <a:ext cx="218191" cy="22053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075" name="Rectangle 3"/>
          <p:cNvSpPr>
            <a:spLocks noGrp="1" noChangeArrowheads="1"/>
          </p:cNvSpPr>
          <p:nvPr>
            <p:ph type="ctrTitle" hasCustomPrompt="1"/>
          </p:nvPr>
        </p:nvSpPr>
        <p:spPr bwMode="auto">
          <a:xfrm>
            <a:off x="1218881" y="3048001"/>
            <a:ext cx="5484971" cy="1393825"/>
          </a:xfrm>
        </p:spPr>
        <p:txBody>
          <a:bodyPr/>
          <a:lstStyle>
            <a:lvl1pPr>
              <a:defRPr sz="3200">
                <a:solidFill>
                  <a:schemeClr val="tx1"/>
                </a:solidFill>
              </a:defRPr>
            </a:lvl1pPr>
          </a:lstStyle>
          <a:p>
            <a:r>
              <a:rPr/>
              <a:t>Click to add title</a:t>
            </a:r>
          </a:p>
        </p:txBody>
      </p:sp>
      <p:sp>
        <p:nvSpPr>
          <p:cNvPr id="3076" name="Rectangle 4"/>
          <p:cNvSpPr>
            <a:spLocks noGrp="1" noChangeArrowheads="1"/>
          </p:cNvSpPr>
          <p:nvPr>
            <p:ph type="subTitle" idx="1" hasCustomPrompt="1"/>
          </p:nvPr>
        </p:nvSpPr>
        <p:spPr bwMode="auto">
          <a:xfrm>
            <a:off x="1218881" y="5050673"/>
            <a:ext cx="5484971" cy="381000"/>
          </a:xfrm>
        </p:spPr>
        <p:txBody>
          <a:bodyPr anchor="t" anchorCtr="0">
            <a:noAutofit/>
          </a:bodyPr>
          <a:lstStyle>
            <a:lvl1pPr marL="0" indent="0">
              <a:spcBef>
                <a:spcPts val="0"/>
              </a:spcBef>
              <a:buFontTx/>
              <a:buNone/>
              <a:defRPr sz="2400" b="1" baseline="0"/>
            </a:lvl1pPr>
          </a:lstStyle>
          <a:p>
            <a:r>
              <a:rPr/>
              <a:t>Click to add presenter’s name</a:t>
            </a:r>
          </a:p>
        </p:txBody>
      </p:sp>
      <p:sp>
        <p:nvSpPr>
          <p:cNvPr id="19" name="Text Placeholder 18"/>
          <p:cNvSpPr>
            <a:spLocks noGrp="1"/>
          </p:cNvSpPr>
          <p:nvPr>
            <p:ph type="body" sz="quarter" idx="10" hasCustomPrompt="1"/>
          </p:nvPr>
        </p:nvSpPr>
        <p:spPr bwMode="auto">
          <a:xfrm>
            <a:off x="1218882" y="5486401"/>
            <a:ext cx="5484970" cy="301925"/>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000" b="0" baseline="0">
                <a:solidFill>
                  <a:schemeClr val="tx1"/>
                </a:solidFill>
                <a:latin typeface="+mn-lt"/>
                <a:ea typeface="+mn-ea"/>
                <a:cs typeface="+mn-cs"/>
              </a:defRPr>
            </a:lvl1pPr>
          </a:lstStyle>
          <a:p>
            <a:pPr lvl="0"/>
            <a:r>
              <a:rPr/>
              <a:t>Click to add presenter’s title</a:t>
            </a:r>
          </a:p>
        </p:txBody>
      </p:sp>
      <p:sp>
        <p:nvSpPr>
          <p:cNvPr id="129" name="Picture Placeholder 2"/>
          <p:cNvSpPr>
            <a:spLocks noGrp="1"/>
          </p:cNvSpPr>
          <p:nvPr>
            <p:ph type="pic" sz="quarter" idx="11"/>
          </p:nvPr>
        </p:nvSpPr>
        <p:spPr>
          <a:xfrm>
            <a:off x="7502874" y="1147763"/>
            <a:ext cx="3574702" cy="5508625"/>
          </a:xfrm>
        </p:spPr>
        <p:txBody>
          <a:bodyPr tIns="1371600">
            <a:noAutofit/>
          </a:bodyPr>
          <a:lstStyle>
            <a:lvl1pPr marL="0" indent="0" algn="ctr">
              <a:buNone/>
              <a:defRPr/>
            </a:lvl1pPr>
          </a:lstStyle>
          <a:p>
            <a:r>
              <a:rPr lang="en-US" smtClean="0"/>
              <a:t>Drag picture to placeholder or click icon to add</a:t>
            </a:r>
            <a:endParaRPr/>
          </a:p>
        </p:txBody>
      </p:sp>
      <p:grpSp>
        <p:nvGrpSpPr>
          <p:cNvPr id="130" name="Group 129"/>
          <p:cNvGrpSpPr/>
          <p:nvPr/>
        </p:nvGrpSpPr>
        <p:grpSpPr bwMode="invGray">
          <a:xfrm>
            <a:off x="0" y="0"/>
            <a:ext cx="12188825" cy="6858000"/>
            <a:chOff x="0" y="0"/>
            <a:chExt cx="12188825" cy="6858000"/>
          </a:xfrm>
        </p:grpSpPr>
        <p:sp>
          <p:nvSpPr>
            <p:cNvPr id="131" name="Rectangle 130"/>
            <p:cNvSpPr/>
            <p:nvPr/>
          </p:nvSpPr>
          <p:spPr bwMode="invGray">
            <a:xfrm>
              <a:off x="0"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2" name="Rectangle 131"/>
            <p:cNvSpPr/>
            <p:nvPr/>
          </p:nvSpPr>
          <p:spPr bwMode="invGray">
            <a:xfrm>
              <a:off x="11987657"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3" name="Rectangle 132"/>
            <p:cNvSpPr/>
            <p:nvPr/>
          </p:nvSpPr>
          <p:spPr bwMode="invGray">
            <a:xfrm>
              <a:off x="0" y="0"/>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4" name="Rectangle 133"/>
            <p:cNvSpPr/>
            <p:nvPr/>
          </p:nvSpPr>
          <p:spPr bwMode="invGray">
            <a:xfrm>
              <a:off x="0" y="6656832"/>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pic>
        <p:nvPicPr>
          <p:cNvPr id="58" name="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9857" y="623361"/>
            <a:ext cx="2468880" cy="651420"/>
          </a:xfrm>
          <a:prstGeom prst="rect">
            <a:avLst/>
          </a:prstGeom>
        </p:spPr>
      </p:pic>
      <p:cxnSp>
        <p:nvCxnSpPr>
          <p:cNvPr id="57" name="Straight Connector 56"/>
          <p:cNvCxnSpPr/>
          <p:nvPr/>
        </p:nvCxnSpPr>
        <p:spPr bwMode="auto">
          <a:xfrm>
            <a:off x="3636778" y="624198"/>
            <a:ext cx="0" cy="609600"/>
          </a:xfrm>
          <a:prstGeom prst="line">
            <a:avLst/>
          </a:prstGeom>
          <a:solidFill>
            <a:schemeClr val="accent1"/>
          </a:solidFill>
          <a:ln w="19050" cap="flat" cmpd="sng" algn="ctr">
            <a:solidFill>
              <a:schemeClr val="accent6">
                <a:lumMod val="40000"/>
                <a:lumOff val="60000"/>
              </a:schemeClr>
            </a:solidFill>
            <a:prstDash val="solid"/>
            <a:miter lim="800000"/>
            <a:headEnd type="none" w="med" len="med"/>
            <a:tailEnd type="none" w="med" len="med"/>
          </a:ln>
          <a:effectLst/>
        </p:spPr>
      </p:cxnSp>
    </p:spTree>
    <p:extLst>
      <p:ext uri="{BB962C8B-B14F-4D97-AF65-F5344CB8AC3E}">
        <p14:creationId xmlns:p14="http://schemas.microsoft.com/office/powerpoint/2010/main" val="2540544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Horizontal Pictur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bwMode="white">
          <a:xfrm>
            <a:off x="0" y="3041202"/>
            <a:ext cx="12188825" cy="3816798"/>
          </a:xfrm>
          <a:prstGeom prst="rect">
            <a:avLst/>
          </a:prstGeom>
          <a:solidFill>
            <a:srgbClr val="EFEFE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075" name="Rectangle 3"/>
          <p:cNvSpPr>
            <a:spLocks noGrp="1" noChangeArrowheads="1"/>
          </p:cNvSpPr>
          <p:nvPr>
            <p:ph type="ctrTitle" hasCustomPrompt="1"/>
          </p:nvPr>
        </p:nvSpPr>
        <p:spPr bwMode="auto">
          <a:xfrm>
            <a:off x="1218882" y="3200401"/>
            <a:ext cx="9751063" cy="1241425"/>
          </a:xfrm>
        </p:spPr>
        <p:txBody>
          <a:bodyPr/>
          <a:lstStyle>
            <a:lvl1pPr>
              <a:defRPr sz="3200">
                <a:solidFill>
                  <a:schemeClr val="tx1"/>
                </a:solidFill>
              </a:defRPr>
            </a:lvl1pPr>
          </a:lstStyle>
          <a:p>
            <a:r>
              <a:rPr/>
              <a:t>Click to add title</a:t>
            </a:r>
          </a:p>
        </p:txBody>
      </p:sp>
      <p:sp>
        <p:nvSpPr>
          <p:cNvPr id="3076" name="Rectangle 4"/>
          <p:cNvSpPr>
            <a:spLocks noGrp="1" noChangeArrowheads="1"/>
          </p:cNvSpPr>
          <p:nvPr>
            <p:ph type="subTitle" idx="1" hasCustomPrompt="1"/>
          </p:nvPr>
        </p:nvSpPr>
        <p:spPr bwMode="auto">
          <a:xfrm>
            <a:off x="1218881" y="5050673"/>
            <a:ext cx="9751063" cy="381000"/>
          </a:xfrm>
        </p:spPr>
        <p:txBody>
          <a:bodyPr anchor="t" anchorCtr="0">
            <a:noAutofit/>
          </a:bodyPr>
          <a:lstStyle>
            <a:lvl1pPr marL="0" indent="0">
              <a:spcBef>
                <a:spcPts val="0"/>
              </a:spcBef>
              <a:buFontTx/>
              <a:buNone/>
              <a:defRPr sz="2400" b="1" baseline="0"/>
            </a:lvl1pPr>
          </a:lstStyle>
          <a:p>
            <a:r>
              <a:rPr/>
              <a:t>Click to add presenter’s name</a:t>
            </a:r>
          </a:p>
        </p:txBody>
      </p:sp>
      <p:sp>
        <p:nvSpPr>
          <p:cNvPr id="19" name="Text Placeholder 18"/>
          <p:cNvSpPr>
            <a:spLocks noGrp="1"/>
          </p:cNvSpPr>
          <p:nvPr>
            <p:ph type="body" sz="quarter" idx="10" hasCustomPrompt="1"/>
          </p:nvPr>
        </p:nvSpPr>
        <p:spPr bwMode="auto">
          <a:xfrm>
            <a:off x="1218884" y="5486401"/>
            <a:ext cx="9751060" cy="301925"/>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000" b="0" baseline="0">
                <a:solidFill>
                  <a:schemeClr val="tx1"/>
                </a:solidFill>
                <a:latin typeface="+mn-lt"/>
                <a:ea typeface="+mn-ea"/>
                <a:cs typeface="+mn-cs"/>
              </a:defRPr>
            </a:lvl1pPr>
          </a:lstStyle>
          <a:p>
            <a:pPr lvl="0"/>
            <a:r>
              <a:rPr/>
              <a:t>Click to add presenter’s title</a:t>
            </a:r>
          </a:p>
        </p:txBody>
      </p:sp>
      <p:grpSp>
        <p:nvGrpSpPr>
          <p:cNvPr id="76" name="Group 75"/>
          <p:cNvGrpSpPr/>
          <p:nvPr/>
        </p:nvGrpSpPr>
        <p:grpSpPr bwMode="invGray">
          <a:xfrm>
            <a:off x="0" y="0"/>
            <a:ext cx="12188825" cy="6858000"/>
            <a:chOff x="0" y="0"/>
            <a:chExt cx="12188825" cy="6858000"/>
          </a:xfrm>
        </p:grpSpPr>
        <p:sp>
          <p:nvSpPr>
            <p:cNvPr id="77" name="Rectangle 76"/>
            <p:cNvSpPr/>
            <p:nvPr/>
          </p:nvSpPr>
          <p:spPr bwMode="invGray">
            <a:xfrm>
              <a:off x="0"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8" name="Rectangle 77"/>
            <p:cNvSpPr/>
            <p:nvPr/>
          </p:nvSpPr>
          <p:spPr bwMode="invGray">
            <a:xfrm>
              <a:off x="11987657"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9" name="Rectangle 78"/>
            <p:cNvSpPr/>
            <p:nvPr/>
          </p:nvSpPr>
          <p:spPr bwMode="invGray">
            <a:xfrm>
              <a:off x="0" y="0"/>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1" name="Rectangle 80"/>
            <p:cNvSpPr/>
            <p:nvPr/>
          </p:nvSpPr>
          <p:spPr bwMode="invGray">
            <a:xfrm>
              <a:off x="0" y="6656832"/>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Tree>
    <p:extLst>
      <p:ext uri="{BB962C8B-B14F-4D97-AF65-F5344CB8AC3E}">
        <p14:creationId xmlns:p14="http://schemas.microsoft.com/office/powerpoint/2010/main" val="979651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Vertical Pictur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3" name="Rectangle 82"/>
          <p:cNvSpPr/>
          <p:nvPr/>
        </p:nvSpPr>
        <p:spPr bwMode="white">
          <a:xfrm>
            <a:off x="100584" y="100583"/>
            <a:ext cx="9669653" cy="6656832"/>
          </a:xfrm>
          <a:custGeom>
            <a:avLst/>
            <a:gdLst/>
            <a:ahLst/>
            <a:cxnLst/>
            <a:rect l="l" t="t" r="r" b="b"/>
            <a:pathLst>
              <a:path w="9669653" h="6656832">
                <a:moveTo>
                  <a:pt x="0" y="0"/>
                </a:moveTo>
                <a:lnTo>
                  <a:pt x="2939923" y="0"/>
                </a:lnTo>
                <a:lnTo>
                  <a:pt x="7988095" y="0"/>
                </a:lnTo>
                <a:lnTo>
                  <a:pt x="8826373" y="0"/>
                </a:lnTo>
                <a:lnTo>
                  <a:pt x="8826373" y="3124200"/>
                </a:lnTo>
                <a:lnTo>
                  <a:pt x="9410573" y="3124200"/>
                </a:lnTo>
                <a:lnTo>
                  <a:pt x="9410573" y="5210708"/>
                </a:lnTo>
                <a:lnTo>
                  <a:pt x="9669653" y="5210708"/>
                </a:lnTo>
                <a:lnTo>
                  <a:pt x="9669653" y="6641591"/>
                </a:lnTo>
                <a:lnTo>
                  <a:pt x="9410573" y="6641591"/>
                </a:lnTo>
                <a:lnTo>
                  <a:pt x="9410573" y="6656832"/>
                </a:lnTo>
                <a:lnTo>
                  <a:pt x="8780872" y="6656832"/>
                </a:lnTo>
                <a:lnTo>
                  <a:pt x="3524123" y="6656832"/>
                </a:lnTo>
                <a:lnTo>
                  <a:pt x="792777" y="6656832"/>
                </a:lnTo>
                <a:lnTo>
                  <a:pt x="792777" y="6655816"/>
                </a:lnTo>
                <a:lnTo>
                  <a:pt x="0" y="6655816"/>
                </a:lnTo>
                <a:close/>
              </a:path>
            </a:pathLst>
          </a:custGeom>
          <a:solidFill>
            <a:srgbClr val="EFEFE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nvGrpSpPr>
          <p:cNvPr id="91" name="Group 90"/>
          <p:cNvGrpSpPr/>
          <p:nvPr/>
        </p:nvGrpSpPr>
        <p:grpSpPr bwMode="ltGray">
          <a:xfrm>
            <a:off x="8330058" y="187419"/>
            <a:ext cx="1440575" cy="1811704"/>
            <a:chOff x="10441503" y="494758"/>
            <a:chExt cx="1329339" cy="1671811"/>
          </a:xfrm>
        </p:grpSpPr>
        <p:sp>
          <p:nvSpPr>
            <p:cNvPr id="92" name="Rectangle 91"/>
            <p:cNvSpPr/>
            <p:nvPr/>
          </p:nvSpPr>
          <p:spPr bwMode="ltGray">
            <a:xfrm rot="16200000">
              <a:off x="10563967" y="494758"/>
              <a:ext cx="908541" cy="90854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3" name="Rectangle 92"/>
            <p:cNvSpPr/>
            <p:nvPr/>
          </p:nvSpPr>
          <p:spPr bwMode="ltGray">
            <a:xfrm rot="16200000">
              <a:off x="10447203" y="844523"/>
              <a:ext cx="1168114" cy="11795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4" name="Rectangle 93"/>
            <p:cNvSpPr/>
            <p:nvPr/>
          </p:nvSpPr>
          <p:spPr bwMode="ltGray">
            <a:xfrm rot="16200000">
              <a:off x="10741700" y="672490"/>
              <a:ext cx="553076" cy="90854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5" name="Rectangle 94"/>
            <p:cNvSpPr/>
            <p:nvPr/>
          </p:nvSpPr>
          <p:spPr bwMode="ltGray">
            <a:xfrm rot="16200000">
              <a:off x="10796877" y="1308521"/>
              <a:ext cx="371294" cy="37528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6" name="Rectangle 95"/>
            <p:cNvSpPr/>
            <p:nvPr/>
          </p:nvSpPr>
          <p:spPr bwMode="ltGray">
            <a:xfrm rot="16200000">
              <a:off x="10936132" y="1169266"/>
              <a:ext cx="92783" cy="375283"/>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7" name="Rectangle 96"/>
            <p:cNvSpPr/>
            <p:nvPr/>
          </p:nvSpPr>
          <p:spPr bwMode="ltGray">
            <a:xfrm rot="16200000">
              <a:off x="11413247" y="1808974"/>
              <a:ext cx="355684" cy="359506"/>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8" name="Rectangle 97"/>
            <p:cNvSpPr/>
            <p:nvPr/>
          </p:nvSpPr>
          <p:spPr bwMode="ltGray">
            <a:xfrm rot="16200000">
              <a:off x="11412451" y="1809771"/>
              <a:ext cx="207451" cy="209680"/>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grpSp>
        <p:nvGrpSpPr>
          <p:cNvPr id="99" name="Group 98"/>
          <p:cNvGrpSpPr/>
          <p:nvPr/>
        </p:nvGrpSpPr>
        <p:grpSpPr bwMode="ltGray">
          <a:xfrm>
            <a:off x="8330057" y="1838488"/>
            <a:ext cx="1798680" cy="2054453"/>
            <a:chOff x="10331508" y="2525213"/>
            <a:chExt cx="1835504" cy="2096514"/>
          </a:xfrm>
        </p:grpSpPr>
        <p:sp>
          <p:nvSpPr>
            <p:cNvPr id="100" name="Rectangle 99"/>
            <p:cNvSpPr/>
            <p:nvPr/>
          </p:nvSpPr>
          <p:spPr bwMode="ltGray">
            <a:xfrm rot="16200000">
              <a:off x="10808869" y="3263446"/>
              <a:ext cx="778219" cy="7858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1" name="Rectangle 100"/>
            <p:cNvSpPr/>
            <p:nvPr/>
          </p:nvSpPr>
          <p:spPr bwMode="ltGray">
            <a:xfrm rot="16200000">
              <a:off x="11399351" y="3854066"/>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2" name="Rectangle 101"/>
            <p:cNvSpPr/>
            <p:nvPr/>
          </p:nvSpPr>
          <p:spPr bwMode="ltGray">
            <a:xfrm rot="16200000">
              <a:off x="10484696" y="2643576"/>
              <a:ext cx="818771" cy="826761"/>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3" name="Rectangle 43"/>
            <p:cNvSpPr/>
            <p:nvPr/>
          </p:nvSpPr>
          <p:spPr bwMode="ltGray">
            <a:xfrm rot="16200000">
              <a:off x="10956718" y="3115598"/>
              <a:ext cx="199099" cy="502390"/>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4" name="Rectangle 103"/>
            <p:cNvSpPr/>
            <p:nvPr/>
          </p:nvSpPr>
          <p:spPr bwMode="ltGray">
            <a:xfrm rot="16200000">
              <a:off x="10333175" y="2826187"/>
              <a:ext cx="310267" cy="313601"/>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5" name="Rectangle 46"/>
            <p:cNvSpPr/>
            <p:nvPr/>
          </p:nvSpPr>
          <p:spPr bwMode="ltGray">
            <a:xfrm rot="16200000">
              <a:off x="10407772" y="2900783"/>
              <a:ext cx="310267" cy="16440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6" name="Rectangle 105"/>
            <p:cNvSpPr/>
            <p:nvPr/>
          </p:nvSpPr>
          <p:spPr bwMode="ltGray">
            <a:xfrm rot="16200000">
              <a:off x="10572083" y="2523032"/>
              <a:ext cx="405874" cy="410235"/>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7" name="Rectangle 46"/>
            <p:cNvSpPr/>
            <p:nvPr/>
          </p:nvSpPr>
          <p:spPr bwMode="ltGray">
            <a:xfrm rot="16200000">
              <a:off x="10555889" y="2841867"/>
              <a:ext cx="103233" cy="7520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8" name="Rectangle 53"/>
            <p:cNvSpPr/>
            <p:nvPr/>
          </p:nvSpPr>
          <p:spPr bwMode="ltGray">
            <a:xfrm rot="16200000">
              <a:off x="11399420" y="3853996"/>
              <a:ext cx="187670" cy="19526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9" name="Rectangle 108"/>
            <p:cNvSpPr/>
            <p:nvPr/>
          </p:nvSpPr>
          <p:spPr bwMode="ltGray">
            <a:xfrm rot="16200000">
              <a:off x="11700399" y="4152981"/>
              <a:ext cx="376284" cy="380327"/>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grpSp>
        <p:nvGrpSpPr>
          <p:cNvPr id="110" name="Group 109"/>
          <p:cNvGrpSpPr/>
          <p:nvPr/>
        </p:nvGrpSpPr>
        <p:grpSpPr bwMode="ltGray">
          <a:xfrm>
            <a:off x="9016988" y="3847709"/>
            <a:ext cx="1458083" cy="1566458"/>
            <a:chOff x="11033674" y="4731829"/>
            <a:chExt cx="1487934" cy="1598528"/>
          </a:xfrm>
        </p:grpSpPr>
        <p:sp>
          <p:nvSpPr>
            <p:cNvPr id="111" name="Rectangle 110"/>
            <p:cNvSpPr/>
            <p:nvPr/>
          </p:nvSpPr>
          <p:spPr bwMode="ltGray">
            <a:xfrm rot="16200000">
              <a:off x="11037401" y="4771641"/>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2" name="Rectangle 111"/>
            <p:cNvSpPr/>
            <p:nvPr/>
          </p:nvSpPr>
          <p:spPr bwMode="ltGray">
            <a:xfrm rot="16200000">
              <a:off x="12282724" y="4730553"/>
              <a:ext cx="237607" cy="240160"/>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3" name="Rectangle 112"/>
            <p:cNvSpPr/>
            <p:nvPr/>
          </p:nvSpPr>
          <p:spPr bwMode="ltGray">
            <a:xfrm rot="16200000">
              <a:off x="11599589" y="5210328"/>
              <a:ext cx="608677" cy="608677"/>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4" name="Rectangle 113"/>
            <p:cNvSpPr/>
            <p:nvPr/>
          </p:nvSpPr>
          <p:spPr bwMode="ltGray">
            <a:xfrm rot="16200000">
              <a:off x="11521362" y="5444652"/>
              <a:ext cx="782577" cy="790214"/>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5" name="Rectangle 114"/>
            <p:cNvSpPr/>
            <p:nvPr/>
          </p:nvSpPr>
          <p:spPr bwMode="ltGray">
            <a:xfrm rot="16200000">
              <a:off x="11718661" y="5329399"/>
              <a:ext cx="370533" cy="608677"/>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6" name="Rectangle 23"/>
            <p:cNvSpPr/>
            <p:nvPr/>
          </p:nvSpPr>
          <p:spPr bwMode="ltGray">
            <a:xfrm rot="16200000">
              <a:off x="11615661" y="5350353"/>
              <a:ext cx="90922" cy="287157"/>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7" name="Rectangle 116"/>
            <p:cNvSpPr/>
            <p:nvPr/>
          </p:nvSpPr>
          <p:spPr bwMode="ltGray">
            <a:xfrm rot="16200000">
              <a:off x="11537612" y="5272304"/>
              <a:ext cx="329065" cy="205112"/>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8" name="Rectangle 117"/>
            <p:cNvSpPr/>
            <p:nvPr/>
          </p:nvSpPr>
          <p:spPr bwMode="ltGray">
            <a:xfrm rot="16200000">
              <a:off x="11755626" y="5755507"/>
              <a:ext cx="248748" cy="25142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9" name="Rectangle 118"/>
            <p:cNvSpPr/>
            <p:nvPr/>
          </p:nvSpPr>
          <p:spPr bwMode="ltGray">
            <a:xfrm rot="16200000">
              <a:off x="11848920" y="5662214"/>
              <a:ext cx="62160" cy="251421"/>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0" name="Rectangle 119"/>
            <p:cNvSpPr/>
            <p:nvPr/>
          </p:nvSpPr>
          <p:spPr bwMode="ltGray">
            <a:xfrm rot="16200000">
              <a:off x="12168563" y="6090786"/>
              <a:ext cx="238290" cy="24085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1" name="Rectangle 120"/>
            <p:cNvSpPr/>
            <p:nvPr/>
          </p:nvSpPr>
          <p:spPr bwMode="ltGray">
            <a:xfrm rot="16200000">
              <a:off x="12168029" y="6091319"/>
              <a:ext cx="138982" cy="1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2" name="Rectangle 121"/>
            <p:cNvSpPr/>
            <p:nvPr/>
          </p:nvSpPr>
          <p:spPr bwMode="ltGray">
            <a:xfrm rot="16200000">
              <a:off x="11656684" y="5391375"/>
              <a:ext cx="90922" cy="205112"/>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123" name="Rectangle 122"/>
          <p:cNvSpPr/>
          <p:nvPr/>
        </p:nvSpPr>
        <p:spPr bwMode="ltGray">
          <a:xfrm rot="16200000">
            <a:off x="9546155" y="6153175"/>
            <a:ext cx="503748" cy="503564"/>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4" name="Rectangle 123"/>
          <p:cNvSpPr/>
          <p:nvPr/>
        </p:nvSpPr>
        <p:spPr bwMode="ltGray">
          <a:xfrm rot="16200000">
            <a:off x="9766174" y="5801534"/>
            <a:ext cx="516794" cy="52183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5" name="Rectangle 124"/>
          <p:cNvSpPr/>
          <p:nvPr/>
        </p:nvSpPr>
        <p:spPr bwMode="ltGray">
          <a:xfrm rot="16200000">
            <a:off x="9550899" y="5389896"/>
            <a:ext cx="543723" cy="549030"/>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6" name="Rectangle 43"/>
          <p:cNvSpPr/>
          <p:nvPr/>
        </p:nvSpPr>
        <p:spPr bwMode="ltGray">
          <a:xfrm rot="16200000">
            <a:off x="9864356" y="5703352"/>
            <a:ext cx="132216" cy="333624"/>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7" name="Rectangle 126"/>
          <p:cNvSpPr/>
          <p:nvPr/>
        </p:nvSpPr>
        <p:spPr bwMode="ltGray">
          <a:xfrm rot="16200000">
            <a:off x="9450278" y="5511162"/>
            <a:ext cx="206040" cy="208253"/>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8" name="Rectangle 46"/>
          <p:cNvSpPr/>
          <p:nvPr/>
        </p:nvSpPr>
        <p:spPr bwMode="ltGray">
          <a:xfrm rot="16200000">
            <a:off x="9499816" y="5560700"/>
            <a:ext cx="206040" cy="109179"/>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9" name="Rectangle 128"/>
          <p:cNvSpPr/>
          <p:nvPr/>
        </p:nvSpPr>
        <p:spPr bwMode="ltGray">
          <a:xfrm rot="16200000">
            <a:off x="9608930" y="5309846"/>
            <a:ext cx="269530" cy="272426"/>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0" name="Rectangle 46"/>
          <p:cNvSpPr/>
          <p:nvPr/>
        </p:nvSpPr>
        <p:spPr bwMode="ltGray">
          <a:xfrm rot="16200000">
            <a:off x="9598176" y="5521575"/>
            <a:ext cx="68554" cy="49943"/>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1" name="Rectangle 74"/>
          <p:cNvSpPr/>
          <p:nvPr/>
        </p:nvSpPr>
        <p:spPr bwMode="ltGray">
          <a:xfrm rot="16200000">
            <a:off x="9822850" y="6093888"/>
            <a:ext cx="167766" cy="286157"/>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2" name="Rectangle 131"/>
          <p:cNvSpPr/>
          <p:nvPr/>
        </p:nvSpPr>
        <p:spPr bwMode="ltGray">
          <a:xfrm rot="16200000">
            <a:off x="9727875" y="6371650"/>
            <a:ext cx="229542" cy="232008"/>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075" name="Rectangle 3"/>
          <p:cNvSpPr>
            <a:spLocks noGrp="1" noChangeArrowheads="1"/>
          </p:cNvSpPr>
          <p:nvPr>
            <p:ph type="ctrTitle" hasCustomPrompt="1"/>
          </p:nvPr>
        </p:nvSpPr>
        <p:spPr bwMode="auto">
          <a:xfrm>
            <a:off x="1218883" y="3048001"/>
            <a:ext cx="6704329" cy="1393825"/>
          </a:xfrm>
        </p:spPr>
        <p:txBody>
          <a:bodyPr/>
          <a:lstStyle>
            <a:lvl1pPr>
              <a:defRPr sz="3200">
                <a:solidFill>
                  <a:schemeClr val="tx1"/>
                </a:solidFill>
              </a:defRPr>
            </a:lvl1pPr>
          </a:lstStyle>
          <a:p>
            <a:r>
              <a:rPr/>
              <a:t>Click to add title</a:t>
            </a:r>
          </a:p>
        </p:txBody>
      </p:sp>
      <p:sp>
        <p:nvSpPr>
          <p:cNvPr id="3076" name="Rectangle 4"/>
          <p:cNvSpPr>
            <a:spLocks noGrp="1" noChangeArrowheads="1"/>
          </p:cNvSpPr>
          <p:nvPr>
            <p:ph type="subTitle" idx="1" hasCustomPrompt="1"/>
          </p:nvPr>
        </p:nvSpPr>
        <p:spPr bwMode="auto">
          <a:xfrm>
            <a:off x="1218881" y="5050673"/>
            <a:ext cx="6704329" cy="381000"/>
          </a:xfrm>
        </p:spPr>
        <p:txBody>
          <a:bodyPr anchor="t" anchorCtr="0">
            <a:noAutofit/>
          </a:bodyPr>
          <a:lstStyle>
            <a:lvl1pPr marL="0" indent="0">
              <a:spcBef>
                <a:spcPts val="0"/>
              </a:spcBef>
              <a:buFontTx/>
              <a:buNone/>
              <a:defRPr sz="2400" b="1" baseline="0"/>
            </a:lvl1pPr>
          </a:lstStyle>
          <a:p>
            <a:r>
              <a:rPr/>
              <a:t>Click to add presenter’s name</a:t>
            </a:r>
          </a:p>
        </p:txBody>
      </p:sp>
      <p:sp>
        <p:nvSpPr>
          <p:cNvPr id="19" name="Text Placeholder 18"/>
          <p:cNvSpPr>
            <a:spLocks noGrp="1"/>
          </p:cNvSpPr>
          <p:nvPr>
            <p:ph type="body" sz="quarter" idx="10" hasCustomPrompt="1"/>
          </p:nvPr>
        </p:nvSpPr>
        <p:spPr bwMode="auto">
          <a:xfrm>
            <a:off x="1218884" y="5486401"/>
            <a:ext cx="6704329" cy="301925"/>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000" b="0" baseline="0">
                <a:solidFill>
                  <a:schemeClr val="tx1"/>
                </a:solidFill>
                <a:latin typeface="+mn-lt"/>
                <a:ea typeface="+mn-ea"/>
                <a:cs typeface="+mn-cs"/>
              </a:defRPr>
            </a:lvl1pPr>
          </a:lstStyle>
          <a:p>
            <a:pPr lvl="0"/>
            <a:r>
              <a:rPr/>
              <a:t>Click to add presenter’s title</a:t>
            </a:r>
          </a:p>
        </p:txBody>
      </p:sp>
      <p:grpSp>
        <p:nvGrpSpPr>
          <p:cNvPr id="82" name="Group 81"/>
          <p:cNvGrpSpPr/>
          <p:nvPr/>
        </p:nvGrpSpPr>
        <p:grpSpPr bwMode="invGray">
          <a:xfrm>
            <a:off x="0" y="0"/>
            <a:ext cx="12188825" cy="6858000"/>
            <a:chOff x="0" y="0"/>
            <a:chExt cx="12188825" cy="6858000"/>
          </a:xfrm>
        </p:grpSpPr>
        <p:sp>
          <p:nvSpPr>
            <p:cNvPr id="84" name="Rectangle 83"/>
            <p:cNvSpPr/>
            <p:nvPr/>
          </p:nvSpPr>
          <p:spPr bwMode="invGray">
            <a:xfrm>
              <a:off x="0"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5" name="Rectangle 84"/>
            <p:cNvSpPr/>
            <p:nvPr/>
          </p:nvSpPr>
          <p:spPr bwMode="invGray">
            <a:xfrm>
              <a:off x="11987657"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6" name="Rectangle 85"/>
            <p:cNvSpPr/>
            <p:nvPr/>
          </p:nvSpPr>
          <p:spPr bwMode="invGray">
            <a:xfrm>
              <a:off x="0" y="0"/>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7" name="Rectangle 86"/>
            <p:cNvSpPr/>
            <p:nvPr/>
          </p:nvSpPr>
          <p:spPr bwMode="invGray">
            <a:xfrm>
              <a:off x="0" y="6656832"/>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133" name="Rectangle 132"/>
          <p:cNvSpPr/>
          <p:nvPr/>
        </p:nvSpPr>
        <p:spPr bwMode="ltGray">
          <a:xfrm rot="16200000">
            <a:off x="10217093" y="6654829"/>
            <a:ext cx="202084" cy="20425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pic>
        <p:nvPicPr>
          <p:cNvPr id="56" name="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9857" y="783325"/>
            <a:ext cx="2468880" cy="651420"/>
          </a:xfrm>
          <a:prstGeom prst="rect">
            <a:avLst/>
          </a:prstGeom>
        </p:spPr>
      </p:pic>
    </p:spTree>
    <p:extLst>
      <p:ext uri="{BB962C8B-B14F-4D97-AF65-F5344CB8AC3E}">
        <p14:creationId xmlns:p14="http://schemas.microsoft.com/office/powerpoint/2010/main" val="340423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Transition">
    <p:bg>
      <p:bgPr>
        <a:solidFill>
          <a:srgbClr val="EFEFEF"/>
        </a:solidFill>
        <a:effectLst/>
      </p:bgPr>
    </p:bg>
    <p:spTree>
      <p:nvGrpSpPr>
        <p:cNvPr id="1" name=""/>
        <p:cNvGrpSpPr/>
        <p:nvPr/>
      </p:nvGrpSpPr>
      <p:grpSpPr>
        <a:xfrm>
          <a:off x="0" y="0"/>
          <a:ext cx="0" cy="0"/>
          <a:chOff x="0" y="0"/>
          <a:chExt cx="0" cy="0"/>
        </a:xfrm>
      </p:grpSpPr>
      <p:sp>
        <p:nvSpPr>
          <p:cNvPr id="117" name="Rectangle 116"/>
          <p:cNvSpPr/>
          <p:nvPr/>
        </p:nvSpPr>
        <p:spPr bwMode="ltGray">
          <a:xfrm>
            <a:off x="10734443" y="539871"/>
            <a:ext cx="1254534" cy="1254533"/>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8" name="Rectangle 117"/>
          <p:cNvSpPr/>
          <p:nvPr/>
        </p:nvSpPr>
        <p:spPr bwMode="ltGray">
          <a:xfrm>
            <a:off x="9885187" y="370770"/>
            <a:ext cx="1612958" cy="162869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9" name="Rectangle 118"/>
          <p:cNvSpPr/>
          <p:nvPr/>
        </p:nvSpPr>
        <p:spPr bwMode="ltGray">
          <a:xfrm>
            <a:off x="10734445" y="539871"/>
            <a:ext cx="763700" cy="125453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0" name="Rectangle 23"/>
          <p:cNvSpPr/>
          <p:nvPr/>
        </p:nvSpPr>
        <p:spPr bwMode="ltGray">
          <a:xfrm>
            <a:off x="11310746" y="370770"/>
            <a:ext cx="187398" cy="591855"/>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1" name="Rectangle 120"/>
          <p:cNvSpPr/>
          <p:nvPr/>
        </p:nvSpPr>
        <p:spPr bwMode="ltGray">
          <a:xfrm>
            <a:off x="11310746" y="539871"/>
            <a:ext cx="678231" cy="422754"/>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2" name="Rectangle 121"/>
          <p:cNvSpPr/>
          <p:nvPr/>
        </p:nvSpPr>
        <p:spPr bwMode="ltGray">
          <a:xfrm>
            <a:off x="11310746" y="539871"/>
            <a:ext cx="187400" cy="422754"/>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3" name="Rectangle 122"/>
          <p:cNvSpPr/>
          <p:nvPr/>
        </p:nvSpPr>
        <p:spPr bwMode="ltGray">
          <a:xfrm>
            <a:off x="10349871" y="858723"/>
            <a:ext cx="512691" cy="518199"/>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4" name="Rectangle 123"/>
          <p:cNvSpPr/>
          <p:nvPr/>
        </p:nvSpPr>
        <p:spPr bwMode="ltGray">
          <a:xfrm>
            <a:off x="10734443" y="858723"/>
            <a:ext cx="128117" cy="518199"/>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5" name="Rectangle 124"/>
          <p:cNvSpPr/>
          <p:nvPr/>
        </p:nvSpPr>
        <p:spPr bwMode="ltGray">
          <a:xfrm>
            <a:off x="9680503" y="1709936"/>
            <a:ext cx="491136" cy="496414"/>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6" name="Rectangle 125"/>
          <p:cNvSpPr/>
          <p:nvPr/>
        </p:nvSpPr>
        <p:spPr bwMode="ltGray">
          <a:xfrm>
            <a:off x="9885187" y="1709936"/>
            <a:ext cx="286453" cy="28953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0" name="Rectangle 129"/>
          <p:cNvSpPr/>
          <p:nvPr/>
        </p:nvSpPr>
        <p:spPr bwMode="ltGray">
          <a:xfrm>
            <a:off x="1679448" y="1869742"/>
            <a:ext cx="702710" cy="70956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nvGrpSpPr>
          <p:cNvPr id="7" name="Group 6"/>
          <p:cNvGrpSpPr/>
          <p:nvPr userDrawn="1"/>
        </p:nvGrpSpPr>
        <p:grpSpPr>
          <a:xfrm>
            <a:off x="5810242" y="201168"/>
            <a:ext cx="3375039" cy="3024137"/>
            <a:chOff x="5810242" y="218886"/>
            <a:chExt cx="3375039" cy="3024137"/>
          </a:xfrm>
        </p:grpSpPr>
        <p:sp>
          <p:nvSpPr>
            <p:cNvPr id="127" name="Rectangle 126"/>
            <p:cNvSpPr/>
            <p:nvPr/>
          </p:nvSpPr>
          <p:spPr bwMode="ltGray">
            <a:xfrm>
              <a:off x="7086086" y="872794"/>
              <a:ext cx="1074582" cy="108506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8" name="Rectangle 127"/>
            <p:cNvSpPr/>
            <p:nvPr/>
          </p:nvSpPr>
          <p:spPr bwMode="ltGray">
            <a:xfrm>
              <a:off x="6290368" y="1688239"/>
              <a:ext cx="1054857" cy="1065150"/>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1" name="Rectangle 130"/>
            <p:cNvSpPr/>
            <p:nvPr/>
          </p:nvSpPr>
          <p:spPr bwMode="ltGray">
            <a:xfrm>
              <a:off x="7885748" y="424895"/>
              <a:ext cx="1130577" cy="1141610"/>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2" name="Rectangle 43"/>
            <p:cNvSpPr/>
            <p:nvPr/>
          </p:nvSpPr>
          <p:spPr bwMode="ltGray">
            <a:xfrm>
              <a:off x="7885748" y="872794"/>
              <a:ext cx="274920" cy="693711"/>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3" name="Rectangle 132"/>
            <p:cNvSpPr/>
            <p:nvPr/>
          </p:nvSpPr>
          <p:spPr bwMode="ltGray">
            <a:xfrm>
              <a:off x="8338964" y="218886"/>
              <a:ext cx="428424" cy="433027"/>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4" name="Rectangle 46"/>
            <p:cNvSpPr/>
            <p:nvPr/>
          </p:nvSpPr>
          <p:spPr bwMode="ltGray">
            <a:xfrm>
              <a:off x="8338964" y="424895"/>
              <a:ext cx="428424" cy="22701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5" name="Rectangle 134"/>
            <p:cNvSpPr/>
            <p:nvPr/>
          </p:nvSpPr>
          <p:spPr bwMode="ltGray">
            <a:xfrm>
              <a:off x="8624841" y="548066"/>
              <a:ext cx="560440" cy="566462"/>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6" name="Rectangle 46"/>
            <p:cNvSpPr/>
            <p:nvPr/>
          </p:nvSpPr>
          <p:spPr bwMode="ltGray">
            <a:xfrm>
              <a:off x="8624841" y="548066"/>
              <a:ext cx="142546" cy="10384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7" name="Rectangle 53"/>
            <p:cNvSpPr/>
            <p:nvPr/>
          </p:nvSpPr>
          <p:spPr bwMode="ltGray">
            <a:xfrm>
              <a:off x="7086086" y="1688239"/>
              <a:ext cx="259139" cy="26962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8" name="Rectangle 137"/>
            <p:cNvSpPr/>
            <p:nvPr/>
          </p:nvSpPr>
          <p:spPr bwMode="ltGray">
            <a:xfrm>
              <a:off x="6415250" y="2106289"/>
              <a:ext cx="519581" cy="525164"/>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9" name="Rectangle 138"/>
            <p:cNvSpPr/>
            <p:nvPr/>
          </p:nvSpPr>
          <p:spPr bwMode="ltGray">
            <a:xfrm>
              <a:off x="5810242" y="2911405"/>
              <a:ext cx="328093" cy="331618"/>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grpSp>
        <p:nvGrpSpPr>
          <p:cNvPr id="8" name="Group 7"/>
          <p:cNvGrpSpPr/>
          <p:nvPr userDrawn="1"/>
        </p:nvGrpSpPr>
        <p:grpSpPr>
          <a:xfrm>
            <a:off x="3931054" y="1298448"/>
            <a:ext cx="2147163" cy="1897884"/>
            <a:chOff x="3931054" y="1188451"/>
            <a:chExt cx="2147163" cy="1897884"/>
          </a:xfrm>
        </p:grpSpPr>
        <p:sp>
          <p:nvSpPr>
            <p:cNvPr id="129" name="Rectangle 128"/>
            <p:cNvSpPr/>
            <p:nvPr/>
          </p:nvSpPr>
          <p:spPr bwMode="ltGray">
            <a:xfrm>
              <a:off x="5023360" y="1188451"/>
              <a:ext cx="1054857" cy="1065150"/>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0" name="Rectangle 139"/>
            <p:cNvSpPr/>
            <p:nvPr/>
          </p:nvSpPr>
          <p:spPr bwMode="ltGray">
            <a:xfrm>
              <a:off x="4637140" y="1969879"/>
              <a:ext cx="840475" cy="84047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1" name="Rectangle 140"/>
            <p:cNvSpPr/>
            <p:nvPr/>
          </p:nvSpPr>
          <p:spPr bwMode="ltGray">
            <a:xfrm>
              <a:off x="4068182" y="1856589"/>
              <a:ext cx="1080600" cy="1091145"/>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2" name="Rectangle 141"/>
            <p:cNvSpPr/>
            <p:nvPr/>
          </p:nvSpPr>
          <p:spPr bwMode="ltGray">
            <a:xfrm>
              <a:off x="4637141" y="1969879"/>
              <a:ext cx="511640" cy="8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3" name="Rectangle 23"/>
            <p:cNvSpPr/>
            <p:nvPr/>
          </p:nvSpPr>
          <p:spPr bwMode="ltGray">
            <a:xfrm>
              <a:off x="5023235" y="1856589"/>
              <a:ext cx="125547" cy="396513"/>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4" name="Rectangle 143"/>
            <p:cNvSpPr/>
            <p:nvPr/>
          </p:nvSpPr>
          <p:spPr bwMode="ltGray">
            <a:xfrm>
              <a:off x="5023235" y="1969879"/>
              <a:ext cx="454380" cy="28322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5" name="Rectangle 144"/>
            <p:cNvSpPr/>
            <p:nvPr/>
          </p:nvSpPr>
          <p:spPr bwMode="ltGray">
            <a:xfrm>
              <a:off x="4379497" y="2183493"/>
              <a:ext cx="343477" cy="347168"/>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6" name="Rectangle 145"/>
            <p:cNvSpPr/>
            <p:nvPr/>
          </p:nvSpPr>
          <p:spPr bwMode="ltGray">
            <a:xfrm>
              <a:off x="4637140" y="2183493"/>
              <a:ext cx="85832" cy="347168"/>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7" name="Rectangle 146"/>
            <p:cNvSpPr/>
            <p:nvPr/>
          </p:nvSpPr>
          <p:spPr bwMode="ltGray">
            <a:xfrm>
              <a:off x="3931054" y="2753763"/>
              <a:ext cx="329036" cy="332572"/>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8" name="Rectangle 147"/>
            <p:cNvSpPr/>
            <p:nvPr/>
          </p:nvSpPr>
          <p:spPr bwMode="ltGray">
            <a:xfrm>
              <a:off x="4068182" y="2753763"/>
              <a:ext cx="191909" cy="19397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9" name="Rectangle 148"/>
            <p:cNvSpPr/>
            <p:nvPr/>
          </p:nvSpPr>
          <p:spPr bwMode="ltGray">
            <a:xfrm>
              <a:off x="5023236" y="1969879"/>
              <a:ext cx="125547" cy="283223"/>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150" name="Rectangle 149"/>
          <p:cNvSpPr/>
          <p:nvPr/>
        </p:nvSpPr>
        <p:spPr bwMode="ltGray">
          <a:xfrm>
            <a:off x="2195171" y="2176088"/>
            <a:ext cx="728210" cy="73531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1" name="Rectangle 150"/>
          <p:cNvSpPr/>
          <p:nvPr/>
        </p:nvSpPr>
        <p:spPr bwMode="ltGray">
          <a:xfrm>
            <a:off x="2737076" y="1872561"/>
            <a:ext cx="766156" cy="773633"/>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2" name="Rectangle 43"/>
          <p:cNvSpPr/>
          <p:nvPr/>
        </p:nvSpPr>
        <p:spPr bwMode="ltGray">
          <a:xfrm>
            <a:off x="2737076" y="2176088"/>
            <a:ext cx="186305" cy="470106"/>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3" name="Rectangle 152"/>
          <p:cNvSpPr/>
          <p:nvPr/>
        </p:nvSpPr>
        <p:spPr bwMode="ltGray">
          <a:xfrm>
            <a:off x="3044207" y="1732956"/>
            <a:ext cx="290329" cy="293448"/>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4" name="Rectangle 46"/>
          <p:cNvSpPr/>
          <p:nvPr/>
        </p:nvSpPr>
        <p:spPr bwMode="ltGray">
          <a:xfrm>
            <a:off x="3044207" y="1872561"/>
            <a:ext cx="290329" cy="153843"/>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5" name="Rectangle 154"/>
          <p:cNvSpPr/>
          <p:nvPr/>
        </p:nvSpPr>
        <p:spPr bwMode="ltGray">
          <a:xfrm>
            <a:off x="3237936" y="1956031"/>
            <a:ext cx="379792" cy="383873"/>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6" name="Rectangle 46"/>
          <p:cNvSpPr/>
          <p:nvPr/>
        </p:nvSpPr>
        <p:spPr bwMode="ltGray">
          <a:xfrm>
            <a:off x="3237936" y="1956031"/>
            <a:ext cx="96600" cy="70374"/>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7" name="Rectangle 74"/>
          <p:cNvSpPr/>
          <p:nvPr/>
        </p:nvSpPr>
        <p:spPr bwMode="ltGray">
          <a:xfrm>
            <a:off x="2195171" y="2176088"/>
            <a:ext cx="186987" cy="403221"/>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8" name="Rectangle 157"/>
          <p:cNvSpPr/>
          <p:nvPr/>
        </p:nvSpPr>
        <p:spPr bwMode="ltGray">
          <a:xfrm>
            <a:off x="1748993" y="2123936"/>
            <a:ext cx="323445" cy="326921"/>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9" name="Rectangle 158"/>
          <p:cNvSpPr/>
          <p:nvPr/>
        </p:nvSpPr>
        <p:spPr bwMode="ltGray">
          <a:xfrm>
            <a:off x="1438275" y="2880775"/>
            <a:ext cx="218191" cy="22053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pic>
        <p:nvPicPr>
          <p:cNvPr id="57" name="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75275" y="6182859"/>
            <a:ext cx="1371600" cy="361900"/>
          </a:xfrm>
          <a:prstGeom prst="rect">
            <a:avLst/>
          </a:prstGeom>
        </p:spPr>
      </p:pic>
      <p:sp>
        <p:nvSpPr>
          <p:cNvPr id="2" name="Title 1"/>
          <p:cNvSpPr>
            <a:spLocks noGrp="1"/>
          </p:cNvSpPr>
          <p:nvPr>
            <p:ph type="title"/>
          </p:nvPr>
        </p:nvSpPr>
        <p:spPr>
          <a:xfrm>
            <a:off x="1218882" y="3200401"/>
            <a:ext cx="9751063" cy="1241425"/>
          </a:xfrm>
        </p:spPr>
        <p:txBody>
          <a:bodyPr anchor="b"/>
          <a:lstStyle>
            <a:lvl1pPr algn="l">
              <a:lnSpc>
                <a:spcPct val="90000"/>
              </a:lnSpc>
              <a:defRPr sz="3200" b="1" cap="none" baseline="0"/>
            </a:lvl1pPr>
          </a:lstStyle>
          <a:p>
            <a:r>
              <a:rPr lang="en-US" smtClean="0"/>
              <a:t>Click to edit Master title style</a:t>
            </a:r>
            <a:endParaRPr/>
          </a:p>
        </p:txBody>
      </p:sp>
      <p:sp>
        <p:nvSpPr>
          <p:cNvPr id="3" name="Text Placeholder 2"/>
          <p:cNvSpPr>
            <a:spLocks noGrp="1"/>
          </p:cNvSpPr>
          <p:nvPr>
            <p:ph type="body" idx="1"/>
          </p:nvPr>
        </p:nvSpPr>
        <p:spPr>
          <a:xfrm>
            <a:off x="1218881" y="4593474"/>
            <a:ext cx="9751063" cy="664327"/>
          </a:xfrm>
        </p:spPr>
        <p:txBody>
          <a:bodyPr anchor="t">
            <a:noAutofit/>
          </a:bodyPr>
          <a:lstStyle>
            <a:lvl1pPr marL="0" indent="0">
              <a:spcBef>
                <a:spcPts val="0"/>
              </a:spcBef>
              <a:buNone/>
              <a:defRPr sz="24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694612" y="6329172"/>
            <a:ext cx="1422030" cy="182880"/>
          </a:xfrm>
        </p:spPr>
        <p:txBody>
          <a:bodyPr/>
          <a:lstStyle/>
          <a:p>
            <a:endParaRPr/>
          </a:p>
        </p:txBody>
      </p:sp>
      <p:sp>
        <p:nvSpPr>
          <p:cNvPr id="5" name="Footer Placeholder 4"/>
          <p:cNvSpPr>
            <a:spLocks noGrp="1"/>
          </p:cNvSpPr>
          <p:nvPr>
            <p:ph type="ftr" sz="quarter" idx="11"/>
          </p:nvPr>
        </p:nvSpPr>
        <p:spPr/>
        <p:txBody>
          <a:bodyPr/>
          <a:lstStyle/>
          <a:p>
            <a:r>
              <a:rPr lang="en-US" smtClean="0"/>
              <a:t>Copyright © 2016 Symantec Corporation</a:t>
            </a:r>
            <a:endParaRPr/>
          </a:p>
        </p:txBody>
      </p:sp>
      <p:sp>
        <p:nvSpPr>
          <p:cNvPr id="6" name="Slide Number Placeholder 5"/>
          <p:cNvSpPr>
            <a:spLocks noGrp="1"/>
          </p:cNvSpPr>
          <p:nvPr>
            <p:ph type="sldNum" sz="quarter" idx="12"/>
          </p:nvPr>
        </p:nvSpPr>
        <p:spPr>
          <a:xfrm>
            <a:off x="11054234" y="6329172"/>
            <a:ext cx="524991" cy="182880"/>
          </a:xfrm>
        </p:spPr>
        <p:txBody>
          <a:bodyPr/>
          <a:lstStyle>
            <a:lvl1pPr algn="r">
              <a:defRPr>
                <a:solidFill>
                  <a:schemeClr val="tx1">
                    <a:lumMod val="60000"/>
                    <a:lumOff val="40000"/>
                  </a:schemeClr>
                </a:solidFill>
              </a:defRPr>
            </a:lvl1pPr>
          </a:lstStyle>
          <a:p>
            <a:fld id="{C51EAA63-D034-42AE-91FA-B13B9518C7BE}" type="slidenum">
              <a:rPr/>
              <a:pPr/>
              <a:t>‹#›</a:t>
            </a:fld>
            <a:endParaRPr/>
          </a:p>
        </p:txBody>
      </p:sp>
      <p:grpSp>
        <p:nvGrpSpPr>
          <p:cNvPr id="66" name="Group 65"/>
          <p:cNvGrpSpPr/>
          <p:nvPr/>
        </p:nvGrpSpPr>
        <p:grpSpPr bwMode="invGray">
          <a:xfrm>
            <a:off x="0" y="0"/>
            <a:ext cx="12188825" cy="6858000"/>
            <a:chOff x="0" y="0"/>
            <a:chExt cx="12188825" cy="6858000"/>
          </a:xfrm>
        </p:grpSpPr>
        <p:sp>
          <p:nvSpPr>
            <p:cNvPr id="67" name="Rectangle 66"/>
            <p:cNvSpPr/>
            <p:nvPr/>
          </p:nvSpPr>
          <p:spPr bwMode="invGray">
            <a:xfrm>
              <a:off x="0"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8" name="Rectangle 67"/>
            <p:cNvSpPr/>
            <p:nvPr/>
          </p:nvSpPr>
          <p:spPr bwMode="invGray">
            <a:xfrm>
              <a:off x="11987657"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9" name="Rectangle 68"/>
            <p:cNvSpPr/>
            <p:nvPr/>
          </p:nvSpPr>
          <p:spPr bwMode="invGray">
            <a:xfrm>
              <a:off x="0" y="0"/>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0" name="Rectangle 69"/>
            <p:cNvSpPr/>
            <p:nvPr/>
          </p:nvSpPr>
          <p:spPr bwMode="invGray">
            <a:xfrm>
              <a:off x="0" y="6656832"/>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Tree>
    <p:extLst>
      <p:ext uri="{BB962C8B-B14F-4D97-AF65-F5344CB8AC3E}">
        <p14:creationId xmlns:p14="http://schemas.microsoft.com/office/powerpoint/2010/main" val="151385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Transition Horizontal Pictur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p:cNvSpPr/>
          <p:nvPr/>
        </p:nvSpPr>
        <p:spPr bwMode="white">
          <a:xfrm>
            <a:off x="0" y="3041202"/>
            <a:ext cx="12188825" cy="3816798"/>
          </a:xfrm>
          <a:prstGeom prst="rect">
            <a:avLst/>
          </a:prstGeom>
          <a:solidFill>
            <a:srgbClr val="EFEFE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pic>
        <p:nvPicPr>
          <p:cNvPr id="60" name="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75275" y="6182859"/>
            <a:ext cx="1371600" cy="361900"/>
          </a:xfrm>
          <a:prstGeom prst="rect">
            <a:avLst/>
          </a:prstGeom>
        </p:spPr>
      </p:pic>
      <p:sp>
        <p:nvSpPr>
          <p:cNvPr id="2" name="Title 1"/>
          <p:cNvSpPr>
            <a:spLocks noGrp="1"/>
          </p:cNvSpPr>
          <p:nvPr>
            <p:ph type="title"/>
          </p:nvPr>
        </p:nvSpPr>
        <p:spPr>
          <a:xfrm>
            <a:off x="1218882" y="3200401"/>
            <a:ext cx="9751063" cy="1241425"/>
          </a:xfrm>
        </p:spPr>
        <p:txBody>
          <a:bodyPr anchor="b"/>
          <a:lstStyle>
            <a:lvl1pPr algn="l">
              <a:lnSpc>
                <a:spcPct val="90000"/>
              </a:lnSpc>
              <a:defRPr sz="3200" b="1" cap="none" baseline="0"/>
            </a:lvl1pPr>
          </a:lstStyle>
          <a:p>
            <a:r>
              <a:rPr lang="en-US" smtClean="0"/>
              <a:t>Click to edit Master title style</a:t>
            </a:r>
            <a:endParaRPr/>
          </a:p>
        </p:txBody>
      </p:sp>
      <p:sp>
        <p:nvSpPr>
          <p:cNvPr id="3" name="Text Placeholder 2"/>
          <p:cNvSpPr>
            <a:spLocks noGrp="1"/>
          </p:cNvSpPr>
          <p:nvPr>
            <p:ph type="body" idx="1"/>
          </p:nvPr>
        </p:nvSpPr>
        <p:spPr>
          <a:xfrm>
            <a:off x="1218881" y="4593474"/>
            <a:ext cx="9751063" cy="664327"/>
          </a:xfrm>
        </p:spPr>
        <p:txBody>
          <a:bodyPr anchor="t">
            <a:noAutofit/>
          </a:bodyPr>
          <a:lstStyle>
            <a:lvl1pPr marL="0" indent="0">
              <a:spcBef>
                <a:spcPts val="0"/>
              </a:spcBef>
              <a:buNone/>
              <a:defRPr sz="24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a:xfrm>
            <a:off x="6703854" y="6329172"/>
            <a:ext cx="1422030" cy="182880"/>
          </a:xfrm>
        </p:spPr>
        <p:txBody>
          <a:bodyPr/>
          <a:lstStyle/>
          <a:p>
            <a:endParaRPr/>
          </a:p>
        </p:txBody>
      </p:sp>
      <p:sp>
        <p:nvSpPr>
          <p:cNvPr id="8" name="Footer Placeholder 7"/>
          <p:cNvSpPr>
            <a:spLocks noGrp="1"/>
          </p:cNvSpPr>
          <p:nvPr>
            <p:ph type="ftr" sz="quarter" idx="11"/>
          </p:nvPr>
        </p:nvSpPr>
        <p:spPr/>
        <p:txBody>
          <a:bodyPr/>
          <a:lstStyle/>
          <a:p>
            <a:r>
              <a:rPr lang="en-US" smtClean="0"/>
              <a:t>Copyright © 2016 Symantec Corporation</a:t>
            </a:r>
            <a:endParaRPr/>
          </a:p>
        </p:txBody>
      </p:sp>
      <p:sp>
        <p:nvSpPr>
          <p:cNvPr id="9" name="Slide Number Placeholder 8"/>
          <p:cNvSpPr>
            <a:spLocks noGrp="1"/>
          </p:cNvSpPr>
          <p:nvPr>
            <p:ph type="sldNum" sz="quarter" idx="12"/>
          </p:nvPr>
        </p:nvSpPr>
        <p:spPr>
          <a:xfrm>
            <a:off x="11054393" y="6329172"/>
            <a:ext cx="524991" cy="182880"/>
          </a:xfrm>
        </p:spPr>
        <p:txBody>
          <a:bodyPr/>
          <a:lstStyle>
            <a:lvl1pPr algn="r">
              <a:defRPr>
                <a:solidFill>
                  <a:schemeClr val="tx1">
                    <a:lumMod val="60000"/>
                    <a:lumOff val="40000"/>
                  </a:schemeClr>
                </a:solidFill>
              </a:defRPr>
            </a:lvl1pPr>
          </a:lstStyle>
          <a:p>
            <a:fld id="{C51EAA63-D034-42AE-91FA-B13B9518C7BE}" type="slidenum">
              <a:rPr/>
              <a:pPr/>
              <a:t>‹#›</a:t>
            </a:fld>
            <a:endParaRPr/>
          </a:p>
        </p:txBody>
      </p:sp>
      <p:grpSp>
        <p:nvGrpSpPr>
          <p:cNvPr id="57" name="Group 56"/>
          <p:cNvGrpSpPr/>
          <p:nvPr/>
        </p:nvGrpSpPr>
        <p:grpSpPr bwMode="invGray">
          <a:xfrm>
            <a:off x="0" y="0"/>
            <a:ext cx="12188825" cy="6858000"/>
            <a:chOff x="0" y="0"/>
            <a:chExt cx="12188825" cy="6858000"/>
          </a:xfrm>
        </p:grpSpPr>
        <p:sp>
          <p:nvSpPr>
            <p:cNvPr id="58" name="Rectangle 57"/>
            <p:cNvSpPr/>
            <p:nvPr/>
          </p:nvSpPr>
          <p:spPr bwMode="invGray">
            <a:xfrm>
              <a:off x="0"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9" name="Rectangle 58"/>
            <p:cNvSpPr/>
            <p:nvPr/>
          </p:nvSpPr>
          <p:spPr bwMode="invGray">
            <a:xfrm>
              <a:off x="11987657"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1" name="Rectangle 60"/>
            <p:cNvSpPr/>
            <p:nvPr/>
          </p:nvSpPr>
          <p:spPr bwMode="invGray">
            <a:xfrm>
              <a:off x="0" y="0"/>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2" name="Rectangle 61"/>
            <p:cNvSpPr/>
            <p:nvPr/>
          </p:nvSpPr>
          <p:spPr bwMode="invGray">
            <a:xfrm>
              <a:off x="0" y="6656832"/>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Tree>
    <p:extLst>
      <p:ext uri="{BB962C8B-B14F-4D97-AF65-F5344CB8AC3E}">
        <p14:creationId xmlns:p14="http://schemas.microsoft.com/office/powerpoint/2010/main" val="1473838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grpSp>
        <p:nvGrpSpPr>
          <p:cNvPr id="7" name="Group 6"/>
          <p:cNvGrpSpPr/>
          <p:nvPr/>
        </p:nvGrpSpPr>
        <p:grpSpPr bwMode="invGray">
          <a:xfrm>
            <a:off x="0" y="0"/>
            <a:ext cx="12188825" cy="6858000"/>
            <a:chOff x="0" y="0"/>
            <a:chExt cx="12188825" cy="6858000"/>
          </a:xfrm>
        </p:grpSpPr>
        <p:sp>
          <p:nvSpPr>
            <p:cNvPr id="8" name="Rectangle 7"/>
            <p:cNvSpPr/>
            <p:nvPr/>
          </p:nvSpPr>
          <p:spPr bwMode="invGray">
            <a:xfrm>
              <a:off x="0"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3" name="Rectangle 22"/>
            <p:cNvSpPr/>
            <p:nvPr/>
          </p:nvSpPr>
          <p:spPr bwMode="invGray">
            <a:xfrm>
              <a:off x="11987657"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4" name="Rectangle 23"/>
            <p:cNvSpPr/>
            <p:nvPr/>
          </p:nvSpPr>
          <p:spPr bwMode="invGray">
            <a:xfrm>
              <a:off x="0" y="0"/>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5" name="Rectangle 24"/>
            <p:cNvSpPr/>
            <p:nvPr/>
          </p:nvSpPr>
          <p:spPr bwMode="invGray">
            <a:xfrm>
              <a:off x="0" y="6656832"/>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2" name="Title Placeholder 1"/>
          <p:cNvSpPr>
            <a:spLocks noGrp="1"/>
          </p:cNvSpPr>
          <p:nvPr>
            <p:ph type="title"/>
          </p:nvPr>
        </p:nvSpPr>
        <p:spPr>
          <a:xfrm>
            <a:off x="609599" y="304800"/>
            <a:ext cx="10969625" cy="838200"/>
          </a:xfrm>
          <a:prstGeom prst="rect">
            <a:avLst/>
          </a:prstGeom>
        </p:spPr>
        <p:txBody>
          <a:bodyPr vert="horz" lIns="0" tIns="0" rIns="0" bIns="0" rtlCol="0" anchor="b">
            <a:noAutofit/>
          </a:bodyPr>
          <a:lstStyle/>
          <a:p>
            <a:r>
              <a:rPr lang="en-US" smtClean="0"/>
              <a:t>Click to edit Master title style</a:t>
            </a:r>
            <a:endParaRPr/>
          </a:p>
        </p:txBody>
      </p:sp>
      <p:sp>
        <p:nvSpPr>
          <p:cNvPr id="3" name="Text Placeholder 2"/>
          <p:cNvSpPr>
            <a:spLocks noGrp="1"/>
          </p:cNvSpPr>
          <p:nvPr>
            <p:ph type="body" idx="1"/>
          </p:nvPr>
        </p:nvSpPr>
        <p:spPr>
          <a:xfrm>
            <a:off x="609441" y="1447800"/>
            <a:ext cx="10969943" cy="4495801"/>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7694612" y="6329172"/>
            <a:ext cx="1422030" cy="182880"/>
          </a:xfrm>
          <a:prstGeom prst="rect">
            <a:avLst/>
          </a:prstGeom>
        </p:spPr>
        <p:txBody>
          <a:bodyPr vert="horz" wrap="none" lIns="0" tIns="0" rIns="0" bIns="0" rtlCol="0" anchor="b"/>
          <a:lstStyle>
            <a:lvl1pPr algn="l">
              <a:defRPr sz="1000">
                <a:solidFill>
                  <a:schemeClr val="tx1">
                    <a:lumMod val="60000"/>
                    <a:lumOff val="40000"/>
                  </a:schemeClr>
                </a:solidFill>
              </a:defRPr>
            </a:lvl1pPr>
          </a:lstStyle>
          <a:p>
            <a:endParaRPr/>
          </a:p>
        </p:txBody>
      </p:sp>
      <p:sp>
        <p:nvSpPr>
          <p:cNvPr id="5" name="Footer Placeholder 4"/>
          <p:cNvSpPr>
            <a:spLocks noGrp="1"/>
          </p:cNvSpPr>
          <p:nvPr>
            <p:ph type="ftr" sz="quarter" idx="3"/>
          </p:nvPr>
        </p:nvSpPr>
        <p:spPr>
          <a:xfrm>
            <a:off x="609440" y="6329172"/>
            <a:ext cx="5495958" cy="182880"/>
          </a:xfrm>
          <a:prstGeom prst="rect">
            <a:avLst/>
          </a:prstGeom>
        </p:spPr>
        <p:txBody>
          <a:bodyPr vert="horz" wrap="none" lIns="0" tIns="0" rIns="0" bIns="0" rtlCol="0" anchor="b"/>
          <a:lstStyle>
            <a:lvl1pPr algn="l">
              <a:defRPr sz="1000">
                <a:solidFill>
                  <a:schemeClr val="tx1">
                    <a:lumMod val="60000"/>
                    <a:lumOff val="40000"/>
                  </a:schemeClr>
                </a:solidFill>
              </a:defRPr>
            </a:lvl1pPr>
          </a:lstStyle>
          <a:p>
            <a:r>
              <a:rPr lang="en-US" smtClean="0"/>
              <a:t>Copyright © 2016 Symantec Corporation</a:t>
            </a:r>
            <a:endParaRPr/>
          </a:p>
        </p:txBody>
      </p:sp>
      <p:grpSp>
        <p:nvGrpSpPr>
          <p:cNvPr id="27" name="Group 26"/>
          <p:cNvGrpSpPr/>
          <p:nvPr/>
        </p:nvGrpSpPr>
        <p:grpSpPr bwMode="ltGray">
          <a:xfrm>
            <a:off x="11033656" y="5946511"/>
            <a:ext cx="1155169" cy="911489"/>
            <a:chOff x="2916555" y="1923047"/>
            <a:chExt cx="1908466" cy="1505880"/>
          </a:xfrm>
        </p:grpSpPr>
        <p:sp>
          <p:nvSpPr>
            <p:cNvPr id="28" name="Rectangle 27"/>
            <p:cNvSpPr/>
            <p:nvPr/>
          </p:nvSpPr>
          <p:spPr bwMode="ltGray">
            <a:xfrm>
              <a:off x="2989396" y="2387191"/>
              <a:ext cx="517544" cy="52259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9" name="Rectangle 28"/>
            <p:cNvSpPr/>
            <p:nvPr/>
          </p:nvSpPr>
          <p:spPr bwMode="ltGray">
            <a:xfrm>
              <a:off x="3680212" y="2011408"/>
              <a:ext cx="1144809" cy="1144809"/>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0" name="Rectangle 29"/>
            <p:cNvSpPr/>
            <p:nvPr/>
          </p:nvSpPr>
          <p:spPr bwMode="ltGray">
            <a:xfrm>
              <a:off x="3564081" y="2621056"/>
              <a:ext cx="807871" cy="807871"/>
            </a:xfrm>
            <a:prstGeom prst="rect">
              <a:avLst/>
            </a:prstGeom>
            <a:solidFill>
              <a:srgbClr val="FEC10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1" name="Rectangle 40"/>
            <p:cNvSpPr/>
            <p:nvPr/>
          </p:nvSpPr>
          <p:spPr bwMode="ltGray">
            <a:xfrm>
              <a:off x="3680212" y="2621056"/>
              <a:ext cx="691740" cy="535161"/>
            </a:xfrm>
            <a:custGeom>
              <a:avLst/>
              <a:gdLst/>
              <a:ahLst/>
              <a:cxnLst/>
              <a:rect l="l" t="t" r="r" b="b"/>
              <a:pathLst>
                <a:path w="691740" h="535161">
                  <a:moveTo>
                    <a:pt x="0" y="0"/>
                  </a:moveTo>
                  <a:lnTo>
                    <a:pt x="691740" y="0"/>
                  </a:lnTo>
                  <a:lnTo>
                    <a:pt x="691740" y="535161"/>
                  </a:lnTo>
                  <a:lnTo>
                    <a:pt x="0" y="535161"/>
                  </a:lnTo>
                  <a:close/>
                </a:path>
              </a:pathLst>
            </a:custGeom>
            <a:solidFill>
              <a:srgbClr val="F7961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2" name="Rectangle 31"/>
            <p:cNvSpPr/>
            <p:nvPr/>
          </p:nvSpPr>
          <p:spPr bwMode="ltGray">
            <a:xfrm>
              <a:off x="3248168" y="2305142"/>
              <a:ext cx="343345" cy="343346"/>
            </a:xfrm>
            <a:prstGeom prst="rect">
              <a:avLst/>
            </a:prstGeom>
            <a:solidFill>
              <a:srgbClr val="888D9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3" name="Rectangle 32"/>
            <p:cNvSpPr/>
            <p:nvPr/>
          </p:nvSpPr>
          <p:spPr bwMode="ltGray">
            <a:xfrm>
              <a:off x="3564081" y="2621056"/>
              <a:ext cx="27432" cy="27432"/>
            </a:xfrm>
            <a:prstGeom prst="rect">
              <a:avLst/>
            </a:prstGeom>
            <a:solidFill>
              <a:srgbClr val="8B6E1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4" name="Rectangle 26"/>
            <p:cNvSpPr/>
            <p:nvPr/>
          </p:nvSpPr>
          <p:spPr bwMode="ltGray">
            <a:xfrm>
              <a:off x="3248168" y="2387191"/>
              <a:ext cx="258772" cy="261297"/>
            </a:xfrm>
            <a:custGeom>
              <a:avLst/>
              <a:gdLst/>
              <a:ahLst/>
              <a:cxnLst/>
              <a:rect l="l" t="t" r="r" b="b"/>
              <a:pathLst>
                <a:path w="258772" h="261297">
                  <a:moveTo>
                    <a:pt x="0" y="0"/>
                  </a:moveTo>
                  <a:lnTo>
                    <a:pt x="258772" y="0"/>
                  </a:lnTo>
                  <a:lnTo>
                    <a:pt x="258772" y="261297"/>
                  </a:lnTo>
                  <a:lnTo>
                    <a:pt x="0" y="261297"/>
                  </a:lnTo>
                  <a:close/>
                </a:path>
              </a:pathLst>
            </a:custGeom>
            <a:solidFill>
              <a:srgbClr val="80848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5" name="Rectangle 34"/>
            <p:cNvSpPr/>
            <p:nvPr/>
          </p:nvSpPr>
          <p:spPr bwMode="ltGray">
            <a:xfrm>
              <a:off x="3013379" y="2648496"/>
              <a:ext cx="234789" cy="237312"/>
            </a:xfrm>
            <a:prstGeom prst="rect">
              <a:avLst/>
            </a:prstGeom>
            <a:solidFill>
              <a:srgbClr val="E8B21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6" name="Rectangle 35"/>
            <p:cNvSpPr/>
            <p:nvPr/>
          </p:nvSpPr>
          <p:spPr bwMode="ltGray">
            <a:xfrm>
              <a:off x="2916555" y="2567414"/>
              <a:ext cx="234789" cy="237312"/>
            </a:xfrm>
            <a:prstGeom prst="rect">
              <a:avLst/>
            </a:prstGeom>
            <a:solidFill>
              <a:srgbClr val="FFC20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7" name="Rectangle 36"/>
            <p:cNvSpPr/>
            <p:nvPr/>
          </p:nvSpPr>
          <p:spPr bwMode="ltGray">
            <a:xfrm>
              <a:off x="2989395" y="2567414"/>
              <a:ext cx="161949" cy="237312"/>
            </a:xfrm>
            <a:prstGeom prst="rect">
              <a:avLst/>
            </a:prstGeom>
            <a:solidFill>
              <a:srgbClr val="E8B21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8" name="Rectangle 37"/>
            <p:cNvSpPr/>
            <p:nvPr/>
          </p:nvSpPr>
          <p:spPr bwMode="ltGray">
            <a:xfrm>
              <a:off x="3013379" y="2648496"/>
              <a:ext cx="137965" cy="156230"/>
            </a:xfrm>
            <a:prstGeom prst="rect">
              <a:avLst/>
            </a:prstGeom>
            <a:solidFill>
              <a:srgbClr val="E3931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9" name="Rectangle 38"/>
            <p:cNvSpPr/>
            <p:nvPr/>
          </p:nvSpPr>
          <p:spPr bwMode="ltGray">
            <a:xfrm>
              <a:off x="3128912" y="1923047"/>
              <a:ext cx="174198" cy="176722"/>
            </a:xfrm>
            <a:prstGeom prst="rect">
              <a:avLst/>
            </a:prstGeom>
            <a:solidFill>
              <a:srgbClr val="FFC20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6" name="Slide Number Placeholder 5"/>
          <p:cNvSpPr>
            <a:spLocks noGrp="1"/>
          </p:cNvSpPr>
          <p:nvPr>
            <p:ph type="sldNum" sz="quarter" idx="4"/>
          </p:nvPr>
        </p:nvSpPr>
        <p:spPr>
          <a:xfrm>
            <a:off x="11436821" y="6439756"/>
            <a:ext cx="524991" cy="182880"/>
          </a:xfrm>
          <a:prstGeom prst="rect">
            <a:avLst/>
          </a:prstGeom>
        </p:spPr>
        <p:txBody>
          <a:bodyPr vert="horz" wrap="none" lIns="0" tIns="0" rIns="0" bIns="0" rtlCol="0" anchor="b"/>
          <a:lstStyle>
            <a:lvl1pPr algn="ctr">
              <a:defRPr sz="1000">
                <a:solidFill>
                  <a:schemeClr val="tx1"/>
                </a:solidFill>
              </a:defRPr>
            </a:lvl1pPr>
          </a:lstStyle>
          <a:p>
            <a:fld id="{C51EAA63-D034-42AE-91FA-B13B9518C7BE}" type="slidenum">
              <a:rPr/>
              <a:pPr/>
              <a:t>‹#›</a:t>
            </a:fld>
            <a:endParaRPr/>
          </a:p>
        </p:txBody>
      </p:sp>
    </p:spTree>
    <p:extLst>
      <p:ext uri="{BB962C8B-B14F-4D97-AF65-F5344CB8AC3E}">
        <p14:creationId xmlns:p14="http://schemas.microsoft.com/office/powerpoint/2010/main" val="3193062027"/>
      </p:ext>
    </p:extLst>
  </p:cSld>
  <p:clrMap bg1="lt1" tx1="dk1" bg2="lt2" tx2="dk2" accent1="accent1" accent2="accent2" accent3="accent3" accent4="accent4" accent5="accent5" accent6="accent6" hlink="hlink" folHlink="folHlink"/>
  <p:sldLayoutIdLst>
    <p:sldLayoutId id="2147483689" r:id="rId1"/>
    <p:sldLayoutId id="2147483707" r:id="rId2"/>
    <p:sldLayoutId id="2147483710" r:id="rId3"/>
    <p:sldLayoutId id="2147483726" r:id="rId4"/>
    <p:sldLayoutId id="2147483727" r:id="rId5"/>
    <p:sldLayoutId id="2147483711" r:id="rId6"/>
    <p:sldLayoutId id="2147483715" r:id="rId7"/>
    <p:sldLayoutId id="2147483692" r:id="rId8"/>
    <p:sldLayoutId id="2147483716" r:id="rId9"/>
    <p:sldLayoutId id="2147483717" r:id="rId10"/>
    <p:sldLayoutId id="2147483708" r:id="rId11"/>
    <p:sldLayoutId id="2147483709" r:id="rId12"/>
    <p:sldLayoutId id="2147483697" r:id="rId13"/>
    <p:sldLayoutId id="2147483698" r:id="rId14"/>
    <p:sldLayoutId id="2147483699" r:id="rId15"/>
    <p:sldLayoutId id="2147483719" r:id="rId16"/>
    <p:sldLayoutId id="2147483720" r:id="rId17"/>
    <p:sldLayoutId id="2147483700" r:id="rId18"/>
    <p:sldLayoutId id="2147483701" r:id="rId19"/>
    <p:sldLayoutId id="2147483702" r:id="rId20"/>
    <p:sldLayoutId id="2147483703" r:id="rId21"/>
    <p:sldLayoutId id="2147483721" r:id="rId22"/>
    <p:sldLayoutId id="2147483722" r:id="rId23"/>
    <p:sldLayoutId id="2147483693" r:id="rId24"/>
    <p:sldLayoutId id="2147483718" r:id="rId25"/>
    <p:sldLayoutId id="2147483725" r:id="rId26"/>
    <p:sldLayoutId id="2147483723" r:id="rId27"/>
    <p:sldLayoutId id="2147483724" r:id="rId28"/>
    <p:sldLayoutId id="2147483704" r:id="rId29"/>
    <p:sldLayoutId id="2147483705" r:id="rId30"/>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hdr="0" dt="0"/>
  <p:txStyles>
    <p:titleStyle>
      <a:lvl1pPr algn="l" defTabSz="914400" rtl="0" eaLnBrk="1" latinLnBrk="0" hangingPunct="1">
        <a:lnSpc>
          <a:spcPct val="90000"/>
        </a:lnSpc>
        <a:spcBef>
          <a:spcPct val="0"/>
        </a:spcBef>
        <a:buNone/>
        <a:defRPr sz="2800" b="1" kern="1200">
          <a:solidFill>
            <a:srgbClr val="404040"/>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tx1">
            <a:lumMod val="40000"/>
            <a:lumOff val="60000"/>
          </a:schemeClr>
        </a:buClr>
        <a:buFont typeface="Arial" panose="020B0604020202020204" pitchFamily="34" charset="0"/>
        <a:buChar char="•"/>
        <a:defRPr sz="2400" b="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40000"/>
            <a:lumOff val="60000"/>
          </a:schemeClr>
        </a:buClr>
        <a:buFont typeface="Arial" panose="020B0604020202020204" pitchFamily="34" charset="0"/>
        <a:buChar char="–"/>
        <a:defRPr sz="2000" b="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800" b="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support.symantec.com/en_US/article.INFO3895.html" TargetMode="External"/><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22.png"/><Relationship Id="rId2" Type="http://schemas.openxmlformats.org/officeDocument/2006/relationships/tags" Target="../tags/tag3.xml"/><Relationship Id="rId1" Type="http://schemas.openxmlformats.org/officeDocument/2006/relationships/vmlDrawing" Target="../drawings/vmlDrawing1.vml"/><Relationship Id="rId6" Type="http://schemas.openxmlformats.org/officeDocument/2006/relationships/image" Target="../media/image21.emf"/><Relationship Id="rId5" Type="http://schemas.openxmlformats.org/officeDocument/2006/relationships/oleObject" Target="../embeddings/oleObject1.bin"/><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21.emf"/><Relationship Id="rId5" Type="http://schemas.openxmlformats.org/officeDocument/2006/relationships/oleObject" Target="../embeddings/oleObject2.bin"/><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Symantec™ </a:t>
            </a:r>
            <a:r>
              <a:rPr lang="en-US" dirty="0" smtClean="0"/>
              <a:t>Endpoint Management</a:t>
            </a:r>
            <a:endParaRPr lang="en-US" dirty="0"/>
          </a:p>
        </p:txBody>
      </p:sp>
      <p:sp>
        <p:nvSpPr>
          <p:cNvPr id="6" name="Footer Placeholder 5"/>
          <p:cNvSpPr>
            <a:spLocks noGrp="1"/>
          </p:cNvSpPr>
          <p:nvPr>
            <p:ph type="ftr" sz="quarter" idx="4294967295"/>
          </p:nvPr>
        </p:nvSpPr>
        <p:spPr>
          <a:xfrm>
            <a:off x="609440" y="6329172"/>
            <a:ext cx="5495958" cy="182880"/>
          </a:xfrm>
          <a:prstGeom prst="rect">
            <a:avLst/>
          </a:prstGeom>
        </p:spPr>
        <p:txBody>
          <a:bodyPr/>
          <a:lstStyle/>
          <a:p>
            <a:r>
              <a:rPr lang="en-US" dirty="0" smtClean="0"/>
              <a:t>Copyright © </a:t>
            </a:r>
            <a:r>
              <a:rPr lang="en-US" dirty="0" smtClean="0"/>
              <a:t>2016 </a:t>
            </a:r>
            <a:r>
              <a:rPr lang="en-US" dirty="0" smtClean="0"/>
              <a:t>Symantec Corporation</a:t>
            </a:r>
            <a:endParaRPr lang="en-US" dirty="0"/>
          </a:p>
        </p:txBody>
      </p:sp>
      <p:sp>
        <p:nvSpPr>
          <p:cNvPr id="10" name="Slide Number Placeholder 9"/>
          <p:cNvSpPr>
            <a:spLocks noGrp="1"/>
          </p:cNvSpPr>
          <p:nvPr>
            <p:ph type="sldNum" sz="quarter" idx="4294967295"/>
          </p:nvPr>
        </p:nvSpPr>
        <p:spPr>
          <a:xfrm>
            <a:off x="11282934" y="6439756"/>
            <a:ext cx="524991" cy="182880"/>
          </a:xfrm>
          <a:prstGeom prst="rect">
            <a:avLst/>
          </a:prstGeom>
        </p:spPr>
        <p:txBody>
          <a:bodyPr/>
          <a:lstStyle/>
          <a:p>
            <a:fld id="{C51EAA63-D034-42AE-91FA-B13B9518C7BE}" type="slidenum">
              <a:rPr lang="en-US" smtClean="0"/>
              <a:pPr/>
              <a:t>1</a:t>
            </a:fld>
            <a:endParaRPr lang="en-US"/>
          </a:p>
        </p:txBody>
      </p:sp>
      <p:sp>
        <p:nvSpPr>
          <p:cNvPr id="5" name="Text Placeholder 4"/>
          <p:cNvSpPr>
            <a:spLocks noGrp="1"/>
          </p:cNvSpPr>
          <p:nvPr>
            <p:ph type="body" sz="quarter" idx="10"/>
          </p:nvPr>
        </p:nvSpPr>
        <p:spPr/>
        <p:txBody>
          <a:bodyPr/>
          <a:lstStyle/>
          <a:p>
            <a:r>
              <a:rPr lang="en-US" dirty="0" smtClean="0"/>
              <a:t>Product Management</a:t>
            </a:r>
            <a:endParaRPr lang="en-US" dirty="0"/>
          </a:p>
        </p:txBody>
      </p:sp>
      <p:sp>
        <p:nvSpPr>
          <p:cNvPr id="4" name="Subtitle 3"/>
          <p:cNvSpPr>
            <a:spLocks noGrp="1"/>
          </p:cNvSpPr>
          <p:nvPr>
            <p:ph type="subTitle" idx="1"/>
          </p:nvPr>
        </p:nvSpPr>
        <p:spPr/>
        <p:txBody>
          <a:bodyPr/>
          <a:lstStyle/>
          <a:p>
            <a:r>
              <a:rPr lang="en-US" dirty="0" smtClean="0"/>
              <a:t>Mike Grueber</a:t>
            </a:r>
            <a:endParaRPr lang="en-US" dirty="0"/>
          </a:p>
        </p:txBody>
      </p:sp>
    </p:spTree>
    <p:extLst>
      <p:ext uri="{BB962C8B-B14F-4D97-AF65-F5344CB8AC3E}">
        <p14:creationId xmlns:p14="http://schemas.microsoft.com/office/powerpoint/2010/main" val="2901473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ITMS 8.0 GIVES ORGANIZATIONS ROOM TO GROW AND IS EASIER TO USE</a:t>
            </a:r>
            <a:endParaRPr lang="en-US" dirty="0"/>
          </a:p>
        </p:txBody>
      </p:sp>
      <p:sp>
        <p:nvSpPr>
          <p:cNvPr id="4" name="Slide Number Placeholder 3"/>
          <p:cNvSpPr>
            <a:spLocks noGrp="1"/>
          </p:cNvSpPr>
          <p:nvPr>
            <p:ph type="sldNum" sz="quarter" idx="12"/>
          </p:nvPr>
        </p:nvSpPr>
        <p:spPr/>
        <p:txBody>
          <a:bodyPr/>
          <a:lstStyle/>
          <a:p>
            <a:fld id="{2D88F0F9-74A8-45E4-B405-052EDB68E8BD}" type="slidenum">
              <a:rPr lang="en-US" smtClean="0"/>
              <a:t>10</a:t>
            </a:fld>
            <a:endParaRPr lang="en-US" dirty="0"/>
          </a:p>
        </p:txBody>
      </p:sp>
      <p:grpSp>
        <p:nvGrpSpPr>
          <p:cNvPr id="26" name="Group 25"/>
          <p:cNvGrpSpPr/>
          <p:nvPr/>
        </p:nvGrpSpPr>
        <p:grpSpPr>
          <a:xfrm>
            <a:off x="964274" y="3810233"/>
            <a:ext cx="9854558" cy="2354872"/>
            <a:chOff x="964274" y="3894107"/>
            <a:chExt cx="9854558" cy="2354872"/>
          </a:xfrm>
        </p:grpSpPr>
        <p:grpSp>
          <p:nvGrpSpPr>
            <p:cNvPr id="194" name="Group 193"/>
            <p:cNvGrpSpPr/>
            <p:nvPr/>
          </p:nvGrpSpPr>
          <p:grpSpPr>
            <a:xfrm>
              <a:off x="6931769" y="4872359"/>
              <a:ext cx="398370" cy="398370"/>
              <a:chOff x="7371761" y="3369643"/>
              <a:chExt cx="462939" cy="462939"/>
            </a:xfrm>
          </p:grpSpPr>
          <p:sp>
            <p:nvSpPr>
              <p:cNvPr id="196" name="Oval 195"/>
              <p:cNvSpPr/>
              <p:nvPr/>
            </p:nvSpPr>
            <p:spPr bwMode="gray">
              <a:xfrm>
                <a:off x="7371761" y="3369643"/>
                <a:ext cx="462939" cy="462939"/>
              </a:xfrm>
              <a:prstGeom prst="ellipse">
                <a:avLst/>
              </a:prstGeom>
              <a:solidFill>
                <a:srgbClr val="EFEFE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grpSp>
            <p:nvGrpSpPr>
              <p:cNvPr id="197" name="Group 196"/>
              <p:cNvGrpSpPr/>
              <p:nvPr/>
            </p:nvGrpSpPr>
            <p:grpSpPr>
              <a:xfrm>
                <a:off x="7461298" y="3459180"/>
                <a:ext cx="283864" cy="283864"/>
                <a:chOff x="7392114" y="3649445"/>
                <a:chExt cx="283864" cy="283864"/>
              </a:xfrm>
            </p:grpSpPr>
            <p:sp>
              <p:nvSpPr>
                <p:cNvPr id="198" name="Oval 197"/>
                <p:cNvSpPr/>
                <p:nvPr/>
              </p:nvSpPr>
              <p:spPr bwMode="gray">
                <a:xfrm>
                  <a:off x="7413189" y="3670520"/>
                  <a:ext cx="241715" cy="241715"/>
                </a:xfrm>
                <a:prstGeom prst="ellipse">
                  <a:avLst/>
                </a:prstGeom>
                <a:solidFill>
                  <a:schemeClr val="bg1">
                    <a:lumMod val="9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
              <p:nvSpPr>
                <p:cNvPr id="201" name="Freeform 44"/>
                <p:cNvSpPr>
                  <a:spLocks noEditPoints="1"/>
                </p:cNvSpPr>
                <p:nvPr/>
              </p:nvSpPr>
              <p:spPr bwMode="auto">
                <a:xfrm>
                  <a:off x="7392114" y="3649445"/>
                  <a:ext cx="283864" cy="283864"/>
                </a:xfrm>
                <a:custGeom>
                  <a:avLst/>
                  <a:gdLst>
                    <a:gd name="T0" fmla="*/ 337 w 596"/>
                    <a:gd name="T1" fmla="*/ 472 h 597"/>
                    <a:gd name="T2" fmla="*/ 304 w 596"/>
                    <a:gd name="T3" fmla="*/ 465 h 597"/>
                    <a:gd name="T4" fmla="*/ 284 w 596"/>
                    <a:gd name="T5" fmla="*/ 437 h 597"/>
                    <a:gd name="T6" fmla="*/ 291 w 596"/>
                    <a:gd name="T7" fmla="*/ 403 h 597"/>
                    <a:gd name="T8" fmla="*/ 134 w 596"/>
                    <a:gd name="T9" fmla="*/ 358 h 597"/>
                    <a:gd name="T10" fmla="*/ 111 w 596"/>
                    <a:gd name="T11" fmla="*/ 351 h 597"/>
                    <a:gd name="T12" fmla="*/ 94 w 596"/>
                    <a:gd name="T13" fmla="*/ 336 h 597"/>
                    <a:gd name="T14" fmla="*/ 82 w 596"/>
                    <a:gd name="T15" fmla="*/ 317 h 597"/>
                    <a:gd name="T16" fmla="*/ 80 w 596"/>
                    <a:gd name="T17" fmla="*/ 292 h 597"/>
                    <a:gd name="T18" fmla="*/ 88 w 596"/>
                    <a:gd name="T19" fmla="*/ 270 h 597"/>
                    <a:gd name="T20" fmla="*/ 102 w 596"/>
                    <a:gd name="T21" fmla="*/ 253 h 597"/>
                    <a:gd name="T22" fmla="*/ 122 w 596"/>
                    <a:gd name="T23" fmla="*/ 241 h 597"/>
                    <a:gd name="T24" fmla="*/ 334 w 596"/>
                    <a:gd name="T25" fmla="*/ 239 h 597"/>
                    <a:gd name="T26" fmla="*/ 284 w 596"/>
                    <a:gd name="T27" fmla="*/ 179 h 597"/>
                    <a:gd name="T28" fmla="*/ 291 w 596"/>
                    <a:gd name="T29" fmla="*/ 145 h 597"/>
                    <a:gd name="T30" fmla="*/ 320 w 596"/>
                    <a:gd name="T31" fmla="*/ 126 h 597"/>
                    <a:gd name="T32" fmla="*/ 353 w 596"/>
                    <a:gd name="T33" fmla="*/ 132 h 597"/>
                    <a:gd name="T34" fmla="*/ 517 w 596"/>
                    <a:gd name="T35" fmla="*/ 298 h 597"/>
                    <a:gd name="T36" fmla="*/ 298 w 596"/>
                    <a:gd name="T37" fmla="*/ 0 h 597"/>
                    <a:gd name="T38" fmla="*/ 239 w 596"/>
                    <a:gd name="T39" fmla="*/ 7 h 597"/>
                    <a:gd name="T40" fmla="*/ 183 w 596"/>
                    <a:gd name="T41" fmla="*/ 24 h 597"/>
                    <a:gd name="T42" fmla="*/ 132 w 596"/>
                    <a:gd name="T43" fmla="*/ 51 h 597"/>
                    <a:gd name="T44" fmla="*/ 88 w 596"/>
                    <a:gd name="T45" fmla="*/ 88 h 597"/>
                    <a:gd name="T46" fmla="*/ 52 w 596"/>
                    <a:gd name="T47" fmla="*/ 132 h 597"/>
                    <a:gd name="T48" fmla="*/ 24 w 596"/>
                    <a:gd name="T49" fmla="*/ 183 h 597"/>
                    <a:gd name="T50" fmla="*/ 7 w 596"/>
                    <a:gd name="T51" fmla="*/ 239 h 597"/>
                    <a:gd name="T52" fmla="*/ 0 w 596"/>
                    <a:gd name="T53" fmla="*/ 298 h 597"/>
                    <a:gd name="T54" fmla="*/ 7 w 596"/>
                    <a:gd name="T55" fmla="*/ 359 h 597"/>
                    <a:gd name="T56" fmla="*/ 24 w 596"/>
                    <a:gd name="T57" fmla="*/ 414 h 597"/>
                    <a:gd name="T58" fmla="*/ 52 w 596"/>
                    <a:gd name="T59" fmla="*/ 465 h 597"/>
                    <a:gd name="T60" fmla="*/ 88 w 596"/>
                    <a:gd name="T61" fmla="*/ 509 h 597"/>
                    <a:gd name="T62" fmla="*/ 132 w 596"/>
                    <a:gd name="T63" fmla="*/ 546 h 597"/>
                    <a:gd name="T64" fmla="*/ 183 w 596"/>
                    <a:gd name="T65" fmla="*/ 573 h 597"/>
                    <a:gd name="T66" fmla="*/ 239 w 596"/>
                    <a:gd name="T67" fmla="*/ 590 h 597"/>
                    <a:gd name="T68" fmla="*/ 298 w 596"/>
                    <a:gd name="T69" fmla="*/ 597 h 597"/>
                    <a:gd name="T70" fmla="*/ 359 w 596"/>
                    <a:gd name="T71" fmla="*/ 590 h 597"/>
                    <a:gd name="T72" fmla="*/ 415 w 596"/>
                    <a:gd name="T73" fmla="*/ 573 h 597"/>
                    <a:gd name="T74" fmla="*/ 465 w 596"/>
                    <a:gd name="T75" fmla="*/ 546 h 597"/>
                    <a:gd name="T76" fmla="*/ 509 w 596"/>
                    <a:gd name="T77" fmla="*/ 509 h 597"/>
                    <a:gd name="T78" fmla="*/ 546 w 596"/>
                    <a:gd name="T79" fmla="*/ 465 h 597"/>
                    <a:gd name="T80" fmla="*/ 573 w 596"/>
                    <a:gd name="T81" fmla="*/ 414 h 597"/>
                    <a:gd name="T82" fmla="*/ 591 w 596"/>
                    <a:gd name="T83" fmla="*/ 359 h 597"/>
                    <a:gd name="T84" fmla="*/ 596 w 596"/>
                    <a:gd name="T85" fmla="*/ 298 h 597"/>
                    <a:gd name="T86" fmla="*/ 591 w 596"/>
                    <a:gd name="T87" fmla="*/ 239 h 597"/>
                    <a:gd name="T88" fmla="*/ 573 w 596"/>
                    <a:gd name="T89" fmla="*/ 183 h 597"/>
                    <a:gd name="T90" fmla="*/ 546 w 596"/>
                    <a:gd name="T91" fmla="*/ 132 h 597"/>
                    <a:gd name="T92" fmla="*/ 509 w 596"/>
                    <a:gd name="T93" fmla="*/ 88 h 597"/>
                    <a:gd name="T94" fmla="*/ 465 w 596"/>
                    <a:gd name="T95" fmla="*/ 51 h 597"/>
                    <a:gd name="T96" fmla="*/ 415 w 596"/>
                    <a:gd name="T97" fmla="*/ 24 h 597"/>
                    <a:gd name="T98" fmla="*/ 359 w 596"/>
                    <a:gd name="T99" fmla="*/ 7 h 597"/>
                    <a:gd name="T100" fmla="*/ 298 w 596"/>
                    <a:gd name="T101"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96" h="597">
                      <a:moveTo>
                        <a:pt x="360" y="459"/>
                      </a:moveTo>
                      <a:lnTo>
                        <a:pt x="353" y="465"/>
                      </a:lnTo>
                      <a:lnTo>
                        <a:pt x="346" y="469"/>
                      </a:lnTo>
                      <a:lnTo>
                        <a:pt x="337" y="472"/>
                      </a:lnTo>
                      <a:lnTo>
                        <a:pt x="328" y="472"/>
                      </a:lnTo>
                      <a:lnTo>
                        <a:pt x="320" y="472"/>
                      </a:lnTo>
                      <a:lnTo>
                        <a:pt x="311" y="469"/>
                      </a:lnTo>
                      <a:lnTo>
                        <a:pt x="304" y="465"/>
                      </a:lnTo>
                      <a:lnTo>
                        <a:pt x="296" y="459"/>
                      </a:lnTo>
                      <a:lnTo>
                        <a:pt x="291" y="453"/>
                      </a:lnTo>
                      <a:lnTo>
                        <a:pt x="286" y="444"/>
                      </a:lnTo>
                      <a:lnTo>
                        <a:pt x="284" y="437"/>
                      </a:lnTo>
                      <a:lnTo>
                        <a:pt x="283" y="428"/>
                      </a:lnTo>
                      <a:lnTo>
                        <a:pt x="284" y="419"/>
                      </a:lnTo>
                      <a:lnTo>
                        <a:pt x="286" y="411"/>
                      </a:lnTo>
                      <a:lnTo>
                        <a:pt x="291" y="403"/>
                      </a:lnTo>
                      <a:lnTo>
                        <a:pt x="296" y="396"/>
                      </a:lnTo>
                      <a:lnTo>
                        <a:pt x="334" y="358"/>
                      </a:lnTo>
                      <a:lnTo>
                        <a:pt x="139" y="358"/>
                      </a:lnTo>
                      <a:lnTo>
                        <a:pt x="134" y="358"/>
                      </a:lnTo>
                      <a:lnTo>
                        <a:pt x="128" y="357"/>
                      </a:lnTo>
                      <a:lnTo>
                        <a:pt x="122" y="356"/>
                      </a:lnTo>
                      <a:lnTo>
                        <a:pt x="117" y="354"/>
                      </a:lnTo>
                      <a:lnTo>
                        <a:pt x="111" y="351"/>
                      </a:lnTo>
                      <a:lnTo>
                        <a:pt x="106" y="348"/>
                      </a:lnTo>
                      <a:lnTo>
                        <a:pt x="102" y="345"/>
                      </a:lnTo>
                      <a:lnTo>
                        <a:pt x="97" y="341"/>
                      </a:lnTo>
                      <a:lnTo>
                        <a:pt x="94" y="336"/>
                      </a:lnTo>
                      <a:lnTo>
                        <a:pt x="90" y="332"/>
                      </a:lnTo>
                      <a:lnTo>
                        <a:pt x="88" y="327"/>
                      </a:lnTo>
                      <a:lnTo>
                        <a:pt x="84" y="322"/>
                      </a:lnTo>
                      <a:lnTo>
                        <a:pt x="82" y="317"/>
                      </a:lnTo>
                      <a:lnTo>
                        <a:pt x="81" y="310"/>
                      </a:lnTo>
                      <a:lnTo>
                        <a:pt x="80" y="305"/>
                      </a:lnTo>
                      <a:lnTo>
                        <a:pt x="80" y="298"/>
                      </a:lnTo>
                      <a:lnTo>
                        <a:pt x="80" y="292"/>
                      </a:lnTo>
                      <a:lnTo>
                        <a:pt x="81" y="287"/>
                      </a:lnTo>
                      <a:lnTo>
                        <a:pt x="82" y="281"/>
                      </a:lnTo>
                      <a:lnTo>
                        <a:pt x="84" y="276"/>
                      </a:lnTo>
                      <a:lnTo>
                        <a:pt x="88" y="270"/>
                      </a:lnTo>
                      <a:lnTo>
                        <a:pt x="90" y="265"/>
                      </a:lnTo>
                      <a:lnTo>
                        <a:pt x="94" y="261"/>
                      </a:lnTo>
                      <a:lnTo>
                        <a:pt x="97" y="256"/>
                      </a:lnTo>
                      <a:lnTo>
                        <a:pt x="102" y="253"/>
                      </a:lnTo>
                      <a:lnTo>
                        <a:pt x="106" y="249"/>
                      </a:lnTo>
                      <a:lnTo>
                        <a:pt x="111" y="247"/>
                      </a:lnTo>
                      <a:lnTo>
                        <a:pt x="117" y="243"/>
                      </a:lnTo>
                      <a:lnTo>
                        <a:pt x="122" y="241"/>
                      </a:lnTo>
                      <a:lnTo>
                        <a:pt x="128" y="240"/>
                      </a:lnTo>
                      <a:lnTo>
                        <a:pt x="134" y="239"/>
                      </a:lnTo>
                      <a:lnTo>
                        <a:pt x="139" y="239"/>
                      </a:lnTo>
                      <a:lnTo>
                        <a:pt x="334" y="239"/>
                      </a:lnTo>
                      <a:lnTo>
                        <a:pt x="296" y="201"/>
                      </a:lnTo>
                      <a:lnTo>
                        <a:pt x="291" y="195"/>
                      </a:lnTo>
                      <a:lnTo>
                        <a:pt x="286" y="186"/>
                      </a:lnTo>
                      <a:lnTo>
                        <a:pt x="284" y="179"/>
                      </a:lnTo>
                      <a:lnTo>
                        <a:pt x="283" y="170"/>
                      </a:lnTo>
                      <a:lnTo>
                        <a:pt x="284" y="161"/>
                      </a:lnTo>
                      <a:lnTo>
                        <a:pt x="286" y="153"/>
                      </a:lnTo>
                      <a:lnTo>
                        <a:pt x="291" y="145"/>
                      </a:lnTo>
                      <a:lnTo>
                        <a:pt x="296" y="138"/>
                      </a:lnTo>
                      <a:lnTo>
                        <a:pt x="304" y="132"/>
                      </a:lnTo>
                      <a:lnTo>
                        <a:pt x="311" y="128"/>
                      </a:lnTo>
                      <a:lnTo>
                        <a:pt x="320" y="126"/>
                      </a:lnTo>
                      <a:lnTo>
                        <a:pt x="328" y="125"/>
                      </a:lnTo>
                      <a:lnTo>
                        <a:pt x="337" y="126"/>
                      </a:lnTo>
                      <a:lnTo>
                        <a:pt x="346" y="128"/>
                      </a:lnTo>
                      <a:lnTo>
                        <a:pt x="353" y="132"/>
                      </a:lnTo>
                      <a:lnTo>
                        <a:pt x="360" y="138"/>
                      </a:lnTo>
                      <a:lnTo>
                        <a:pt x="514" y="292"/>
                      </a:lnTo>
                      <a:lnTo>
                        <a:pt x="516" y="295"/>
                      </a:lnTo>
                      <a:lnTo>
                        <a:pt x="517" y="298"/>
                      </a:lnTo>
                      <a:lnTo>
                        <a:pt x="516" y="303"/>
                      </a:lnTo>
                      <a:lnTo>
                        <a:pt x="514" y="306"/>
                      </a:lnTo>
                      <a:lnTo>
                        <a:pt x="360" y="459"/>
                      </a:lnTo>
                      <a:close/>
                      <a:moveTo>
                        <a:pt x="298" y="0"/>
                      </a:moveTo>
                      <a:lnTo>
                        <a:pt x="283" y="1"/>
                      </a:lnTo>
                      <a:lnTo>
                        <a:pt x="268" y="3"/>
                      </a:lnTo>
                      <a:lnTo>
                        <a:pt x="253" y="4"/>
                      </a:lnTo>
                      <a:lnTo>
                        <a:pt x="239" y="7"/>
                      </a:lnTo>
                      <a:lnTo>
                        <a:pt x="224" y="10"/>
                      </a:lnTo>
                      <a:lnTo>
                        <a:pt x="210" y="14"/>
                      </a:lnTo>
                      <a:lnTo>
                        <a:pt x="197" y="19"/>
                      </a:lnTo>
                      <a:lnTo>
                        <a:pt x="183" y="24"/>
                      </a:lnTo>
                      <a:lnTo>
                        <a:pt x="170" y="30"/>
                      </a:lnTo>
                      <a:lnTo>
                        <a:pt x="157" y="37"/>
                      </a:lnTo>
                      <a:lnTo>
                        <a:pt x="144" y="44"/>
                      </a:lnTo>
                      <a:lnTo>
                        <a:pt x="132" y="51"/>
                      </a:lnTo>
                      <a:lnTo>
                        <a:pt x="120" y="60"/>
                      </a:lnTo>
                      <a:lnTo>
                        <a:pt x="109" y="68"/>
                      </a:lnTo>
                      <a:lnTo>
                        <a:pt x="98" y="78"/>
                      </a:lnTo>
                      <a:lnTo>
                        <a:pt x="88" y="88"/>
                      </a:lnTo>
                      <a:lnTo>
                        <a:pt x="78" y="99"/>
                      </a:lnTo>
                      <a:lnTo>
                        <a:pt x="69" y="109"/>
                      </a:lnTo>
                      <a:lnTo>
                        <a:pt x="60" y="120"/>
                      </a:lnTo>
                      <a:lnTo>
                        <a:pt x="52" y="132"/>
                      </a:lnTo>
                      <a:lnTo>
                        <a:pt x="43" y="144"/>
                      </a:lnTo>
                      <a:lnTo>
                        <a:pt x="37" y="157"/>
                      </a:lnTo>
                      <a:lnTo>
                        <a:pt x="30" y="170"/>
                      </a:lnTo>
                      <a:lnTo>
                        <a:pt x="24" y="183"/>
                      </a:lnTo>
                      <a:lnTo>
                        <a:pt x="19" y="196"/>
                      </a:lnTo>
                      <a:lnTo>
                        <a:pt x="14" y="210"/>
                      </a:lnTo>
                      <a:lnTo>
                        <a:pt x="10" y="224"/>
                      </a:lnTo>
                      <a:lnTo>
                        <a:pt x="7" y="239"/>
                      </a:lnTo>
                      <a:lnTo>
                        <a:pt x="4" y="253"/>
                      </a:lnTo>
                      <a:lnTo>
                        <a:pt x="2" y="268"/>
                      </a:lnTo>
                      <a:lnTo>
                        <a:pt x="1" y="283"/>
                      </a:lnTo>
                      <a:lnTo>
                        <a:pt x="0" y="298"/>
                      </a:lnTo>
                      <a:lnTo>
                        <a:pt x="1" y="314"/>
                      </a:lnTo>
                      <a:lnTo>
                        <a:pt x="2" y="329"/>
                      </a:lnTo>
                      <a:lnTo>
                        <a:pt x="4" y="344"/>
                      </a:lnTo>
                      <a:lnTo>
                        <a:pt x="7" y="359"/>
                      </a:lnTo>
                      <a:lnTo>
                        <a:pt x="10" y="373"/>
                      </a:lnTo>
                      <a:lnTo>
                        <a:pt x="14" y="387"/>
                      </a:lnTo>
                      <a:lnTo>
                        <a:pt x="19" y="401"/>
                      </a:lnTo>
                      <a:lnTo>
                        <a:pt x="24" y="414"/>
                      </a:lnTo>
                      <a:lnTo>
                        <a:pt x="30" y="428"/>
                      </a:lnTo>
                      <a:lnTo>
                        <a:pt x="37" y="440"/>
                      </a:lnTo>
                      <a:lnTo>
                        <a:pt x="43" y="453"/>
                      </a:lnTo>
                      <a:lnTo>
                        <a:pt x="52" y="465"/>
                      </a:lnTo>
                      <a:lnTo>
                        <a:pt x="60" y="477"/>
                      </a:lnTo>
                      <a:lnTo>
                        <a:pt x="69" y="487"/>
                      </a:lnTo>
                      <a:lnTo>
                        <a:pt x="78" y="498"/>
                      </a:lnTo>
                      <a:lnTo>
                        <a:pt x="88" y="509"/>
                      </a:lnTo>
                      <a:lnTo>
                        <a:pt x="98" y="519"/>
                      </a:lnTo>
                      <a:lnTo>
                        <a:pt x="109" y="528"/>
                      </a:lnTo>
                      <a:lnTo>
                        <a:pt x="120" y="537"/>
                      </a:lnTo>
                      <a:lnTo>
                        <a:pt x="132" y="546"/>
                      </a:lnTo>
                      <a:lnTo>
                        <a:pt x="144" y="553"/>
                      </a:lnTo>
                      <a:lnTo>
                        <a:pt x="157" y="561"/>
                      </a:lnTo>
                      <a:lnTo>
                        <a:pt x="170" y="567"/>
                      </a:lnTo>
                      <a:lnTo>
                        <a:pt x="183" y="573"/>
                      </a:lnTo>
                      <a:lnTo>
                        <a:pt x="197" y="578"/>
                      </a:lnTo>
                      <a:lnTo>
                        <a:pt x="210" y="584"/>
                      </a:lnTo>
                      <a:lnTo>
                        <a:pt x="224" y="587"/>
                      </a:lnTo>
                      <a:lnTo>
                        <a:pt x="239" y="590"/>
                      </a:lnTo>
                      <a:lnTo>
                        <a:pt x="253" y="593"/>
                      </a:lnTo>
                      <a:lnTo>
                        <a:pt x="268" y="595"/>
                      </a:lnTo>
                      <a:lnTo>
                        <a:pt x="283" y="597"/>
                      </a:lnTo>
                      <a:lnTo>
                        <a:pt x="298" y="597"/>
                      </a:lnTo>
                      <a:lnTo>
                        <a:pt x="313" y="597"/>
                      </a:lnTo>
                      <a:lnTo>
                        <a:pt x="328" y="595"/>
                      </a:lnTo>
                      <a:lnTo>
                        <a:pt x="344" y="593"/>
                      </a:lnTo>
                      <a:lnTo>
                        <a:pt x="359" y="590"/>
                      </a:lnTo>
                      <a:lnTo>
                        <a:pt x="373" y="587"/>
                      </a:lnTo>
                      <a:lnTo>
                        <a:pt x="387" y="584"/>
                      </a:lnTo>
                      <a:lnTo>
                        <a:pt x="401" y="578"/>
                      </a:lnTo>
                      <a:lnTo>
                        <a:pt x="415" y="573"/>
                      </a:lnTo>
                      <a:lnTo>
                        <a:pt x="428" y="567"/>
                      </a:lnTo>
                      <a:lnTo>
                        <a:pt x="441" y="561"/>
                      </a:lnTo>
                      <a:lnTo>
                        <a:pt x="453" y="553"/>
                      </a:lnTo>
                      <a:lnTo>
                        <a:pt x="465" y="546"/>
                      </a:lnTo>
                      <a:lnTo>
                        <a:pt x="476" y="537"/>
                      </a:lnTo>
                      <a:lnTo>
                        <a:pt x="488" y="528"/>
                      </a:lnTo>
                      <a:lnTo>
                        <a:pt x="499" y="519"/>
                      </a:lnTo>
                      <a:lnTo>
                        <a:pt x="509" y="509"/>
                      </a:lnTo>
                      <a:lnTo>
                        <a:pt x="519" y="498"/>
                      </a:lnTo>
                      <a:lnTo>
                        <a:pt x="528" y="487"/>
                      </a:lnTo>
                      <a:lnTo>
                        <a:pt x="537" y="477"/>
                      </a:lnTo>
                      <a:lnTo>
                        <a:pt x="546" y="465"/>
                      </a:lnTo>
                      <a:lnTo>
                        <a:pt x="553" y="453"/>
                      </a:lnTo>
                      <a:lnTo>
                        <a:pt x="561" y="440"/>
                      </a:lnTo>
                      <a:lnTo>
                        <a:pt x="567" y="428"/>
                      </a:lnTo>
                      <a:lnTo>
                        <a:pt x="573" y="414"/>
                      </a:lnTo>
                      <a:lnTo>
                        <a:pt x="578" y="401"/>
                      </a:lnTo>
                      <a:lnTo>
                        <a:pt x="583" y="387"/>
                      </a:lnTo>
                      <a:lnTo>
                        <a:pt x="587" y="373"/>
                      </a:lnTo>
                      <a:lnTo>
                        <a:pt x="591" y="359"/>
                      </a:lnTo>
                      <a:lnTo>
                        <a:pt x="593" y="344"/>
                      </a:lnTo>
                      <a:lnTo>
                        <a:pt x="595" y="329"/>
                      </a:lnTo>
                      <a:lnTo>
                        <a:pt x="596" y="314"/>
                      </a:lnTo>
                      <a:lnTo>
                        <a:pt x="596" y="298"/>
                      </a:lnTo>
                      <a:lnTo>
                        <a:pt x="596" y="283"/>
                      </a:lnTo>
                      <a:lnTo>
                        <a:pt x="595" y="268"/>
                      </a:lnTo>
                      <a:lnTo>
                        <a:pt x="593" y="253"/>
                      </a:lnTo>
                      <a:lnTo>
                        <a:pt x="591" y="239"/>
                      </a:lnTo>
                      <a:lnTo>
                        <a:pt x="587" y="224"/>
                      </a:lnTo>
                      <a:lnTo>
                        <a:pt x="583" y="210"/>
                      </a:lnTo>
                      <a:lnTo>
                        <a:pt x="578" y="196"/>
                      </a:lnTo>
                      <a:lnTo>
                        <a:pt x="573" y="183"/>
                      </a:lnTo>
                      <a:lnTo>
                        <a:pt x="567" y="170"/>
                      </a:lnTo>
                      <a:lnTo>
                        <a:pt x="561" y="157"/>
                      </a:lnTo>
                      <a:lnTo>
                        <a:pt x="553" y="144"/>
                      </a:lnTo>
                      <a:lnTo>
                        <a:pt x="546" y="132"/>
                      </a:lnTo>
                      <a:lnTo>
                        <a:pt x="537" y="120"/>
                      </a:lnTo>
                      <a:lnTo>
                        <a:pt x="528" y="109"/>
                      </a:lnTo>
                      <a:lnTo>
                        <a:pt x="519" y="99"/>
                      </a:lnTo>
                      <a:lnTo>
                        <a:pt x="509" y="88"/>
                      </a:lnTo>
                      <a:lnTo>
                        <a:pt x="499" y="78"/>
                      </a:lnTo>
                      <a:lnTo>
                        <a:pt x="488" y="68"/>
                      </a:lnTo>
                      <a:lnTo>
                        <a:pt x="476" y="60"/>
                      </a:lnTo>
                      <a:lnTo>
                        <a:pt x="465" y="51"/>
                      </a:lnTo>
                      <a:lnTo>
                        <a:pt x="453" y="44"/>
                      </a:lnTo>
                      <a:lnTo>
                        <a:pt x="441" y="37"/>
                      </a:lnTo>
                      <a:lnTo>
                        <a:pt x="428" y="30"/>
                      </a:lnTo>
                      <a:lnTo>
                        <a:pt x="415" y="24"/>
                      </a:lnTo>
                      <a:lnTo>
                        <a:pt x="401" y="19"/>
                      </a:lnTo>
                      <a:lnTo>
                        <a:pt x="387" y="14"/>
                      </a:lnTo>
                      <a:lnTo>
                        <a:pt x="373" y="10"/>
                      </a:lnTo>
                      <a:lnTo>
                        <a:pt x="359" y="7"/>
                      </a:lnTo>
                      <a:lnTo>
                        <a:pt x="344" y="4"/>
                      </a:lnTo>
                      <a:lnTo>
                        <a:pt x="328" y="3"/>
                      </a:lnTo>
                      <a:lnTo>
                        <a:pt x="313" y="1"/>
                      </a:lnTo>
                      <a:lnTo>
                        <a:pt x="298" y="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202" name="Group 201"/>
            <p:cNvGrpSpPr/>
            <p:nvPr/>
          </p:nvGrpSpPr>
          <p:grpSpPr>
            <a:xfrm>
              <a:off x="964274" y="3894107"/>
              <a:ext cx="5504366" cy="2354872"/>
              <a:chOff x="715796" y="1772200"/>
              <a:chExt cx="6396537" cy="2736560"/>
            </a:xfrm>
          </p:grpSpPr>
          <p:cxnSp>
            <p:nvCxnSpPr>
              <p:cNvPr id="203" name="Straight Connector 202"/>
              <p:cNvCxnSpPr/>
              <p:nvPr/>
            </p:nvCxnSpPr>
            <p:spPr>
              <a:xfrm>
                <a:off x="2131380" y="2464346"/>
                <a:ext cx="3487511" cy="0"/>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flipV="1">
                <a:off x="5618891" y="2464346"/>
                <a:ext cx="1" cy="89094"/>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205" name="Freeform 204"/>
              <p:cNvSpPr>
                <a:spLocks noEditPoints="1"/>
              </p:cNvSpPr>
              <p:nvPr/>
            </p:nvSpPr>
            <p:spPr bwMode="auto">
              <a:xfrm>
                <a:off x="3736927" y="1772200"/>
                <a:ext cx="276417" cy="551388"/>
              </a:xfrm>
              <a:custGeom>
                <a:avLst/>
                <a:gdLst>
                  <a:gd name="T0" fmla="*/ 392 w 766"/>
                  <a:gd name="T1" fmla="*/ 920 h 1528"/>
                  <a:gd name="T2" fmla="*/ 414 w 766"/>
                  <a:gd name="T3" fmla="*/ 932 h 1528"/>
                  <a:gd name="T4" fmla="*/ 426 w 766"/>
                  <a:gd name="T5" fmla="*/ 954 h 1528"/>
                  <a:gd name="T6" fmla="*/ 426 w 766"/>
                  <a:gd name="T7" fmla="*/ 972 h 1528"/>
                  <a:gd name="T8" fmla="*/ 414 w 766"/>
                  <a:gd name="T9" fmla="*/ 994 h 1528"/>
                  <a:gd name="T10" fmla="*/ 392 w 766"/>
                  <a:gd name="T11" fmla="*/ 1008 h 1528"/>
                  <a:gd name="T12" fmla="*/ 374 w 766"/>
                  <a:gd name="T13" fmla="*/ 1008 h 1528"/>
                  <a:gd name="T14" fmla="*/ 352 w 766"/>
                  <a:gd name="T15" fmla="*/ 994 h 1528"/>
                  <a:gd name="T16" fmla="*/ 340 w 766"/>
                  <a:gd name="T17" fmla="*/ 972 h 1528"/>
                  <a:gd name="T18" fmla="*/ 340 w 766"/>
                  <a:gd name="T19" fmla="*/ 954 h 1528"/>
                  <a:gd name="T20" fmla="*/ 352 w 766"/>
                  <a:gd name="T21" fmla="*/ 932 h 1528"/>
                  <a:gd name="T22" fmla="*/ 374 w 766"/>
                  <a:gd name="T23" fmla="*/ 920 h 1528"/>
                  <a:gd name="T24" fmla="*/ 536 w 766"/>
                  <a:gd name="T25" fmla="*/ 1528 h 1528"/>
                  <a:gd name="T26" fmla="*/ 230 w 766"/>
                  <a:gd name="T27" fmla="*/ 1528 h 1528"/>
                  <a:gd name="T28" fmla="*/ 16 w 766"/>
                  <a:gd name="T29" fmla="*/ 1508 h 1528"/>
                  <a:gd name="T30" fmla="*/ 4 w 766"/>
                  <a:gd name="T31" fmla="*/ 1504 h 1528"/>
                  <a:gd name="T32" fmla="*/ 0 w 766"/>
                  <a:gd name="T33" fmla="*/ 38 h 1528"/>
                  <a:gd name="T34" fmla="*/ 4 w 766"/>
                  <a:gd name="T35" fmla="*/ 26 h 1528"/>
                  <a:gd name="T36" fmla="*/ 90 w 766"/>
                  <a:gd name="T37" fmla="*/ 22 h 1528"/>
                  <a:gd name="T38" fmla="*/ 676 w 766"/>
                  <a:gd name="T39" fmla="*/ 22 h 1528"/>
                  <a:gd name="T40" fmla="*/ 756 w 766"/>
                  <a:gd name="T41" fmla="*/ 22 h 1528"/>
                  <a:gd name="T42" fmla="*/ 766 w 766"/>
                  <a:gd name="T43" fmla="*/ 38 h 1528"/>
                  <a:gd name="T44" fmla="*/ 764 w 766"/>
                  <a:gd name="T45" fmla="*/ 1498 h 1528"/>
                  <a:gd name="T46" fmla="*/ 750 w 766"/>
                  <a:gd name="T47" fmla="*/ 1508 h 1528"/>
                  <a:gd name="T48" fmla="*/ 536 w 766"/>
                  <a:gd name="T49" fmla="*/ 1528 h 1528"/>
                  <a:gd name="T50" fmla="*/ 648 w 766"/>
                  <a:gd name="T51" fmla="*/ 156 h 1528"/>
                  <a:gd name="T52" fmla="*/ 118 w 766"/>
                  <a:gd name="T53" fmla="*/ 496 h 1528"/>
                  <a:gd name="T54" fmla="*/ 118 w 766"/>
                  <a:gd name="T55" fmla="*/ 348 h 1528"/>
                  <a:gd name="T56" fmla="*/ 648 w 766"/>
                  <a:gd name="T57" fmla="*/ 688 h 1528"/>
                  <a:gd name="T58" fmla="*/ 118 w 766"/>
                  <a:gd name="T59" fmla="*/ 688 h 1528"/>
                  <a:gd name="T60" fmla="*/ 366 w 766"/>
                  <a:gd name="T61" fmla="*/ 882 h 1528"/>
                  <a:gd name="T62" fmla="*/ 324 w 766"/>
                  <a:gd name="T63" fmla="*/ 904 h 1528"/>
                  <a:gd name="T64" fmla="*/ 302 w 766"/>
                  <a:gd name="T65" fmla="*/ 946 h 1528"/>
                  <a:gd name="T66" fmla="*/ 302 w 766"/>
                  <a:gd name="T67" fmla="*/ 980 h 1528"/>
                  <a:gd name="T68" fmla="*/ 324 w 766"/>
                  <a:gd name="T69" fmla="*/ 1022 h 1528"/>
                  <a:gd name="T70" fmla="*/ 366 w 766"/>
                  <a:gd name="T71" fmla="*/ 1044 h 1528"/>
                  <a:gd name="T72" fmla="*/ 400 w 766"/>
                  <a:gd name="T73" fmla="*/ 1044 h 1528"/>
                  <a:gd name="T74" fmla="*/ 442 w 766"/>
                  <a:gd name="T75" fmla="*/ 1022 h 1528"/>
                  <a:gd name="T76" fmla="*/ 464 w 766"/>
                  <a:gd name="T77" fmla="*/ 980 h 1528"/>
                  <a:gd name="T78" fmla="*/ 464 w 766"/>
                  <a:gd name="T79" fmla="*/ 946 h 1528"/>
                  <a:gd name="T80" fmla="*/ 442 w 766"/>
                  <a:gd name="T81" fmla="*/ 904 h 1528"/>
                  <a:gd name="T82" fmla="*/ 400 w 766"/>
                  <a:gd name="T83" fmla="*/ 882 h 1528"/>
                  <a:gd name="T84" fmla="*/ 648 w 766"/>
                  <a:gd name="T85" fmla="*/ 1362 h 1528"/>
                  <a:gd name="T86" fmla="*/ 624 w 766"/>
                  <a:gd name="T87" fmla="*/ 1014 h 1528"/>
                  <a:gd name="T88" fmla="*/ 534 w 766"/>
                  <a:gd name="T89" fmla="*/ 1084 h 1528"/>
                  <a:gd name="T90" fmla="*/ 442 w 766"/>
                  <a:gd name="T91" fmla="*/ 1114 h 1528"/>
                  <a:gd name="T92" fmla="*/ 382 w 766"/>
                  <a:gd name="T93" fmla="*/ 1120 h 1528"/>
                  <a:gd name="T94" fmla="*/ 342 w 766"/>
                  <a:gd name="T95" fmla="*/ 1118 h 1528"/>
                  <a:gd name="T96" fmla="*/ 268 w 766"/>
                  <a:gd name="T97" fmla="*/ 1098 h 1528"/>
                  <a:gd name="T98" fmla="*/ 170 w 766"/>
                  <a:gd name="T99" fmla="*/ 1040 h 1528"/>
                  <a:gd name="T100" fmla="*/ 118 w 766"/>
                  <a:gd name="T101" fmla="*/ 1362 h 1528"/>
                  <a:gd name="T102" fmla="*/ 648 w 766"/>
                  <a:gd name="T103" fmla="*/ 1362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66" h="1528">
                    <a:moveTo>
                      <a:pt x="382" y="918"/>
                    </a:moveTo>
                    <a:lnTo>
                      <a:pt x="382" y="918"/>
                    </a:lnTo>
                    <a:lnTo>
                      <a:pt x="392" y="920"/>
                    </a:lnTo>
                    <a:lnTo>
                      <a:pt x="400" y="922"/>
                    </a:lnTo>
                    <a:lnTo>
                      <a:pt x="408" y="926"/>
                    </a:lnTo>
                    <a:lnTo>
                      <a:pt x="414" y="932"/>
                    </a:lnTo>
                    <a:lnTo>
                      <a:pt x="420" y="938"/>
                    </a:lnTo>
                    <a:lnTo>
                      <a:pt x="424" y="946"/>
                    </a:lnTo>
                    <a:lnTo>
                      <a:pt x="426" y="954"/>
                    </a:lnTo>
                    <a:lnTo>
                      <a:pt x="428" y="964"/>
                    </a:lnTo>
                    <a:lnTo>
                      <a:pt x="428" y="964"/>
                    </a:lnTo>
                    <a:lnTo>
                      <a:pt x="426" y="972"/>
                    </a:lnTo>
                    <a:lnTo>
                      <a:pt x="424" y="980"/>
                    </a:lnTo>
                    <a:lnTo>
                      <a:pt x="420" y="988"/>
                    </a:lnTo>
                    <a:lnTo>
                      <a:pt x="414" y="994"/>
                    </a:lnTo>
                    <a:lnTo>
                      <a:pt x="408" y="1000"/>
                    </a:lnTo>
                    <a:lnTo>
                      <a:pt x="400" y="1004"/>
                    </a:lnTo>
                    <a:lnTo>
                      <a:pt x="392" y="1008"/>
                    </a:lnTo>
                    <a:lnTo>
                      <a:pt x="382" y="1008"/>
                    </a:lnTo>
                    <a:lnTo>
                      <a:pt x="382" y="1008"/>
                    </a:lnTo>
                    <a:lnTo>
                      <a:pt x="374" y="1008"/>
                    </a:lnTo>
                    <a:lnTo>
                      <a:pt x="366" y="1004"/>
                    </a:lnTo>
                    <a:lnTo>
                      <a:pt x="358" y="1000"/>
                    </a:lnTo>
                    <a:lnTo>
                      <a:pt x="352" y="994"/>
                    </a:lnTo>
                    <a:lnTo>
                      <a:pt x="346" y="988"/>
                    </a:lnTo>
                    <a:lnTo>
                      <a:pt x="342" y="980"/>
                    </a:lnTo>
                    <a:lnTo>
                      <a:pt x="340" y="972"/>
                    </a:lnTo>
                    <a:lnTo>
                      <a:pt x="338" y="964"/>
                    </a:lnTo>
                    <a:lnTo>
                      <a:pt x="338" y="964"/>
                    </a:lnTo>
                    <a:lnTo>
                      <a:pt x="340" y="954"/>
                    </a:lnTo>
                    <a:lnTo>
                      <a:pt x="342" y="946"/>
                    </a:lnTo>
                    <a:lnTo>
                      <a:pt x="346" y="938"/>
                    </a:lnTo>
                    <a:lnTo>
                      <a:pt x="352" y="932"/>
                    </a:lnTo>
                    <a:lnTo>
                      <a:pt x="358" y="926"/>
                    </a:lnTo>
                    <a:lnTo>
                      <a:pt x="366" y="922"/>
                    </a:lnTo>
                    <a:lnTo>
                      <a:pt x="374" y="920"/>
                    </a:lnTo>
                    <a:lnTo>
                      <a:pt x="382" y="918"/>
                    </a:lnTo>
                    <a:lnTo>
                      <a:pt x="382" y="918"/>
                    </a:lnTo>
                    <a:close/>
                    <a:moveTo>
                      <a:pt x="536" y="1528"/>
                    </a:moveTo>
                    <a:lnTo>
                      <a:pt x="536" y="1508"/>
                    </a:lnTo>
                    <a:lnTo>
                      <a:pt x="230" y="1508"/>
                    </a:lnTo>
                    <a:lnTo>
                      <a:pt x="230" y="1528"/>
                    </a:lnTo>
                    <a:lnTo>
                      <a:pt x="94" y="1528"/>
                    </a:lnTo>
                    <a:lnTo>
                      <a:pt x="94" y="1508"/>
                    </a:lnTo>
                    <a:lnTo>
                      <a:pt x="16" y="1508"/>
                    </a:lnTo>
                    <a:lnTo>
                      <a:pt x="16" y="1508"/>
                    </a:lnTo>
                    <a:lnTo>
                      <a:pt x="10" y="1508"/>
                    </a:lnTo>
                    <a:lnTo>
                      <a:pt x="4" y="1504"/>
                    </a:lnTo>
                    <a:lnTo>
                      <a:pt x="2" y="1498"/>
                    </a:lnTo>
                    <a:lnTo>
                      <a:pt x="0" y="1492"/>
                    </a:lnTo>
                    <a:lnTo>
                      <a:pt x="0" y="38"/>
                    </a:lnTo>
                    <a:lnTo>
                      <a:pt x="0" y="38"/>
                    </a:lnTo>
                    <a:lnTo>
                      <a:pt x="2" y="32"/>
                    </a:lnTo>
                    <a:lnTo>
                      <a:pt x="4" y="26"/>
                    </a:lnTo>
                    <a:lnTo>
                      <a:pt x="10" y="22"/>
                    </a:lnTo>
                    <a:lnTo>
                      <a:pt x="16" y="22"/>
                    </a:lnTo>
                    <a:lnTo>
                      <a:pt x="90" y="22"/>
                    </a:lnTo>
                    <a:lnTo>
                      <a:pt x="108" y="0"/>
                    </a:lnTo>
                    <a:lnTo>
                      <a:pt x="658" y="0"/>
                    </a:lnTo>
                    <a:lnTo>
                      <a:pt x="676" y="22"/>
                    </a:lnTo>
                    <a:lnTo>
                      <a:pt x="750" y="22"/>
                    </a:lnTo>
                    <a:lnTo>
                      <a:pt x="750" y="22"/>
                    </a:lnTo>
                    <a:lnTo>
                      <a:pt x="756" y="22"/>
                    </a:lnTo>
                    <a:lnTo>
                      <a:pt x="762" y="26"/>
                    </a:lnTo>
                    <a:lnTo>
                      <a:pt x="764" y="32"/>
                    </a:lnTo>
                    <a:lnTo>
                      <a:pt x="766" y="38"/>
                    </a:lnTo>
                    <a:lnTo>
                      <a:pt x="766" y="1492"/>
                    </a:lnTo>
                    <a:lnTo>
                      <a:pt x="766" y="1492"/>
                    </a:lnTo>
                    <a:lnTo>
                      <a:pt x="764" y="1498"/>
                    </a:lnTo>
                    <a:lnTo>
                      <a:pt x="762" y="1504"/>
                    </a:lnTo>
                    <a:lnTo>
                      <a:pt x="756" y="1508"/>
                    </a:lnTo>
                    <a:lnTo>
                      <a:pt x="750" y="1508"/>
                    </a:lnTo>
                    <a:lnTo>
                      <a:pt x="672" y="1508"/>
                    </a:lnTo>
                    <a:lnTo>
                      <a:pt x="672" y="1528"/>
                    </a:lnTo>
                    <a:lnTo>
                      <a:pt x="536" y="1528"/>
                    </a:lnTo>
                    <a:close/>
                    <a:moveTo>
                      <a:pt x="118" y="304"/>
                    </a:moveTo>
                    <a:lnTo>
                      <a:pt x="648" y="304"/>
                    </a:lnTo>
                    <a:lnTo>
                      <a:pt x="648" y="156"/>
                    </a:lnTo>
                    <a:lnTo>
                      <a:pt x="118" y="156"/>
                    </a:lnTo>
                    <a:lnTo>
                      <a:pt x="118" y="304"/>
                    </a:lnTo>
                    <a:close/>
                    <a:moveTo>
                      <a:pt x="118" y="496"/>
                    </a:moveTo>
                    <a:lnTo>
                      <a:pt x="648" y="496"/>
                    </a:lnTo>
                    <a:lnTo>
                      <a:pt x="648" y="348"/>
                    </a:lnTo>
                    <a:lnTo>
                      <a:pt x="118" y="348"/>
                    </a:lnTo>
                    <a:lnTo>
                      <a:pt x="118" y="496"/>
                    </a:lnTo>
                    <a:close/>
                    <a:moveTo>
                      <a:pt x="118" y="688"/>
                    </a:moveTo>
                    <a:lnTo>
                      <a:pt x="648" y="688"/>
                    </a:lnTo>
                    <a:lnTo>
                      <a:pt x="648" y="540"/>
                    </a:lnTo>
                    <a:lnTo>
                      <a:pt x="118" y="540"/>
                    </a:lnTo>
                    <a:lnTo>
                      <a:pt x="118" y="688"/>
                    </a:lnTo>
                    <a:close/>
                    <a:moveTo>
                      <a:pt x="382" y="880"/>
                    </a:moveTo>
                    <a:lnTo>
                      <a:pt x="382" y="880"/>
                    </a:lnTo>
                    <a:lnTo>
                      <a:pt x="366" y="882"/>
                    </a:lnTo>
                    <a:lnTo>
                      <a:pt x="350" y="886"/>
                    </a:lnTo>
                    <a:lnTo>
                      <a:pt x="336" y="894"/>
                    </a:lnTo>
                    <a:lnTo>
                      <a:pt x="324" y="904"/>
                    </a:lnTo>
                    <a:lnTo>
                      <a:pt x="314" y="916"/>
                    </a:lnTo>
                    <a:lnTo>
                      <a:pt x="306" y="930"/>
                    </a:lnTo>
                    <a:lnTo>
                      <a:pt x="302" y="946"/>
                    </a:lnTo>
                    <a:lnTo>
                      <a:pt x="300" y="964"/>
                    </a:lnTo>
                    <a:lnTo>
                      <a:pt x="300" y="964"/>
                    </a:lnTo>
                    <a:lnTo>
                      <a:pt x="302" y="980"/>
                    </a:lnTo>
                    <a:lnTo>
                      <a:pt x="306" y="996"/>
                    </a:lnTo>
                    <a:lnTo>
                      <a:pt x="314" y="1010"/>
                    </a:lnTo>
                    <a:lnTo>
                      <a:pt x="324" y="1022"/>
                    </a:lnTo>
                    <a:lnTo>
                      <a:pt x="336" y="1032"/>
                    </a:lnTo>
                    <a:lnTo>
                      <a:pt x="350" y="1040"/>
                    </a:lnTo>
                    <a:lnTo>
                      <a:pt x="366" y="1044"/>
                    </a:lnTo>
                    <a:lnTo>
                      <a:pt x="382" y="1046"/>
                    </a:lnTo>
                    <a:lnTo>
                      <a:pt x="382" y="1046"/>
                    </a:lnTo>
                    <a:lnTo>
                      <a:pt x="400" y="1044"/>
                    </a:lnTo>
                    <a:lnTo>
                      <a:pt x="416" y="1040"/>
                    </a:lnTo>
                    <a:lnTo>
                      <a:pt x="430" y="1032"/>
                    </a:lnTo>
                    <a:lnTo>
                      <a:pt x="442" y="1022"/>
                    </a:lnTo>
                    <a:lnTo>
                      <a:pt x="452" y="1010"/>
                    </a:lnTo>
                    <a:lnTo>
                      <a:pt x="460" y="996"/>
                    </a:lnTo>
                    <a:lnTo>
                      <a:pt x="464" y="980"/>
                    </a:lnTo>
                    <a:lnTo>
                      <a:pt x="466" y="964"/>
                    </a:lnTo>
                    <a:lnTo>
                      <a:pt x="466" y="964"/>
                    </a:lnTo>
                    <a:lnTo>
                      <a:pt x="464" y="946"/>
                    </a:lnTo>
                    <a:lnTo>
                      <a:pt x="460" y="930"/>
                    </a:lnTo>
                    <a:lnTo>
                      <a:pt x="452" y="916"/>
                    </a:lnTo>
                    <a:lnTo>
                      <a:pt x="442" y="904"/>
                    </a:lnTo>
                    <a:lnTo>
                      <a:pt x="430" y="894"/>
                    </a:lnTo>
                    <a:lnTo>
                      <a:pt x="416" y="886"/>
                    </a:lnTo>
                    <a:lnTo>
                      <a:pt x="400" y="882"/>
                    </a:lnTo>
                    <a:lnTo>
                      <a:pt x="382" y="880"/>
                    </a:lnTo>
                    <a:lnTo>
                      <a:pt x="382" y="880"/>
                    </a:lnTo>
                    <a:close/>
                    <a:moveTo>
                      <a:pt x="648" y="1362"/>
                    </a:moveTo>
                    <a:lnTo>
                      <a:pt x="648" y="984"/>
                    </a:lnTo>
                    <a:lnTo>
                      <a:pt x="648" y="984"/>
                    </a:lnTo>
                    <a:lnTo>
                      <a:pt x="624" y="1014"/>
                    </a:lnTo>
                    <a:lnTo>
                      <a:pt x="596" y="1040"/>
                    </a:lnTo>
                    <a:lnTo>
                      <a:pt x="566" y="1064"/>
                    </a:lnTo>
                    <a:lnTo>
                      <a:pt x="534" y="1084"/>
                    </a:lnTo>
                    <a:lnTo>
                      <a:pt x="498" y="1098"/>
                    </a:lnTo>
                    <a:lnTo>
                      <a:pt x="462" y="1110"/>
                    </a:lnTo>
                    <a:lnTo>
                      <a:pt x="442" y="1114"/>
                    </a:lnTo>
                    <a:lnTo>
                      <a:pt x="424" y="1118"/>
                    </a:lnTo>
                    <a:lnTo>
                      <a:pt x="404" y="1120"/>
                    </a:lnTo>
                    <a:lnTo>
                      <a:pt x="382" y="1120"/>
                    </a:lnTo>
                    <a:lnTo>
                      <a:pt x="382" y="1120"/>
                    </a:lnTo>
                    <a:lnTo>
                      <a:pt x="362" y="1120"/>
                    </a:lnTo>
                    <a:lnTo>
                      <a:pt x="342" y="1118"/>
                    </a:lnTo>
                    <a:lnTo>
                      <a:pt x="324" y="1114"/>
                    </a:lnTo>
                    <a:lnTo>
                      <a:pt x="304" y="1110"/>
                    </a:lnTo>
                    <a:lnTo>
                      <a:pt x="268" y="1098"/>
                    </a:lnTo>
                    <a:lnTo>
                      <a:pt x="232" y="1084"/>
                    </a:lnTo>
                    <a:lnTo>
                      <a:pt x="200" y="1064"/>
                    </a:lnTo>
                    <a:lnTo>
                      <a:pt x="170" y="1040"/>
                    </a:lnTo>
                    <a:lnTo>
                      <a:pt x="142" y="1014"/>
                    </a:lnTo>
                    <a:lnTo>
                      <a:pt x="118" y="984"/>
                    </a:lnTo>
                    <a:lnTo>
                      <a:pt x="118" y="1362"/>
                    </a:lnTo>
                    <a:lnTo>
                      <a:pt x="648" y="1362"/>
                    </a:lnTo>
                    <a:close/>
                    <a:moveTo>
                      <a:pt x="648" y="1362"/>
                    </a:moveTo>
                    <a:lnTo>
                      <a:pt x="648" y="136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5" name="TextBox 244"/>
              <p:cNvSpPr txBox="1"/>
              <p:nvPr/>
            </p:nvSpPr>
            <p:spPr>
              <a:xfrm>
                <a:off x="4081001" y="2104648"/>
                <a:ext cx="353549" cy="220965"/>
              </a:xfrm>
              <a:prstGeom prst="rect">
                <a:avLst/>
              </a:prstGeom>
              <a:noFill/>
            </p:spPr>
            <p:txBody>
              <a:bodyPr wrap="none" lIns="0" tIns="0" rIns="0" bIns="0" rtlCol="0" anchor="ctr">
                <a:noAutofit/>
              </a:bodyPr>
              <a:lstStyle/>
              <a:p>
                <a:pPr>
                  <a:lnSpc>
                    <a:spcPct val="90000"/>
                  </a:lnSpc>
                </a:pPr>
                <a:r>
                  <a:rPr lang="en-US" sz="1400" dirty="0">
                    <a:solidFill>
                      <a:schemeClr val="bg2">
                        <a:lumMod val="50000"/>
                      </a:schemeClr>
                    </a:solidFill>
                  </a:rPr>
                  <a:t>2</a:t>
                </a:r>
                <a:r>
                  <a:rPr lang="en-US" sz="1400" dirty="0" smtClean="0">
                    <a:solidFill>
                      <a:schemeClr val="bg2">
                        <a:lumMod val="50000"/>
                      </a:schemeClr>
                    </a:solidFill>
                  </a:rPr>
                  <a:t>00K</a:t>
                </a:r>
                <a:endParaRPr lang="en-US" sz="1400" dirty="0">
                  <a:solidFill>
                    <a:schemeClr val="bg2">
                      <a:lumMod val="50000"/>
                    </a:schemeClr>
                  </a:solidFill>
                </a:endParaRPr>
              </a:p>
            </p:txBody>
          </p:sp>
          <p:grpSp>
            <p:nvGrpSpPr>
              <p:cNvPr id="246" name="Group 245"/>
              <p:cNvGrpSpPr/>
              <p:nvPr/>
            </p:nvGrpSpPr>
            <p:grpSpPr>
              <a:xfrm>
                <a:off x="715796" y="2383848"/>
                <a:ext cx="3159339" cy="2124912"/>
                <a:chOff x="715796" y="2383848"/>
                <a:chExt cx="3159339" cy="2124912"/>
              </a:xfrm>
            </p:grpSpPr>
            <p:sp>
              <p:nvSpPr>
                <p:cNvPr id="296" name="Freeform 284"/>
                <p:cNvSpPr>
                  <a:spLocks noEditPoints="1"/>
                </p:cNvSpPr>
                <p:nvPr/>
              </p:nvSpPr>
              <p:spPr bwMode="auto">
                <a:xfrm>
                  <a:off x="778023" y="3486094"/>
                  <a:ext cx="276417" cy="551388"/>
                </a:xfrm>
                <a:custGeom>
                  <a:avLst/>
                  <a:gdLst>
                    <a:gd name="T0" fmla="*/ 392 w 766"/>
                    <a:gd name="T1" fmla="*/ 920 h 1528"/>
                    <a:gd name="T2" fmla="*/ 414 w 766"/>
                    <a:gd name="T3" fmla="*/ 932 h 1528"/>
                    <a:gd name="T4" fmla="*/ 426 w 766"/>
                    <a:gd name="T5" fmla="*/ 954 h 1528"/>
                    <a:gd name="T6" fmla="*/ 426 w 766"/>
                    <a:gd name="T7" fmla="*/ 972 h 1528"/>
                    <a:gd name="T8" fmla="*/ 414 w 766"/>
                    <a:gd name="T9" fmla="*/ 994 h 1528"/>
                    <a:gd name="T10" fmla="*/ 392 w 766"/>
                    <a:gd name="T11" fmla="*/ 1008 h 1528"/>
                    <a:gd name="T12" fmla="*/ 374 w 766"/>
                    <a:gd name="T13" fmla="*/ 1008 h 1528"/>
                    <a:gd name="T14" fmla="*/ 352 w 766"/>
                    <a:gd name="T15" fmla="*/ 994 h 1528"/>
                    <a:gd name="T16" fmla="*/ 340 w 766"/>
                    <a:gd name="T17" fmla="*/ 972 h 1528"/>
                    <a:gd name="T18" fmla="*/ 340 w 766"/>
                    <a:gd name="T19" fmla="*/ 954 h 1528"/>
                    <a:gd name="T20" fmla="*/ 352 w 766"/>
                    <a:gd name="T21" fmla="*/ 932 h 1528"/>
                    <a:gd name="T22" fmla="*/ 374 w 766"/>
                    <a:gd name="T23" fmla="*/ 920 h 1528"/>
                    <a:gd name="T24" fmla="*/ 536 w 766"/>
                    <a:gd name="T25" fmla="*/ 1528 h 1528"/>
                    <a:gd name="T26" fmla="*/ 230 w 766"/>
                    <a:gd name="T27" fmla="*/ 1528 h 1528"/>
                    <a:gd name="T28" fmla="*/ 16 w 766"/>
                    <a:gd name="T29" fmla="*/ 1508 h 1528"/>
                    <a:gd name="T30" fmla="*/ 4 w 766"/>
                    <a:gd name="T31" fmla="*/ 1504 h 1528"/>
                    <a:gd name="T32" fmla="*/ 0 w 766"/>
                    <a:gd name="T33" fmla="*/ 38 h 1528"/>
                    <a:gd name="T34" fmla="*/ 4 w 766"/>
                    <a:gd name="T35" fmla="*/ 26 h 1528"/>
                    <a:gd name="T36" fmla="*/ 90 w 766"/>
                    <a:gd name="T37" fmla="*/ 22 h 1528"/>
                    <a:gd name="T38" fmla="*/ 676 w 766"/>
                    <a:gd name="T39" fmla="*/ 22 h 1528"/>
                    <a:gd name="T40" fmla="*/ 756 w 766"/>
                    <a:gd name="T41" fmla="*/ 22 h 1528"/>
                    <a:gd name="T42" fmla="*/ 766 w 766"/>
                    <a:gd name="T43" fmla="*/ 38 h 1528"/>
                    <a:gd name="T44" fmla="*/ 764 w 766"/>
                    <a:gd name="T45" fmla="*/ 1498 h 1528"/>
                    <a:gd name="T46" fmla="*/ 750 w 766"/>
                    <a:gd name="T47" fmla="*/ 1508 h 1528"/>
                    <a:gd name="T48" fmla="*/ 536 w 766"/>
                    <a:gd name="T49" fmla="*/ 1528 h 1528"/>
                    <a:gd name="T50" fmla="*/ 648 w 766"/>
                    <a:gd name="T51" fmla="*/ 156 h 1528"/>
                    <a:gd name="T52" fmla="*/ 118 w 766"/>
                    <a:gd name="T53" fmla="*/ 496 h 1528"/>
                    <a:gd name="T54" fmla="*/ 118 w 766"/>
                    <a:gd name="T55" fmla="*/ 348 h 1528"/>
                    <a:gd name="T56" fmla="*/ 648 w 766"/>
                    <a:gd name="T57" fmla="*/ 688 h 1528"/>
                    <a:gd name="T58" fmla="*/ 118 w 766"/>
                    <a:gd name="T59" fmla="*/ 688 h 1528"/>
                    <a:gd name="T60" fmla="*/ 366 w 766"/>
                    <a:gd name="T61" fmla="*/ 882 h 1528"/>
                    <a:gd name="T62" fmla="*/ 324 w 766"/>
                    <a:gd name="T63" fmla="*/ 904 h 1528"/>
                    <a:gd name="T64" fmla="*/ 302 w 766"/>
                    <a:gd name="T65" fmla="*/ 946 h 1528"/>
                    <a:gd name="T66" fmla="*/ 302 w 766"/>
                    <a:gd name="T67" fmla="*/ 980 h 1528"/>
                    <a:gd name="T68" fmla="*/ 324 w 766"/>
                    <a:gd name="T69" fmla="*/ 1022 h 1528"/>
                    <a:gd name="T70" fmla="*/ 366 w 766"/>
                    <a:gd name="T71" fmla="*/ 1044 h 1528"/>
                    <a:gd name="T72" fmla="*/ 400 w 766"/>
                    <a:gd name="T73" fmla="*/ 1044 h 1528"/>
                    <a:gd name="T74" fmla="*/ 442 w 766"/>
                    <a:gd name="T75" fmla="*/ 1022 h 1528"/>
                    <a:gd name="T76" fmla="*/ 464 w 766"/>
                    <a:gd name="T77" fmla="*/ 980 h 1528"/>
                    <a:gd name="T78" fmla="*/ 464 w 766"/>
                    <a:gd name="T79" fmla="*/ 946 h 1528"/>
                    <a:gd name="T80" fmla="*/ 442 w 766"/>
                    <a:gd name="T81" fmla="*/ 904 h 1528"/>
                    <a:gd name="T82" fmla="*/ 400 w 766"/>
                    <a:gd name="T83" fmla="*/ 882 h 1528"/>
                    <a:gd name="T84" fmla="*/ 648 w 766"/>
                    <a:gd name="T85" fmla="*/ 1362 h 1528"/>
                    <a:gd name="T86" fmla="*/ 624 w 766"/>
                    <a:gd name="T87" fmla="*/ 1014 h 1528"/>
                    <a:gd name="T88" fmla="*/ 534 w 766"/>
                    <a:gd name="T89" fmla="*/ 1084 h 1528"/>
                    <a:gd name="T90" fmla="*/ 442 w 766"/>
                    <a:gd name="T91" fmla="*/ 1114 h 1528"/>
                    <a:gd name="T92" fmla="*/ 382 w 766"/>
                    <a:gd name="T93" fmla="*/ 1120 h 1528"/>
                    <a:gd name="T94" fmla="*/ 342 w 766"/>
                    <a:gd name="T95" fmla="*/ 1118 h 1528"/>
                    <a:gd name="T96" fmla="*/ 268 w 766"/>
                    <a:gd name="T97" fmla="*/ 1098 h 1528"/>
                    <a:gd name="T98" fmla="*/ 170 w 766"/>
                    <a:gd name="T99" fmla="*/ 1040 h 1528"/>
                    <a:gd name="T100" fmla="*/ 118 w 766"/>
                    <a:gd name="T101" fmla="*/ 1362 h 1528"/>
                    <a:gd name="T102" fmla="*/ 648 w 766"/>
                    <a:gd name="T103" fmla="*/ 1362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66" h="1528">
                      <a:moveTo>
                        <a:pt x="382" y="918"/>
                      </a:moveTo>
                      <a:lnTo>
                        <a:pt x="382" y="918"/>
                      </a:lnTo>
                      <a:lnTo>
                        <a:pt x="392" y="920"/>
                      </a:lnTo>
                      <a:lnTo>
                        <a:pt x="400" y="922"/>
                      </a:lnTo>
                      <a:lnTo>
                        <a:pt x="408" y="926"/>
                      </a:lnTo>
                      <a:lnTo>
                        <a:pt x="414" y="932"/>
                      </a:lnTo>
                      <a:lnTo>
                        <a:pt x="420" y="938"/>
                      </a:lnTo>
                      <a:lnTo>
                        <a:pt x="424" y="946"/>
                      </a:lnTo>
                      <a:lnTo>
                        <a:pt x="426" y="954"/>
                      </a:lnTo>
                      <a:lnTo>
                        <a:pt x="428" y="964"/>
                      </a:lnTo>
                      <a:lnTo>
                        <a:pt x="428" y="964"/>
                      </a:lnTo>
                      <a:lnTo>
                        <a:pt x="426" y="972"/>
                      </a:lnTo>
                      <a:lnTo>
                        <a:pt x="424" y="980"/>
                      </a:lnTo>
                      <a:lnTo>
                        <a:pt x="420" y="988"/>
                      </a:lnTo>
                      <a:lnTo>
                        <a:pt x="414" y="994"/>
                      </a:lnTo>
                      <a:lnTo>
                        <a:pt x="408" y="1000"/>
                      </a:lnTo>
                      <a:lnTo>
                        <a:pt x="400" y="1004"/>
                      </a:lnTo>
                      <a:lnTo>
                        <a:pt x="392" y="1008"/>
                      </a:lnTo>
                      <a:lnTo>
                        <a:pt x="382" y="1008"/>
                      </a:lnTo>
                      <a:lnTo>
                        <a:pt x="382" y="1008"/>
                      </a:lnTo>
                      <a:lnTo>
                        <a:pt x="374" y="1008"/>
                      </a:lnTo>
                      <a:lnTo>
                        <a:pt x="366" y="1004"/>
                      </a:lnTo>
                      <a:lnTo>
                        <a:pt x="358" y="1000"/>
                      </a:lnTo>
                      <a:lnTo>
                        <a:pt x="352" y="994"/>
                      </a:lnTo>
                      <a:lnTo>
                        <a:pt x="346" y="988"/>
                      </a:lnTo>
                      <a:lnTo>
                        <a:pt x="342" y="980"/>
                      </a:lnTo>
                      <a:lnTo>
                        <a:pt x="340" y="972"/>
                      </a:lnTo>
                      <a:lnTo>
                        <a:pt x="338" y="964"/>
                      </a:lnTo>
                      <a:lnTo>
                        <a:pt x="338" y="964"/>
                      </a:lnTo>
                      <a:lnTo>
                        <a:pt x="340" y="954"/>
                      </a:lnTo>
                      <a:lnTo>
                        <a:pt x="342" y="946"/>
                      </a:lnTo>
                      <a:lnTo>
                        <a:pt x="346" y="938"/>
                      </a:lnTo>
                      <a:lnTo>
                        <a:pt x="352" y="932"/>
                      </a:lnTo>
                      <a:lnTo>
                        <a:pt x="358" y="926"/>
                      </a:lnTo>
                      <a:lnTo>
                        <a:pt x="366" y="922"/>
                      </a:lnTo>
                      <a:lnTo>
                        <a:pt x="374" y="920"/>
                      </a:lnTo>
                      <a:lnTo>
                        <a:pt x="382" y="918"/>
                      </a:lnTo>
                      <a:lnTo>
                        <a:pt x="382" y="918"/>
                      </a:lnTo>
                      <a:close/>
                      <a:moveTo>
                        <a:pt x="536" y="1528"/>
                      </a:moveTo>
                      <a:lnTo>
                        <a:pt x="536" y="1508"/>
                      </a:lnTo>
                      <a:lnTo>
                        <a:pt x="230" y="1508"/>
                      </a:lnTo>
                      <a:lnTo>
                        <a:pt x="230" y="1528"/>
                      </a:lnTo>
                      <a:lnTo>
                        <a:pt x="94" y="1528"/>
                      </a:lnTo>
                      <a:lnTo>
                        <a:pt x="94" y="1508"/>
                      </a:lnTo>
                      <a:lnTo>
                        <a:pt x="16" y="1508"/>
                      </a:lnTo>
                      <a:lnTo>
                        <a:pt x="16" y="1508"/>
                      </a:lnTo>
                      <a:lnTo>
                        <a:pt x="10" y="1508"/>
                      </a:lnTo>
                      <a:lnTo>
                        <a:pt x="4" y="1504"/>
                      </a:lnTo>
                      <a:lnTo>
                        <a:pt x="2" y="1498"/>
                      </a:lnTo>
                      <a:lnTo>
                        <a:pt x="0" y="1492"/>
                      </a:lnTo>
                      <a:lnTo>
                        <a:pt x="0" y="38"/>
                      </a:lnTo>
                      <a:lnTo>
                        <a:pt x="0" y="38"/>
                      </a:lnTo>
                      <a:lnTo>
                        <a:pt x="2" y="32"/>
                      </a:lnTo>
                      <a:lnTo>
                        <a:pt x="4" y="26"/>
                      </a:lnTo>
                      <a:lnTo>
                        <a:pt x="10" y="22"/>
                      </a:lnTo>
                      <a:lnTo>
                        <a:pt x="16" y="22"/>
                      </a:lnTo>
                      <a:lnTo>
                        <a:pt x="90" y="22"/>
                      </a:lnTo>
                      <a:lnTo>
                        <a:pt x="108" y="0"/>
                      </a:lnTo>
                      <a:lnTo>
                        <a:pt x="658" y="0"/>
                      </a:lnTo>
                      <a:lnTo>
                        <a:pt x="676" y="22"/>
                      </a:lnTo>
                      <a:lnTo>
                        <a:pt x="750" y="22"/>
                      </a:lnTo>
                      <a:lnTo>
                        <a:pt x="750" y="22"/>
                      </a:lnTo>
                      <a:lnTo>
                        <a:pt x="756" y="22"/>
                      </a:lnTo>
                      <a:lnTo>
                        <a:pt x="762" y="26"/>
                      </a:lnTo>
                      <a:lnTo>
                        <a:pt x="764" y="32"/>
                      </a:lnTo>
                      <a:lnTo>
                        <a:pt x="766" y="38"/>
                      </a:lnTo>
                      <a:lnTo>
                        <a:pt x="766" y="1492"/>
                      </a:lnTo>
                      <a:lnTo>
                        <a:pt x="766" y="1492"/>
                      </a:lnTo>
                      <a:lnTo>
                        <a:pt x="764" y="1498"/>
                      </a:lnTo>
                      <a:lnTo>
                        <a:pt x="762" y="1504"/>
                      </a:lnTo>
                      <a:lnTo>
                        <a:pt x="756" y="1508"/>
                      </a:lnTo>
                      <a:lnTo>
                        <a:pt x="750" y="1508"/>
                      </a:lnTo>
                      <a:lnTo>
                        <a:pt x="672" y="1508"/>
                      </a:lnTo>
                      <a:lnTo>
                        <a:pt x="672" y="1528"/>
                      </a:lnTo>
                      <a:lnTo>
                        <a:pt x="536" y="1528"/>
                      </a:lnTo>
                      <a:close/>
                      <a:moveTo>
                        <a:pt x="118" y="304"/>
                      </a:moveTo>
                      <a:lnTo>
                        <a:pt x="648" y="304"/>
                      </a:lnTo>
                      <a:lnTo>
                        <a:pt x="648" y="156"/>
                      </a:lnTo>
                      <a:lnTo>
                        <a:pt x="118" y="156"/>
                      </a:lnTo>
                      <a:lnTo>
                        <a:pt x="118" y="304"/>
                      </a:lnTo>
                      <a:close/>
                      <a:moveTo>
                        <a:pt x="118" y="496"/>
                      </a:moveTo>
                      <a:lnTo>
                        <a:pt x="648" y="496"/>
                      </a:lnTo>
                      <a:lnTo>
                        <a:pt x="648" y="348"/>
                      </a:lnTo>
                      <a:lnTo>
                        <a:pt x="118" y="348"/>
                      </a:lnTo>
                      <a:lnTo>
                        <a:pt x="118" y="496"/>
                      </a:lnTo>
                      <a:close/>
                      <a:moveTo>
                        <a:pt x="118" y="688"/>
                      </a:moveTo>
                      <a:lnTo>
                        <a:pt x="648" y="688"/>
                      </a:lnTo>
                      <a:lnTo>
                        <a:pt x="648" y="540"/>
                      </a:lnTo>
                      <a:lnTo>
                        <a:pt x="118" y="540"/>
                      </a:lnTo>
                      <a:lnTo>
                        <a:pt x="118" y="688"/>
                      </a:lnTo>
                      <a:close/>
                      <a:moveTo>
                        <a:pt x="382" y="880"/>
                      </a:moveTo>
                      <a:lnTo>
                        <a:pt x="382" y="880"/>
                      </a:lnTo>
                      <a:lnTo>
                        <a:pt x="366" y="882"/>
                      </a:lnTo>
                      <a:lnTo>
                        <a:pt x="350" y="886"/>
                      </a:lnTo>
                      <a:lnTo>
                        <a:pt x="336" y="894"/>
                      </a:lnTo>
                      <a:lnTo>
                        <a:pt x="324" y="904"/>
                      </a:lnTo>
                      <a:lnTo>
                        <a:pt x="314" y="916"/>
                      </a:lnTo>
                      <a:lnTo>
                        <a:pt x="306" y="930"/>
                      </a:lnTo>
                      <a:lnTo>
                        <a:pt x="302" y="946"/>
                      </a:lnTo>
                      <a:lnTo>
                        <a:pt x="300" y="964"/>
                      </a:lnTo>
                      <a:lnTo>
                        <a:pt x="300" y="964"/>
                      </a:lnTo>
                      <a:lnTo>
                        <a:pt x="302" y="980"/>
                      </a:lnTo>
                      <a:lnTo>
                        <a:pt x="306" y="996"/>
                      </a:lnTo>
                      <a:lnTo>
                        <a:pt x="314" y="1010"/>
                      </a:lnTo>
                      <a:lnTo>
                        <a:pt x="324" y="1022"/>
                      </a:lnTo>
                      <a:lnTo>
                        <a:pt x="336" y="1032"/>
                      </a:lnTo>
                      <a:lnTo>
                        <a:pt x="350" y="1040"/>
                      </a:lnTo>
                      <a:lnTo>
                        <a:pt x="366" y="1044"/>
                      </a:lnTo>
                      <a:lnTo>
                        <a:pt x="382" y="1046"/>
                      </a:lnTo>
                      <a:lnTo>
                        <a:pt x="382" y="1046"/>
                      </a:lnTo>
                      <a:lnTo>
                        <a:pt x="400" y="1044"/>
                      </a:lnTo>
                      <a:lnTo>
                        <a:pt x="416" y="1040"/>
                      </a:lnTo>
                      <a:lnTo>
                        <a:pt x="430" y="1032"/>
                      </a:lnTo>
                      <a:lnTo>
                        <a:pt x="442" y="1022"/>
                      </a:lnTo>
                      <a:lnTo>
                        <a:pt x="452" y="1010"/>
                      </a:lnTo>
                      <a:lnTo>
                        <a:pt x="460" y="996"/>
                      </a:lnTo>
                      <a:lnTo>
                        <a:pt x="464" y="980"/>
                      </a:lnTo>
                      <a:lnTo>
                        <a:pt x="466" y="964"/>
                      </a:lnTo>
                      <a:lnTo>
                        <a:pt x="466" y="964"/>
                      </a:lnTo>
                      <a:lnTo>
                        <a:pt x="464" y="946"/>
                      </a:lnTo>
                      <a:lnTo>
                        <a:pt x="460" y="930"/>
                      </a:lnTo>
                      <a:lnTo>
                        <a:pt x="452" y="916"/>
                      </a:lnTo>
                      <a:lnTo>
                        <a:pt x="442" y="904"/>
                      </a:lnTo>
                      <a:lnTo>
                        <a:pt x="430" y="894"/>
                      </a:lnTo>
                      <a:lnTo>
                        <a:pt x="416" y="886"/>
                      </a:lnTo>
                      <a:lnTo>
                        <a:pt x="400" y="882"/>
                      </a:lnTo>
                      <a:lnTo>
                        <a:pt x="382" y="880"/>
                      </a:lnTo>
                      <a:lnTo>
                        <a:pt x="382" y="880"/>
                      </a:lnTo>
                      <a:close/>
                      <a:moveTo>
                        <a:pt x="648" y="1362"/>
                      </a:moveTo>
                      <a:lnTo>
                        <a:pt x="648" y="984"/>
                      </a:lnTo>
                      <a:lnTo>
                        <a:pt x="648" y="984"/>
                      </a:lnTo>
                      <a:lnTo>
                        <a:pt x="624" y="1014"/>
                      </a:lnTo>
                      <a:lnTo>
                        <a:pt x="596" y="1040"/>
                      </a:lnTo>
                      <a:lnTo>
                        <a:pt x="566" y="1064"/>
                      </a:lnTo>
                      <a:lnTo>
                        <a:pt x="534" y="1084"/>
                      </a:lnTo>
                      <a:lnTo>
                        <a:pt x="498" y="1098"/>
                      </a:lnTo>
                      <a:lnTo>
                        <a:pt x="462" y="1110"/>
                      </a:lnTo>
                      <a:lnTo>
                        <a:pt x="442" y="1114"/>
                      </a:lnTo>
                      <a:lnTo>
                        <a:pt x="424" y="1118"/>
                      </a:lnTo>
                      <a:lnTo>
                        <a:pt x="404" y="1120"/>
                      </a:lnTo>
                      <a:lnTo>
                        <a:pt x="382" y="1120"/>
                      </a:lnTo>
                      <a:lnTo>
                        <a:pt x="382" y="1120"/>
                      </a:lnTo>
                      <a:lnTo>
                        <a:pt x="362" y="1120"/>
                      </a:lnTo>
                      <a:lnTo>
                        <a:pt x="342" y="1118"/>
                      </a:lnTo>
                      <a:lnTo>
                        <a:pt x="324" y="1114"/>
                      </a:lnTo>
                      <a:lnTo>
                        <a:pt x="304" y="1110"/>
                      </a:lnTo>
                      <a:lnTo>
                        <a:pt x="268" y="1098"/>
                      </a:lnTo>
                      <a:lnTo>
                        <a:pt x="232" y="1084"/>
                      </a:lnTo>
                      <a:lnTo>
                        <a:pt x="200" y="1064"/>
                      </a:lnTo>
                      <a:lnTo>
                        <a:pt x="170" y="1040"/>
                      </a:lnTo>
                      <a:lnTo>
                        <a:pt x="142" y="1014"/>
                      </a:lnTo>
                      <a:lnTo>
                        <a:pt x="118" y="984"/>
                      </a:lnTo>
                      <a:lnTo>
                        <a:pt x="118" y="1362"/>
                      </a:lnTo>
                      <a:lnTo>
                        <a:pt x="648" y="1362"/>
                      </a:lnTo>
                      <a:close/>
                      <a:moveTo>
                        <a:pt x="648" y="1362"/>
                      </a:moveTo>
                      <a:lnTo>
                        <a:pt x="648" y="136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297" name="Group 296"/>
                <p:cNvGrpSpPr/>
                <p:nvPr/>
              </p:nvGrpSpPr>
              <p:grpSpPr>
                <a:xfrm>
                  <a:off x="715796" y="4129703"/>
                  <a:ext cx="474830" cy="379057"/>
                  <a:chOff x="725321" y="4129703"/>
                  <a:chExt cx="474830" cy="379057"/>
                </a:xfrm>
              </p:grpSpPr>
              <p:sp>
                <p:nvSpPr>
                  <p:cNvPr id="340" name="TextBox 339"/>
                  <p:cNvSpPr txBox="1"/>
                  <p:nvPr/>
                </p:nvSpPr>
                <p:spPr>
                  <a:xfrm>
                    <a:off x="907733" y="4287795"/>
                    <a:ext cx="292418" cy="220965"/>
                  </a:xfrm>
                  <a:prstGeom prst="rect">
                    <a:avLst/>
                  </a:prstGeom>
                  <a:noFill/>
                </p:spPr>
                <p:txBody>
                  <a:bodyPr wrap="none" lIns="0" tIns="0" rIns="0" bIns="0" rtlCol="0" anchor="ctr">
                    <a:noAutofit/>
                  </a:bodyPr>
                  <a:lstStyle/>
                  <a:p>
                    <a:pPr>
                      <a:lnSpc>
                        <a:spcPct val="90000"/>
                      </a:lnSpc>
                    </a:pPr>
                    <a:r>
                      <a:rPr lang="en-US" sz="1200" dirty="0" smtClean="0">
                        <a:solidFill>
                          <a:schemeClr val="bg2">
                            <a:lumMod val="50000"/>
                          </a:schemeClr>
                        </a:solidFill>
                      </a:rPr>
                      <a:t>20K</a:t>
                    </a:r>
                    <a:endParaRPr lang="en-US" sz="1200" dirty="0">
                      <a:solidFill>
                        <a:schemeClr val="bg2">
                          <a:lumMod val="50000"/>
                        </a:schemeClr>
                      </a:solidFill>
                    </a:endParaRPr>
                  </a:p>
                </p:txBody>
              </p:sp>
              <p:grpSp>
                <p:nvGrpSpPr>
                  <p:cNvPr id="341" name="Group 340"/>
                  <p:cNvGrpSpPr/>
                  <p:nvPr/>
                </p:nvGrpSpPr>
                <p:grpSpPr>
                  <a:xfrm>
                    <a:off x="725321" y="4340225"/>
                    <a:ext cx="163400" cy="147148"/>
                    <a:chOff x="879475" y="817563"/>
                    <a:chExt cx="287338" cy="258762"/>
                  </a:xfrm>
                  <a:solidFill>
                    <a:schemeClr val="accent1"/>
                  </a:solidFill>
                </p:grpSpPr>
                <p:sp>
                  <p:nvSpPr>
                    <p:cNvPr id="344" name="Freeform 1593"/>
                    <p:cNvSpPr>
                      <a:spLocks/>
                    </p:cNvSpPr>
                    <p:nvPr/>
                  </p:nvSpPr>
                  <p:spPr bwMode="auto">
                    <a:xfrm>
                      <a:off x="879475" y="817563"/>
                      <a:ext cx="287338" cy="171450"/>
                    </a:xfrm>
                    <a:custGeom>
                      <a:avLst/>
                      <a:gdLst>
                        <a:gd name="T0" fmla="*/ 829 w 904"/>
                        <a:gd name="T1" fmla="*/ 0 h 544"/>
                        <a:gd name="T2" fmla="*/ 75 w 904"/>
                        <a:gd name="T3" fmla="*/ 0 h 544"/>
                        <a:gd name="T4" fmla="*/ 67 w 904"/>
                        <a:gd name="T5" fmla="*/ 2 h 544"/>
                        <a:gd name="T6" fmla="*/ 59 w 904"/>
                        <a:gd name="T7" fmla="*/ 3 h 544"/>
                        <a:gd name="T8" fmla="*/ 53 w 904"/>
                        <a:gd name="T9" fmla="*/ 4 h 544"/>
                        <a:gd name="T10" fmla="*/ 46 w 904"/>
                        <a:gd name="T11" fmla="*/ 7 h 544"/>
                        <a:gd name="T12" fmla="*/ 40 w 904"/>
                        <a:gd name="T13" fmla="*/ 10 h 544"/>
                        <a:gd name="T14" fmla="*/ 33 w 904"/>
                        <a:gd name="T15" fmla="*/ 14 h 544"/>
                        <a:gd name="T16" fmla="*/ 27 w 904"/>
                        <a:gd name="T17" fmla="*/ 18 h 544"/>
                        <a:gd name="T18" fmla="*/ 22 w 904"/>
                        <a:gd name="T19" fmla="*/ 23 h 544"/>
                        <a:gd name="T20" fmla="*/ 16 w 904"/>
                        <a:gd name="T21" fmla="*/ 28 h 544"/>
                        <a:gd name="T22" fmla="*/ 12 w 904"/>
                        <a:gd name="T23" fmla="*/ 34 h 544"/>
                        <a:gd name="T24" fmla="*/ 9 w 904"/>
                        <a:gd name="T25" fmla="*/ 40 h 544"/>
                        <a:gd name="T26" fmla="*/ 5 w 904"/>
                        <a:gd name="T27" fmla="*/ 47 h 544"/>
                        <a:gd name="T28" fmla="*/ 3 w 904"/>
                        <a:gd name="T29" fmla="*/ 54 h 544"/>
                        <a:gd name="T30" fmla="*/ 1 w 904"/>
                        <a:gd name="T31" fmla="*/ 61 h 544"/>
                        <a:gd name="T32" fmla="*/ 0 w 904"/>
                        <a:gd name="T33" fmla="*/ 69 h 544"/>
                        <a:gd name="T34" fmla="*/ 0 w 904"/>
                        <a:gd name="T35" fmla="*/ 77 h 544"/>
                        <a:gd name="T36" fmla="*/ 0 w 904"/>
                        <a:gd name="T37" fmla="*/ 544 h 544"/>
                        <a:gd name="T38" fmla="*/ 904 w 904"/>
                        <a:gd name="T39" fmla="*/ 544 h 544"/>
                        <a:gd name="T40" fmla="*/ 904 w 904"/>
                        <a:gd name="T41" fmla="*/ 77 h 544"/>
                        <a:gd name="T42" fmla="*/ 904 w 904"/>
                        <a:gd name="T43" fmla="*/ 69 h 544"/>
                        <a:gd name="T44" fmla="*/ 903 w 904"/>
                        <a:gd name="T45" fmla="*/ 61 h 544"/>
                        <a:gd name="T46" fmla="*/ 901 w 904"/>
                        <a:gd name="T47" fmla="*/ 54 h 544"/>
                        <a:gd name="T48" fmla="*/ 899 w 904"/>
                        <a:gd name="T49" fmla="*/ 47 h 544"/>
                        <a:gd name="T50" fmla="*/ 896 w 904"/>
                        <a:gd name="T51" fmla="*/ 40 h 544"/>
                        <a:gd name="T52" fmla="*/ 892 w 904"/>
                        <a:gd name="T53" fmla="*/ 34 h 544"/>
                        <a:gd name="T54" fmla="*/ 888 w 904"/>
                        <a:gd name="T55" fmla="*/ 28 h 544"/>
                        <a:gd name="T56" fmla="*/ 882 w 904"/>
                        <a:gd name="T57" fmla="*/ 23 h 544"/>
                        <a:gd name="T58" fmla="*/ 877 w 904"/>
                        <a:gd name="T59" fmla="*/ 18 h 544"/>
                        <a:gd name="T60" fmla="*/ 871 w 904"/>
                        <a:gd name="T61" fmla="*/ 14 h 544"/>
                        <a:gd name="T62" fmla="*/ 866 w 904"/>
                        <a:gd name="T63" fmla="*/ 10 h 544"/>
                        <a:gd name="T64" fmla="*/ 859 w 904"/>
                        <a:gd name="T65" fmla="*/ 7 h 544"/>
                        <a:gd name="T66" fmla="*/ 851 w 904"/>
                        <a:gd name="T67" fmla="*/ 4 h 544"/>
                        <a:gd name="T68" fmla="*/ 845 w 904"/>
                        <a:gd name="T69" fmla="*/ 3 h 544"/>
                        <a:gd name="T70" fmla="*/ 837 w 904"/>
                        <a:gd name="T71" fmla="*/ 2 h 544"/>
                        <a:gd name="T72" fmla="*/ 829 w 904"/>
                        <a:gd name="T73"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4" h="544">
                          <a:moveTo>
                            <a:pt x="829" y="0"/>
                          </a:moveTo>
                          <a:lnTo>
                            <a:pt x="75" y="0"/>
                          </a:lnTo>
                          <a:lnTo>
                            <a:pt x="67" y="2"/>
                          </a:lnTo>
                          <a:lnTo>
                            <a:pt x="59" y="3"/>
                          </a:lnTo>
                          <a:lnTo>
                            <a:pt x="53" y="4"/>
                          </a:lnTo>
                          <a:lnTo>
                            <a:pt x="46" y="7"/>
                          </a:lnTo>
                          <a:lnTo>
                            <a:pt x="40" y="10"/>
                          </a:lnTo>
                          <a:lnTo>
                            <a:pt x="33" y="14"/>
                          </a:lnTo>
                          <a:lnTo>
                            <a:pt x="27" y="18"/>
                          </a:lnTo>
                          <a:lnTo>
                            <a:pt x="22" y="23"/>
                          </a:lnTo>
                          <a:lnTo>
                            <a:pt x="16" y="28"/>
                          </a:lnTo>
                          <a:lnTo>
                            <a:pt x="12" y="34"/>
                          </a:lnTo>
                          <a:lnTo>
                            <a:pt x="9" y="40"/>
                          </a:lnTo>
                          <a:lnTo>
                            <a:pt x="5" y="47"/>
                          </a:lnTo>
                          <a:lnTo>
                            <a:pt x="3" y="54"/>
                          </a:lnTo>
                          <a:lnTo>
                            <a:pt x="1" y="61"/>
                          </a:lnTo>
                          <a:lnTo>
                            <a:pt x="0" y="69"/>
                          </a:lnTo>
                          <a:lnTo>
                            <a:pt x="0" y="77"/>
                          </a:lnTo>
                          <a:lnTo>
                            <a:pt x="0" y="544"/>
                          </a:lnTo>
                          <a:lnTo>
                            <a:pt x="904" y="544"/>
                          </a:lnTo>
                          <a:lnTo>
                            <a:pt x="904" y="77"/>
                          </a:lnTo>
                          <a:lnTo>
                            <a:pt x="904" y="69"/>
                          </a:lnTo>
                          <a:lnTo>
                            <a:pt x="903" y="61"/>
                          </a:lnTo>
                          <a:lnTo>
                            <a:pt x="901" y="54"/>
                          </a:lnTo>
                          <a:lnTo>
                            <a:pt x="899" y="47"/>
                          </a:lnTo>
                          <a:lnTo>
                            <a:pt x="896" y="40"/>
                          </a:lnTo>
                          <a:lnTo>
                            <a:pt x="892" y="34"/>
                          </a:lnTo>
                          <a:lnTo>
                            <a:pt x="888" y="28"/>
                          </a:lnTo>
                          <a:lnTo>
                            <a:pt x="882" y="23"/>
                          </a:lnTo>
                          <a:lnTo>
                            <a:pt x="877" y="18"/>
                          </a:lnTo>
                          <a:lnTo>
                            <a:pt x="871" y="14"/>
                          </a:lnTo>
                          <a:lnTo>
                            <a:pt x="866" y="10"/>
                          </a:lnTo>
                          <a:lnTo>
                            <a:pt x="859" y="7"/>
                          </a:lnTo>
                          <a:lnTo>
                            <a:pt x="851" y="4"/>
                          </a:lnTo>
                          <a:lnTo>
                            <a:pt x="845" y="3"/>
                          </a:lnTo>
                          <a:lnTo>
                            <a:pt x="837" y="2"/>
                          </a:lnTo>
                          <a:lnTo>
                            <a:pt x="82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5" name="Freeform 1594"/>
                    <p:cNvSpPr>
                      <a:spLocks noEditPoints="1"/>
                    </p:cNvSpPr>
                    <p:nvPr/>
                  </p:nvSpPr>
                  <p:spPr bwMode="auto">
                    <a:xfrm>
                      <a:off x="879475" y="1000125"/>
                      <a:ext cx="287338" cy="76200"/>
                    </a:xfrm>
                    <a:custGeom>
                      <a:avLst/>
                      <a:gdLst>
                        <a:gd name="T0" fmla="*/ 459 w 904"/>
                        <a:gd name="T1" fmla="*/ 29 h 241"/>
                        <a:gd name="T2" fmla="*/ 469 w 904"/>
                        <a:gd name="T3" fmla="*/ 35 h 241"/>
                        <a:gd name="T4" fmla="*/ 478 w 904"/>
                        <a:gd name="T5" fmla="*/ 43 h 241"/>
                        <a:gd name="T6" fmla="*/ 482 w 904"/>
                        <a:gd name="T7" fmla="*/ 54 h 241"/>
                        <a:gd name="T8" fmla="*/ 482 w 904"/>
                        <a:gd name="T9" fmla="*/ 66 h 241"/>
                        <a:gd name="T10" fmla="*/ 478 w 904"/>
                        <a:gd name="T11" fmla="*/ 77 h 241"/>
                        <a:gd name="T12" fmla="*/ 469 w 904"/>
                        <a:gd name="T13" fmla="*/ 85 h 241"/>
                        <a:gd name="T14" fmla="*/ 459 w 904"/>
                        <a:gd name="T15" fmla="*/ 89 h 241"/>
                        <a:gd name="T16" fmla="*/ 447 w 904"/>
                        <a:gd name="T17" fmla="*/ 89 h 241"/>
                        <a:gd name="T18" fmla="*/ 436 w 904"/>
                        <a:gd name="T19" fmla="*/ 85 h 241"/>
                        <a:gd name="T20" fmla="*/ 427 w 904"/>
                        <a:gd name="T21" fmla="*/ 77 h 241"/>
                        <a:gd name="T22" fmla="*/ 422 w 904"/>
                        <a:gd name="T23" fmla="*/ 66 h 241"/>
                        <a:gd name="T24" fmla="*/ 422 w 904"/>
                        <a:gd name="T25" fmla="*/ 54 h 241"/>
                        <a:gd name="T26" fmla="*/ 427 w 904"/>
                        <a:gd name="T27" fmla="*/ 43 h 241"/>
                        <a:gd name="T28" fmla="*/ 436 w 904"/>
                        <a:gd name="T29" fmla="*/ 35 h 241"/>
                        <a:gd name="T30" fmla="*/ 447 w 904"/>
                        <a:gd name="T31" fmla="*/ 31 h 241"/>
                        <a:gd name="T32" fmla="*/ 452 w 904"/>
                        <a:gd name="T33" fmla="*/ 29 h 241"/>
                        <a:gd name="T34" fmla="*/ 0 w 904"/>
                        <a:gd name="T35" fmla="*/ 83 h 241"/>
                        <a:gd name="T36" fmla="*/ 3 w 904"/>
                        <a:gd name="T37" fmla="*/ 97 h 241"/>
                        <a:gd name="T38" fmla="*/ 9 w 904"/>
                        <a:gd name="T39" fmla="*/ 110 h 241"/>
                        <a:gd name="T40" fmla="*/ 16 w 904"/>
                        <a:gd name="T41" fmla="*/ 122 h 241"/>
                        <a:gd name="T42" fmla="*/ 27 w 904"/>
                        <a:gd name="T43" fmla="*/ 132 h 241"/>
                        <a:gd name="T44" fmla="*/ 40 w 904"/>
                        <a:gd name="T45" fmla="*/ 141 h 241"/>
                        <a:gd name="T46" fmla="*/ 53 w 904"/>
                        <a:gd name="T47" fmla="*/ 147 h 241"/>
                        <a:gd name="T48" fmla="*/ 67 w 904"/>
                        <a:gd name="T49" fmla="*/ 150 h 241"/>
                        <a:gd name="T50" fmla="*/ 437 w 904"/>
                        <a:gd name="T51" fmla="*/ 150 h 241"/>
                        <a:gd name="T52" fmla="*/ 195 w 904"/>
                        <a:gd name="T53" fmla="*/ 211 h 241"/>
                        <a:gd name="T54" fmla="*/ 190 w 904"/>
                        <a:gd name="T55" fmla="*/ 212 h 241"/>
                        <a:gd name="T56" fmla="*/ 186 w 904"/>
                        <a:gd name="T57" fmla="*/ 215 h 241"/>
                        <a:gd name="T58" fmla="*/ 182 w 904"/>
                        <a:gd name="T59" fmla="*/ 220 h 241"/>
                        <a:gd name="T60" fmla="*/ 181 w 904"/>
                        <a:gd name="T61" fmla="*/ 225 h 241"/>
                        <a:gd name="T62" fmla="*/ 182 w 904"/>
                        <a:gd name="T63" fmla="*/ 232 h 241"/>
                        <a:gd name="T64" fmla="*/ 186 w 904"/>
                        <a:gd name="T65" fmla="*/ 236 h 241"/>
                        <a:gd name="T66" fmla="*/ 190 w 904"/>
                        <a:gd name="T67" fmla="*/ 240 h 241"/>
                        <a:gd name="T68" fmla="*/ 195 w 904"/>
                        <a:gd name="T69" fmla="*/ 241 h 241"/>
                        <a:gd name="T70" fmla="*/ 742 w 904"/>
                        <a:gd name="T71" fmla="*/ 241 h 241"/>
                        <a:gd name="T72" fmla="*/ 747 w 904"/>
                        <a:gd name="T73" fmla="*/ 239 h 241"/>
                        <a:gd name="T74" fmla="*/ 752 w 904"/>
                        <a:gd name="T75" fmla="*/ 234 h 241"/>
                        <a:gd name="T76" fmla="*/ 754 w 904"/>
                        <a:gd name="T77" fmla="*/ 229 h 241"/>
                        <a:gd name="T78" fmla="*/ 754 w 904"/>
                        <a:gd name="T79" fmla="*/ 223 h 241"/>
                        <a:gd name="T80" fmla="*/ 752 w 904"/>
                        <a:gd name="T81" fmla="*/ 218 h 241"/>
                        <a:gd name="T82" fmla="*/ 747 w 904"/>
                        <a:gd name="T83" fmla="*/ 213 h 241"/>
                        <a:gd name="T84" fmla="*/ 742 w 904"/>
                        <a:gd name="T85" fmla="*/ 211 h 241"/>
                        <a:gd name="T86" fmla="*/ 468 w 904"/>
                        <a:gd name="T87" fmla="*/ 211 h 241"/>
                        <a:gd name="T88" fmla="*/ 829 w 904"/>
                        <a:gd name="T89" fmla="*/ 150 h 241"/>
                        <a:gd name="T90" fmla="*/ 845 w 904"/>
                        <a:gd name="T91" fmla="*/ 149 h 241"/>
                        <a:gd name="T92" fmla="*/ 859 w 904"/>
                        <a:gd name="T93" fmla="*/ 145 h 241"/>
                        <a:gd name="T94" fmla="*/ 871 w 904"/>
                        <a:gd name="T95" fmla="*/ 137 h 241"/>
                        <a:gd name="T96" fmla="*/ 882 w 904"/>
                        <a:gd name="T97" fmla="*/ 128 h 241"/>
                        <a:gd name="T98" fmla="*/ 892 w 904"/>
                        <a:gd name="T99" fmla="*/ 117 h 241"/>
                        <a:gd name="T100" fmla="*/ 899 w 904"/>
                        <a:gd name="T101" fmla="*/ 104 h 241"/>
                        <a:gd name="T102" fmla="*/ 903 w 904"/>
                        <a:gd name="T103" fmla="*/ 90 h 241"/>
                        <a:gd name="T104" fmla="*/ 904 w 904"/>
                        <a:gd name="T105" fmla="*/ 75 h 241"/>
                        <a:gd name="T106" fmla="*/ 0 w 904"/>
                        <a:gd name="T10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4" h="241">
                          <a:moveTo>
                            <a:pt x="452" y="29"/>
                          </a:moveTo>
                          <a:lnTo>
                            <a:pt x="459" y="29"/>
                          </a:lnTo>
                          <a:lnTo>
                            <a:pt x="464" y="32"/>
                          </a:lnTo>
                          <a:lnTo>
                            <a:pt x="469" y="35"/>
                          </a:lnTo>
                          <a:lnTo>
                            <a:pt x="473" y="38"/>
                          </a:lnTo>
                          <a:lnTo>
                            <a:pt x="478" y="43"/>
                          </a:lnTo>
                          <a:lnTo>
                            <a:pt x="480" y="48"/>
                          </a:lnTo>
                          <a:lnTo>
                            <a:pt x="482" y="54"/>
                          </a:lnTo>
                          <a:lnTo>
                            <a:pt x="482" y="59"/>
                          </a:lnTo>
                          <a:lnTo>
                            <a:pt x="482" y="66"/>
                          </a:lnTo>
                          <a:lnTo>
                            <a:pt x="480" y="71"/>
                          </a:lnTo>
                          <a:lnTo>
                            <a:pt x="478" y="77"/>
                          </a:lnTo>
                          <a:lnTo>
                            <a:pt x="473" y="81"/>
                          </a:lnTo>
                          <a:lnTo>
                            <a:pt x="469" y="85"/>
                          </a:lnTo>
                          <a:lnTo>
                            <a:pt x="464" y="87"/>
                          </a:lnTo>
                          <a:lnTo>
                            <a:pt x="459" y="89"/>
                          </a:lnTo>
                          <a:lnTo>
                            <a:pt x="452" y="90"/>
                          </a:lnTo>
                          <a:lnTo>
                            <a:pt x="447" y="89"/>
                          </a:lnTo>
                          <a:lnTo>
                            <a:pt x="440" y="87"/>
                          </a:lnTo>
                          <a:lnTo>
                            <a:pt x="436" y="85"/>
                          </a:lnTo>
                          <a:lnTo>
                            <a:pt x="431" y="81"/>
                          </a:lnTo>
                          <a:lnTo>
                            <a:pt x="427" y="77"/>
                          </a:lnTo>
                          <a:lnTo>
                            <a:pt x="424" y="71"/>
                          </a:lnTo>
                          <a:lnTo>
                            <a:pt x="422" y="66"/>
                          </a:lnTo>
                          <a:lnTo>
                            <a:pt x="422" y="59"/>
                          </a:lnTo>
                          <a:lnTo>
                            <a:pt x="422" y="54"/>
                          </a:lnTo>
                          <a:lnTo>
                            <a:pt x="424" y="48"/>
                          </a:lnTo>
                          <a:lnTo>
                            <a:pt x="427" y="43"/>
                          </a:lnTo>
                          <a:lnTo>
                            <a:pt x="431" y="38"/>
                          </a:lnTo>
                          <a:lnTo>
                            <a:pt x="436" y="35"/>
                          </a:lnTo>
                          <a:lnTo>
                            <a:pt x="440" y="32"/>
                          </a:lnTo>
                          <a:lnTo>
                            <a:pt x="447" y="31"/>
                          </a:lnTo>
                          <a:lnTo>
                            <a:pt x="452" y="29"/>
                          </a:lnTo>
                          <a:lnTo>
                            <a:pt x="452" y="29"/>
                          </a:lnTo>
                          <a:close/>
                          <a:moveTo>
                            <a:pt x="0" y="75"/>
                          </a:moveTo>
                          <a:lnTo>
                            <a:pt x="0" y="83"/>
                          </a:lnTo>
                          <a:lnTo>
                            <a:pt x="1" y="90"/>
                          </a:lnTo>
                          <a:lnTo>
                            <a:pt x="3" y="97"/>
                          </a:lnTo>
                          <a:lnTo>
                            <a:pt x="5" y="104"/>
                          </a:lnTo>
                          <a:lnTo>
                            <a:pt x="9" y="110"/>
                          </a:lnTo>
                          <a:lnTo>
                            <a:pt x="12" y="117"/>
                          </a:lnTo>
                          <a:lnTo>
                            <a:pt x="16" y="122"/>
                          </a:lnTo>
                          <a:lnTo>
                            <a:pt x="22" y="128"/>
                          </a:lnTo>
                          <a:lnTo>
                            <a:pt x="27" y="132"/>
                          </a:lnTo>
                          <a:lnTo>
                            <a:pt x="33" y="137"/>
                          </a:lnTo>
                          <a:lnTo>
                            <a:pt x="40" y="141"/>
                          </a:lnTo>
                          <a:lnTo>
                            <a:pt x="46" y="145"/>
                          </a:lnTo>
                          <a:lnTo>
                            <a:pt x="53" y="147"/>
                          </a:lnTo>
                          <a:lnTo>
                            <a:pt x="59" y="149"/>
                          </a:lnTo>
                          <a:lnTo>
                            <a:pt x="67" y="150"/>
                          </a:lnTo>
                          <a:lnTo>
                            <a:pt x="75" y="150"/>
                          </a:lnTo>
                          <a:lnTo>
                            <a:pt x="437" y="150"/>
                          </a:lnTo>
                          <a:lnTo>
                            <a:pt x="437" y="211"/>
                          </a:lnTo>
                          <a:lnTo>
                            <a:pt x="195" y="211"/>
                          </a:lnTo>
                          <a:lnTo>
                            <a:pt x="192" y="211"/>
                          </a:lnTo>
                          <a:lnTo>
                            <a:pt x="190" y="212"/>
                          </a:lnTo>
                          <a:lnTo>
                            <a:pt x="188" y="213"/>
                          </a:lnTo>
                          <a:lnTo>
                            <a:pt x="186" y="215"/>
                          </a:lnTo>
                          <a:lnTo>
                            <a:pt x="183" y="218"/>
                          </a:lnTo>
                          <a:lnTo>
                            <a:pt x="182" y="220"/>
                          </a:lnTo>
                          <a:lnTo>
                            <a:pt x="181" y="223"/>
                          </a:lnTo>
                          <a:lnTo>
                            <a:pt x="181" y="225"/>
                          </a:lnTo>
                          <a:lnTo>
                            <a:pt x="181" y="229"/>
                          </a:lnTo>
                          <a:lnTo>
                            <a:pt x="182" y="232"/>
                          </a:lnTo>
                          <a:lnTo>
                            <a:pt x="183" y="234"/>
                          </a:lnTo>
                          <a:lnTo>
                            <a:pt x="186" y="236"/>
                          </a:lnTo>
                          <a:lnTo>
                            <a:pt x="188" y="239"/>
                          </a:lnTo>
                          <a:lnTo>
                            <a:pt x="190" y="240"/>
                          </a:lnTo>
                          <a:lnTo>
                            <a:pt x="192" y="241"/>
                          </a:lnTo>
                          <a:lnTo>
                            <a:pt x="195" y="241"/>
                          </a:lnTo>
                          <a:lnTo>
                            <a:pt x="739" y="241"/>
                          </a:lnTo>
                          <a:lnTo>
                            <a:pt x="742" y="241"/>
                          </a:lnTo>
                          <a:lnTo>
                            <a:pt x="745" y="240"/>
                          </a:lnTo>
                          <a:lnTo>
                            <a:pt x="747" y="239"/>
                          </a:lnTo>
                          <a:lnTo>
                            <a:pt x="750" y="236"/>
                          </a:lnTo>
                          <a:lnTo>
                            <a:pt x="752" y="234"/>
                          </a:lnTo>
                          <a:lnTo>
                            <a:pt x="753" y="232"/>
                          </a:lnTo>
                          <a:lnTo>
                            <a:pt x="754" y="229"/>
                          </a:lnTo>
                          <a:lnTo>
                            <a:pt x="754" y="225"/>
                          </a:lnTo>
                          <a:lnTo>
                            <a:pt x="754" y="223"/>
                          </a:lnTo>
                          <a:lnTo>
                            <a:pt x="753" y="220"/>
                          </a:lnTo>
                          <a:lnTo>
                            <a:pt x="752" y="218"/>
                          </a:lnTo>
                          <a:lnTo>
                            <a:pt x="750" y="215"/>
                          </a:lnTo>
                          <a:lnTo>
                            <a:pt x="747" y="213"/>
                          </a:lnTo>
                          <a:lnTo>
                            <a:pt x="745" y="212"/>
                          </a:lnTo>
                          <a:lnTo>
                            <a:pt x="742" y="211"/>
                          </a:lnTo>
                          <a:lnTo>
                            <a:pt x="739" y="211"/>
                          </a:lnTo>
                          <a:lnTo>
                            <a:pt x="468" y="211"/>
                          </a:lnTo>
                          <a:lnTo>
                            <a:pt x="468" y="150"/>
                          </a:lnTo>
                          <a:lnTo>
                            <a:pt x="829" y="150"/>
                          </a:lnTo>
                          <a:lnTo>
                            <a:pt x="837" y="150"/>
                          </a:lnTo>
                          <a:lnTo>
                            <a:pt x="845" y="149"/>
                          </a:lnTo>
                          <a:lnTo>
                            <a:pt x="851" y="147"/>
                          </a:lnTo>
                          <a:lnTo>
                            <a:pt x="859" y="145"/>
                          </a:lnTo>
                          <a:lnTo>
                            <a:pt x="866" y="141"/>
                          </a:lnTo>
                          <a:lnTo>
                            <a:pt x="871" y="137"/>
                          </a:lnTo>
                          <a:lnTo>
                            <a:pt x="877" y="132"/>
                          </a:lnTo>
                          <a:lnTo>
                            <a:pt x="882" y="128"/>
                          </a:lnTo>
                          <a:lnTo>
                            <a:pt x="888" y="122"/>
                          </a:lnTo>
                          <a:lnTo>
                            <a:pt x="892" y="117"/>
                          </a:lnTo>
                          <a:lnTo>
                            <a:pt x="896" y="110"/>
                          </a:lnTo>
                          <a:lnTo>
                            <a:pt x="899" y="104"/>
                          </a:lnTo>
                          <a:lnTo>
                            <a:pt x="901" y="97"/>
                          </a:lnTo>
                          <a:lnTo>
                            <a:pt x="903" y="90"/>
                          </a:lnTo>
                          <a:lnTo>
                            <a:pt x="904" y="83"/>
                          </a:lnTo>
                          <a:lnTo>
                            <a:pt x="904" y="75"/>
                          </a:lnTo>
                          <a:lnTo>
                            <a:pt x="904" y="0"/>
                          </a:lnTo>
                          <a:lnTo>
                            <a:pt x="0" y="0"/>
                          </a:lnTo>
                          <a:lnTo>
                            <a:pt x="0" y="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cxnSp>
                <p:nvCxnSpPr>
                  <p:cNvPr id="342" name="Straight Connector 341"/>
                  <p:cNvCxnSpPr/>
                  <p:nvPr/>
                </p:nvCxnSpPr>
                <p:spPr>
                  <a:xfrm>
                    <a:off x="728602" y="4208422"/>
                    <a:ext cx="385823" cy="0"/>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343" name="Isosceles Triangle 342"/>
                  <p:cNvSpPr/>
                  <p:nvPr/>
                </p:nvSpPr>
                <p:spPr bwMode="gray">
                  <a:xfrm>
                    <a:off x="833106" y="4129703"/>
                    <a:ext cx="176814" cy="78719"/>
                  </a:xfrm>
                  <a:prstGeom prst="triangl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grpSp>
            <p:sp>
              <p:nvSpPr>
                <p:cNvPr id="298" name="Freeform 297"/>
                <p:cNvSpPr>
                  <a:spLocks noEditPoints="1"/>
                </p:cNvSpPr>
                <p:nvPr/>
              </p:nvSpPr>
              <p:spPr bwMode="auto">
                <a:xfrm>
                  <a:off x="1993171" y="3486094"/>
                  <a:ext cx="276417" cy="551388"/>
                </a:xfrm>
                <a:custGeom>
                  <a:avLst/>
                  <a:gdLst>
                    <a:gd name="T0" fmla="*/ 392 w 766"/>
                    <a:gd name="T1" fmla="*/ 920 h 1528"/>
                    <a:gd name="T2" fmla="*/ 414 w 766"/>
                    <a:gd name="T3" fmla="*/ 932 h 1528"/>
                    <a:gd name="T4" fmla="*/ 426 w 766"/>
                    <a:gd name="T5" fmla="*/ 954 h 1528"/>
                    <a:gd name="T6" fmla="*/ 426 w 766"/>
                    <a:gd name="T7" fmla="*/ 972 h 1528"/>
                    <a:gd name="T8" fmla="*/ 414 w 766"/>
                    <a:gd name="T9" fmla="*/ 994 h 1528"/>
                    <a:gd name="T10" fmla="*/ 392 w 766"/>
                    <a:gd name="T11" fmla="*/ 1008 h 1528"/>
                    <a:gd name="T12" fmla="*/ 374 w 766"/>
                    <a:gd name="T13" fmla="*/ 1008 h 1528"/>
                    <a:gd name="T14" fmla="*/ 352 w 766"/>
                    <a:gd name="T15" fmla="*/ 994 h 1528"/>
                    <a:gd name="T16" fmla="*/ 340 w 766"/>
                    <a:gd name="T17" fmla="*/ 972 h 1528"/>
                    <a:gd name="T18" fmla="*/ 340 w 766"/>
                    <a:gd name="T19" fmla="*/ 954 h 1528"/>
                    <a:gd name="T20" fmla="*/ 352 w 766"/>
                    <a:gd name="T21" fmla="*/ 932 h 1528"/>
                    <a:gd name="T22" fmla="*/ 374 w 766"/>
                    <a:gd name="T23" fmla="*/ 920 h 1528"/>
                    <a:gd name="T24" fmla="*/ 536 w 766"/>
                    <a:gd name="T25" fmla="*/ 1528 h 1528"/>
                    <a:gd name="T26" fmla="*/ 230 w 766"/>
                    <a:gd name="T27" fmla="*/ 1528 h 1528"/>
                    <a:gd name="T28" fmla="*/ 16 w 766"/>
                    <a:gd name="T29" fmla="*/ 1508 h 1528"/>
                    <a:gd name="T30" fmla="*/ 4 w 766"/>
                    <a:gd name="T31" fmla="*/ 1504 h 1528"/>
                    <a:gd name="T32" fmla="*/ 0 w 766"/>
                    <a:gd name="T33" fmla="*/ 38 h 1528"/>
                    <a:gd name="T34" fmla="*/ 4 w 766"/>
                    <a:gd name="T35" fmla="*/ 26 h 1528"/>
                    <a:gd name="T36" fmla="*/ 90 w 766"/>
                    <a:gd name="T37" fmla="*/ 22 h 1528"/>
                    <a:gd name="T38" fmla="*/ 676 w 766"/>
                    <a:gd name="T39" fmla="*/ 22 h 1528"/>
                    <a:gd name="T40" fmla="*/ 756 w 766"/>
                    <a:gd name="T41" fmla="*/ 22 h 1528"/>
                    <a:gd name="T42" fmla="*/ 766 w 766"/>
                    <a:gd name="T43" fmla="*/ 38 h 1528"/>
                    <a:gd name="T44" fmla="*/ 764 w 766"/>
                    <a:gd name="T45" fmla="*/ 1498 h 1528"/>
                    <a:gd name="T46" fmla="*/ 750 w 766"/>
                    <a:gd name="T47" fmla="*/ 1508 h 1528"/>
                    <a:gd name="T48" fmla="*/ 536 w 766"/>
                    <a:gd name="T49" fmla="*/ 1528 h 1528"/>
                    <a:gd name="T50" fmla="*/ 648 w 766"/>
                    <a:gd name="T51" fmla="*/ 156 h 1528"/>
                    <a:gd name="T52" fmla="*/ 118 w 766"/>
                    <a:gd name="T53" fmla="*/ 496 h 1528"/>
                    <a:gd name="T54" fmla="*/ 118 w 766"/>
                    <a:gd name="T55" fmla="*/ 348 h 1528"/>
                    <a:gd name="T56" fmla="*/ 648 w 766"/>
                    <a:gd name="T57" fmla="*/ 688 h 1528"/>
                    <a:gd name="T58" fmla="*/ 118 w 766"/>
                    <a:gd name="T59" fmla="*/ 688 h 1528"/>
                    <a:gd name="T60" fmla="*/ 366 w 766"/>
                    <a:gd name="T61" fmla="*/ 882 h 1528"/>
                    <a:gd name="T62" fmla="*/ 324 w 766"/>
                    <a:gd name="T63" fmla="*/ 904 h 1528"/>
                    <a:gd name="T64" fmla="*/ 302 w 766"/>
                    <a:gd name="T65" fmla="*/ 946 h 1528"/>
                    <a:gd name="T66" fmla="*/ 302 w 766"/>
                    <a:gd name="T67" fmla="*/ 980 h 1528"/>
                    <a:gd name="T68" fmla="*/ 324 w 766"/>
                    <a:gd name="T69" fmla="*/ 1022 h 1528"/>
                    <a:gd name="T70" fmla="*/ 366 w 766"/>
                    <a:gd name="T71" fmla="*/ 1044 h 1528"/>
                    <a:gd name="T72" fmla="*/ 400 w 766"/>
                    <a:gd name="T73" fmla="*/ 1044 h 1528"/>
                    <a:gd name="T74" fmla="*/ 442 w 766"/>
                    <a:gd name="T75" fmla="*/ 1022 h 1528"/>
                    <a:gd name="T76" fmla="*/ 464 w 766"/>
                    <a:gd name="T77" fmla="*/ 980 h 1528"/>
                    <a:gd name="T78" fmla="*/ 464 w 766"/>
                    <a:gd name="T79" fmla="*/ 946 h 1528"/>
                    <a:gd name="T80" fmla="*/ 442 w 766"/>
                    <a:gd name="T81" fmla="*/ 904 h 1528"/>
                    <a:gd name="T82" fmla="*/ 400 w 766"/>
                    <a:gd name="T83" fmla="*/ 882 h 1528"/>
                    <a:gd name="T84" fmla="*/ 648 w 766"/>
                    <a:gd name="T85" fmla="*/ 1362 h 1528"/>
                    <a:gd name="T86" fmla="*/ 624 w 766"/>
                    <a:gd name="T87" fmla="*/ 1014 h 1528"/>
                    <a:gd name="T88" fmla="*/ 534 w 766"/>
                    <a:gd name="T89" fmla="*/ 1084 h 1528"/>
                    <a:gd name="T90" fmla="*/ 442 w 766"/>
                    <a:gd name="T91" fmla="*/ 1114 h 1528"/>
                    <a:gd name="T92" fmla="*/ 382 w 766"/>
                    <a:gd name="T93" fmla="*/ 1120 h 1528"/>
                    <a:gd name="T94" fmla="*/ 342 w 766"/>
                    <a:gd name="T95" fmla="*/ 1118 h 1528"/>
                    <a:gd name="T96" fmla="*/ 268 w 766"/>
                    <a:gd name="T97" fmla="*/ 1098 h 1528"/>
                    <a:gd name="T98" fmla="*/ 170 w 766"/>
                    <a:gd name="T99" fmla="*/ 1040 h 1528"/>
                    <a:gd name="T100" fmla="*/ 118 w 766"/>
                    <a:gd name="T101" fmla="*/ 1362 h 1528"/>
                    <a:gd name="T102" fmla="*/ 648 w 766"/>
                    <a:gd name="T103" fmla="*/ 1362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66" h="1528">
                      <a:moveTo>
                        <a:pt x="382" y="918"/>
                      </a:moveTo>
                      <a:lnTo>
                        <a:pt x="382" y="918"/>
                      </a:lnTo>
                      <a:lnTo>
                        <a:pt x="392" y="920"/>
                      </a:lnTo>
                      <a:lnTo>
                        <a:pt x="400" y="922"/>
                      </a:lnTo>
                      <a:lnTo>
                        <a:pt x="408" y="926"/>
                      </a:lnTo>
                      <a:lnTo>
                        <a:pt x="414" y="932"/>
                      </a:lnTo>
                      <a:lnTo>
                        <a:pt x="420" y="938"/>
                      </a:lnTo>
                      <a:lnTo>
                        <a:pt x="424" y="946"/>
                      </a:lnTo>
                      <a:lnTo>
                        <a:pt x="426" y="954"/>
                      </a:lnTo>
                      <a:lnTo>
                        <a:pt x="428" y="964"/>
                      </a:lnTo>
                      <a:lnTo>
                        <a:pt x="428" y="964"/>
                      </a:lnTo>
                      <a:lnTo>
                        <a:pt x="426" y="972"/>
                      </a:lnTo>
                      <a:lnTo>
                        <a:pt x="424" y="980"/>
                      </a:lnTo>
                      <a:lnTo>
                        <a:pt x="420" y="988"/>
                      </a:lnTo>
                      <a:lnTo>
                        <a:pt x="414" y="994"/>
                      </a:lnTo>
                      <a:lnTo>
                        <a:pt x="408" y="1000"/>
                      </a:lnTo>
                      <a:lnTo>
                        <a:pt x="400" y="1004"/>
                      </a:lnTo>
                      <a:lnTo>
                        <a:pt x="392" y="1008"/>
                      </a:lnTo>
                      <a:lnTo>
                        <a:pt x="382" y="1008"/>
                      </a:lnTo>
                      <a:lnTo>
                        <a:pt x="382" y="1008"/>
                      </a:lnTo>
                      <a:lnTo>
                        <a:pt x="374" y="1008"/>
                      </a:lnTo>
                      <a:lnTo>
                        <a:pt x="366" y="1004"/>
                      </a:lnTo>
                      <a:lnTo>
                        <a:pt x="358" y="1000"/>
                      </a:lnTo>
                      <a:lnTo>
                        <a:pt x="352" y="994"/>
                      </a:lnTo>
                      <a:lnTo>
                        <a:pt x="346" y="988"/>
                      </a:lnTo>
                      <a:lnTo>
                        <a:pt x="342" y="980"/>
                      </a:lnTo>
                      <a:lnTo>
                        <a:pt x="340" y="972"/>
                      </a:lnTo>
                      <a:lnTo>
                        <a:pt x="338" y="964"/>
                      </a:lnTo>
                      <a:lnTo>
                        <a:pt x="338" y="964"/>
                      </a:lnTo>
                      <a:lnTo>
                        <a:pt x="340" y="954"/>
                      </a:lnTo>
                      <a:lnTo>
                        <a:pt x="342" y="946"/>
                      </a:lnTo>
                      <a:lnTo>
                        <a:pt x="346" y="938"/>
                      </a:lnTo>
                      <a:lnTo>
                        <a:pt x="352" y="932"/>
                      </a:lnTo>
                      <a:lnTo>
                        <a:pt x="358" y="926"/>
                      </a:lnTo>
                      <a:lnTo>
                        <a:pt x="366" y="922"/>
                      </a:lnTo>
                      <a:lnTo>
                        <a:pt x="374" y="920"/>
                      </a:lnTo>
                      <a:lnTo>
                        <a:pt x="382" y="918"/>
                      </a:lnTo>
                      <a:lnTo>
                        <a:pt x="382" y="918"/>
                      </a:lnTo>
                      <a:close/>
                      <a:moveTo>
                        <a:pt x="536" y="1528"/>
                      </a:moveTo>
                      <a:lnTo>
                        <a:pt x="536" y="1508"/>
                      </a:lnTo>
                      <a:lnTo>
                        <a:pt x="230" y="1508"/>
                      </a:lnTo>
                      <a:lnTo>
                        <a:pt x="230" y="1528"/>
                      </a:lnTo>
                      <a:lnTo>
                        <a:pt x="94" y="1528"/>
                      </a:lnTo>
                      <a:lnTo>
                        <a:pt x="94" y="1508"/>
                      </a:lnTo>
                      <a:lnTo>
                        <a:pt x="16" y="1508"/>
                      </a:lnTo>
                      <a:lnTo>
                        <a:pt x="16" y="1508"/>
                      </a:lnTo>
                      <a:lnTo>
                        <a:pt x="10" y="1508"/>
                      </a:lnTo>
                      <a:lnTo>
                        <a:pt x="4" y="1504"/>
                      </a:lnTo>
                      <a:lnTo>
                        <a:pt x="2" y="1498"/>
                      </a:lnTo>
                      <a:lnTo>
                        <a:pt x="0" y="1492"/>
                      </a:lnTo>
                      <a:lnTo>
                        <a:pt x="0" y="38"/>
                      </a:lnTo>
                      <a:lnTo>
                        <a:pt x="0" y="38"/>
                      </a:lnTo>
                      <a:lnTo>
                        <a:pt x="2" y="32"/>
                      </a:lnTo>
                      <a:lnTo>
                        <a:pt x="4" y="26"/>
                      </a:lnTo>
                      <a:lnTo>
                        <a:pt x="10" y="22"/>
                      </a:lnTo>
                      <a:lnTo>
                        <a:pt x="16" y="22"/>
                      </a:lnTo>
                      <a:lnTo>
                        <a:pt x="90" y="22"/>
                      </a:lnTo>
                      <a:lnTo>
                        <a:pt x="108" y="0"/>
                      </a:lnTo>
                      <a:lnTo>
                        <a:pt x="658" y="0"/>
                      </a:lnTo>
                      <a:lnTo>
                        <a:pt x="676" y="22"/>
                      </a:lnTo>
                      <a:lnTo>
                        <a:pt x="750" y="22"/>
                      </a:lnTo>
                      <a:lnTo>
                        <a:pt x="750" y="22"/>
                      </a:lnTo>
                      <a:lnTo>
                        <a:pt x="756" y="22"/>
                      </a:lnTo>
                      <a:lnTo>
                        <a:pt x="762" y="26"/>
                      </a:lnTo>
                      <a:lnTo>
                        <a:pt x="764" y="32"/>
                      </a:lnTo>
                      <a:lnTo>
                        <a:pt x="766" y="38"/>
                      </a:lnTo>
                      <a:lnTo>
                        <a:pt x="766" y="1492"/>
                      </a:lnTo>
                      <a:lnTo>
                        <a:pt x="766" y="1492"/>
                      </a:lnTo>
                      <a:lnTo>
                        <a:pt x="764" y="1498"/>
                      </a:lnTo>
                      <a:lnTo>
                        <a:pt x="762" y="1504"/>
                      </a:lnTo>
                      <a:lnTo>
                        <a:pt x="756" y="1508"/>
                      </a:lnTo>
                      <a:lnTo>
                        <a:pt x="750" y="1508"/>
                      </a:lnTo>
                      <a:lnTo>
                        <a:pt x="672" y="1508"/>
                      </a:lnTo>
                      <a:lnTo>
                        <a:pt x="672" y="1528"/>
                      </a:lnTo>
                      <a:lnTo>
                        <a:pt x="536" y="1528"/>
                      </a:lnTo>
                      <a:close/>
                      <a:moveTo>
                        <a:pt x="118" y="304"/>
                      </a:moveTo>
                      <a:lnTo>
                        <a:pt x="648" y="304"/>
                      </a:lnTo>
                      <a:lnTo>
                        <a:pt x="648" y="156"/>
                      </a:lnTo>
                      <a:lnTo>
                        <a:pt x="118" y="156"/>
                      </a:lnTo>
                      <a:lnTo>
                        <a:pt x="118" y="304"/>
                      </a:lnTo>
                      <a:close/>
                      <a:moveTo>
                        <a:pt x="118" y="496"/>
                      </a:moveTo>
                      <a:lnTo>
                        <a:pt x="648" y="496"/>
                      </a:lnTo>
                      <a:lnTo>
                        <a:pt x="648" y="348"/>
                      </a:lnTo>
                      <a:lnTo>
                        <a:pt x="118" y="348"/>
                      </a:lnTo>
                      <a:lnTo>
                        <a:pt x="118" y="496"/>
                      </a:lnTo>
                      <a:close/>
                      <a:moveTo>
                        <a:pt x="118" y="688"/>
                      </a:moveTo>
                      <a:lnTo>
                        <a:pt x="648" y="688"/>
                      </a:lnTo>
                      <a:lnTo>
                        <a:pt x="648" y="540"/>
                      </a:lnTo>
                      <a:lnTo>
                        <a:pt x="118" y="540"/>
                      </a:lnTo>
                      <a:lnTo>
                        <a:pt x="118" y="688"/>
                      </a:lnTo>
                      <a:close/>
                      <a:moveTo>
                        <a:pt x="382" y="880"/>
                      </a:moveTo>
                      <a:lnTo>
                        <a:pt x="382" y="880"/>
                      </a:lnTo>
                      <a:lnTo>
                        <a:pt x="366" y="882"/>
                      </a:lnTo>
                      <a:lnTo>
                        <a:pt x="350" y="886"/>
                      </a:lnTo>
                      <a:lnTo>
                        <a:pt x="336" y="894"/>
                      </a:lnTo>
                      <a:lnTo>
                        <a:pt x="324" y="904"/>
                      </a:lnTo>
                      <a:lnTo>
                        <a:pt x="314" y="916"/>
                      </a:lnTo>
                      <a:lnTo>
                        <a:pt x="306" y="930"/>
                      </a:lnTo>
                      <a:lnTo>
                        <a:pt x="302" y="946"/>
                      </a:lnTo>
                      <a:lnTo>
                        <a:pt x="300" y="964"/>
                      </a:lnTo>
                      <a:lnTo>
                        <a:pt x="300" y="964"/>
                      </a:lnTo>
                      <a:lnTo>
                        <a:pt x="302" y="980"/>
                      </a:lnTo>
                      <a:lnTo>
                        <a:pt x="306" y="996"/>
                      </a:lnTo>
                      <a:lnTo>
                        <a:pt x="314" y="1010"/>
                      </a:lnTo>
                      <a:lnTo>
                        <a:pt x="324" y="1022"/>
                      </a:lnTo>
                      <a:lnTo>
                        <a:pt x="336" y="1032"/>
                      </a:lnTo>
                      <a:lnTo>
                        <a:pt x="350" y="1040"/>
                      </a:lnTo>
                      <a:lnTo>
                        <a:pt x="366" y="1044"/>
                      </a:lnTo>
                      <a:lnTo>
                        <a:pt x="382" y="1046"/>
                      </a:lnTo>
                      <a:lnTo>
                        <a:pt x="382" y="1046"/>
                      </a:lnTo>
                      <a:lnTo>
                        <a:pt x="400" y="1044"/>
                      </a:lnTo>
                      <a:lnTo>
                        <a:pt x="416" y="1040"/>
                      </a:lnTo>
                      <a:lnTo>
                        <a:pt x="430" y="1032"/>
                      </a:lnTo>
                      <a:lnTo>
                        <a:pt x="442" y="1022"/>
                      </a:lnTo>
                      <a:lnTo>
                        <a:pt x="452" y="1010"/>
                      </a:lnTo>
                      <a:lnTo>
                        <a:pt x="460" y="996"/>
                      </a:lnTo>
                      <a:lnTo>
                        <a:pt x="464" y="980"/>
                      </a:lnTo>
                      <a:lnTo>
                        <a:pt x="466" y="964"/>
                      </a:lnTo>
                      <a:lnTo>
                        <a:pt x="466" y="964"/>
                      </a:lnTo>
                      <a:lnTo>
                        <a:pt x="464" y="946"/>
                      </a:lnTo>
                      <a:lnTo>
                        <a:pt x="460" y="930"/>
                      </a:lnTo>
                      <a:lnTo>
                        <a:pt x="452" y="916"/>
                      </a:lnTo>
                      <a:lnTo>
                        <a:pt x="442" y="904"/>
                      </a:lnTo>
                      <a:lnTo>
                        <a:pt x="430" y="894"/>
                      </a:lnTo>
                      <a:lnTo>
                        <a:pt x="416" y="886"/>
                      </a:lnTo>
                      <a:lnTo>
                        <a:pt x="400" y="882"/>
                      </a:lnTo>
                      <a:lnTo>
                        <a:pt x="382" y="880"/>
                      </a:lnTo>
                      <a:lnTo>
                        <a:pt x="382" y="880"/>
                      </a:lnTo>
                      <a:close/>
                      <a:moveTo>
                        <a:pt x="648" y="1362"/>
                      </a:moveTo>
                      <a:lnTo>
                        <a:pt x="648" y="984"/>
                      </a:lnTo>
                      <a:lnTo>
                        <a:pt x="648" y="984"/>
                      </a:lnTo>
                      <a:lnTo>
                        <a:pt x="624" y="1014"/>
                      </a:lnTo>
                      <a:lnTo>
                        <a:pt x="596" y="1040"/>
                      </a:lnTo>
                      <a:lnTo>
                        <a:pt x="566" y="1064"/>
                      </a:lnTo>
                      <a:lnTo>
                        <a:pt x="534" y="1084"/>
                      </a:lnTo>
                      <a:lnTo>
                        <a:pt x="498" y="1098"/>
                      </a:lnTo>
                      <a:lnTo>
                        <a:pt x="462" y="1110"/>
                      </a:lnTo>
                      <a:lnTo>
                        <a:pt x="442" y="1114"/>
                      </a:lnTo>
                      <a:lnTo>
                        <a:pt x="424" y="1118"/>
                      </a:lnTo>
                      <a:lnTo>
                        <a:pt x="404" y="1120"/>
                      </a:lnTo>
                      <a:lnTo>
                        <a:pt x="382" y="1120"/>
                      </a:lnTo>
                      <a:lnTo>
                        <a:pt x="382" y="1120"/>
                      </a:lnTo>
                      <a:lnTo>
                        <a:pt x="362" y="1120"/>
                      </a:lnTo>
                      <a:lnTo>
                        <a:pt x="342" y="1118"/>
                      </a:lnTo>
                      <a:lnTo>
                        <a:pt x="324" y="1114"/>
                      </a:lnTo>
                      <a:lnTo>
                        <a:pt x="304" y="1110"/>
                      </a:lnTo>
                      <a:lnTo>
                        <a:pt x="268" y="1098"/>
                      </a:lnTo>
                      <a:lnTo>
                        <a:pt x="232" y="1084"/>
                      </a:lnTo>
                      <a:lnTo>
                        <a:pt x="200" y="1064"/>
                      </a:lnTo>
                      <a:lnTo>
                        <a:pt x="170" y="1040"/>
                      </a:lnTo>
                      <a:lnTo>
                        <a:pt x="142" y="1014"/>
                      </a:lnTo>
                      <a:lnTo>
                        <a:pt x="118" y="984"/>
                      </a:lnTo>
                      <a:lnTo>
                        <a:pt x="118" y="1362"/>
                      </a:lnTo>
                      <a:lnTo>
                        <a:pt x="648" y="1362"/>
                      </a:lnTo>
                      <a:close/>
                      <a:moveTo>
                        <a:pt x="648" y="1362"/>
                      </a:moveTo>
                      <a:lnTo>
                        <a:pt x="648" y="136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9" name="Freeform 298"/>
                <p:cNvSpPr>
                  <a:spLocks noEditPoints="1"/>
                </p:cNvSpPr>
                <p:nvPr/>
              </p:nvSpPr>
              <p:spPr bwMode="auto">
                <a:xfrm>
                  <a:off x="3208321" y="3486094"/>
                  <a:ext cx="276417" cy="551388"/>
                </a:xfrm>
                <a:custGeom>
                  <a:avLst/>
                  <a:gdLst>
                    <a:gd name="T0" fmla="*/ 392 w 766"/>
                    <a:gd name="T1" fmla="*/ 920 h 1528"/>
                    <a:gd name="T2" fmla="*/ 414 w 766"/>
                    <a:gd name="T3" fmla="*/ 932 h 1528"/>
                    <a:gd name="T4" fmla="*/ 426 w 766"/>
                    <a:gd name="T5" fmla="*/ 954 h 1528"/>
                    <a:gd name="T6" fmla="*/ 426 w 766"/>
                    <a:gd name="T7" fmla="*/ 972 h 1528"/>
                    <a:gd name="T8" fmla="*/ 414 w 766"/>
                    <a:gd name="T9" fmla="*/ 994 h 1528"/>
                    <a:gd name="T10" fmla="*/ 392 w 766"/>
                    <a:gd name="T11" fmla="*/ 1008 h 1528"/>
                    <a:gd name="T12" fmla="*/ 374 w 766"/>
                    <a:gd name="T13" fmla="*/ 1008 h 1528"/>
                    <a:gd name="T14" fmla="*/ 352 w 766"/>
                    <a:gd name="T15" fmla="*/ 994 h 1528"/>
                    <a:gd name="T16" fmla="*/ 340 w 766"/>
                    <a:gd name="T17" fmla="*/ 972 h 1528"/>
                    <a:gd name="T18" fmla="*/ 340 w 766"/>
                    <a:gd name="T19" fmla="*/ 954 h 1528"/>
                    <a:gd name="T20" fmla="*/ 352 w 766"/>
                    <a:gd name="T21" fmla="*/ 932 h 1528"/>
                    <a:gd name="T22" fmla="*/ 374 w 766"/>
                    <a:gd name="T23" fmla="*/ 920 h 1528"/>
                    <a:gd name="T24" fmla="*/ 536 w 766"/>
                    <a:gd name="T25" fmla="*/ 1528 h 1528"/>
                    <a:gd name="T26" fmla="*/ 230 w 766"/>
                    <a:gd name="T27" fmla="*/ 1528 h 1528"/>
                    <a:gd name="T28" fmla="*/ 16 w 766"/>
                    <a:gd name="T29" fmla="*/ 1508 h 1528"/>
                    <a:gd name="T30" fmla="*/ 4 w 766"/>
                    <a:gd name="T31" fmla="*/ 1504 h 1528"/>
                    <a:gd name="T32" fmla="*/ 0 w 766"/>
                    <a:gd name="T33" fmla="*/ 38 h 1528"/>
                    <a:gd name="T34" fmla="*/ 4 w 766"/>
                    <a:gd name="T35" fmla="*/ 26 h 1528"/>
                    <a:gd name="T36" fmla="*/ 90 w 766"/>
                    <a:gd name="T37" fmla="*/ 22 h 1528"/>
                    <a:gd name="T38" fmla="*/ 676 w 766"/>
                    <a:gd name="T39" fmla="*/ 22 h 1528"/>
                    <a:gd name="T40" fmla="*/ 756 w 766"/>
                    <a:gd name="T41" fmla="*/ 22 h 1528"/>
                    <a:gd name="T42" fmla="*/ 766 w 766"/>
                    <a:gd name="T43" fmla="*/ 38 h 1528"/>
                    <a:gd name="T44" fmla="*/ 764 w 766"/>
                    <a:gd name="T45" fmla="*/ 1498 h 1528"/>
                    <a:gd name="T46" fmla="*/ 750 w 766"/>
                    <a:gd name="T47" fmla="*/ 1508 h 1528"/>
                    <a:gd name="T48" fmla="*/ 536 w 766"/>
                    <a:gd name="T49" fmla="*/ 1528 h 1528"/>
                    <a:gd name="T50" fmla="*/ 648 w 766"/>
                    <a:gd name="T51" fmla="*/ 156 h 1528"/>
                    <a:gd name="T52" fmla="*/ 118 w 766"/>
                    <a:gd name="T53" fmla="*/ 496 h 1528"/>
                    <a:gd name="T54" fmla="*/ 118 w 766"/>
                    <a:gd name="T55" fmla="*/ 348 h 1528"/>
                    <a:gd name="T56" fmla="*/ 648 w 766"/>
                    <a:gd name="T57" fmla="*/ 688 h 1528"/>
                    <a:gd name="T58" fmla="*/ 118 w 766"/>
                    <a:gd name="T59" fmla="*/ 688 h 1528"/>
                    <a:gd name="T60" fmla="*/ 366 w 766"/>
                    <a:gd name="T61" fmla="*/ 882 h 1528"/>
                    <a:gd name="T62" fmla="*/ 324 w 766"/>
                    <a:gd name="T63" fmla="*/ 904 h 1528"/>
                    <a:gd name="T64" fmla="*/ 302 w 766"/>
                    <a:gd name="T65" fmla="*/ 946 h 1528"/>
                    <a:gd name="T66" fmla="*/ 302 w 766"/>
                    <a:gd name="T67" fmla="*/ 980 h 1528"/>
                    <a:gd name="T68" fmla="*/ 324 w 766"/>
                    <a:gd name="T69" fmla="*/ 1022 h 1528"/>
                    <a:gd name="T70" fmla="*/ 366 w 766"/>
                    <a:gd name="T71" fmla="*/ 1044 h 1528"/>
                    <a:gd name="T72" fmla="*/ 400 w 766"/>
                    <a:gd name="T73" fmla="*/ 1044 h 1528"/>
                    <a:gd name="T74" fmla="*/ 442 w 766"/>
                    <a:gd name="T75" fmla="*/ 1022 h 1528"/>
                    <a:gd name="T76" fmla="*/ 464 w 766"/>
                    <a:gd name="T77" fmla="*/ 980 h 1528"/>
                    <a:gd name="T78" fmla="*/ 464 w 766"/>
                    <a:gd name="T79" fmla="*/ 946 h 1528"/>
                    <a:gd name="T80" fmla="*/ 442 w 766"/>
                    <a:gd name="T81" fmla="*/ 904 h 1528"/>
                    <a:gd name="T82" fmla="*/ 400 w 766"/>
                    <a:gd name="T83" fmla="*/ 882 h 1528"/>
                    <a:gd name="T84" fmla="*/ 648 w 766"/>
                    <a:gd name="T85" fmla="*/ 1362 h 1528"/>
                    <a:gd name="T86" fmla="*/ 624 w 766"/>
                    <a:gd name="T87" fmla="*/ 1014 h 1528"/>
                    <a:gd name="T88" fmla="*/ 534 w 766"/>
                    <a:gd name="T89" fmla="*/ 1084 h 1528"/>
                    <a:gd name="T90" fmla="*/ 442 w 766"/>
                    <a:gd name="T91" fmla="*/ 1114 h 1528"/>
                    <a:gd name="T92" fmla="*/ 382 w 766"/>
                    <a:gd name="T93" fmla="*/ 1120 h 1528"/>
                    <a:gd name="T94" fmla="*/ 342 w 766"/>
                    <a:gd name="T95" fmla="*/ 1118 h 1528"/>
                    <a:gd name="T96" fmla="*/ 268 w 766"/>
                    <a:gd name="T97" fmla="*/ 1098 h 1528"/>
                    <a:gd name="T98" fmla="*/ 170 w 766"/>
                    <a:gd name="T99" fmla="*/ 1040 h 1528"/>
                    <a:gd name="T100" fmla="*/ 118 w 766"/>
                    <a:gd name="T101" fmla="*/ 1362 h 1528"/>
                    <a:gd name="T102" fmla="*/ 648 w 766"/>
                    <a:gd name="T103" fmla="*/ 1362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66" h="1528">
                      <a:moveTo>
                        <a:pt x="382" y="918"/>
                      </a:moveTo>
                      <a:lnTo>
                        <a:pt x="382" y="918"/>
                      </a:lnTo>
                      <a:lnTo>
                        <a:pt x="392" y="920"/>
                      </a:lnTo>
                      <a:lnTo>
                        <a:pt x="400" y="922"/>
                      </a:lnTo>
                      <a:lnTo>
                        <a:pt x="408" y="926"/>
                      </a:lnTo>
                      <a:lnTo>
                        <a:pt x="414" y="932"/>
                      </a:lnTo>
                      <a:lnTo>
                        <a:pt x="420" y="938"/>
                      </a:lnTo>
                      <a:lnTo>
                        <a:pt x="424" y="946"/>
                      </a:lnTo>
                      <a:lnTo>
                        <a:pt x="426" y="954"/>
                      </a:lnTo>
                      <a:lnTo>
                        <a:pt x="428" y="964"/>
                      </a:lnTo>
                      <a:lnTo>
                        <a:pt x="428" y="964"/>
                      </a:lnTo>
                      <a:lnTo>
                        <a:pt x="426" y="972"/>
                      </a:lnTo>
                      <a:lnTo>
                        <a:pt x="424" y="980"/>
                      </a:lnTo>
                      <a:lnTo>
                        <a:pt x="420" y="988"/>
                      </a:lnTo>
                      <a:lnTo>
                        <a:pt x="414" y="994"/>
                      </a:lnTo>
                      <a:lnTo>
                        <a:pt x="408" y="1000"/>
                      </a:lnTo>
                      <a:lnTo>
                        <a:pt x="400" y="1004"/>
                      </a:lnTo>
                      <a:lnTo>
                        <a:pt x="392" y="1008"/>
                      </a:lnTo>
                      <a:lnTo>
                        <a:pt x="382" y="1008"/>
                      </a:lnTo>
                      <a:lnTo>
                        <a:pt x="382" y="1008"/>
                      </a:lnTo>
                      <a:lnTo>
                        <a:pt x="374" y="1008"/>
                      </a:lnTo>
                      <a:lnTo>
                        <a:pt x="366" y="1004"/>
                      </a:lnTo>
                      <a:lnTo>
                        <a:pt x="358" y="1000"/>
                      </a:lnTo>
                      <a:lnTo>
                        <a:pt x="352" y="994"/>
                      </a:lnTo>
                      <a:lnTo>
                        <a:pt x="346" y="988"/>
                      </a:lnTo>
                      <a:lnTo>
                        <a:pt x="342" y="980"/>
                      </a:lnTo>
                      <a:lnTo>
                        <a:pt x="340" y="972"/>
                      </a:lnTo>
                      <a:lnTo>
                        <a:pt x="338" y="964"/>
                      </a:lnTo>
                      <a:lnTo>
                        <a:pt x="338" y="964"/>
                      </a:lnTo>
                      <a:lnTo>
                        <a:pt x="340" y="954"/>
                      </a:lnTo>
                      <a:lnTo>
                        <a:pt x="342" y="946"/>
                      </a:lnTo>
                      <a:lnTo>
                        <a:pt x="346" y="938"/>
                      </a:lnTo>
                      <a:lnTo>
                        <a:pt x="352" y="932"/>
                      </a:lnTo>
                      <a:lnTo>
                        <a:pt x="358" y="926"/>
                      </a:lnTo>
                      <a:lnTo>
                        <a:pt x="366" y="922"/>
                      </a:lnTo>
                      <a:lnTo>
                        <a:pt x="374" y="920"/>
                      </a:lnTo>
                      <a:lnTo>
                        <a:pt x="382" y="918"/>
                      </a:lnTo>
                      <a:lnTo>
                        <a:pt x="382" y="918"/>
                      </a:lnTo>
                      <a:close/>
                      <a:moveTo>
                        <a:pt x="536" y="1528"/>
                      </a:moveTo>
                      <a:lnTo>
                        <a:pt x="536" y="1508"/>
                      </a:lnTo>
                      <a:lnTo>
                        <a:pt x="230" y="1508"/>
                      </a:lnTo>
                      <a:lnTo>
                        <a:pt x="230" y="1528"/>
                      </a:lnTo>
                      <a:lnTo>
                        <a:pt x="94" y="1528"/>
                      </a:lnTo>
                      <a:lnTo>
                        <a:pt x="94" y="1508"/>
                      </a:lnTo>
                      <a:lnTo>
                        <a:pt x="16" y="1508"/>
                      </a:lnTo>
                      <a:lnTo>
                        <a:pt x="16" y="1508"/>
                      </a:lnTo>
                      <a:lnTo>
                        <a:pt x="10" y="1508"/>
                      </a:lnTo>
                      <a:lnTo>
                        <a:pt x="4" y="1504"/>
                      </a:lnTo>
                      <a:lnTo>
                        <a:pt x="2" y="1498"/>
                      </a:lnTo>
                      <a:lnTo>
                        <a:pt x="0" y="1492"/>
                      </a:lnTo>
                      <a:lnTo>
                        <a:pt x="0" y="38"/>
                      </a:lnTo>
                      <a:lnTo>
                        <a:pt x="0" y="38"/>
                      </a:lnTo>
                      <a:lnTo>
                        <a:pt x="2" y="32"/>
                      </a:lnTo>
                      <a:lnTo>
                        <a:pt x="4" y="26"/>
                      </a:lnTo>
                      <a:lnTo>
                        <a:pt x="10" y="22"/>
                      </a:lnTo>
                      <a:lnTo>
                        <a:pt x="16" y="22"/>
                      </a:lnTo>
                      <a:lnTo>
                        <a:pt x="90" y="22"/>
                      </a:lnTo>
                      <a:lnTo>
                        <a:pt x="108" y="0"/>
                      </a:lnTo>
                      <a:lnTo>
                        <a:pt x="658" y="0"/>
                      </a:lnTo>
                      <a:lnTo>
                        <a:pt x="676" y="22"/>
                      </a:lnTo>
                      <a:lnTo>
                        <a:pt x="750" y="22"/>
                      </a:lnTo>
                      <a:lnTo>
                        <a:pt x="750" y="22"/>
                      </a:lnTo>
                      <a:lnTo>
                        <a:pt x="756" y="22"/>
                      </a:lnTo>
                      <a:lnTo>
                        <a:pt x="762" y="26"/>
                      </a:lnTo>
                      <a:lnTo>
                        <a:pt x="764" y="32"/>
                      </a:lnTo>
                      <a:lnTo>
                        <a:pt x="766" y="38"/>
                      </a:lnTo>
                      <a:lnTo>
                        <a:pt x="766" y="1492"/>
                      </a:lnTo>
                      <a:lnTo>
                        <a:pt x="766" y="1492"/>
                      </a:lnTo>
                      <a:lnTo>
                        <a:pt x="764" y="1498"/>
                      </a:lnTo>
                      <a:lnTo>
                        <a:pt x="762" y="1504"/>
                      </a:lnTo>
                      <a:lnTo>
                        <a:pt x="756" y="1508"/>
                      </a:lnTo>
                      <a:lnTo>
                        <a:pt x="750" y="1508"/>
                      </a:lnTo>
                      <a:lnTo>
                        <a:pt x="672" y="1508"/>
                      </a:lnTo>
                      <a:lnTo>
                        <a:pt x="672" y="1528"/>
                      </a:lnTo>
                      <a:lnTo>
                        <a:pt x="536" y="1528"/>
                      </a:lnTo>
                      <a:close/>
                      <a:moveTo>
                        <a:pt x="118" y="304"/>
                      </a:moveTo>
                      <a:lnTo>
                        <a:pt x="648" y="304"/>
                      </a:lnTo>
                      <a:lnTo>
                        <a:pt x="648" y="156"/>
                      </a:lnTo>
                      <a:lnTo>
                        <a:pt x="118" y="156"/>
                      </a:lnTo>
                      <a:lnTo>
                        <a:pt x="118" y="304"/>
                      </a:lnTo>
                      <a:close/>
                      <a:moveTo>
                        <a:pt x="118" y="496"/>
                      </a:moveTo>
                      <a:lnTo>
                        <a:pt x="648" y="496"/>
                      </a:lnTo>
                      <a:lnTo>
                        <a:pt x="648" y="348"/>
                      </a:lnTo>
                      <a:lnTo>
                        <a:pt x="118" y="348"/>
                      </a:lnTo>
                      <a:lnTo>
                        <a:pt x="118" y="496"/>
                      </a:lnTo>
                      <a:close/>
                      <a:moveTo>
                        <a:pt x="118" y="688"/>
                      </a:moveTo>
                      <a:lnTo>
                        <a:pt x="648" y="688"/>
                      </a:lnTo>
                      <a:lnTo>
                        <a:pt x="648" y="540"/>
                      </a:lnTo>
                      <a:lnTo>
                        <a:pt x="118" y="540"/>
                      </a:lnTo>
                      <a:lnTo>
                        <a:pt x="118" y="688"/>
                      </a:lnTo>
                      <a:close/>
                      <a:moveTo>
                        <a:pt x="382" y="880"/>
                      </a:moveTo>
                      <a:lnTo>
                        <a:pt x="382" y="880"/>
                      </a:lnTo>
                      <a:lnTo>
                        <a:pt x="366" y="882"/>
                      </a:lnTo>
                      <a:lnTo>
                        <a:pt x="350" y="886"/>
                      </a:lnTo>
                      <a:lnTo>
                        <a:pt x="336" y="894"/>
                      </a:lnTo>
                      <a:lnTo>
                        <a:pt x="324" y="904"/>
                      </a:lnTo>
                      <a:lnTo>
                        <a:pt x="314" y="916"/>
                      </a:lnTo>
                      <a:lnTo>
                        <a:pt x="306" y="930"/>
                      </a:lnTo>
                      <a:lnTo>
                        <a:pt x="302" y="946"/>
                      </a:lnTo>
                      <a:lnTo>
                        <a:pt x="300" y="964"/>
                      </a:lnTo>
                      <a:lnTo>
                        <a:pt x="300" y="964"/>
                      </a:lnTo>
                      <a:lnTo>
                        <a:pt x="302" y="980"/>
                      </a:lnTo>
                      <a:lnTo>
                        <a:pt x="306" y="996"/>
                      </a:lnTo>
                      <a:lnTo>
                        <a:pt x="314" y="1010"/>
                      </a:lnTo>
                      <a:lnTo>
                        <a:pt x="324" y="1022"/>
                      </a:lnTo>
                      <a:lnTo>
                        <a:pt x="336" y="1032"/>
                      </a:lnTo>
                      <a:lnTo>
                        <a:pt x="350" y="1040"/>
                      </a:lnTo>
                      <a:lnTo>
                        <a:pt x="366" y="1044"/>
                      </a:lnTo>
                      <a:lnTo>
                        <a:pt x="382" y="1046"/>
                      </a:lnTo>
                      <a:lnTo>
                        <a:pt x="382" y="1046"/>
                      </a:lnTo>
                      <a:lnTo>
                        <a:pt x="400" y="1044"/>
                      </a:lnTo>
                      <a:lnTo>
                        <a:pt x="416" y="1040"/>
                      </a:lnTo>
                      <a:lnTo>
                        <a:pt x="430" y="1032"/>
                      </a:lnTo>
                      <a:lnTo>
                        <a:pt x="442" y="1022"/>
                      </a:lnTo>
                      <a:lnTo>
                        <a:pt x="452" y="1010"/>
                      </a:lnTo>
                      <a:lnTo>
                        <a:pt x="460" y="996"/>
                      </a:lnTo>
                      <a:lnTo>
                        <a:pt x="464" y="980"/>
                      </a:lnTo>
                      <a:lnTo>
                        <a:pt x="466" y="964"/>
                      </a:lnTo>
                      <a:lnTo>
                        <a:pt x="466" y="964"/>
                      </a:lnTo>
                      <a:lnTo>
                        <a:pt x="464" y="946"/>
                      </a:lnTo>
                      <a:lnTo>
                        <a:pt x="460" y="930"/>
                      </a:lnTo>
                      <a:lnTo>
                        <a:pt x="452" y="916"/>
                      </a:lnTo>
                      <a:lnTo>
                        <a:pt x="442" y="904"/>
                      </a:lnTo>
                      <a:lnTo>
                        <a:pt x="430" y="894"/>
                      </a:lnTo>
                      <a:lnTo>
                        <a:pt x="416" y="886"/>
                      </a:lnTo>
                      <a:lnTo>
                        <a:pt x="400" y="882"/>
                      </a:lnTo>
                      <a:lnTo>
                        <a:pt x="382" y="880"/>
                      </a:lnTo>
                      <a:lnTo>
                        <a:pt x="382" y="880"/>
                      </a:lnTo>
                      <a:close/>
                      <a:moveTo>
                        <a:pt x="648" y="1362"/>
                      </a:moveTo>
                      <a:lnTo>
                        <a:pt x="648" y="984"/>
                      </a:lnTo>
                      <a:lnTo>
                        <a:pt x="648" y="984"/>
                      </a:lnTo>
                      <a:lnTo>
                        <a:pt x="624" y="1014"/>
                      </a:lnTo>
                      <a:lnTo>
                        <a:pt x="596" y="1040"/>
                      </a:lnTo>
                      <a:lnTo>
                        <a:pt x="566" y="1064"/>
                      </a:lnTo>
                      <a:lnTo>
                        <a:pt x="534" y="1084"/>
                      </a:lnTo>
                      <a:lnTo>
                        <a:pt x="498" y="1098"/>
                      </a:lnTo>
                      <a:lnTo>
                        <a:pt x="462" y="1110"/>
                      </a:lnTo>
                      <a:lnTo>
                        <a:pt x="442" y="1114"/>
                      </a:lnTo>
                      <a:lnTo>
                        <a:pt x="424" y="1118"/>
                      </a:lnTo>
                      <a:lnTo>
                        <a:pt x="404" y="1120"/>
                      </a:lnTo>
                      <a:lnTo>
                        <a:pt x="382" y="1120"/>
                      </a:lnTo>
                      <a:lnTo>
                        <a:pt x="382" y="1120"/>
                      </a:lnTo>
                      <a:lnTo>
                        <a:pt x="362" y="1120"/>
                      </a:lnTo>
                      <a:lnTo>
                        <a:pt x="342" y="1118"/>
                      </a:lnTo>
                      <a:lnTo>
                        <a:pt x="324" y="1114"/>
                      </a:lnTo>
                      <a:lnTo>
                        <a:pt x="304" y="1110"/>
                      </a:lnTo>
                      <a:lnTo>
                        <a:pt x="268" y="1098"/>
                      </a:lnTo>
                      <a:lnTo>
                        <a:pt x="232" y="1084"/>
                      </a:lnTo>
                      <a:lnTo>
                        <a:pt x="200" y="1064"/>
                      </a:lnTo>
                      <a:lnTo>
                        <a:pt x="170" y="1040"/>
                      </a:lnTo>
                      <a:lnTo>
                        <a:pt x="142" y="1014"/>
                      </a:lnTo>
                      <a:lnTo>
                        <a:pt x="118" y="984"/>
                      </a:lnTo>
                      <a:lnTo>
                        <a:pt x="118" y="1362"/>
                      </a:lnTo>
                      <a:lnTo>
                        <a:pt x="648" y="1362"/>
                      </a:lnTo>
                      <a:close/>
                      <a:moveTo>
                        <a:pt x="648" y="1362"/>
                      </a:moveTo>
                      <a:lnTo>
                        <a:pt x="648" y="136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0" name="Freeform 299"/>
                <p:cNvSpPr>
                  <a:spLocks noEditPoints="1"/>
                </p:cNvSpPr>
                <p:nvPr/>
              </p:nvSpPr>
              <p:spPr bwMode="auto">
                <a:xfrm>
                  <a:off x="1385597" y="3486094"/>
                  <a:ext cx="276417" cy="551388"/>
                </a:xfrm>
                <a:custGeom>
                  <a:avLst/>
                  <a:gdLst>
                    <a:gd name="T0" fmla="*/ 392 w 766"/>
                    <a:gd name="T1" fmla="*/ 920 h 1528"/>
                    <a:gd name="T2" fmla="*/ 414 w 766"/>
                    <a:gd name="T3" fmla="*/ 932 h 1528"/>
                    <a:gd name="T4" fmla="*/ 426 w 766"/>
                    <a:gd name="T5" fmla="*/ 954 h 1528"/>
                    <a:gd name="T6" fmla="*/ 426 w 766"/>
                    <a:gd name="T7" fmla="*/ 972 h 1528"/>
                    <a:gd name="T8" fmla="*/ 414 w 766"/>
                    <a:gd name="T9" fmla="*/ 994 h 1528"/>
                    <a:gd name="T10" fmla="*/ 392 w 766"/>
                    <a:gd name="T11" fmla="*/ 1008 h 1528"/>
                    <a:gd name="T12" fmla="*/ 374 w 766"/>
                    <a:gd name="T13" fmla="*/ 1008 h 1528"/>
                    <a:gd name="T14" fmla="*/ 352 w 766"/>
                    <a:gd name="T15" fmla="*/ 994 h 1528"/>
                    <a:gd name="T16" fmla="*/ 340 w 766"/>
                    <a:gd name="T17" fmla="*/ 972 h 1528"/>
                    <a:gd name="T18" fmla="*/ 340 w 766"/>
                    <a:gd name="T19" fmla="*/ 954 h 1528"/>
                    <a:gd name="T20" fmla="*/ 352 w 766"/>
                    <a:gd name="T21" fmla="*/ 932 h 1528"/>
                    <a:gd name="T22" fmla="*/ 374 w 766"/>
                    <a:gd name="T23" fmla="*/ 920 h 1528"/>
                    <a:gd name="T24" fmla="*/ 536 w 766"/>
                    <a:gd name="T25" fmla="*/ 1528 h 1528"/>
                    <a:gd name="T26" fmla="*/ 230 w 766"/>
                    <a:gd name="T27" fmla="*/ 1528 h 1528"/>
                    <a:gd name="T28" fmla="*/ 16 w 766"/>
                    <a:gd name="T29" fmla="*/ 1508 h 1528"/>
                    <a:gd name="T30" fmla="*/ 4 w 766"/>
                    <a:gd name="T31" fmla="*/ 1504 h 1528"/>
                    <a:gd name="T32" fmla="*/ 0 w 766"/>
                    <a:gd name="T33" fmla="*/ 38 h 1528"/>
                    <a:gd name="T34" fmla="*/ 4 w 766"/>
                    <a:gd name="T35" fmla="*/ 26 h 1528"/>
                    <a:gd name="T36" fmla="*/ 90 w 766"/>
                    <a:gd name="T37" fmla="*/ 22 h 1528"/>
                    <a:gd name="T38" fmla="*/ 676 w 766"/>
                    <a:gd name="T39" fmla="*/ 22 h 1528"/>
                    <a:gd name="T40" fmla="*/ 756 w 766"/>
                    <a:gd name="T41" fmla="*/ 22 h 1528"/>
                    <a:gd name="T42" fmla="*/ 766 w 766"/>
                    <a:gd name="T43" fmla="*/ 38 h 1528"/>
                    <a:gd name="T44" fmla="*/ 764 w 766"/>
                    <a:gd name="T45" fmla="*/ 1498 h 1528"/>
                    <a:gd name="T46" fmla="*/ 750 w 766"/>
                    <a:gd name="T47" fmla="*/ 1508 h 1528"/>
                    <a:gd name="T48" fmla="*/ 536 w 766"/>
                    <a:gd name="T49" fmla="*/ 1528 h 1528"/>
                    <a:gd name="T50" fmla="*/ 648 w 766"/>
                    <a:gd name="T51" fmla="*/ 156 h 1528"/>
                    <a:gd name="T52" fmla="*/ 118 w 766"/>
                    <a:gd name="T53" fmla="*/ 496 h 1528"/>
                    <a:gd name="T54" fmla="*/ 118 w 766"/>
                    <a:gd name="T55" fmla="*/ 348 h 1528"/>
                    <a:gd name="T56" fmla="*/ 648 w 766"/>
                    <a:gd name="T57" fmla="*/ 688 h 1528"/>
                    <a:gd name="T58" fmla="*/ 118 w 766"/>
                    <a:gd name="T59" fmla="*/ 688 h 1528"/>
                    <a:gd name="T60" fmla="*/ 366 w 766"/>
                    <a:gd name="T61" fmla="*/ 882 h 1528"/>
                    <a:gd name="T62" fmla="*/ 324 w 766"/>
                    <a:gd name="T63" fmla="*/ 904 h 1528"/>
                    <a:gd name="T64" fmla="*/ 302 w 766"/>
                    <a:gd name="T65" fmla="*/ 946 h 1528"/>
                    <a:gd name="T66" fmla="*/ 302 w 766"/>
                    <a:gd name="T67" fmla="*/ 980 h 1528"/>
                    <a:gd name="T68" fmla="*/ 324 w 766"/>
                    <a:gd name="T69" fmla="*/ 1022 h 1528"/>
                    <a:gd name="T70" fmla="*/ 366 w 766"/>
                    <a:gd name="T71" fmla="*/ 1044 h 1528"/>
                    <a:gd name="T72" fmla="*/ 400 w 766"/>
                    <a:gd name="T73" fmla="*/ 1044 h 1528"/>
                    <a:gd name="T74" fmla="*/ 442 w 766"/>
                    <a:gd name="T75" fmla="*/ 1022 h 1528"/>
                    <a:gd name="T76" fmla="*/ 464 w 766"/>
                    <a:gd name="T77" fmla="*/ 980 h 1528"/>
                    <a:gd name="T78" fmla="*/ 464 w 766"/>
                    <a:gd name="T79" fmla="*/ 946 h 1528"/>
                    <a:gd name="T80" fmla="*/ 442 w 766"/>
                    <a:gd name="T81" fmla="*/ 904 h 1528"/>
                    <a:gd name="T82" fmla="*/ 400 w 766"/>
                    <a:gd name="T83" fmla="*/ 882 h 1528"/>
                    <a:gd name="T84" fmla="*/ 648 w 766"/>
                    <a:gd name="T85" fmla="*/ 1362 h 1528"/>
                    <a:gd name="T86" fmla="*/ 624 w 766"/>
                    <a:gd name="T87" fmla="*/ 1014 h 1528"/>
                    <a:gd name="T88" fmla="*/ 534 w 766"/>
                    <a:gd name="T89" fmla="*/ 1084 h 1528"/>
                    <a:gd name="T90" fmla="*/ 442 w 766"/>
                    <a:gd name="T91" fmla="*/ 1114 h 1528"/>
                    <a:gd name="T92" fmla="*/ 382 w 766"/>
                    <a:gd name="T93" fmla="*/ 1120 h 1528"/>
                    <a:gd name="T94" fmla="*/ 342 w 766"/>
                    <a:gd name="T95" fmla="*/ 1118 h 1528"/>
                    <a:gd name="T96" fmla="*/ 268 w 766"/>
                    <a:gd name="T97" fmla="*/ 1098 h 1528"/>
                    <a:gd name="T98" fmla="*/ 170 w 766"/>
                    <a:gd name="T99" fmla="*/ 1040 h 1528"/>
                    <a:gd name="T100" fmla="*/ 118 w 766"/>
                    <a:gd name="T101" fmla="*/ 1362 h 1528"/>
                    <a:gd name="T102" fmla="*/ 648 w 766"/>
                    <a:gd name="T103" fmla="*/ 1362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66" h="1528">
                      <a:moveTo>
                        <a:pt x="382" y="918"/>
                      </a:moveTo>
                      <a:lnTo>
                        <a:pt x="382" y="918"/>
                      </a:lnTo>
                      <a:lnTo>
                        <a:pt x="392" y="920"/>
                      </a:lnTo>
                      <a:lnTo>
                        <a:pt x="400" y="922"/>
                      </a:lnTo>
                      <a:lnTo>
                        <a:pt x="408" y="926"/>
                      </a:lnTo>
                      <a:lnTo>
                        <a:pt x="414" y="932"/>
                      </a:lnTo>
                      <a:lnTo>
                        <a:pt x="420" y="938"/>
                      </a:lnTo>
                      <a:lnTo>
                        <a:pt x="424" y="946"/>
                      </a:lnTo>
                      <a:lnTo>
                        <a:pt x="426" y="954"/>
                      </a:lnTo>
                      <a:lnTo>
                        <a:pt x="428" y="964"/>
                      </a:lnTo>
                      <a:lnTo>
                        <a:pt x="428" y="964"/>
                      </a:lnTo>
                      <a:lnTo>
                        <a:pt x="426" y="972"/>
                      </a:lnTo>
                      <a:lnTo>
                        <a:pt x="424" y="980"/>
                      </a:lnTo>
                      <a:lnTo>
                        <a:pt x="420" y="988"/>
                      </a:lnTo>
                      <a:lnTo>
                        <a:pt x="414" y="994"/>
                      </a:lnTo>
                      <a:lnTo>
                        <a:pt x="408" y="1000"/>
                      </a:lnTo>
                      <a:lnTo>
                        <a:pt x="400" y="1004"/>
                      </a:lnTo>
                      <a:lnTo>
                        <a:pt x="392" y="1008"/>
                      </a:lnTo>
                      <a:lnTo>
                        <a:pt x="382" y="1008"/>
                      </a:lnTo>
                      <a:lnTo>
                        <a:pt x="382" y="1008"/>
                      </a:lnTo>
                      <a:lnTo>
                        <a:pt x="374" y="1008"/>
                      </a:lnTo>
                      <a:lnTo>
                        <a:pt x="366" y="1004"/>
                      </a:lnTo>
                      <a:lnTo>
                        <a:pt x="358" y="1000"/>
                      </a:lnTo>
                      <a:lnTo>
                        <a:pt x="352" y="994"/>
                      </a:lnTo>
                      <a:lnTo>
                        <a:pt x="346" y="988"/>
                      </a:lnTo>
                      <a:lnTo>
                        <a:pt x="342" y="980"/>
                      </a:lnTo>
                      <a:lnTo>
                        <a:pt x="340" y="972"/>
                      </a:lnTo>
                      <a:lnTo>
                        <a:pt x="338" y="964"/>
                      </a:lnTo>
                      <a:lnTo>
                        <a:pt x="338" y="964"/>
                      </a:lnTo>
                      <a:lnTo>
                        <a:pt x="340" y="954"/>
                      </a:lnTo>
                      <a:lnTo>
                        <a:pt x="342" y="946"/>
                      </a:lnTo>
                      <a:lnTo>
                        <a:pt x="346" y="938"/>
                      </a:lnTo>
                      <a:lnTo>
                        <a:pt x="352" y="932"/>
                      </a:lnTo>
                      <a:lnTo>
                        <a:pt x="358" y="926"/>
                      </a:lnTo>
                      <a:lnTo>
                        <a:pt x="366" y="922"/>
                      </a:lnTo>
                      <a:lnTo>
                        <a:pt x="374" y="920"/>
                      </a:lnTo>
                      <a:lnTo>
                        <a:pt x="382" y="918"/>
                      </a:lnTo>
                      <a:lnTo>
                        <a:pt x="382" y="918"/>
                      </a:lnTo>
                      <a:close/>
                      <a:moveTo>
                        <a:pt x="536" y="1528"/>
                      </a:moveTo>
                      <a:lnTo>
                        <a:pt x="536" y="1508"/>
                      </a:lnTo>
                      <a:lnTo>
                        <a:pt x="230" y="1508"/>
                      </a:lnTo>
                      <a:lnTo>
                        <a:pt x="230" y="1528"/>
                      </a:lnTo>
                      <a:lnTo>
                        <a:pt x="94" y="1528"/>
                      </a:lnTo>
                      <a:lnTo>
                        <a:pt x="94" y="1508"/>
                      </a:lnTo>
                      <a:lnTo>
                        <a:pt x="16" y="1508"/>
                      </a:lnTo>
                      <a:lnTo>
                        <a:pt x="16" y="1508"/>
                      </a:lnTo>
                      <a:lnTo>
                        <a:pt x="10" y="1508"/>
                      </a:lnTo>
                      <a:lnTo>
                        <a:pt x="4" y="1504"/>
                      </a:lnTo>
                      <a:lnTo>
                        <a:pt x="2" y="1498"/>
                      </a:lnTo>
                      <a:lnTo>
                        <a:pt x="0" y="1492"/>
                      </a:lnTo>
                      <a:lnTo>
                        <a:pt x="0" y="38"/>
                      </a:lnTo>
                      <a:lnTo>
                        <a:pt x="0" y="38"/>
                      </a:lnTo>
                      <a:lnTo>
                        <a:pt x="2" y="32"/>
                      </a:lnTo>
                      <a:lnTo>
                        <a:pt x="4" y="26"/>
                      </a:lnTo>
                      <a:lnTo>
                        <a:pt x="10" y="22"/>
                      </a:lnTo>
                      <a:lnTo>
                        <a:pt x="16" y="22"/>
                      </a:lnTo>
                      <a:lnTo>
                        <a:pt x="90" y="22"/>
                      </a:lnTo>
                      <a:lnTo>
                        <a:pt x="108" y="0"/>
                      </a:lnTo>
                      <a:lnTo>
                        <a:pt x="658" y="0"/>
                      </a:lnTo>
                      <a:lnTo>
                        <a:pt x="676" y="22"/>
                      </a:lnTo>
                      <a:lnTo>
                        <a:pt x="750" y="22"/>
                      </a:lnTo>
                      <a:lnTo>
                        <a:pt x="750" y="22"/>
                      </a:lnTo>
                      <a:lnTo>
                        <a:pt x="756" y="22"/>
                      </a:lnTo>
                      <a:lnTo>
                        <a:pt x="762" y="26"/>
                      </a:lnTo>
                      <a:lnTo>
                        <a:pt x="764" y="32"/>
                      </a:lnTo>
                      <a:lnTo>
                        <a:pt x="766" y="38"/>
                      </a:lnTo>
                      <a:lnTo>
                        <a:pt x="766" y="1492"/>
                      </a:lnTo>
                      <a:lnTo>
                        <a:pt x="766" y="1492"/>
                      </a:lnTo>
                      <a:lnTo>
                        <a:pt x="764" y="1498"/>
                      </a:lnTo>
                      <a:lnTo>
                        <a:pt x="762" y="1504"/>
                      </a:lnTo>
                      <a:lnTo>
                        <a:pt x="756" y="1508"/>
                      </a:lnTo>
                      <a:lnTo>
                        <a:pt x="750" y="1508"/>
                      </a:lnTo>
                      <a:lnTo>
                        <a:pt x="672" y="1508"/>
                      </a:lnTo>
                      <a:lnTo>
                        <a:pt x="672" y="1528"/>
                      </a:lnTo>
                      <a:lnTo>
                        <a:pt x="536" y="1528"/>
                      </a:lnTo>
                      <a:close/>
                      <a:moveTo>
                        <a:pt x="118" y="304"/>
                      </a:moveTo>
                      <a:lnTo>
                        <a:pt x="648" y="304"/>
                      </a:lnTo>
                      <a:lnTo>
                        <a:pt x="648" y="156"/>
                      </a:lnTo>
                      <a:lnTo>
                        <a:pt x="118" y="156"/>
                      </a:lnTo>
                      <a:lnTo>
                        <a:pt x="118" y="304"/>
                      </a:lnTo>
                      <a:close/>
                      <a:moveTo>
                        <a:pt x="118" y="496"/>
                      </a:moveTo>
                      <a:lnTo>
                        <a:pt x="648" y="496"/>
                      </a:lnTo>
                      <a:lnTo>
                        <a:pt x="648" y="348"/>
                      </a:lnTo>
                      <a:lnTo>
                        <a:pt x="118" y="348"/>
                      </a:lnTo>
                      <a:lnTo>
                        <a:pt x="118" y="496"/>
                      </a:lnTo>
                      <a:close/>
                      <a:moveTo>
                        <a:pt x="118" y="688"/>
                      </a:moveTo>
                      <a:lnTo>
                        <a:pt x="648" y="688"/>
                      </a:lnTo>
                      <a:lnTo>
                        <a:pt x="648" y="540"/>
                      </a:lnTo>
                      <a:lnTo>
                        <a:pt x="118" y="540"/>
                      </a:lnTo>
                      <a:lnTo>
                        <a:pt x="118" y="688"/>
                      </a:lnTo>
                      <a:close/>
                      <a:moveTo>
                        <a:pt x="382" y="880"/>
                      </a:moveTo>
                      <a:lnTo>
                        <a:pt x="382" y="880"/>
                      </a:lnTo>
                      <a:lnTo>
                        <a:pt x="366" y="882"/>
                      </a:lnTo>
                      <a:lnTo>
                        <a:pt x="350" y="886"/>
                      </a:lnTo>
                      <a:lnTo>
                        <a:pt x="336" y="894"/>
                      </a:lnTo>
                      <a:lnTo>
                        <a:pt x="324" y="904"/>
                      </a:lnTo>
                      <a:lnTo>
                        <a:pt x="314" y="916"/>
                      </a:lnTo>
                      <a:lnTo>
                        <a:pt x="306" y="930"/>
                      </a:lnTo>
                      <a:lnTo>
                        <a:pt x="302" y="946"/>
                      </a:lnTo>
                      <a:lnTo>
                        <a:pt x="300" y="964"/>
                      </a:lnTo>
                      <a:lnTo>
                        <a:pt x="300" y="964"/>
                      </a:lnTo>
                      <a:lnTo>
                        <a:pt x="302" y="980"/>
                      </a:lnTo>
                      <a:lnTo>
                        <a:pt x="306" y="996"/>
                      </a:lnTo>
                      <a:lnTo>
                        <a:pt x="314" y="1010"/>
                      </a:lnTo>
                      <a:lnTo>
                        <a:pt x="324" y="1022"/>
                      </a:lnTo>
                      <a:lnTo>
                        <a:pt x="336" y="1032"/>
                      </a:lnTo>
                      <a:lnTo>
                        <a:pt x="350" y="1040"/>
                      </a:lnTo>
                      <a:lnTo>
                        <a:pt x="366" y="1044"/>
                      </a:lnTo>
                      <a:lnTo>
                        <a:pt x="382" y="1046"/>
                      </a:lnTo>
                      <a:lnTo>
                        <a:pt x="382" y="1046"/>
                      </a:lnTo>
                      <a:lnTo>
                        <a:pt x="400" y="1044"/>
                      </a:lnTo>
                      <a:lnTo>
                        <a:pt x="416" y="1040"/>
                      </a:lnTo>
                      <a:lnTo>
                        <a:pt x="430" y="1032"/>
                      </a:lnTo>
                      <a:lnTo>
                        <a:pt x="442" y="1022"/>
                      </a:lnTo>
                      <a:lnTo>
                        <a:pt x="452" y="1010"/>
                      </a:lnTo>
                      <a:lnTo>
                        <a:pt x="460" y="996"/>
                      </a:lnTo>
                      <a:lnTo>
                        <a:pt x="464" y="980"/>
                      </a:lnTo>
                      <a:lnTo>
                        <a:pt x="466" y="964"/>
                      </a:lnTo>
                      <a:lnTo>
                        <a:pt x="466" y="964"/>
                      </a:lnTo>
                      <a:lnTo>
                        <a:pt x="464" y="946"/>
                      </a:lnTo>
                      <a:lnTo>
                        <a:pt x="460" y="930"/>
                      </a:lnTo>
                      <a:lnTo>
                        <a:pt x="452" y="916"/>
                      </a:lnTo>
                      <a:lnTo>
                        <a:pt x="442" y="904"/>
                      </a:lnTo>
                      <a:lnTo>
                        <a:pt x="430" y="894"/>
                      </a:lnTo>
                      <a:lnTo>
                        <a:pt x="416" y="886"/>
                      </a:lnTo>
                      <a:lnTo>
                        <a:pt x="400" y="882"/>
                      </a:lnTo>
                      <a:lnTo>
                        <a:pt x="382" y="880"/>
                      </a:lnTo>
                      <a:lnTo>
                        <a:pt x="382" y="880"/>
                      </a:lnTo>
                      <a:close/>
                      <a:moveTo>
                        <a:pt x="648" y="1362"/>
                      </a:moveTo>
                      <a:lnTo>
                        <a:pt x="648" y="984"/>
                      </a:lnTo>
                      <a:lnTo>
                        <a:pt x="648" y="984"/>
                      </a:lnTo>
                      <a:lnTo>
                        <a:pt x="624" y="1014"/>
                      </a:lnTo>
                      <a:lnTo>
                        <a:pt x="596" y="1040"/>
                      </a:lnTo>
                      <a:lnTo>
                        <a:pt x="566" y="1064"/>
                      </a:lnTo>
                      <a:lnTo>
                        <a:pt x="534" y="1084"/>
                      </a:lnTo>
                      <a:lnTo>
                        <a:pt x="498" y="1098"/>
                      </a:lnTo>
                      <a:lnTo>
                        <a:pt x="462" y="1110"/>
                      </a:lnTo>
                      <a:lnTo>
                        <a:pt x="442" y="1114"/>
                      </a:lnTo>
                      <a:lnTo>
                        <a:pt x="424" y="1118"/>
                      </a:lnTo>
                      <a:lnTo>
                        <a:pt x="404" y="1120"/>
                      </a:lnTo>
                      <a:lnTo>
                        <a:pt x="382" y="1120"/>
                      </a:lnTo>
                      <a:lnTo>
                        <a:pt x="382" y="1120"/>
                      </a:lnTo>
                      <a:lnTo>
                        <a:pt x="362" y="1120"/>
                      </a:lnTo>
                      <a:lnTo>
                        <a:pt x="342" y="1118"/>
                      </a:lnTo>
                      <a:lnTo>
                        <a:pt x="324" y="1114"/>
                      </a:lnTo>
                      <a:lnTo>
                        <a:pt x="304" y="1110"/>
                      </a:lnTo>
                      <a:lnTo>
                        <a:pt x="268" y="1098"/>
                      </a:lnTo>
                      <a:lnTo>
                        <a:pt x="232" y="1084"/>
                      </a:lnTo>
                      <a:lnTo>
                        <a:pt x="200" y="1064"/>
                      </a:lnTo>
                      <a:lnTo>
                        <a:pt x="170" y="1040"/>
                      </a:lnTo>
                      <a:lnTo>
                        <a:pt x="142" y="1014"/>
                      </a:lnTo>
                      <a:lnTo>
                        <a:pt x="118" y="984"/>
                      </a:lnTo>
                      <a:lnTo>
                        <a:pt x="118" y="1362"/>
                      </a:lnTo>
                      <a:lnTo>
                        <a:pt x="648" y="1362"/>
                      </a:lnTo>
                      <a:close/>
                      <a:moveTo>
                        <a:pt x="648" y="1362"/>
                      </a:moveTo>
                      <a:lnTo>
                        <a:pt x="648" y="136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1" name="Freeform 300"/>
                <p:cNvSpPr>
                  <a:spLocks noEditPoints="1"/>
                </p:cNvSpPr>
                <p:nvPr/>
              </p:nvSpPr>
              <p:spPr bwMode="auto">
                <a:xfrm>
                  <a:off x="2600745" y="3486094"/>
                  <a:ext cx="276417" cy="551388"/>
                </a:xfrm>
                <a:custGeom>
                  <a:avLst/>
                  <a:gdLst>
                    <a:gd name="T0" fmla="*/ 392 w 766"/>
                    <a:gd name="T1" fmla="*/ 920 h 1528"/>
                    <a:gd name="T2" fmla="*/ 414 w 766"/>
                    <a:gd name="T3" fmla="*/ 932 h 1528"/>
                    <a:gd name="T4" fmla="*/ 426 w 766"/>
                    <a:gd name="T5" fmla="*/ 954 h 1528"/>
                    <a:gd name="T6" fmla="*/ 426 w 766"/>
                    <a:gd name="T7" fmla="*/ 972 h 1528"/>
                    <a:gd name="T8" fmla="*/ 414 w 766"/>
                    <a:gd name="T9" fmla="*/ 994 h 1528"/>
                    <a:gd name="T10" fmla="*/ 392 w 766"/>
                    <a:gd name="T11" fmla="*/ 1008 h 1528"/>
                    <a:gd name="T12" fmla="*/ 374 w 766"/>
                    <a:gd name="T13" fmla="*/ 1008 h 1528"/>
                    <a:gd name="T14" fmla="*/ 352 w 766"/>
                    <a:gd name="T15" fmla="*/ 994 h 1528"/>
                    <a:gd name="T16" fmla="*/ 340 w 766"/>
                    <a:gd name="T17" fmla="*/ 972 h 1528"/>
                    <a:gd name="T18" fmla="*/ 340 w 766"/>
                    <a:gd name="T19" fmla="*/ 954 h 1528"/>
                    <a:gd name="T20" fmla="*/ 352 w 766"/>
                    <a:gd name="T21" fmla="*/ 932 h 1528"/>
                    <a:gd name="T22" fmla="*/ 374 w 766"/>
                    <a:gd name="T23" fmla="*/ 920 h 1528"/>
                    <a:gd name="T24" fmla="*/ 536 w 766"/>
                    <a:gd name="T25" fmla="*/ 1528 h 1528"/>
                    <a:gd name="T26" fmla="*/ 230 w 766"/>
                    <a:gd name="T27" fmla="*/ 1528 h 1528"/>
                    <a:gd name="T28" fmla="*/ 16 w 766"/>
                    <a:gd name="T29" fmla="*/ 1508 h 1528"/>
                    <a:gd name="T30" fmla="*/ 4 w 766"/>
                    <a:gd name="T31" fmla="*/ 1504 h 1528"/>
                    <a:gd name="T32" fmla="*/ 0 w 766"/>
                    <a:gd name="T33" fmla="*/ 38 h 1528"/>
                    <a:gd name="T34" fmla="*/ 4 w 766"/>
                    <a:gd name="T35" fmla="*/ 26 h 1528"/>
                    <a:gd name="T36" fmla="*/ 90 w 766"/>
                    <a:gd name="T37" fmla="*/ 22 h 1528"/>
                    <a:gd name="T38" fmla="*/ 676 w 766"/>
                    <a:gd name="T39" fmla="*/ 22 h 1528"/>
                    <a:gd name="T40" fmla="*/ 756 w 766"/>
                    <a:gd name="T41" fmla="*/ 22 h 1528"/>
                    <a:gd name="T42" fmla="*/ 766 w 766"/>
                    <a:gd name="T43" fmla="*/ 38 h 1528"/>
                    <a:gd name="T44" fmla="*/ 764 w 766"/>
                    <a:gd name="T45" fmla="*/ 1498 h 1528"/>
                    <a:gd name="T46" fmla="*/ 750 w 766"/>
                    <a:gd name="T47" fmla="*/ 1508 h 1528"/>
                    <a:gd name="T48" fmla="*/ 536 w 766"/>
                    <a:gd name="T49" fmla="*/ 1528 h 1528"/>
                    <a:gd name="T50" fmla="*/ 648 w 766"/>
                    <a:gd name="T51" fmla="*/ 156 h 1528"/>
                    <a:gd name="T52" fmla="*/ 118 w 766"/>
                    <a:gd name="T53" fmla="*/ 496 h 1528"/>
                    <a:gd name="T54" fmla="*/ 118 w 766"/>
                    <a:gd name="T55" fmla="*/ 348 h 1528"/>
                    <a:gd name="T56" fmla="*/ 648 w 766"/>
                    <a:gd name="T57" fmla="*/ 688 h 1528"/>
                    <a:gd name="T58" fmla="*/ 118 w 766"/>
                    <a:gd name="T59" fmla="*/ 688 h 1528"/>
                    <a:gd name="T60" fmla="*/ 366 w 766"/>
                    <a:gd name="T61" fmla="*/ 882 h 1528"/>
                    <a:gd name="T62" fmla="*/ 324 w 766"/>
                    <a:gd name="T63" fmla="*/ 904 h 1528"/>
                    <a:gd name="T64" fmla="*/ 302 w 766"/>
                    <a:gd name="T65" fmla="*/ 946 h 1528"/>
                    <a:gd name="T66" fmla="*/ 302 w 766"/>
                    <a:gd name="T67" fmla="*/ 980 h 1528"/>
                    <a:gd name="T68" fmla="*/ 324 w 766"/>
                    <a:gd name="T69" fmla="*/ 1022 h 1528"/>
                    <a:gd name="T70" fmla="*/ 366 w 766"/>
                    <a:gd name="T71" fmla="*/ 1044 h 1528"/>
                    <a:gd name="T72" fmla="*/ 400 w 766"/>
                    <a:gd name="T73" fmla="*/ 1044 h 1528"/>
                    <a:gd name="T74" fmla="*/ 442 w 766"/>
                    <a:gd name="T75" fmla="*/ 1022 h 1528"/>
                    <a:gd name="T76" fmla="*/ 464 w 766"/>
                    <a:gd name="T77" fmla="*/ 980 h 1528"/>
                    <a:gd name="T78" fmla="*/ 464 w 766"/>
                    <a:gd name="T79" fmla="*/ 946 h 1528"/>
                    <a:gd name="T80" fmla="*/ 442 w 766"/>
                    <a:gd name="T81" fmla="*/ 904 h 1528"/>
                    <a:gd name="T82" fmla="*/ 400 w 766"/>
                    <a:gd name="T83" fmla="*/ 882 h 1528"/>
                    <a:gd name="T84" fmla="*/ 648 w 766"/>
                    <a:gd name="T85" fmla="*/ 1362 h 1528"/>
                    <a:gd name="T86" fmla="*/ 624 w 766"/>
                    <a:gd name="T87" fmla="*/ 1014 h 1528"/>
                    <a:gd name="T88" fmla="*/ 534 w 766"/>
                    <a:gd name="T89" fmla="*/ 1084 h 1528"/>
                    <a:gd name="T90" fmla="*/ 442 w 766"/>
                    <a:gd name="T91" fmla="*/ 1114 h 1528"/>
                    <a:gd name="T92" fmla="*/ 382 w 766"/>
                    <a:gd name="T93" fmla="*/ 1120 h 1528"/>
                    <a:gd name="T94" fmla="*/ 342 w 766"/>
                    <a:gd name="T95" fmla="*/ 1118 h 1528"/>
                    <a:gd name="T96" fmla="*/ 268 w 766"/>
                    <a:gd name="T97" fmla="*/ 1098 h 1528"/>
                    <a:gd name="T98" fmla="*/ 170 w 766"/>
                    <a:gd name="T99" fmla="*/ 1040 h 1528"/>
                    <a:gd name="T100" fmla="*/ 118 w 766"/>
                    <a:gd name="T101" fmla="*/ 1362 h 1528"/>
                    <a:gd name="T102" fmla="*/ 648 w 766"/>
                    <a:gd name="T103" fmla="*/ 1362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66" h="1528">
                      <a:moveTo>
                        <a:pt x="382" y="918"/>
                      </a:moveTo>
                      <a:lnTo>
                        <a:pt x="382" y="918"/>
                      </a:lnTo>
                      <a:lnTo>
                        <a:pt x="392" y="920"/>
                      </a:lnTo>
                      <a:lnTo>
                        <a:pt x="400" y="922"/>
                      </a:lnTo>
                      <a:lnTo>
                        <a:pt x="408" y="926"/>
                      </a:lnTo>
                      <a:lnTo>
                        <a:pt x="414" y="932"/>
                      </a:lnTo>
                      <a:lnTo>
                        <a:pt x="420" y="938"/>
                      </a:lnTo>
                      <a:lnTo>
                        <a:pt x="424" y="946"/>
                      </a:lnTo>
                      <a:lnTo>
                        <a:pt x="426" y="954"/>
                      </a:lnTo>
                      <a:lnTo>
                        <a:pt x="428" y="964"/>
                      </a:lnTo>
                      <a:lnTo>
                        <a:pt x="428" y="964"/>
                      </a:lnTo>
                      <a:lnTo>
                        <a:pt x="426" y="972"/>
                      </a:lnTo>
                      <a:lnTo>
                        <a:pt x="424" y="980"/>
                      </a:lnTo>
                      <a:lnTo>
                        <a:pt x="420" y="988"/>
                      </a:lnTo>
                      <a:lnTo>
                        <a:pt x="414" y="994"/>
                      </a:lnTo>
                      <a:lnTo>
                        <a:pt x="408" y="1000"/>
                      </a:lnTo>
                      <a:lnTo>
                        <a:pt x="400" y="1004"/>
                      </a:lnTo>
                      <a:lnTo>
                        <a:pt x="392" y="1008"/>
                      </a:lnTo>
                      <a:lnTo>
                        <a:pt x="382" y="1008"/>
                      </a:lnTo>
                      <a:lnTo>
                        <a:pt x="382" y="1008"/>
                      </a:lnTo>
                      <a:lnTo>
                        <a:pt x="374" y="1008"/>
                      </a:lnTo>
                      <a:lnTo>
                        <a:pt x="366" y="1004"/>
                      </a:lnTo>
                      <a:lnTo>
                        <a:pt x="358" y="1000"/>
                      </a:lnTo>
                      <a:lnTo>
                        <a:pt x="352" y="994"/>
                      </a:lnTo>
                      <a:lnTo>
                        <a:pt x="346" y="988"/>
                      </a:lnTo>
                      <a:lnTo>
                        <a:pt x="342" y="980"/>
                      </a:lnTo>
                      <a:lnTo>
                        <a:pt x="340" y="972"/>
                      </a:lnTo>
                      <a:lnTo>
                        <a:pt x="338" y="964"/>
                      </a:lnTo>
                      <a:lnTo>
                        <a:pt x="338" y="964"/>
                      </a:lnTo>
                      <a:lnTo>
                        <a:pt x="340" y="954"/>
                      </a:lnTo>
                      <a:lnTo>
                        <a:pt x="342" y="946"/>
                      </a:lnTo>
                      <a:lnTo>
                        <a:pt x="346" y="938"/>
                      </a:lnTo>
                      <a:lnTo>
                        <a:pt x="352" y="932"/>
                      </a:lnTo>
                      <a:lnTo>
                        <a:pt x="358" y="926"/>
                      </a:lnTo>
                      <a:lnTo>
                        <a:pt x="366" y="922"/>
                      </a:lnTo>
                      <a:lnTo>
                        <a:pt x="374" y="920"/>
                      </a:lnTo>
                      <a:lnTo>
                        <a:pt x="382" y="918"/>
                      </a:lnTo>
                      <a:lnTo>
                        <a:pt x="382" y="918"/>
                      </a:lnTo>
                      <a:close/>
                      <a:moveTo>
                        <a:pt x="536" y="1528"/>
                      </a:moveTo>
                      <a:lnTo>
                        <a:pt x="536" y="1508"/>
                      </a:lnTo>
                      <a:lnTo>
                        <a:pt x="230" y="1508"/>
                      </a:lnTo>
                      <a:lnTo>
                        <a:pt x="230" y="1528"/>
                      </a:lnTo>
                      <a:lnTo>
                        <a:pt x="94" y="1528"/>
                      </a:lnTo>
                      <a:lnTo>
                        <a:pt x="94" y="1508"/>
                      </a:lnTo>
                      <a:lnTo>
                        <a:pt x="16" y="1508"/>
                      </a:lnTo>
                      <a:lnTo>
                        <a:pt x="16" y="1508"/>
                      </a:lnTo>
                      <a:lnTo>
                        <a:pt x="10" y="1508"/>
                      </a:lnTo>
                      <a:lnTo>
                        <a:pt x="4" y="1504"/>
                      </a:lnTo>
                      <a:lnTo>
                        <a:pt x="2" y="1498"/>
                      </a:lnTo>
                      <a:lnTo>
                        <a:pt x="0" y="1492"/>
                      </a:lnTo>
                      <a:lnTo>
                        <a:pt x="0" y="38"/>
                      </a:lnTo>
                      <a:lnTo>
                        <a:pt x="0" y="38"/>
                      </a:lnTo>
                      <a:lnTo>
                        <a:pt x="2" y="32"/>
                      </a:lnTo>
                      <a:lnTo>
                        <a:pt x="4" y="26"/>
                      </a:lnTo>
                      <a:lnTo>
                        <a:pt x="10" y="22"/>
                      </a:lnTo>
                      <a:lnTo>
                        <a:pt x="16" y="22"/>
                      </a:lnTo>
                      <a:lnTo>
                        <a:pt x="90" y="22"/>
                      </a:lnTo>
                      <a:lnTo>
                        <a:pt x="108" y="0"/>
                      </a:lnTo>
                      <a:lnTo>
                        <a:pt x="658" y="0"/>
                      </a:lnTo>
                      <a:lnTo>
                        <a:pt x="676" y="22"/>
                      </a:lnTo>
                      <a:lnTo>
                        <a:pt x="750" y="22"/>
                      </a:lnTo>
                      <a:lnTo>
                        <a:pt x="750" y="22"/>
                      </a:lnTo>
                      <a:lnTo>
                        <a:pt x="756" y="22"/>
                      </a:lnTo>
                      <a:lnTo>
                        <a:pt x="762" y="26"/>
                      </a:lnTo>
                      <a:lnTo>
                        <a:pt x="764" y="32"/>
                      </a:lnTo>
                      <a:lnTo>
                        <a:pt x="766" y="38"/>
                      </a:lnTo>
                      <a:lnTo>
                        <a:pt x="766" y="1492"/>
                      </a:lnTo>
                      <a:lnTo>
                        <a:pt x="766" y="1492"/>
                      </a:lnTo>
                      <a:lnTo>
                        <a:pt x="764" y="1498"/>
                      </a:lnTo>
                      <a:lnTo>
                        <a:pt x="762" y="1504"/>
                      </a:lnTo>
                      <a:lnTo>
                        <a:pt x="756" y="1508"/>
                      </a:lnTo>
                      <a:lnTo>
                        <a:pt x="750" y="1508"/>
                      </a:lnTo>
                      <a:lnTo>
                        <a:pt x="672" y="1508"/>
                      </a:lnTo>
                      <a:lnTo>
                        <a:pt x="672" y="1528"/>
                      </a:lnTo>
                      <a:lnTo>
                        <a:pt x="536" y="1528"/>
                      </a:lnTo>
                      <a:close/>
                      <a:moveTo>
                        <a:pt x="118" y="304"/>
                      </a:moveTo>
                      <a:lnTo>
                        <a:pt x="648" y="304"/>
                      </a:lnTo>
                      <a:lnTo>
                        <a:pt x="648" y="156"/>
                      </a:lnTo>
                      <a:lnTo>
                        <a:pt x="118" y="156"/>
                      </a:lnTo>
                      <a:lnTo>
                        <a:pt x="118" y="304"/>
                      </a:lnTo>
                      <a:close/>
                      <a:moveTo>
                        <a:pt x="118" y="496"/>
                      </a:moveTo>
                      <a:lnTo>
                        <a:pt x="648" y="496"/>
                      </a:lnTo>
                      <a:lnTo>
                        <a:pt x="648" y="348"/>
                      </a:lnTo>
                      <a:lnTo>
                        <a:pt x="118" y="348"/>
                      </a:lnTo>
                      <a:lnTo>
                        <a:pt x="118" y="496"/>
                      </a:lnTo>
                      <a:close/>
                      <a:moveTo>
                        <a:pt x="118" y="688"/>
                      </a:moveTo>
                      <a:lnTo>
                        <a:pt x="648" y="688"/>
                      </a:lnTo>
                      <a:lnTo>
                        <a:pt x="648" y="540"/>
                      </a:lnTo>
                      <a:lnTo>
                        <a:pt x="118" y="540"/>
                      </a:lnTo>
                      <a:lnTo>
                        <a:pt x="118" y="688"/>
                      </a:lnTo>
                      <a:close/>
                      <a:moveTo>
                        <a:pt x="382" y="880"/>
                      </a:moveTo>
                      <a:lnTo>
                        <a:pt x="382" y="880"/>
                      </a:lnTo>
                      <a:lnTo>
                        <a:pt x="366" y="882"/>
                      </a:lnTo>
                      <a:lnTo>
                        <a:pt x="350" y="886"/>
                      </a:lnTo>
                      <a:lnTo>
                        <a:pt x="336" y="894"/>
                      </a:lnTo>
                      <a:lnTo>
                        <a:pt x="324" y="904"/>
                      </a:lnTo>
                      <a:lnTo>
                        <a:pt x="314" y="916"/>
                      </a:lnTo>
                      <a:lnTo>
                        <a:pt x="306" y="930"/>
                      </a:lnTo>
                      <a:lnTo>
                        <a:pt x="302" y="946"/>
                      </a:lnTo>
                      <a:lnTo>
                        <a:pt x="300" y="964"/>
                      </a:lnTo>
                      <a:lnTo>
                        <a:pt x="300" y="964"/>
                      </a:lnTo>
                      <a:lnTo>
                        <a:pt x="302" y="980"/>
                      </a:lnTo>
                      <a:lnTo>
                        <a:pt x="306" y="996"/>
                      </a:lnTo>
                      <a:lnTo>
                        <a:pt x="314" y="1010"/>
                      </a:lnTo>
                      <a:lnTo>
                        <a:pt x="324" y="1022"/>
                      </a:lnTo>
                      <a:lnTo>
                        <a:pt x="336" y="1032"/>
                      </a:lnTo>
                      <a:lnTo>
                        <a:pt x="350" y="1040"/>
                      </a:lnTo>
                      <a:lnTo>
                        <a:pt x="366" y="1044"/>
                      </a:lnTo>
                      <a:lnTo>
                        <a:pt x="382" y="1046"/>
                      </a:lnTo>
                      <a:lnTo>
                        <a:pt x="382" y="1046"/>
                      </a:lnTo>
                      <a:lnTo>
                        <a:pt x="400" y="1044"/>
                      </a:lnTo>
                      <a:lnTo>
                        <a:pt x="416" y="1040"/>
                      </a:lnTo>
                      <a:lnTo>
                        <a:pt x="430" y="1032"/>
                      </a:lnTo>
                      <a:lnTo>
                        <a:pt x="442" y="1022"/>
                      </a:lnTo>
                      <a:lnTo>
                        <a:pt x="452" y="1010"/>
                      </a:lnTo>
                      <a:lnTo>
                        <a:pt x="460" y="996"/>
                      </a:lnTo>
                      <a:lnTo>
                        <a:pt x="464" y="980"/>
                      </a:lnTo>
                      <a:lnTo>
                        <a:pt x="466" y="964"/>
                      </a:lnTo>
                      <a:lnTo>
                        <a:pt x="466" y="964"/>
                      </a:lnTo>
                      <a:lnTo>
                        <a:pt x="464" y="946"/>
                      </a:lnTo>
                      <a:lnTo>
                        <a:pt x="460" y="930"/>
                      </a:lnTo>
                      <a:lnTo>
                        <a:pt x="452" y="916"/>
                      </a:lnTo>
                      <a:lnTo>
                        <a:pt x="442" y="904"/>
                      </a:lnTo>
                      <a:lnTo>
                        <a:pt x="430" y="894"/>
                      </a:lnTo>
                      <a:lnTo>
                        <a:pt x="416" y="886"/>
                      </a:lnTo>
                      <a:lnTo>
                        <a:pt x="400" y="882"/>
                      </a:lnTo>
                      <a:lnTo>
                        <a:pt x="382" y="880"/>
                      </a:lnTo>
                      <a:lnTo>
                        <a:pt x="382" y="880"/>
                      </a:lnTo>
                      <a:close/>
                      <a:moveTo>
                        <a:pt x="648" y="1362"/>
                      </a:moveTo>
                      <a:lnTo>
                        <a:pt x="648" y="984"/>
                      </a:lnTo>
                      <a:lnTo>
                        <a:pt x="648" y="984"/>
                      </a:lnTo>
                      <a:lnTo>
                        <a:pt x="624" y="1014"/>
                      </a:lnTo>
                      <a:lnTo>
                        <a:pt x="596" y="1040"/>
                      </a:lnTo>
                      <a:lnTo>
                        <a:pt x="566" y="1064"/>
                      </a:lnTo>
                      <a:lnTo>
                        <a:pt x="534" y="1084"/>
                      </a:lnTo>
                      <a:lnTo>
                        <a:pt x="498" y="1098"/>
                      </a:lnTo>
                      <a:lnTo>
                        <a:pt x="462" y="1110"/>
                      </a:lnTo>
                      <a:lnTo>
                        <a:pt x="442" y="1114"/>
                      </a:lnTo>
                      <a:lnTo>
                        <a:pt x="424" y="1118"/>
                      </a:lnTo>
                      <a:lnTo>
                        <a:pt x="404" y="1120"/>
                      </a:lnTo>
                      <a:lnTo>
                        <a:pt x="382" y="1120"/>
                      </a:lnTo>
                      <a:lnTo>
                        <a:pt x="382" y="1120"/>
                      </a:lnTo>
                      <a:lnTo>
                        <a:pt x="362" y="1120"/>
                      </a:lnTo>
                      <a:lnTo>
                        <a:pt x="342" y="1118"/>
                      </a:lnTo>
                      <a:lnTo>
                        <a:pt x="324" y="1114"/>
                      </a:lnTo>
                      <a:lnTo>
                        <a:pt x="304" y="1110"/>
                      </a:lnTo>
                      <a:lnTo>
                        <a:pt x="268" y="1098"/>
                      </a:lnTo>
                      <a:lnTo>
                        <a:pt x="232" y="1084"/>
                      </a:lnTo>
                      <a:lnTo>
                        <a:pt x="200" y="1064"/>
                      </a:lnTo>
                      <a:lnTo>
                        <a:pt x="170" y="1040"/>
                      </a:lnTo>
                      <a:lnTo>
                        <a:pt x="142" y="1014"/>
                      </a:lnTo>
                      <a:lnTo>
                        <a:pt x="118" y="984"/>
                      </a:lnTo>
                      <a:lnTo>
                        <a:pt x="118" y="1362"/>
                      </a:lnTo>
                      <a:lnTo>
                        <a:pt x="648" y="1362"/>
                      </a:lnTo>
                      <a:close/>
                      <a:moveTo>
                        <a:pt x="648" y="1362"/>
                      </a:moveTo>
                      <a:lnTo>
                        <a:pt x="648" y="136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cxnSp>
              <p:nvCxnSpPr>
                <p:cNvPr id="302" name="Straight Connector 301"/>
                <p:cNvCxnSpPr/>
                <p:nvPr/>
              </p:nvCxnSpPr>
              <p:spPr>
                <a:xfrm>
                  <a:off x="916231" y="3325096"/>
                  <a:ext cx="2430298" cy="0"/>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p:nvCxnSpPr>
              <p:spPr>
                <a:xfrm flipV="1">
                  <a:off x="916231" y="3325096"/>
                  <a:ext cx="1" cy="89094"/>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flipV="1">
                  <a:off x="1523806" y="3325096"/>
                  <a:ext cx="1" cy="89094"/>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p:nvCxnSpPr>
              <p:spPr>
                <a:xfrm flipV="1">
                  <a:off x="2738955" y="3325096"/>
                  <a:ext cx="1" cy="89094"/>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flipV="1">
                  <a:off x="3346529" y="3325096"/>
                  <a:ext cx="1" cy="89094"/>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307" name="Freeform 306"/>
                <p:cNvSpPr>
                  <a:spLocks noEditPoints="1"/>
                </p:cNvSpPr>
                <p:nvPr/>
              </p:nvSpPr>
              <p:spPr bwMode="auto">
                <a:xfrm>
                  <a:off x="1993171" y="2631462"/>
                  <a:ext cx="276417" cy="551388"/>
                </a:xfrm>
                <a:custGeom>
                  <a:avLst/>
                  <a:gdLst>
                    <a:gd name="T0" fmla="*/ 392 w 766"/>
                    <a:gd name="T1" fmla="*/ 920 h 1528"/>
                    <a:gd name="T2" fmla="*/ 414 w 766"/>
                    <a:gd name="T3" fmla="*/ 932 h 1528"/>
                    <a:gd name="T4" fmla="*/ 426 w 766"/>
                    <a:gd name="T5" fmla="*/ 954 h 1528"/>
                    <a:gd name="T6" fmla="*/ 426 w 766"/>
                    <a:gd name="T7" fmla="*/ 972 h 1528"/>
                    <a:gd name="T8" fmla="*/ 414 w 766"/>
                    <a:gd name="T9" fmla="*/ 994 h 1528"/>
                    <a:gd name="T10" fmla="*/ 392 w 766"/>
                    <a:gd name="T11" fmla="*/ 1008 h 1528"/>
                    <a:gd name="T12" fmla="*/ 374 w 766"/>
                    <a:gd name="T13" fmla="*/ 1008 h 1528"/>
                    <a:gd name="T14" fmla="*/ 352 w 766"/>
                    <a:gd name="T15" fmla="*/ 994 h 1528"/>
                    <a:gd name="T16" fmla="*/ 340 w 766"/>
                    <a:gd name="T17" fmla="*/ 972 h 1528"/>
                    <a:gd name="T18" fmla="*/ 340 w 766"/>
                    <a:gd name="T19" fmla="*/ 954 h 1528"/>
                    <a:gd name="T20" fmla="*/ 352 w 766"/>
                    <a:gd name="T21" fmla="*/ 932 h 1528"/>
                    <a:gd name="T22" fmla="*/ 374 w 766"/>
                    <a:gd name="T23" fmla="*/ 920 h 1528"/>
                    <a:gd name="T24" fmla="*/ 536 w 766"/>
                    <a:gd name="T25" fmla="*/ 1528 h 1528"/>
                    <a:gd name="T26" fmla="*/ 230 w 766"/>
                    <a:gd name="T27" fmla="*/ 1528 h 1528"/>
                    <a:gd name="T28" fmla="*/ 16 w 766"/>
                    <a:gd name="T29" fmla="*/ 1508 h 1528"/>
                    <a:gd name="T30" fmla="*/ 4 w 766"/>
                    <a:gd name="T31" fmla="*/ 1504 h 1528"/>
                    <a:gd name="T32" fmla="*/ 0 w 766"/>
                    <a:gd name="T33" fmla="*/ 38 h 1528"/>
                    <a:gd name="T34" fmla="*/ 4 w 766"/>
                    <a:gd name="T35" fmla="*/ 26 h 1528"/>
                    <a:gd name="T36" fmla="*/ 90 w 766"/>
                    <a:gd name="T37" fmla="*/ 22 h 1528"/>
                    <a:gd name="T38" fmla="*/ 676 w 766"/>
                    <a:gd name="T39" fmla="*/ 22 h 1528"/>
                    <a:gd name="T40" fmla="*/ 756 w 766"/>
                    <a:gd name="T41" fmla="*/ 22 h 1528"/>
                    <a:gd name="T42" fmla="*/ 766 w 766"/>
                    <a:gd name="T43" fmla="*/ 38 h 1528"/>
                    <a:gd name="T44" fmla="*/ 764 w 766"/>
                    <a:gd name="T45" fmla="*/ 1498 h 1528"/>
                    <a:gd name="T46" fmla="*/ 750 w 766"/>
                    <a:gd name="T47" fmla="*/ 1508 h 1528"/>
                    <a:gd name="T48" fmla="*/ 536 w 766"/>
                    <a:gd name="T49" fmla="*/ 1528 h 1528"/>
                    <a:gd name="T50" fmla="*/ 648 w 766"/>
                    <a:gd name="T51" fmla="*/ 156 h 1528"/>
                    <a:gd name="T52" fmla="*/ 118 w 766"/>
                    <a:gd name="T53" fmla="*/ 496 h 1528"/>
                    <a:gd name="T54" fmla="*/ 118 w 766"/>
                    <a:gd name="T55" fmla="*/ 348 h 1528"/>
                    <a:gd name="T56" fmla="*/ 648 w 766"/>
                    <a:gd name="T57" fmla="*/ 688 h 1528"/>
                    <a:gd name="T58" fmla="*/ 118 w 766"/>
                    <a:gd name="T59" fmla="*/ 688 h 1528"/>
                    <a:gd name="T60" fmla="*/ 366 w 766"/>
                    <a:gd name="T61" fmla="*/ 882 h 1528"/>
                    <a:gd name="T62" fmla="*/ 324 w 766"/>
                    <a:gd name="T63" fmla="*/ 904 h 1528"/>
                    <a:gd name="T64" fmla="*/ 302 w 766"/>
                    <a:gd name="T65" fmla="*/ 946 h 1528"/>
                    <a:gd name="T66" fmla="*/ 302 w 766"/>
                    <a:gd name="T67" fmla="*/ 980 h 1528"/>
                    <a:gd name="T68" fmla="*/ 324 w 766"/>
                    <a:gd name="T69" fmla="*/ 1022 h 1528"/>
                    <a:gd name="T70" fmla="*/ 366 w 766"/>
                    <a:gd name="T71" fmla="*/ 1044 h 1528"/>
                    <a:gd name="T72" fmla="*/ 400 w 766"/>
                    <a:gd name="T73" fmla="*/ 1044 h 1528"/>
                    <a:gd name="T74" fmla="*/ 442 w 766"/>
                    <a:gd name="T75" fmla="*/ 1022 h 1528"/>
                    <a:gd name="T76" fmla="*/ 464 w 766"/>
                    <a:gd name="T77" fmla="*/ 980 h 1528"/>
                    <a:gd name="T78" fmla="*/ 464 w 766"/>
                    <a:gd name="T79" fmla="*/ 946 h 1528"/>
                    <a:gd name="T80" fmla="*/ 442 w 766"/>
                    <a:gd name="T81" fmla="*/ 904 h 1528"/>
                    <a:gd name="T82" fmla="*/ 400 w 766"/>
                    <a:gd name="T83" fmla="*/ 882 h 1528"/>
                    <a:gd name="T84" fmla="*/ 648 w 766"/>
                    <a:gd name="T85" fmla="*/ 1362 h 1528"/>
                    <a:gd name="T86" fmla="*/ 624 w 766"/>
                    <a:gd name="T87" fmla="*/ 1014 h 1528"/>
                    <a:gd name="T88" fmla="*/ 534 w 766"/>
                    <a:gd name="T89" fmla="*/ 1084 h 1528"/>
                    <a:gd name="T90" fmla="*/ 442 w 766"/>
                    <a:gd name="T91" fmla="*/ 1114 h 1528"/>
                    <a:gd name="T92" fmla="*/ 382 w 766"/>
                    <a:gd name="T93" fmla="*/ 1120 h 1528"/>
                    <a:gd name="T94" fmla="*/ 342 w 766"/>
                    <a:gd name="T95" fmla="*/ 1118 h 1528"/>
                    <a:gd name="T96" fmla="*/ 268 w 766"/>
                    <a:gd name="T97" fmla="*/ 1098 h 1528"/>
                    <a:gd name="T98" fmla="*/ 170 w 766"/>
                    <a:gd name="T99" fmla="*/ 1040 h 1528"/>
                    <a:gd name="T100" fmla="*/ 118 w 766"/>
                    <a:gd name="T101" fmla="*/ 1362 h 1528"/>
                    <a:gd name="T102" fmla="*/ 648 w 766"/>
                    <a:gd name="T103" fmla="*/ 1362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66" h="1528">
                      <a:moveTo>
                        <a:pt x="382" y="918"/>
                      </a:moveTo>
                      <a:lnTo>
                        <a:pt x="382" y="918"/>
                      </a:lnTo>
                      <a:lnTo>
                        <a:pt x="392" y="920"/>
                      </a:lnTo>
                      <a:lnTo>
                        <a:pt x="400" y="922"/>
                      </a:lnTo>
                      <a:lnTo>
                        <a:pt x="408" y="926"/>
                      </a:lnTo>
                      <a:lnTo>
                        <a:pt x="414" y="932"/>
                      </a:lnTo>
                      <a:lnTo>
                        <a:pt x="420" y="938"/>
                      </a:lnTo>
                      <a:lnTo>
                        <a:pt x="424" y="946"/>
                      </a:lnTo>
                      <a:lnTo>
                        <a:pt x="426" y="954"/>
                      </a:lnTo>
                      <a:lnTo>
                        <a:pt x="428" y="964"/>
                      </a:lnTo>
                      <a:lnTo>
                        <a:pt x="428" y="964"/>
                      </a:lnTo>
                      <a:lnTo>
                        <a:pt x="426" y="972"/>
                      </a:lnTo>
                      <a:lnTo>
                        <a:pt x="424" y="980"/>
                      </a:lnTo>
                      <a:lnTo>
                        <a:pt x="420" y="988"/>
                      </a:lnTo>
                      <a:lnTo>
                        <a:pt x="414" y="994"/>
                      </a:lnTo>
                      <a:lnTo>
                        <a:pt x="408" y="1000"/>
                      </a:lnTo>
                      <a:lnTo>
                        <a:pt x="400" y="1004"/>
                      </a:lnTo>
                      <a:lnTo>
                        <a:pt x="392" y="1008"/>
                      </a:lnTo>
                      <a:lnTo>
                        <a:pt x="382" y="1008"/>
                      </a:lnTo>
                      <a:lnTo>
                        <a:pt x="382" y="1008"/>
                      </a:lnTo>
                      <a:lnTo>
                        <a:pt x="374" y="1008"/>
                      </a:lnTo>
                      <a:lnTo>
                        <a:pt x="366" y="1004"/>
                      </a:lnTo>
                      <a:lnTo>
                        <a:pt x="358" y="1000"/>
                      </a:lnTo>
                      <a:lnTo>
                        <a:pt x="352" y="994"/>
                      </a:lnTo>
                      <a:lnTo>
                        <a:pt x="346" y="988"/>
                      </a:lnTo>
                      <a:lnTo>
                        <a:pt x="342" y="980"/>
                      </a:lnTo>
                      <a:lnTo>
                        <a:pt x="340" y="972"/>
                      </a:lnTo>
                      <a:lnTo>
                        <a:pt x="338" y="964"/>
                      </a:lnTo>
                      <a:lnTo>
                        <a:pt x="338" y="964"/>
                      </a:lnTo>
                      <a:lnTo>
                        <a:pt x="340" y="954"/>
                      </a:lnTo>
                      <a:lnTo>
                        <a:pt x="342" y="946"/>
                      </a:lnTo>
                      <a:lnTo>
                        <a:pt x="346" y="938"/>
                      </a:lnTo>
                      <a:lnTo>
                        <a:pt x="352" y="932"/>
                      </a:lnTo>
                      <a:lnTo>
                        <a:pt x="358" y="926"/>
                      </a:lnTo>
                      <a:lnTo>
                        <a:pt x="366" y="922"/>
                      </a:lnTo>
                      <a:lnTo>
                        <a:pt x="374" y="920"/>
                      </a:lnTo>
                      <a:lnTo>
                        <a:pt x="382" y="918"/>
                      </a:lnTo>
                      <a:lnTo>
                        <a:pt x="382" y="918"/>
                      </a:lnTo>
                      <a:close/>
                      <a:moveTo>
                        <a:pt x="536" y="1528"/>
                      </a:moveTo>
                      <a:lnTo>
                        <a:pt x="536" y="1508"/>
                      </a:lnTo>
                      <a:lnTo>
                        <a:pt x="230" y="1508"/>
                      </a:lnTo>
                      <a:lnTo>
                        <a:pt x="230" y="1528"/>
                      </a:lnTo>
                      <a:lnTo>
                        <a:pt x="94" y="1528"/>
                      </a:lnTo>
                      <a:lnTo>
                        <a:pt x="94" y="1508"/>
                      </a:lnTo>
                      <a:lnTo>
                        <a:pt x="16" y="1508"/>
                      </a:lnTo>
                      <a:lnTo>
                        <a:pt x="16" y="1508"/>
                      </a:lnTo>
                      <a:lnTo>
                        <a:pt x="10" y="1508"/>
                      </a:lnTo>
                      <a:lnTo>
                        <a:pt x="4" y="1504"/>
                      </a:lnTo>
                      <a:lnTo>
                        <a:pt x="2" y="1498"/>
                      </a:lnTo>
                      <a:lnTo>
                        <a:pt x="0" y="1492"/>
                      </a:lnTo>
                      <a:lnTo>
                        <a:pt x="0" y="38"/>
                      </a:lnTo>
                      <a:lnTo>
                        <a:pt x="0" y="38"/>
                      </a:lnTo>
                      <a:lnTo>
                        <a:pt x="2" y="32"/>
                      </a:lnTo>
                      <a:lnTo>
                        <a:pt x="4" y="26"/>
                      </a:lnTo>
                      <a:lnTo>
                        <a:pt x="10" y="22"/>
                      </a:lnTo>
                      <a:lnTo>
                        <a:pt x="16" y="22"/>
                      </a:lnTo>
                      <a:lnTo>
                        <a:pt x="90" y="22"/>
                      </a:lnTo>
                      <a:lnTo>
                        <a:pt x="108" y="0"/>
                      </a:lnTo>
                      <a:lnTo>
                        <a:pt x="658" y="0"/>
                      </a:lnTo>
                      <a:lnTo>
                        <a:pt x="676" y="22"/>
                      </a:lnTo>
                      <a:lnTo>
                        <a:pt x="750" y="22"/>
                      </a:lnTo>
                      <a:lnTo>
                        <a:pt x="750" y="22"/>
                      </a:lnTo>
                      <a:lnTo>
                        <a:pt x="756" y="22"/>
                      </a:lnTo>
                      <a:lnTo>
                        <a:pt x="762" y="26"/>
                      </a:lnTo>
                      <a:lnTo>
                        <a:pt x="764" y="32"/>
                      </a:lnTo>
                      <a:lnTo>
                        <a:pt x="766" y="38"/>
                      </a:lnTo>
                      <a:lnTo>
                        <a:pt x="766" y="1492"/>
                      </a:lnTo>
                      <a:lnTo>
                        <a:pt x="766" y="1492"/>
                      </a:lnTo>
                      <a:lnTo>
                        <a:pt x="764" y="1498"/>
                      </a:lnTo>
                      <a:lnTo>
                        <a:pt x="762" y="1504"/>
                      </a:lnTo>
                      <a:lnTo>
                        <a:pt x="756" y="1508"/>
                      </a:lnTo>
                      <a:lnTo>
                        <a:pt x="750" y="1508"/>
                      </a:lnTo>
                      <a:lnTo>
                        <a:pt x="672" y="1508"/>
                      </a:lnTo>
                      <a:lnTo>
                        <a:pt x="672" y="1528"/>
                      </a:lnTo>
                      <a:lnTo>
                        <a:pt x="536" y="1528"/>
                      </a:lnTo>
                      <a:close/>
                      <a:moveTo>
                        <a:pt x="118" y="304"/>
                      </a:moveTo>
                      <a:lnTo>
                        <a:pt x="648" y="304"/>
                      </a:lnTo>
                      <a:lnTo>
                        <a:pt x="648" y="156"/>
                      </a:lnTo>
                      <a:lnTo>
                        <a:pt x="118" y="156"/>
                      </a:lnTo>
                      <a:lnTo>
                        <a:pt x="118" y="304"/>
                      </a:lnTo>
                      <a:close/>
                      <a:moveTo>
                        <a:pt x="118" y="496"/>
                      </a:moveTo>
                      <a:lnTo>
                        <a:pt x="648" y="496"/>
                      </a:lnTo>
                      <a:lnTo>
                        <a:pt x="648" y="348"/>
                      </a:lnTo>
                      <a:lnTo>
                        <a:pt x="118" y="348"/>
                      </a:lnTo>
                      <a:lnTo>
                        <a:pt x="118" y="496"/>
                      </a:lnTo>
                      <a:close/>
                      <a:moveTo>
                        <a:pt x="118" y="688"/>
                      </a:moveTo>
                      <a:lnTo>
                        <a:pt x="648" y="688"/>
                      </a:lnTo>
                      <a:lnTo>
                        <a:pt x="648" y="540"/>
                      </a:lnTo>
                      <a:lnTo>
                        <a:pt x="118" y="540"/>
                      </a:lnTo>
                      <a:lnTo>
                        <a:pt x="118" y="688"/>
                      </a:lnTo>
                      <a:close/>
                      <a:moveTo>
                        <a:pt x="382" y="880"/>
                      </a:moveTo>
                      <a:lnTo>
                        <a:pt x="382" y="880"/>
                      </a:lnTo>
                      <a:lnTo>
                        <a:pt x="366" y="882"/>
                      </a:lnTo>
                      <a:lnTo>
                        <a:pt x="350" y="886"/>
                      </a:lnTo>
                      <a:lnTo>
                        <a:pt x="336" y="894"/>
                      </a:lnTo>
                      <a:lnTo>
                        <a:pt x="324" y="904"/>
                      </a:lnTo>
                      <a:lnTo>
                        <a:pt x="314" y="916"/>
                      </a:lnTo>
                      <a:lnTo>
                        <a:pt x="306" y="930"/>
                      </a:lnTo>
                      <a:lnTo>
                        <a:pt x="302" y="946"/>
                      </a:lnTo>
                      <a:lnTo>
                        <a:pt x="300" y="964"/>
                      </a:lnTo>
                      <a:lnTo>
                        <a:pt x="300" y="964"/>
                      </a:lnTo>
                      <a:lnTo>
                        <a:pt x="302" y="980"/>
                      </a:lnTo>
                      <a:lnTo>
                        <a:pt x="306" y="996"/>
                      </a:lnTo>
                      <a:lnTo>
                        <a:pt x="314" y="1010"/>
                      </a:lnTo>
                      <a:lnTo>
                        <a:pt x="324" y="1022"/>
                      </a:lnTo>
                      <a:lnTo>
                        <a:pt x="336" y="1032"/>
                      </a:lnTo>
                      <a:lnTo>
                        <a:pt x="350" y="1040"/>
                      </a:lnTo>
                      <a:lnTo>
                        <a:pt x="366" y="1044"/>
                      </a:lnTo>
                      <a:lnTo>
                        <a:pt x="382" y="1046"/>
                      </a:lnTo>
                      <a:lnTo>
                        <a:pt x="382" y="1046"/>
                      </a:lnTo>
                      <a:lnTo>
                        <a:pt x="400" y="1044"/>
                      </a:lnTo>
                      <a:lnTo>
                        <a:pt x="416" y="1040"/>
                      </a:lnTo>
                      <a:lnTo>
                        <a:pt x="430" y="1032"/>
                      </a:lnTo>
                      <a:lnTo>
                        <a:pt x="442" y="1022"/>
                      </a:lnTo>
                      <a:lnTo>
                        <a:pt x="452" y="1010"/>
                      </a:lnTo>
                      <a:lnTo>
                        <a:pt x="460" y="996"/>
                      </a:lnTo>
                      <a:lnTo>
                        <a:pt x="464" y="980"/>
                      </a:lnTo>
                      <a:lnTo>
                        <a:pt x="466" y="964"/>
                      </a:lnTo>
                      <a:lnTo>
                        <a:pt x="466" y="964"/>
                      </a:lnTo>
                      <a:lnTo>
                        <a:pt x="464" y="946"/>
                      </a:lnTo>
                      <a:lnTo>
                        <a:pt x="460" y="930"/>
                      </a:lnTo>
                      <a:lnTo>
                        <a:pt x="452" y="916"/>
                      </a:lnTo>
                      <a:lnTo>
                        <a:pt x="442" y="904"/>
                      </a:lnTo>
                      <a:lnTo>
                        <a:pt x="430" y="894"/>
                      </a:lnTo>
                      <a:lnTo>
                        <a:pt x="416" y="886"/>
                      </a:lnTo>
                      <a:lnTo>
                        <a:pt x="400" y="882"/>
                      </a:lnTo>
                      <a:lnTo>
                        <a:pt x="382" y="880"/>
                      </a:lnTo>
                      <a:lnTo>
                        <a:pt x="382" y="880"/>
                      </a:lnTo>
                      <a:close/>
                      <a:moveTo>
                        <a:pt x="648" y="1362"/>
                      </a:moveTo>
                      <a:lnTo>
                        <a:pt x="648" y="984"/>
                      </a:lnTo>
                      <a:lnTo>
                        <a:pt x="648" y="984"/>
                      </a:lnTo>
                      <a:lnTo>
                        <a:pt x="624" y="1014"/>
                      </a:lnTo>
                      <a:lnTo>
                        <a:pt x="596" y="1040"/>
                      </a:lnTo>
                      <a:lnTo>
                        <a:pt x="566" y="1064"/>
                      </a:lnTo>
                      <a:lnTo>
                        <a:pt x="534" y="1084"/>
                      </a:lnTo>
                      <a:lnTo>
                        <a:pt x="498" y="1098"/>
                      </a:lnTo>
                      <a:lnTo>
                        <a:pt x="462" y="1110"/>
                      </a:lnTo>
                      <a:lnTo>
                        <a:pt x="442" y="1114"/>
                      </a:lnTo>
                      <a:lnTo>
                        <a:pt x="424" y="1118"/>
                      </a:lnTo>
                      <a:lnTo>
                        <a:pt x="404" y="1120"/>
                      </a:lnTo>
                      <a:lnTo>
                        <a:pt x="382" y="1120"/>
                      </a:lnTo>
                      <a:lnTo>
                        <a:pt x="382" y="1120"/>
                      </a:lnTo>
                      <a:lnTo>
                        <a:pt x="362" y="1120"/>
                      </a:lnTo>
                      <a:lnTo>
                        <a:pt x="342" y="1118"/>
                      </a:lnTo>
                      <a:lnTo>
                        <a:pt x="324" y="1114"/>
                      </a:lnTo>
                      <a:lnTo>
                        <a:pt x="304" y="1110"/>
                      </a:lnTo>
                      <a:lnTo>
                        <a:pt x="268" y="1098"/>
                      </a:lnTo>
                      <a:lnTo>
                        <a:pt x="232" y="1084"/>
                      </a:lnTo>
                      <a:lnTo>
                        <a:pt x="200" y="1064"/>
                      </a:lnTo>
                      <a:lnTo>
                        <a:pt x="170" y="1040"/>
                      </a:lnTo>
                      <a:lnTo>
                        <a:pt x="142" y="1014"/>
                      </a:lnTo>
                      <a:lnTo>
                        <a:pt x="118" y="984"/>
                      </a:lnTo>
                      <a:lnTo>
                        <a:pt x="118" y="1362"/>
                      </a:lnTo>
                      <a:lnTo>
                        <a:pt x="648" y="1362"/>
                      </a:lnTo>
                      <a:close/>
                      <a:moveTo>
                        <a:pt x="648" y="1362"/>
                      </a:moveTo>
                      <a:lnTo>
                        <a:pt x="648" y="136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cxnSp>
              <p:nvCxnSpPr>
                <p:cNvPr id="308" name="Straight Connector 307"/>
                <p:cNvCxnSpPr/>
                <p:nvPr/>
              </p:nvCxnSpPr>
              <p:spPr>
                <a:xfrm flipV="1">
                  <a:off x="2131380" y="3244597"/>
                  <a:ext cx="0" cy="169593"/>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309" name="TextBox 308"/>
                <p:cNvSpPr txBox="1"/>
                <p:nvPr/>
              </p:nvSpPr>
              <p:spPr>
                <a:xfrm>
                  <a:off x="2316479" y="2992665"/>
                  <a:ext cx="353549" cy="220965"/>
                </a:xfrm>
                <a:prstGeom prst="rect">
                  <a:avLst/>
                </a:prstGeom>
                <a:noFill/>
              </p:spPr>
              <p:txBody>
                <a:bodyPr wrap="none" lIns="0" tIns="0" rIns="0" bIns="0" rtlCol="0" anchor="ctr">
                  <a:noAutofit/>
                </a:bodyPr>
                <a:lstStyle/>
                <a:p>
                  <a:pPr>
                    <a:lnSpc>
                      <a:spcPct val="90000"/>
                    </a:lnSpc>
                  </a:pPr>
                  <a:r>
                    <a:rPr lang="en-US" sz="1400" dirty="0" smtClean="0">
                      <a:solidFill>
                        <a:schemeClr val="bg2">
                          <a:lumMod val="50000"/>
                        </a:schemeClr>
                      </a:solidFill>
                    </a:rPr>
                    <a:t>100K</a:t>
                  </a:r>
                  <a:endParaRPr lang="en-US" sz="1400" dirty="0">
                    <a:solidFill>
                      <a:schemeClr val="bg2">
                        <a:lumMod val="50000"/>
                      </a:schemeClr>
                    </a:solidFill>
                  </a:endParaRPr>
                </a:p>
              </p:txBody>
            </p:sp>
            <p:cxnSp>
              <p:nvCxnSpPr>
                <p:cNvPr id="310" name="Straight Connector 309"/>
                <p:cNvCxnSpPr/>
                <p:nvPr/>
              </p:nvCxnSpPr>
              <p:spPr>
                <a:xfrm flipV="1">
                  <a:off x="2131380" y="2464346"/>
                  <a:ext cx="1" cy="89094"/>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p:nvCxnSpPr>
              <p:spPr>
                <a:xfrm flipV="1">
                  <a:off x="3875135" y="2383848"/>
                  <a:ext cx="0" cy="80498"/>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grpSp>
              <p:nvGrpSpPr>
                <p:cNvPr id="312" name="Group 311"/>
                <p:cNvGrpSpPr/>
                <p:nvPr/>
              </p:nvGrpSpPr>
              <p:grpSpPr>
                <a:xfrm>
                  <a:off x="1324644" y="4129703"/>
                  <a:ext cx="474830" cy="379057"/>
                  <a:chOff x="725321" y="4129703"/>
                  <a:chExt cx="474830" cy="379057"/>
                </a:xfrm>
              </p:grpSpPr>
              <p:sp>
                <p:nvSpPr>
                  <p:cNvPr id="334" name="TextBox 333"/>
                  <p:cNvSpPr txBox="1"/>
                  <p:nvPr/>
                </p:nvSpPr>
                <p:spPr>
                  <a:xfrm>
                    <a:off x="907733" y="4287795"/>
                    <a:ext cx="292418" cy="220965"/>
                  </a:xfrm>
                  <a:prstGeom prst="rect">
                    <a:avLst/>
                  </a:prstGeom>
                  <a:noFill/>
                </p:spPr>
                <p:txBody>
                  <a:bodyPr wrap="none" lIns="0" tIns="0" rIns="0" bIns="0" rtlCol="0" anchor="ctr">
                    <a:noAutofit/>
                  </a:bodyPr>
                  <a:lstStyle/>
                  <a:p>
                    <a:pPr>
                      <a:lnSpc>
                        <a:spcPct val="90000"/>
                      </a:lnSpc>
                    </a:pPr>
                    <a:r>
                      <a:rPr lang="en-US" sz="1200" dirty="0" smtClean="0">
                        <a:solidFill>
                          <a:schemeClr val="bg2">
                            <a:lumMod val="50000"/>
                          </a:schemeClr>
                        </a:solidFill>
                      </a:rPr>
                      <a:t>20K</a:t>
                    </a:r>
                    <a:endParaRPr lang="en-US" sz="1200" dirty="0">
                      <a:solidFill>
                        <a:schemeClr val="bg2">
                          <a:lumMod val="50000"/>
                        </a:schemeClr>
                      </a:solidFill>
                    </a:endParaRPr>
                  </a:p>
                </p:txBody>
              </p:sp>
              <p:grpSp>
                <p:nvGrpSpPr>
                  <p:cNvPr id="335" name="Group 334"/>
                  <p:cNvGrpSpPr/>
                  <p:nvPr/>
                </p:nvGrpSpPr>
                <p:grpSpPr>
                  <a:xfrm>
                    <a:off x="725321" y="4340225"/>
                    <a:ext cx="163400" cy="147148"/>
                    <a:chOff x="879475" y="817563"/>
                    <a:chExt cx="287338" cy="258762"/>
                  </a:xfrm>
                  <a:solidFill>
                    <a:schemeClr val="accent1"/>
                  </a:solidFill>
                </p:grpSpPr>
                <p:sp>
                  <p:nvSpPr>
                    <p:cNvPr id="338" name="Freeform 1593"/>
                    <p:cNvSpPr>
                      <a:spLocks/>
                    </p:cNvSpPr>
                    <p:nvPr/>
                  </p:nvSpPr>
                  <p:spPr bwMode="auto">
                    <a:xfrm>
                      <a:off x="879475" y="817563"/>
                      <a:ext cx="287338" cy="171450"/>
                    </a:xfrm>
                    <a:custGeom>
                      <a:avLst/>
                      <a:gdLst>
                        <a:gd name="T0" fmla="*/ 829 w 904"/>
                        <a:gd name="T1" fmla="*/ 0 h 544"/>
                        <a:gd name="T2" fmla="*/ 75 w 904"/>
                        <a:gd name="T3" fmla="*/ 0 h 544"/>
                        <a:gd name="T4" fmla="*/ 67 w 904"/>
                        <a:gd name="T5" fmla="*/ 2 h 544"/>
                        <a:gd name="T6" fmla="*/ 59 w 904"/>
                        <a:gd name="T7" fmla="*/ 3 h 544"/>
                        <a:gd name="T8" fmla="*/ 53 w 904"/>
                        <a:gd name="T9" fmla="*/ 4 h 544"/>
                        <a:gd name="T10" fmla="*/ 46 w 904"/>
                        <a:gd name="T11" fmla="*/ 7 h 544"/>
                        <a:gd name="T12" fmla="*/ 40 w 904"/>
                        <a:gd name="T13" fmla="*/ 10 h 544"/>
                        <a:gd name="T14" fmla="*/ 33 w 904"/>
                        <a:gd name="T15" fmla="*/ 14 h 544"/>
                        <a:gd name="T16" fmla="*/ 27 w 904"/>
                        <a:gd name="T17" fmla="*/ 18 h 544"/>
                        <a:gd name="T18" fmla="*/ 22 w 904"/>
                        <a:gd name="T19" fmla="*/ 23 h 544"/>
                        <a:gd name="T20" fmla="*/ 16 w 904"/>
                        <a:gd name="T21" fmla="*/ 28 h 544"/>
                        <a:gd name="T22" fmla="*/ 12 w 904"/>
                        <a:gd name="T23" fmla="*/ 34 h 544"/>
                        <a:gd name="T24" fmla="*/ 9 w 904"/>
                        <a:gd name="T25" fmla="*/ 40 h 544"/>
                        <a:gd name="T26" fmla="*/ 5 w 904"/>
                        <a:gd name="T27" fmla="*/ 47 h 544"/>
                        <a:gd name="T28" fmla="*/ 3 w 904"/>
                        <a:gd name="T29" fmla="*/ 54 h 544"/>
                        <a:gd name="T30" fmla="*/ 1 w 904"/>
                        <a:gd name="T31" fmla="*/ 61 h 544"/>
                        <a:gd name="T32" fmla="*/ 0 w 904"/>
                        <a:gd name="T33" fmla="*/ 69 h 544"/>
                        <a:gd name="T34" fmla="*/ 0 w 904"/>
                        <a:gd name="T35" fmla="*/ 77 h 544"/>
                        <a:gd name="T36" fmla="*/ 0 w 904"/>
                        <a:gd name="T37" fmla="*/ 544 h 544"/>
                        <a:gd name="T38" fmla="*/ 904 w 904"/>
                        <a:gd name="T39" fmla="*/ 544 h 544"/>
                        <a:gd name="T40" fmla="*/ 904 w 904"/>
                        <a:gd name="T41" fmla="*/ 77 h 544"/>
                        <a:gd name="T42" fmla="*/ 904 w 904"/>
                        <a:gd name="T43" fmla="*/ 69 h 544"/>
                        <a:gd name="T44" fmla="*/ 903 w 904"/>
                        <a:gd name="T45" fmla="*/ 61 h 544"/>
                        <a:gd name="T46" fmla="*/ 901 w 904"/>
                        <a:gd name="T47" fmla="*/ 54 h 544"/>
                        <a:gd name="T48" fmla="*/ 899 w 904"/>
                        <a:gd name="T49" fmla="*/ 47 h 544"/>
                        <a:gd name="T50" fmla="*/ 896 w 904"/>
                        <a:gd name="T51" fmla="*/ 40 h 544"/>
                        <a:gd name="T52" fmla="*/ 892 w 904"/>
                        <a:gd name="T53" fmla="*/ 34 h 544"/>
                        <a:gd name="T54" fmla="*/ 888 w 904"/>
                        <a:gd name="T55" fmla="*/ 28 h 544"/>
                        <a:gd name="T56" fmla="*/ 882 w 904"/>
                        <a:gd name="T57" fmla="*/ 23 h 544"/>
                        <a:gd name="T58" fmla="*/ 877 w 904"/>
                        <a:gd name="T59" fmla="*/ 18 h 544"/>
                        <a:gd name="T60" fmla="*/ 871 w 904"/>
                        <a:gd name="T61" fmla="*/ 14 h 544"/>
                        <a:gd name="T62" fmla="*/ 866 w 904"/>
                        <a:gd name="T63" fmla="*/ 10 h 544"/>
                        <a:gd name="T64" fmla="*/ 859 w 904"/>
                        <a:gd name="T65" fmla="*/ 7 h 544"/>
                        <a:gd name="T66" fmla="*/ 851 w 904"/>
                        <a:gd name="T67" fmla="*/ 4 h 544"/>
                        <a:gd name="T68" fmla="*/ 845 w 904"/>
                        <a:gd name="T69" fmla="*/ 3 h 544"/>
                        <a:gd name="T70" fmla="*/ 837 w 904"/>
                        <a:gd name="T71" fmla="*/ 2 h 544"/>
                        <a:gd name="T72" fmla="*/ 829 w 904"/>
                        <a:gd name="T73"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4" h="544">
                          <a:moveTo>
                            <a:pt x="829" y="0"/>
                          </a:moveTo>
                          <a:lnTo>
                            <a:pt x="75" y="0"/>
                          </a:lnTo>
                          <a:lnTo>
                            <a:pt x="67" y="2"/>
                          </a:lnTo>
                          <a:lnTo>
                            <a:pt x="59" y="3"/>
                          </a:lnTo>
                          <a:lnTo>
                            <a:pt x="53" y="4"/>
                          </a:lnTo>
                          <a:lnTo>
                            <a:pt x="46" y="7"/>
                          </a:lnTo>
                          <a:lnTo>
                            <a:pt x="40" y="10"/>
                          </a:lnTo>
                          <a:lnTo>
                            <a:pt x="33" y="14"/>
                          </a:lnTo>
                          <a:lnTo>
                            <a:pt x="27" y="18"/>
                          </a:lnTo>
                          <a:lnTo>
                            <a:pt x="22" y="23"/>
                          </a:lnTo>
                          <a:lnTo>
                            <a:pt x="16" y="28"/>
                          </a:lnTo>
                          <a:lnTo>
                            <a:pt x="12" y="34"/>
                          </a:lnTo>
                          <a:lnTo>
                            <a:pt x="9" y="40"/>
                          </a:lnTo>
                          <a:lnTo>
                            <a:pt x="5" y="47"/>
                          </a:lnTo>
                          <a:lnTo>
                            <a:pt x="3" y="54"/>
                          </a:lnTo>
                          <a:lnTo>
                            <a:pt x="1" y="61"/>
                          </a:lnTo>
                          <a:lnTo>
                            <a:pt x="0" y="69"/>
                          </a:lnTo>
                          <a:lnTo>
                            <a:pt x="0" y="77"/>
                          </a:lnTo>
                          <a:lnTo>
                            <a:pt x="0" y="544"/>
                          </a:lnTo>
                          <a:lnTo>
                            <a:pt x="904" y="544"/>
                          </a:lnTo>
                          <a:lnTo>
                            <a:pt x="904" y="77"/>
                          </a:lnTo>
                          <a:lnTo>
                            <a:pt x="904" y="69"/>
                          </a:lnTo>
                          <a:lnTo>
                            <a:pt x="903" y="61"/>
                          </a:lnTo>
                          <a:lnTo>
                            <a:pt x="901" y="54"/>
                          </a:lnTo>
                          <a:lnTo>
                            <a:pt x="899" y="47"/>
                          </a:lnTo>
                          <a:lnTo>
                            <a:pt x="896" y="40"/>
                          </a:lnTo>
                          <a:lnTo>
                            <a:pt x="892" y="34"/>
                          </a:lnTo>
                          <a:lnTo>
                            <a:pt x="888" y="28"/>
                          </a:lnTo>
                          <a:lnTo>
                            <a:pt x="882" y="23"/>
                          </a:lnTo>
                          <a:lnTo>
                            <a:pt x="877" y="18"/>
                          </a:lnTo>
                          <a:lnTo>
                            <a:pt x="871" y="14"/>
                          </a:lnTo>
                          <a:lnTo>
                            <a:pt x="866" y="10"/>
                          </a:lnTo>
                          <a:lnTo>
                            <a:pt x="859" y="7"/>
                          </a:lnTo>
                          <a:lnTo>
                            <a:pt x="851" y="4"/>
                          </a:lnTo>
                          <a:lnTo>
                            <a:pt x="845" y="3"/>
                          </a:lnTo>
                          <a:lnTo>
                            <a:pt x="837" y="2"/>
                          </a:lnTo>
                          <a:lnTo>
                            <a:pt x="82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9" name="Freeform 1594"/>
                    <p:cNvSpPr>
                      <a:spLocks noEditPoints="1"/>
                    </p:cNvSpPr>
                    <p:nvPr/>
                  </p:nvSpPr>
                  <p:spPr bwMode="auto">
                    <a:xfrm>
                      <a:off x="879475" y="1000125"/>
                      <a:ext cx="287338" cy="76200"/>
                    </a:xfrm>
                    <a:custGeom>
                      <a:avLst/>
                      <a:gdLst>
                        <a:gd name="T0" fmla="*/ 459 w 904"/>
                        <a:gd name="T1" fmla="*/ 29 h 241"/>
                        <a:gd name="T2" fmla="*/ 469 w 904"/>
                        <a:gd name="T3" fmla="*/ 35 h 241"/>
                        <a:gd name="T4" fmla="*/ 478 w 904"/>
                        <a:gd name="T5" fmla="*/ 43 h 241"/>
                        <a:gd name="T6" fmla="*/ 482 w 904"/>
                        <a:gd name="T7" fmla="*/ 54 h 241"/>
                        <a:gd name="T8" fmla="*/ 482 w 904"/>
                        <a:gd name="T9" fmla="*/ 66 h 241"/>
                        <a:gd name="T10" fmla="*/ 478 w 904"/>
                        <a:gd name="T11" fmla="*/ 77 h 241"/>
                        <a:gd name="T12" fmla="*/ 469 w 904"/>
                        <a:gd name="T13" fmla="*/ 85 h 241"/>
                        <a:gd name="T14" fmla="*/ 459 w 904"/>
                        <a:gd name="T15" fmla="*/ 89 h 241"/>
                        <a:gd name="T16" fmla="*/ 447 w 904"/>
                        <a:gd name="T17" fmla="*/ 89 h 241"/>
                        <a:gd name="T18" fmla="*/ 436 w 904"/>
                        <a:gd name="T19" fmla="*/ 85 h 241"/>
                        <a:gd name="T20" fmla="*/ 427 w 904"/>
                        <a:gd name="T21" fmla="*/ 77 h 241"/>
                        <a:gd name="T22" fmla="*/ 422 w 904"/>
                        <a:gd name="T23" fmla="*/ 66 h 241"/>
                        <a:gd name="T24" fmla="*/ 422 w 904"/>
                        <a:gd name="T25" fmla="*/ 54 h 241"/>
                        <a:gd name="T26" fmla="*/ 427 w 904"/>
                        <a:gd name="T27" fmla="*/ 43 h 241"/>
                        <a:gd name="T28" fmla="*/ 436 w 904"/>
                        <a:gd name="T29" fmla="*/ 35 h 241"/>
                        <a:gd name="T30" fmla="*/ 447 w 904"/>
                        <a:gd name="T31" fmla="*/ 31 h 241"/>
                        <a:gd name="T32" fmla="*/ 452 w 904"/>
                        <a:gd name="T33" fmla="*/ 29 h 241"/>
                        <a:gd name="T34" fmla="*/ 0 w 904"/>
                        <a:gd name="T35" fmla="*/ 83 h 241"/>
                        <a:gd name="T36" fmla="*/ 3 w 904"/>
                        <a:gd name="T37" fmla="*/ 97 h 241"/>
                        <a:gd name="T38" fmla="*/ 9 w 904"/>
                        <a:gd name="T39" fmla="*/ 110 h 241"/>
                        <a:gd name="T40" fmla="*/ 16 w 904"/>
                        <a:gd name="T41" fmla="*/ 122 h 241"/>
                        <a:gd name="T42" fmla="*/ 27 w 904"/>
                        <a:gd name="T43" fmla="*/ 132 h 241"/>
                        <a:gd name="T44" fmla="*/ 40 w 904"/>
                        <a:gd name="T45" fmla="*/ 141 h 241"/>
                        <a:gd name="T46" fmla="*/ 53 w 904"/>
                        <a:gd name="T47" fmla="*/ 147 h 241"/>
                        <a:gd name="T48" fmla="*/ 67 w 904"/>
                        <a:gd name="T49" fmla="*/ 150 h 241"/>
                        <a:gd name="T50" fmla="*/ 437 w 904"/>
                        <a:gd name="T51" fmla="*/ 150 h 241"/>
                        <a:gd name="T52" fmla="*/ 195 w 904"/>
                        <a:gd name="T53" fmla="*/ 211 h 241"/>
                        <a:gd name="T54" fmla="*/ 190 w 904"/>
                        <a:gd name="T55" fmla="*/ 212 h 241"/>
                        <a:gd name="T56" fmla="*/ 186 w 904"/>
                        <a:gd name="T57" fmla="*/ 215 h 241"/>
                        <a:gd name="T58" fmla="*/ 182 w 904"/>
                        <a:gd name="T59" fmla="*/ 220 h 241"/>
                        <a:gd name="T60" fmla="*/ 181 w 904"/>
                        <a:gd name="T61" fmla="*/ 225 h 241"/>
                        <a:gd name="T62" fmla="*/ 182 w 904"/>
                        <a:gd name="T63" fmla="*/ 232 h 241"/>
                        <a:gd name="T64" fmla="*/ 186 w 904"/>
                        <a:gd name="T65" fmla="*/ 236 h 241"/>
                        <a:gd name="T66" fmla="*/ 190 w 904"/>
                        <a:gd name="T67" fmla="*/ 240 h 241"/>
                        <a:gd name="T68" fmla="*/ 195 w 904"/>
                        <a:gd name="T69" fmla="*/ 241 h 241"/>
                        <a:gd name="T70" fmla="*/ 742 w 904"/>
                        <a:gd name="T71" fmla="*/ 241 h 241"/>
                        <a:gd name="T72" fmla="*/ 747 w 904"/>
                        <a:gd name="T73" fmla="*/ 239 h 241"/>
                        <a:gd name="T74" fmla="*/ 752 w 904"/>
                        <a:gd name="T75" fmla="*/ 234 h 241"/>
                        <a:gd name="T76" fmla="*/ 754 w 904"/>
                        <a:gd name="T77" fmla="*/ 229 h 241"/>
                        <a:gd name="T78" fmla="*/ 754 w 904"/>
                        <a:gd name="T79" fmla="*/ 223 h 241"/>
                        <a:gd name="T80" fmla="*/ 752 w 904"/>
                        <a:gd name="T81" fmla="*/ 218 h 241"/>
                        <a:gd name="T82" fmla="*/ 747 w 904"/>
                        <a:gd name="T83" fmla="*/ 213 h 241"/>
                        <a:gd name="T84" fmla="*/ 742 w 904"/>
                        <a:gd name="T85" fmla="*/ 211 h 241"/>
                        <a:gd name="T86" fmla="*/ 468 w 904"/>
                        <a:gd name="T87" fmla="*/ 211 h 241"/>
                        <a:gd name="T88" fmla="*/ 829 w 904"/>
                        <a:gd name="T89" fmla="*/ 150 h 241"/>
                        <a:gd name="T90" fmla="*/ 845 w 904"/>
                        <a:gd name="T91" fmla="*/ 149 h 241"/>
                        <a:gd name="T92" fmla="*/ 859 w 904"/>
                        <a:gd name="T93" fmla="*/ 145 h 241"/>
                        <a:gd name="T94" fmla="*/ 871 w 904"/>
                        <a:gd name="T95" fmla="*/ 137 h 241"/>
                        <a:gd name="T96" fmla="*/ 882 w 904"/>
                        <a:gd name="T97" fmla="*/ 128 h 241"/>
                        <a:gd name="T98" fmla="*/ 892 w 904"/>
                        <a:gd name="T99" fmla="*/ 117 h 241"/>
                        <a:gd name="T100" fmla="*/ 899 w 904"/>
                        <a:gd name="T101" fmla="*/ 104 h 241"/>
                        <a:gd name="T102" fmla="*/ 903 w 904"/>
                        <a:gd name="T103" fmla="*/ 90 h 241"/>
                        <a:gd name="T104" fmla="*/ 904 w 904"/>
                        <a:gd name="T105" fmla="*/ 75 h 241"/>
                        <a:gd name="T106" fmla="*/ 0 w 904"/>
                        <a:gd name="T10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4" h="241">
                          <a:moveTo>
                            <a:pt x="452" y="29"/>
                          </a:moveTo>
                          <a:lnTo>
                            <a:pt x="459" y="29"/>
                          </a:lnTo>
                          <a:lnTo>
                            <a:pt x="464" y="32"/>
                          </a:lnTo>
                          <a:lnTo>
                            <a:pt x="469" y="35"/>
                          </a:lnTo>
                          <a:lnTo>
                            <a:pt x="473" y="38"/>
                          </a:lnTo>
                          <a:lnTo>
                            <a:pt x="478" y="43"/>
                          </a:lnTo>
                          <a:lnTo>
                            <a:pt x="480" y="48"/>
                          </a:lnTo>
                          <a:lnTo>
                            <a:pt x="482" y="54"/>
                          </a:lnTo>
                          <a:lnTo>
                            <a:pt x="482" y="59"/>
                          </a:lnTo>
                          <a:lnTo>
                            <a:pt x="482" y="66"/>
                          </a:lnTo>
                          <a:lnTo>
                            <a:pt x="480" y="71"/>
                          </a:lnTo>
                          <a:lnTo>
                            <a:pt x="478" y="77"/>
                          </a:lnTo>
                          <a:lnTo>
                            <a:pt x="473" y="81"/>
                          </a:lnTo>
                          <a:lnTo>
                            <a:pt x="469" y="85"/>
                          </a:lnTo>
                          <a:lnTo>
                            <a:pt x="464" y="87"/>
                          </a:lnTo>
                          <a:lnTo>
                            <a:pt x="459" y="89"/>
                          </a:lnTo>
                          <a:lnTo>
                            <a:pt x="452" y="90"/>
                          </a:lnTo>
                          <a:lnTo>
                            <a:pt x="447" y="89"/>
                          </a:lnTo>
                          <a:lnTo>
                            <a:pt x="440" y="87"/>
                          </a:lnTo>
                          <a:lnTo>
                            <a:pt x="436" y="85"/>
                          </a:lnTo>
                          <a:lnTo>
                            <a:pt x="431" y="81"/>
                          </a:lnTo>
                          <a:lnTo>
                            <a:pt x="427" y="77"/>
                          </a:lnTo>
                          <a:lnTo>
                            <a:pt x="424" y="71"/>
                          </a:lnTo>
                          <a:lnTo>
                            <a:pt x="422" y="66"/>
                          </a:lnTo>
                          <a:lnTo>
                            <a:pt x="422" y="59"/>
                          </a:lnTo>
                          <a:lnTo>
                            <a:pt x="422" y="54"/>
                          </a:lnTo>
                          <a:lnTo>
                            <a:pt x="424" y="48"/>
                          </a:lnTo>
                          <a:lnTo>
                            <a:pt x="427" y="43"/>
                          </a:lnTo>
                          <a:lnTo>
                            <a:pt x="431" y="38"/>
                          </a:lnTo>
                          <a:lnTo>
                            <a:pt x="436" y="35"/>
                          </a:lnTo>
                          <a:lnTo>
                            <a:pt x="440" y="32"/>
                          </a:lnTo>
                          <a:lnTo>
                            <a:pt x="447" y="31"/>
                          </a:lnTo>
                          <a:lnTo>
                            <a:pt x="452" y="29"/>
                          </a:lnTo>
                          <a:lnTo>
                            <a:pt x="452" y="29"/>
                          </a:lnTo>
                          <a:close/>
                          <a:moveTo>
                            <a:pt x="0" y="75"/>
                          </a:moveTo>
                          <a:lnTo>
                            <a:pt x="0" y="83"/>
                          </a:lnTo>
                          <a:lnTo>
                            <a:pt x="1" y="90"/>
                          </a:lnTo>
                          <a:lnTo>
                            <a:pt x="3" y="97"/>
                          </a:lnTo>
                          <a:lnTo>
                            <a:pt x="5" y="104"/>
                          </a:lnTo>
                          <a:lnTo>
                            <a:pt x="9" y="110"/>
                          </a:lnTo>
                          <a:lnTo>
                            <a:pt x="12" y="117"/>
                          </a:lnTo>
                          <a:lnTo>
                            <a:pt x="16" y="122"/>
                          </a:lnTo>
                          <a:lnTo>
                            <a:pt x="22" y="128"/>
                          </a:lnTo>
                          <a:lnTo>
                            <a:pt x="27" y="132"/>
                          </a:lnTo>
                          <a:lnTo>
                            <a:pt x="33" y="137"/>
                          </a:lnTo>
                          <a:lnTo>
                            <a:pt x="40" y="141"/>
                          </a:lnTo>
                          <a:lnTo>
                            <a:pt x="46" y="145"/>
                          </a:lnTo>
                          <a:lnTo>
                            <a:pt x="53" y="147"/>
                          </a:lnTo>
                          <a:lnTo>
                            <a:pt x="59" y="149"/>
                          </a:lnTo>
                          <a:lnTo>
                            <a:pt x="67" y="150"/>
                          </a:lnTo>
                          <a:lnTo>
                            <a:pt x="75" y="150"/>
                          </a:lnTo>
                          <a:lnTo>
                            <a:pt x="437" y="150"/>
                          </a:lnTo>
                          <a:lnTo>
                            <a:pt x="437" y="211"/>
                          </a:lnTo>
                          <a:lnTo>
                            <a:pt x="195" y="211"/>
                          </a:lnTo>
                          <a:lnTo>
                            <a:pt x="192" y="211"/>
                          </a:lnTo>
                          <a:lnTo>
                            <a:pt x="190" y="212"/>
                          </a:lnTo>
                          <a:lnTo>
                            <a:pt x="188" y="213"/>
                          </a:lnTo>
                          <a:lnTo>
                            <a:pt x="186" y="215"/>
                          </a:lnTo>
                          <a:lnTo>
                            <a:pt x="183" y="218"/>
                          </a:lnTo>
                          <a:lnTo>
                            <a:pt x="182" y="220"/>
                          </a:lnTo>
                          <a:lnTo>
                            <a:pt x="181" y="223"/>
                          </a:lnTo>
                          <a:lnTo>
                            <a:pt x="181" y="225"/>
                          </a:lnTo>
                          <a:lnTo>
                            <a:pt x="181" y="229"/>
                          </a:lnTo>
                          <a:lnTo>
                            <a:pt x="182" y="232"/>
                          </a:lnTo>
                          <a:lnTo>
                            <a:pt x="183" y="234"/>
                          </a:lnTo>
                          <a:lnTo>
                            <a:pt x="186" y="236"/>
                          </a:lnTo>
                          <a:lnTo>
                            <a:pt x="188" y="239"/>
                          </a:lnTo>
                          <a:lnTo>
                            <a:pt x="190" y="240"/>
                          </a:lnTo>
                          <a:lnTo>
                            <a:pt x="192" y="241"/>
                          </a:lnTo>
                          <a:lnTo>
                            <a:pt x="195" y="241"/>
                          </a:lnTo>
                          <a:lnTo>
                            <a:pt x="739" y="241"/>
                          </a:lnTo>
                          <a:lnTo>
                            <a:pt x="742" y="241"/>
                          </a:lnTo>
                          <a:lnTo>
                            <a:pt x="745" y="240"/>
                          </a:lnTo>
                          <a:lnTo>
                            <a:pt x="747" y="239"/>
                          </a:lnTo>
                          <a:lnTo>
                            <a:pt x="750" y="236"/>
                          </a:lnTo>
                          <a:lnTo>
                            <a:pt x="752" y="234"/>
                          </a:lnTo>
                          <a:lnTo>
                            <a:pt x="753" y="232"/>
                          </a:lnTo>
                          <a:lnTo>
                            <a:pt x="754" y="229"/>
                          </a:lnTo>
                          <a:lnTo>
                            <a:pt x="754" y="225"/>
                          </a:lnTo>
                          <a:lnTo>
                            <a:pt x="754" y="223"/>
                          </a:lnTo>
                          <a:lnTo>
                            <a:pt x="753" y="220"/>
                          </a:lnTo>
                          <a:lnTo>
                            <a:pt x="752" y="218"/>
                          </a:lnTo>
                          <a:lnTo>
                            <a:pt x="750" y="215"/>
                          </a:lnTo>
                          <a:lnTo>
                            <a:pt x="747" y="213"/>
                          </a:lnTo>
                          <a:lnTo>
                            <a:pt x="745" y="212"/>
                          </a:lnTo>
                          <a:lnTo>
                            <a:pt x="742" y="211"/>
                          </a:lnTo>
                          <a:lnTo>
                            <a:pt x="739" y="211"/>
                          </a:lnTo>
                          <a:lnTo>
                            <a:pt x="468" y="211"/>
                          </a:lnTo>
                          <a:lnTo>
                            <a:pt x="468" y="150"/>
                          </a:lnTo>
                          <a:lnTo>
                            <a:pt x="829" y="150"/>
                          </a:lnTo>
                          <a:lnTo>
                            <a:pt x="837" y="150"/>
                          </a:lnTo>
                          <a:lnTo>
                            <a:pt x="845" y="149"/>
                          </a:lnTo>
                          <a:lnTo>
                            <a:pt x="851" y="147"/>
                          </a:lnTo>
                          <a:lnTo>
                            <a:pt x="859" y="145"/>
                          </a:lnTo>
                          <a:lnTo>
                            <a:pt x="866" y="141"/>
                          </a:lnTo>
                          <a:lnTo>
                            <a:pt x="871" y="137"/>
                          </a:lnTo>
                          <a:lnTo>
                            <a:pt x="877" y="132"/>
                          </a:lnTo>
                          <a:lnTo>
                            <a:pt x="882" y="128"/>
                          </a:lnTo>
                          <a:lnTo>
                            <a:pt x="888" y="122"/>
                          </a:lnTo>
                          <a:lnTo>
                            <a:pt x="892" y="117"/>
                          </a:lnTo>
                          <a:lnTo>
                            <a:pt x="896" y="110"/>
                          </a:lnTo>
                          <a:lnTo>
                            <a:pt x="899" y="104"/>
                          </a:lnTo>
                          <a:lnTo>
                            <a:pt x="901" y="97"/>
                          </a:lnTo>
                          <a:lnTo>
                            <a:pt x="903" y="90"/>
                          </a:lnTo>
                          <a:lnTo>
                            <a:pt x="904" y="83"/>
                          </a:lnTo>
                          <a:lnTo>
                            <a:pt x="904" y="75"/>
                          </a:lnTo>
                          <a:lnTo>
                            <a:pt x="904" y="0"/>
                          </a:lnTo>
                          <a:lnTo>
                            <a:pt x="0" y="0"/>
                          </a:lnTo>
                          <a:lnTo>
                            <a:pt x="0" y="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cxnSp>
                <p:nvCxnSpPr>
                  <p:cNvPr id="336" name="Straight Connector 335"/>
                  <p:cNvCxnSpPr/>
                  <p:nvPr/>
                </p:nvCxnSpPr>
                <p:spPr>
                  <a:xfrm>
                    <a:off x="728602" y="4208422"/>
                    <a:ext cx="385823" cy="0"/>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337" name="Isosceles Triangle 336"/>
                  <p:cNvSpPr/>
                  <p:nvPr/>
                </p:nvSpPr>
                <p:spPr bwMode="gray">
                  <a:xfrm>
                    <a:off x="833106" y="4129703"/>
                    <a:ext cx="176814" cy="78719"/>
                  </a:xfrm>
                  <a:prstGeom prst="triangl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grpSp>
            <p:grpSp>
              <p:nvGrpSpPr>
                <p:cNvPr id="313" name="Group 312"/>
                <p:cNvGrpSpPr/>
                <p:nvPr/>
              </p:nvGrpSpPr>
              <p:grpSpPr>
                <a:xfrm>
                  <a:off x="1933492" y="4129703"/>
                  <a:ext cx="474830" cy="379057"/>
                  <a:chOff x="725321" y="4129703"/>
                  <a:chExt cx="474830" cy="379057"/>
                </a:xfrm>
              </p:grpSpPr>
              <p:sp>
                <p:nvSpPr>
                  <p:cNvPr id="328" name="TextBox 327"/>
                  <p:cNvSpPr txBox="1"/>
                  <p:nvPr/>
                </p:nvSpPr>
                <p:spPr>
                  <a:xfrm>
                    <a:off x="907733" y="4287795"/>
                    <a:ext cx="292418" cy="220965"/>
                  </a:xfrm>
                  <a:prstGeom prst="rect">
                    <a:avLst/>
                  </a:prstGeom>
                  <a:noFill/>
                </p:spPr>
                <p:txBody>
                  <a:bodyPr wrap="none" lIns="0" tIns="0" rIns="0" bIns="0" rtlCol="0" anchor="ctr">
                    <a:noAutofit/>
                  </a:bodyPr>
                  <a:lstStyle/>
                  <a:p>
                    <a:pPr>
                      <a:lnSpc>
                        <a:spcPct val="90000"/>
                      </a:lnSpc>
                    </a:pPr>
                    <a:r>
                      <a:rPr lang="en-US" sz="1200" dirty="0" smtClean="0">
                        <a:solidFill>
                          <a:schemeClr val="bg2">
                            <a:lumMod val="50000"/>
                          </a:schemeClr>
                        </a:solidFill>
                      </a:rPr>
                      <a:t>20K</a:t>
                    </a:r>
                    <a:endParaRPr lang="en-US" sz="1200" dirty="0">
                      <a:solidFill>
                        <a:schemeClr val="bg2">
                          <a:lumMod val="50000"/>
                        </a:schemeClr>
                      </a:solidFill>
                    </a:endParaRPr>
                  </a:p>
                </p:txBody>
              </p:sp>
              <p:grpSp>
                <p:nvGrpSpPr>
                  <p:cNvPr id="329" name="Group 328"/>
                  <p:cNvGrpSpPr/>
                  <p:nvPr/>
                </p:nvGrpSpPr>
                <p:grpSpPr>
                  <a:xfrm>
                    <a:off x="725321" y="4340225"/>
                    <a:ext cx="163400" cy="147148"/>
                    <a:chOff x="879475" y="817563"/>
                    <a:chExt cx="287338" cy="258762"/>
                  </a:xfrm>
                  <a:solidFill>
                    <a:schemeClr val="accent1"/>
                  </a:solidFill>
                </p:grpSpPr>
                <p:sp>
                  <p:nvSpPr>
                    <p:cNvPr id="332" name="Freeform 1593"/>
                    <p:cNvSpPr>
                      <a:spLocks/>
                    </p:cNvSpPr>
                    <p:nvPr/>
                  </p:nvSpPr>
                  <p:spPr bwMode="auto">
                    <a:xfrm>
                      <a:off x="879475" y="817563"/>
                      <a:ext cx="287338" cy="171450"/>
                    </a:xfrm>
                    <a:custGeom>
                      <a:avLst/>
                      <a:gdLst>
                        <a:gd name="T0" fmla="*/ 829 w 904"/>
                        <a:gd name="T1" fmla="*/ 0 h 544"/>
                        <a:gd name="T2" fmla="*/ 75 w 904"/>
                        <a:gd name="T3" fmla="*/ 0 h 544"/>
                        <a:gd name="T4" fmla="*/ 67 w 904"/>
                        <a:gd name="T5" fmla="*/ 2 h 544"/>
                        <a:gd name="T6" fmla="*/ 59 w 904"/>
                        <a:gd name="T7" fmla="*/ 3 h 544"/>
                        <a:gd name="T8" fmla="*/ 53 w 904"/>
                        <a:gd name="T9" fmla="*/ 4 h 544"/>
                        <a:gd name="T10" fmla="*/ 46 w 904"/>
                        <a:gd name="T11" fmla="*/ 7 h 544"/>
                        <a:gd name="T12" fmla="*/ 40 w 904"/>
                        <a:gd name="T13" fmla="*/ 10 h 544"/>
                        <a:gd name="T14" fmla="*/ 33 w 904"/>
                        <a:gd name="T15" fmla="*/ 14 h 544"/>
                        <a:gd name="T16" fmla="*/ 27 w 904"/>
                        <a:gd name="T17" fmla="*/ 18 h 544"/>
                        <a:gd name="T18" fmla="*/ 22 w 904"/>
                        <a:gd name="T19" fmla="*/ 23 h 544"/>
                        <a:gd name="T20" fmla="*/ 16 w 904"/>
                        <a:gd name="T21" fmla="*/ 28 h 544"/>
                        <a:gd name="T22" fmla="*/ 12 w 904"/>
                        <a:gd name="T23" fmla="*/ 34 h 544"/>
                        <a:gd name="T24" fmla="*/ 9 w 904"/>
                        <a:gd name="T25" fmla="*/ 40 h 544"/>
                        <a:gd name="T26" fmla="*/ 5 w 904"/>
                        <a:gd name="T27" fmla="*/ 47 h 544"/>
                        <a:gd name="T28" fmla="*/ 3 w 904"/>
                        <a:gd name="T29" fmla="*/ 54 h 544"/>
                        <a:gd name="T30" fmla="*/ 1 w 904"/>
                        <a:gd name="T31" fmla="*/ 61 h 544"/>
                        <a:gd name="T32" fmla="*/ 0 w 904"/>
                        <a:gd name="T33" fmla="*/ 69 h 544"/>
                        <a:gd name="T34" fmla="*/ 0 w 904"/>
                        <a:gd name="T35" fmla="*/ 77 h 544"/>
                        <a:gd name="T36" fmla="*/ 0 w 904"/>
                        <a:gd name="T37" fmla="*/ 544 h 544"/>
                        <a:gd name="T38" fmla="*/ 904 w 904"/>
                        <a:gd name="T39" fmla="*/ 544 h 544"/>
                        <a:gd name="T40" fmla="*/ 904 w 904"/>
                        <a:gd name="T41" fmla="*/ 77 h 544"/>
                        <a:gd name="T42" fmla="*/ 904 w 904"/>
                        <a:gd name="T43" fmla="*/ 69 h 544"/>
                        <a:gd name="T44" fmla="*/ 903 w 904"/>
                        <a:gd name="T45" fmla="*/ 61 h 544"/>
                        <a:gd name="T46" fmla="*/ 901 w 904"/>
                        <a:gd name="T47" fmla="*/ 54 h 544"/>
                        <a:gd name="T48" fmla="*/ 899 w 904"/>
                        <a:gd name="T49" fmla="*/ 47 h 544"/>
                        <a:gd name="T50" fmla="*/ 896 w 904"/>
                        <a:gd name="T51" fmla="*/ 40 h 544"/>
                        <a:gd name="T52" fmla="*/ 892 w 904"/>
                        <a:gd name="T53" fmla="*/ 34 h 544"/>
                        <a:gd name="T54" fmla="*/ 888 w 904"/>
                        <a:gd name="T55" fmla="*/ 28 h 544"/>
                        <a:gd name="T56" fmla="*/ 882 w 904"/>
                        <a:gd name="T57" fmla="*/ 23 h 544"/>
                        <a:gd name="T58" fmla="*/ 877 w 904"/>
                        <a:gd name="T59" fmla="*/ 18 h 544"/>
                        <a:gd name="T60" fmla="*/ 871 w 904"/>
                        <a:gd name="T61" fmla="*/ 14 h 544"/>
                        <a:gd name="T62" fmla="*/ 866 w 904"/>
                        <a:gd name="T63" fmla="*/ 10 h 544"/>
                        <a:gd name="T64" fmla="*/ 859 w 904"/>
                        <a:gd name="T65" fmla="*/ 7 h 544"/>
                        <a:gd name="T66" fmla="*/ 851 w 904"/>
                        <a:gd name="T67" fmla="*/ 4 h 544"/>
                        <a:gd name="T68" fmla="*/ 845 w 904"/>
                        <a:gd name="T69" fmla="*/ 3 h 544"/>
                        <a:gd name="T70" fmla="*/ 837 w 904"/>
                        <a:gd name="T71" fmla="*/ 2 h 544"/>
                        <a:gd name="T72" fmla="*/ 829 w 904"/>
                        <a:gd name="T73"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4" h="544">
                          <a:moveTo>
                            <a:pt x="829" y="0"/>
                          </a:moveTo>
                          <a:lnTo>
                            <a:pt x="75" y="0"/>
                          </a:lnTo>
                          <a:lnTo>
                            <a:pt x="67" y="2"/>
                          </a:lnTo>
                          <a:lnTo>
                            <a:pt x="59" y="3"/>
                          </a:lnTo>
                          <a:lnTo>
                            <a:pt x="53" y="4"/>
                          </a:lnTo>
                          <a:lnTo>
                            <a:pt x="46" y="7"/>
                          </a:lnTo>
                          <a:lnTo>
                            <a:pt x="40" y="10"/>
                          </a:lnTo>
                          <a:lnTo>
                            <a:pt x="33" y="14"/>
                          </a:lnTo>
                          <a:lnTo>
                            <a:pt x="27" y="18"/>
                          </a:lnTo>
                          <a:lnTo>
                            <a:pt x="22" y="23"/>
                          </a:lnTo>
                          <a:lnTo>
                            <a:pt x="16" y="28"/>
                          </a:lnTo>
                          <a:lnTo>
                            <a:pt x="12" y="34"/>
                          </a:lnTo>
                          <a:lnTo>
                            <a:pt x="9" y="40"/>
                          </a:lnTo>
                          <a:lnTo>
                            <a:pt x="5" y="47"/>
                          </a:lnTo>
                          <a:lnTo>
                            <a:pt x="3" y="54"/>
                          </a:lnTo>
                          <a:lnTo>
                            <a:pt x="1" y="61"/>
                          </a:lnTo>
                          <a:lnTo>
                            <a:pt x="0" y="69"/>
                          </a:lnTo>
                          <a:lnTo>
                            <a:pt x="0" y="77"/>
                          </a:lnTo>
                          <a:lnTo>
                            <a:pt x="0" y="544"/>
                          </a:lnTo>
                          <a:lnTo>
                            <a:pt x="904" y="544"/>
                          </a:lnTo>
                          <a:lnTo>
                            <a:pt x="904" y="77"/>
                          </a:lnTo>
                          <a:lnTo>
                            <a:pt x="904" y="69"/>
                          </a:lnTo>
                          <a:lnTo>
                            <a:pt x="903" y="61"/>
                          </a:lnTo>
                          <a:lnTo>
                            <a:pt x="901" y="54"/>
                          </a:lnTo>
                          <a:lnTo>
                            <a:pt x="899" y="47"/>
                          </a:lnTo>
                          <a:lnTo>
                            <a:pt x="896" y="40"/>
                          </a:lnTo>
                          <a:lnTo>
                            <a:pt x="892" y="34"/>
                          </a:lnTo>
                          <a:lnTo>
                            <a:pt x="888" y="28"/>
                          </a:lnTo>
                          <a:lnTo>
                            <a:pt x="882" y="23"/>
                          </a:lnTo>
                          <a:lnTo>
                            <a:pt x="877" y="18"/>
                          </a:lnTo>
                          <a:lnTo>
                            <a:pt x="871" y="14"/>
                          </a:lnTo>
                          <a:lnTo>
                            <a:pt x="866" y="10"/>
                          </a:lnTo>
                          <a:lnTo>
                            <a:pt x="859" y="7"/>
                          </a:lnTo>
                          <a:lnTo>
                            <a:pt x="851" y="4"/>
                          </a:lnTo>
                          <a:lnTo>
                            <a:pt x="845" y="3"/>
                          </a:lnTo>
                          <a:lnTo>
                            <a:pt x="837" y="2"/>
                          </a:lnTo>
                          <a:lnTo>
                            <a:pt x="82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3" name="Freeform 1594"/>
                    <p:cNvSpPr>
                      <a:spLocks noEditPoints="1"/>
                    </p:cNvSpPr>
                    <p:nvPr/>
                  </p:nvSpPr>
                  <p:spPr bwMode="auto">
                    <a:xfrm>
                      <a:off x="879475" y="1000125"/>
                      <a:ext cx="287338" cy="76200"/>
                    </a:xfrm>
                    <a:custGeom>
                      <a:avLst/>
                      <a:gdLst>
                        <a:gd name="T0" fmla="*/ 459 w 904"/>
                        <a:gd name="T1" fmla="*/ 29 h 241"/>
                        <a:gd name="T2" fmla="*/ 469 w 904"/>
                        <a:gd name="T3" fmla="*/ 35 h 241"/>
                        <a:gd name="T4" fmla="*/ 478 w 904"/>
                        <a:gd name="T5" fmla="*/ 43 h 241"/>
                        <a:gd name="T6" fmla="*/ 482 w 904"/>
                        <a:gd name="T7" fmla="*/ 54 h 241"/>
                        <a:gd name="T8" fmla="*/ 482 w 904"/>
                        <a:gd name="T9" fmla="*/ 66 h 241"/>
                        <a:gd name="T10" fmla="*/ 478 w 904"/>
                        <a:gd name="T11" fmla="*/ 77 h 241"/>
                        <a:gd name="T12" fmla="*/ 469 w 904"/>
                        <a:gd name="T13" fmla="*/ 85 h 241"/>
                        <a:gd name="T14" fmla="*/ 459 w 904"/>
                        <a:gd name="T15" fmla="*/ 89 h 241"/>
                        <a:gd name="T16" fmla="*/ 447 w 904"/>
                        <a:gd name="T17" fmla="*/ 89 h 241"/>
                        <a:gd name="T18" fmla="*/ 436 w 904"/>
                        <a:gd name="T19" fmla="*/ 85 h 241"/>
                        <a:gd name="T20" fmla="*/ 427 w 904"/>
                        <a:gd name="T21" fmla="*/ 77 h 241"/>
                        <a:gd name="T22" fmla="*/ 422 w 904"/>
                        <a:gd name="T23" fmla="*/ 66 h 241"/>
                        <a:gd name="T24" fmla="*/ 422 w 904"/>
                        <a:gd name="T25" fmla="*/ 54 h 241"/>
                        <a:gd name="T26" fmla="*/ 427 w 904"/>
                        <a:gd name="T27" fmla="*/ 43 h 241"/>
                        <a:gd name="T28" fmla="*/ 436 w 904"/>
                        <a:gd name="T29" fmla="*/ 35 h 241"/>
                        <a:gd name="T30" fmla="*/ 447 w 904"/>
                        <a:gd name="T31" fmla="*/ 31 h 241"/>
                        <a:gd name="T32" fmla="*/ 452 w 904"/>
                        <a:gd name="T33" fmla="*/ 29 h 241"/>
                        <a:gd name="T34" fmla="*/ 0 w 904"/>
                        <a:gd name="T35" fmla="*/ 83 h 241"/>
                        <a:gd name="T36" fmla="*/ 3 w 904"/>
                        <a:gd name="T37" fmla="*/ 97 h 241"/>
                        <a:gd name="T38" fmla="*/ 9 w 904"/>
                        <a:gd name="T39" fmla="*/ 110 h 241"/>
                        <a:gd name="T40" fmla="*/ 16 w 904"/>
                        <a:gd name="T41" fmla="*/ 122 h 241"/>
                        <a:gd name="T42" fmla="*/ 27 w 904"/>
                        <a:gd name="T43" fmla="*/ 132 h 241"/>
                        <a:gd name="T44" fmla="*/ 40 w 904"/>
                        <a:gd name="T45" fmla="*/ 141 h 241"/>
                        <a:gd name="T46" fmla="*/ 53 w 904"/>
                        <a:gd name="T47" fmla="*/ 147 h 241"/>
                        <a:gd name="T48" fmla="*/ 67 w 904"/>
                        <a:gd name="T49" fmla="*/ 150 h 241"/>
                        <a:gd name="T50" fmla="*/ 437 w 904"/>
                        <a:gd name="T51" fmla="*/ 150 h 241"/>
                        <a:gd name="T52" fmla="*/ 195 w 904"/>
                        <a:gd name="T53" fmla="*/ 211 h 241"/>
                        <a:gd name="T54" fmla="*/ 190 w 904"/>
                        <a:gd name="T55" fmla="*/ 212 h 241"/>
                        <a:gd name="T56" fmla="*/ 186 w 904"/>
                        <a:gd name="T57" fmla="*/ 215 h 241"/>
                        <a:gd name="T58" fmla="*/ 182 w 904"/>
                        <a:gd name="T59" fmla="*/ 220 h 241"/>
                        <a:gd name="T60" fmla="*/ 181 w 904"/>
                        <a:gd name="T61" fmla="*/ 225 h 241"/>
                        <a:gd name="T62" fmla="*/ 182 w 904"/>
                        <a:gd name="T63" fmla="*/ 232 h 241"/>
                        <a:gd name="T64" fmla="*/ 186 w 904"/>
                        <a:gd name="T65" fmla="*/ 236 h 241"/>
                        <a:gd name="T66" fmla="*/ 190 w 904"/>
                        <a:gd name="T67" fmla="*/ 240 h 241"/>
                        <a:gd name="T68" fmla="*/ 195 w 904"/>
                        <a:gd name="T69" fmla="*/ 241 h 241"/>
                        <a:gd name="T70" fmla="*/ 742 w 904"/>
                        <a:gd name="T71" fmla="*/ 241 h 241"/>
                        <a:gd name="T72" fmla="*/ 747 w 904"/>
                        <a:gd name="T73" fmla="*/ 239 h 241"/>
                        <a:gd name="T74" fmla="*/ 752 w 904"/>
                        <a:gd name="T75" fmla="*/ 234 h 241"/>
                        <a:gd name="T76" fmla="*/ 754 w 904"/>
                        <a:gd name="T77" fmla="*/ 229 h 241"/>
                        <a:gd name="T78" fmla="*/ 754 w 904"/>
                        <a:gd name="T79" fmla="*/ 223 h 241"/>
                        <a:gd name="T80" fmla="*/ 752 w 904"/>
                        <a:gd name="T81" fmla="*/ 218 h 241"/>
                        <a:gd name="T82" fmla="*/ 747 w 904"/>
                        <a:gd name="T83" fmla="*/ 213 h 241"/>
                        <a:gd name="T84" fmla="*/ 742 w 904"/>
                        <a:gd name="T85" fmla="*/ 211 h 241"/>
                        <a:gd name="T86" fmla="*/ 468 w 904"/>
                        <a:gd name="T87" fmla="*/ 211 h 241"/>
                        <a:gd name="T88" fmla="*/ 829 w 904"/>
                        <a:gd name="T89" fmla="*/ 150 h 241"/>
                        <a:gd name="T90" fmla="*/ 845 w 904"/>
                        <a:gd name="T91" fmla="*/ 149 h 241"/>
                        <a:gd name="T92" fmla="*/ 859 w 904"/>
                        <a:gd name="T93" fmla="*/ 145 h 241"/>
                        <a:gd name="T94" fmla="*/ 871 w 904"/>
                        <a:gd name="T95" fmla="*/ 137 h 241"/>
                        <a:gd name="T96" fmla="*/ 882 w 904"/>
                        <a:gd name="T97" fmla="*/ 128 h 241"/>
                        <a:gd name="T98" fmla="*/ 892 w 904"/>
                        <a:gd name="T99" fmla="*/ 117 h 241"/>
                        <a:gd name="T100" fmla="*/ 899 w 904"/>
                        <a:gd name="T101" fmla="*/ 104 h 241"/>
                        <a:gd name="T102" fmla="*/ 903 w 904"/>
                        <a:gd name="T103" fmla="*/ 90 h 241"/>
                        <a:gd name="T104" fmla="*/ 904 w 904"/>
                        <a:gd name="T105" fmla="*/ 75 h 241"/>
                        <a:gd name="T106" fmla="*/ 0 w 904"/>
                        <a:gd name="T10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4" h="241">
                          <a:moveTo>
                            <a:pt x="452" y="29"/>
                          </a:moveTo>
                          <a:lnTo>
                            <a:pt x="459" y="29"/>
                          </a:lnTo>
                          <a:lnTo>
                            <a:pt x="464" y="32"/>
                          </a:lnTo>
                          <a:lnTo>
                            <a:pt x="469" y="35"/>
                          </a:lnTo>
                          <a:lnTo>
                            <a:pt x="473" y="38"/>
                          </a:lnTo>
                          <a:lnTo>
                            <a:pt x="478" y="43"/>
                          </a:lnTo>
                          <a:lnTo>
                            <a:pt x="480" y="48"/>
                          </a:lnTo>
                          <a:lnTo>
                            <a:pt x="482" y="54"/>
                          </a:lnTo>
                          <a:lnTo>
                            <a:pt x="482" y="59"/>
                          </a:lnTo>
                          <a:lnTo>
                            <a:pt x="482" y="66"/>
                          </a:lnTo>
                          <a:lnTo>
                            <a:pt x="480" y="71"/>
                          </a:lnTo>
                          <a:lnTo>
                            <a:pt x="478" y="77"/>
                          </a:lnTo>
                          <a:lnTo>
                            <a:pt x="473" y="81"/>
                          </a:lnTo>
                          <a:lnTo>
                            <a:pt x="469" y="85"/>
                          </a:lnTo>
                          <a:lnTo>
                            <a:pt x="464" y="87"/>
                          </a:lnTo>
                          <a:lnTo>
                            <a:pt x="459" y="89"/>
                          </a:lnTo>
                          <a:lnTo>
                            <a:pt x="452" y="90"/>
                          </a:lnTo>
                          <a:lnTo>
                            <a:pt x="447" y="89"/>
                          </a:lnTo>
                          <a:lnTo>
                            <a:pt x="440" y="87"/>
                          </a:lnTo>
                          <a:lnTo>
                            <a:pt x="436" y="85"/>
                          </a:lnTo>
                          <a:lnTo>
                            <a:pt x="431" y="81"/>
                          </a:lnTo>
                          <a:lnTo>
                            <a:pt x="427" y="77"/>
                          </a:lnTo>
                          <a:lnTo>
                            <a:pt x="424" y="71"/>
                          </a:lnTo>
                          <a:lnTo>
                            <a:pt x="422" y="66"/>
                          </a:lnTo>
                          <a:lnTo>
                            <a:pt x="422" y="59"/>
                          </a:lnTo>
                          <a:lnTo>
                            <a:pt x="422" y="54"/>
                          </a:lnTo>
                          <a:lnTo>
                            <a:pt x="424" y="48"/>
                          </a:lnTo>
                          <a:lnTo>
                            <a:pt x="427" y="43"/>
                          </a:lnTo>
                          <a:lnTo>
                            <a:pt x="431" y="38"/>
                          </a:lnTo>
                          <a:lnTo>
                            <a:pt x="436" y="35"/>
                          </a:lnTo>
                          <a:lnTo>
                            <a:pt x="440" y="32"/>
                          </a:lnTo>
                          <a:lnTo>
                            <a:pt x="447" y="31"/>
                          </a:lnTo>
                          <a:lnTo>
                            <a:pt x="452" y="29"/>
                          </a:lnTo>
                          <a:lnTo>
                            <a:pt x="452" y="29"/>
                          </a:lnTo>
                          <a:close/>
                          <a:moveTo>
                            <a:pt x="0" y="75"/>
                          </a:moveTo>
                          <a:lnTo>
                            <a:pt x="0" y="83"/>
                          </a:lnTo>
                          <a:lnTo>
                            <a:pt x="1" y="90"/>
                          </a:lnTo>
                          <a:lnTo>
                            <a:pt x="3" y="97"/>
                          </a:lnTo>
                          <a:lnTo>
                            <a:pt x="5" y="104"/>
                          </a:lnTo>
                          <a:lnTo>
                            <a:pt x="9" y="110"/>
                          </a:lnTo>
                          <a:lnTo>
                            <a:pt x="12" y="117"/>
                          </a:lnTo>
                          <a:lnTo>
                            <a:pt x="16" y="122"/>
                          </a:lnTo>
                          <a:lnTo>
                            <a:pt x="22" y="128"/>
                          </a:lnTo>
                          <a:lnTo>
                            <a:pt x="27" y="132"/>
                          </a:lnTo>
                          <a:lnTo>
                            <a:pt x="33" y="137"/>
                          </a:lnTo>
                          <a:lnTo>
                            <a:pt x="40" y="141"/>
                          </a:lnTo>
                          <a:lnTo>
                            <a:pt x="46" y="145"/>
                          </a:lnTo>
                          <a:lnTo>
                            <a:pt x="53" y="147"/>
                          </a:lnTo>
                          <a:lnTo>
                            <a:pt x="59" y="149"/>
                          </a:lnTo>
                          <a:lnTo>
                            <a:pt x="67" y="150"/>
                          </a:lnTo>
                          <a:lnTo>
                            <a:pt x="75" y="150"/>
                          </a:lnTo>
                          <a:lnTo>
                            <a:pt x="437" y="150"/>
                          </a:lnTo>
                          <a:lnTo>
                            <a:pt x="437" y="211"/>
                          </a:lnTo>
                          <a:lnTo>
                            <a:pt x="195" y="211"/>
                          </a:lnTo>
                          <a:lnTo>
                            <a:pt x="192" y="211"/>
                          </a:lnTo>
                          <a:lnTo>
                            <a:pt x="190" y="212"/>
                          </a:lnTo>
                          <a:lnTo>
                            <a:pt x="188" y="213"/>
                          </a:lnTo>
                          <a:lnTo>
                            <a:pt x="186" y="215"/>
                          </a:lnTo>
                          <a:lnTo>
                            <a:pt x="183" y="218"/>
                          </a:lnTo>
                          <a:lnTo>
                            <a:pt x="182" y="220"/>
                          </a:lnTo>
                          <a:lnTo>
                            <a:pt x="181" y="223"/>
                          </a:lnTo>
                          <a:lnTo>
                            <a:pt x="181" y="225"/>
                          </a:lnTo>
                          <a:lnTo>
                            <a:pt x="181" y="229"/>
                          </a:lnTo>
                          <a:lnTo>
                            <a:pt x="182" y="232"/>
                          </a:lnTo>
                          <a:lnTo>
                            <a:pt x="183" y="234"/>
                          </a:lnTo>
                          <a:lnTo>
                            <a:pt x="186" y="236"/>
                          </a:lnTo>
                          <a:lnTo>
                            <a:pt x="188" y="239"/>
                          </a:lnTo>
                          <a:lnTo>
                            <a:pt x="190" y="240"/>
                          </a:lnTo>
                          <a:lnTo>
                            <a:pt x="192" y="241"/>
                          </a:lnTo>
                          <a:lnTo>
                            <a:pt x="195" y="241"/>
                          </a:lnTo>
                          <a:lnTo>
                            <a:pt x="739" y="241"/>
                          </a:lnTo>
                          <a:lnTo>
                            <a:pt x="742" y="241"/>
                          </a:lnTo>
                          <a:lnTo>
                            <a:pt x="745" y="240"/>
                          </a:lnTo>
                          <a:lnTo>
                            <a:pt x="747" y="239"/>
                          </a:lnTo>
                          <a:lnTo>
                            <a:pt x="750" y="236"/>
                          </a:lnTo>
                          <a:lnTo>
                            <a:pt x="752" y="234"/>
                          </a:lnTo>
                          <a:lnTo>
                            <a:pt x="753" y="232"/>
                          </a:lnTo>
                          <a:lnTo>
                            <a:pt x="754" y="229"/>
                          </a:lnTo>
                          <a:lnTo>
                            <a:pt x="754" y="225"/>
                          </a:lnTo>
                          <a:lnTo>
                            <a:pt x="754" y="223"/>
                          </a:lnTo>
                          <a:lnTo>
                            <a:pt x="753" y="220"/>
                          </a:lnTo>
                          <a:lnTo>
                            <a:pt x="752" y="218"/>
                          </a:lnTo>
                          <a:lnTo>
                            <a:pt x="750" y="215"/>
                          </a:lnTo>
                          <a:lnTo>
                            <a:pt x="747" y="213"/>
                          </a:lnTo>
                          <a:lnTo>
                            <a:pt x="745" y="212"/>
                          </a:lnTo>
                          <a:lnTo>
                            <a:pt x="742" y="211"/>
                          </a:lnTo>
                          <a:lnTo>
                            <a:pt x="739" y="211"/>
                          </a:lnTo>
                          <a:lnTo>
                            <a:pt x="468" y="211"/>
                          </a:lnTo>
                          <a:lnTo>
                            <a:pt x="468" y="150"/>
                          </a:lnTo>
                          <a:lnTo>
                            <a:pt x="829" y="150"/>
                          </a:lnTo>
                          <a:lnTo>
                            <a:pt x="837" y="150"/>
                          </a:lnTo>
                          <a:lnTo>
                            <a:pt x="845" y="149"/>
                          </a:lnTo>
                          <a:lnTo>
                            <a:pt x="851" y="147"/>
                          </a:lnTo>
                          <a:lnTo>
                            <a:pt x="859" y="145"/>
                          </a:lnTo>
                          <a:lnTo>
                            <a:pt x="866" y="141"/>
                          </a:lnTo>
                          <a:lnTo>
                            <a:pt x="871" y="137"/>
                          </a:lnTo>
                          <a:lnTo>
                            <a:pt x="877" y="132"/>
                          </a:lnTo>
                          <a:lnTo>
                            <a:pt x="882" y="128"/>
                          </a:lnTo>
                          <a:lnTo>
                            <a:pt x="888" y="122"/>
                          </a:lnTo>
                          <a:lnTo>
                            <a:pt x="892" y="117"/>
                          </a:lnTo>
                          <a:lnTo>
                            <a:pt x="896" y="110"/>
                          </a:lnTo>
                          <a:lnTo>
                            <a:pt x="899" y="104"/>
                          </a:lnTo>
                          <a:lnTo>
                            <a:pt x="901" y="97"/>
                          </a:lnTo>
                          <a:lnTo>
                            <a:pt x="903" y="90"/>
                          </a:lnTo>
                          <a:lnTo>
                            <a:pt x="904" y="83"/>
                          </a:lnTo>
                          <a:lnTo>
                            <a:pt x="904" y="75"/>
                          </a:lnTo>
                          <a:lnTo>
                            <a:pt x="904" y="0"/>
                          </a:lnTo>
                          <a:lnTo>
                            <a:pt x="0" y="0"/>
                          </a:lnTo>
                          <a:lnTo>
                            <a:pt x="0" y="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cxnSp>
                <p:nvCxnSpPr>
                  <p:cNvPr id="330" name="Straight Connector 329"/>
                  <p:cNvCxnSpPr/>
                  <p:nvPr/>
                </p:nvCxnSpPr>
                <p:spPr>
                  <a:xfrm>
                    <a:off x="728602" y="4208422"/>
                    <a:ext cx="385823" cy="0"/>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331" name="Isosceles Triangle 330"/>
                  <p:cNvSpPr/>
                  <p:nvPr/>
                </p:nvSpPr>
                <p:spPr bwMode="gray">
                  <a:xfrm>
                    <a:off x="833106" y="4129703"/>
                    <a:ext cx="176814" cy="78719"/>
                  </a:xfrm>
                  <a:prstGeom prst="triangl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grpSp>
            <p:grpSp>
              <p:nvGrpSpPr>
                <p:cNvPr id="314" name="Group 313"/>
                <p:cNvGrpSpPr/>
                <p:nvPr/>
              </p:nvGrpSpPr>
              <p:grpSpPr>
                <a:xfrm>
                  <a:off x="2542340" y="4129703"/>
                  <a:ext cx="474830" cy="379057"/>
                  <a:chOff x="725321" y="4129703"/>
                  <a:chExt cx="474830" cy="379057"/>
                </a:xfrm>
              </p:grpSpPr>
              <p:sp>
                <p:nvSpPr>
                  <p:cNvPr id="322" name="TextBox 321"/>
                  <p:cNvSpPr txBox="1"/>
                  <p:nvPr/>
                </p:nvSpPr>
                <p:spPr>
                  <a:xfrm>
                    <a:off x="907733" y="4287795"/>
                    <a:ext cx="292418" cy="220965"/>
                  </a:xfrm>
                  <a:prstGeom prst="rect">
                    <a:avLst/>
                  </a:prstGeom>
                  <a:noFill/>
                </p:spPr>
                <p:txBody>
                  <a:bodyPr wrap="none" lIns="0" tIns="0" rIns="0" bIns="0" rtlCol="0" anchor="ctr">
                    <a:noAutofit/>
                  </a:bodyPr>
                  <a:lstStyle/>
                  <a:p>
                    <a:pPr>
                      <a:lnSpc>
                        <a:spcPct val="90000"/>
                      </a:lnSpc>
                    </a:pPr>
                    <a:r>
                      <a:rPr lang="en-US" sz="1200" dirty="0" smtClean="0">
                        <a:solidFill>
                          <a:schemeClr val="bg2">
                            <a:lumMod val="50000"/>
                          </a:schemeClr>
                        </a:solidFill>
                      </a:rPr>
                      <a:t>20K</a:t>
                    </a:r>
                    <a:endParaRPr lang="en-US" sz="1200" dirty="0">
                      <a:solidFill>
                        <a:schemeClr val="bg2">
                          <a:lumMod val="50000"/>
                        </a:schemeClr>
                      </a:solidFill>
                    </a:endParaRPr>
                  </a:p>
                </p:txBody>
              </p:sp>
              <p:grpSp>
                <p:nvGrpSpPr>
                  <p:cNvPr id="323" name="Group 322"/>
                  <p:cNvGrpSpPr/>
                  <p:nvPr/>
                </p:nvGrpSpPr>
                <p:grpSpPr>
                  <a:xfrm>
                    <a:off x="725321" y="4340225"/>
                    <a:ext cx="163400" cy="147148"/>
                    <a:chOff x="879475" y="817563"/>
                    <a:chExt cx="287338" cy="258762"/>
                  </a:xfrm>
                  <a:solidFill>
                    <a:schemeClr val="accent1"/>
                  </a:solidFill>
                </p:grpSpPr>
                <p:sp>
                  <p:nvSpPr>
                    <p:cNvPr id="326" name="Freeform 1593"/>
                    <p:cNvSpPr>
                      <a:spLocks/>
                    </p:cNvSpPr>
                    <p:nvPr/>
                  </p:nvSpPr>
                  <p:spPr bwMode="auto">
                    <a:xfrm>
                      <a:off x="879475" y="817563"/>
                      <a:ext cx="287338" cy="171450"/>
                    </a:xfrm>
                    <a:custGeom>
                      <a:avLst/>
                      <a:gdLst>
                        <a:gd name="T0" fmla="*/ 829 w 904"/>
                        <a:gd name="T1" fmla="*/ 0 h 544"/>
                        <a:gd name="T2" fmla="*/ 75 w 904"/>
                        <a:gd name="T3" fmla="*/ 0 h 544"/>
                        <a:gd name="T4" fmla="*/ 67 w 904"/>
                        <a:gd name="T5" fmla="*/ 2 h 544"/>
                        <a:gd name="T6" fmla="*/ 59 w 904"/>
                        <a:gd name="T7" fmla="*/ 3 h 544"/>
                        <a:gd name="T8" fmla="*/ 53 w 904"/>
                        <a:gd name="T9" fmla="*/ 4 h 544"/>
                        <a:gd name="T10" fmla="*/ 46 w 904"/>
                        <a:gd name="T11" fmla="*/ 7 h 544"/>
                        <a:gd name="T12" fmla="*/ 40 w 904"/>
                        <a:gd name="T13" fmla="*/ 10 h 544"/>
                        <a:gd name="T14" fmla="*/ 33 w 904"/>
                        <a:gd name="T15" fmla="*/ 14 h 544"/>
                        <a:gd name="T16" fmla="*/ 27 w 904"/>
                        <a:gd name="T17" fmla="*/ 18 h 544"/>
                        <a:gd name="T18" fmla="*/ 22 w 904"/>
                        <a:gd name="T19" fmla="*/ 23 h 544"/>
                        <a:gd name="T20" fmla="*/ 16 w 904"/>
                        <a:gd name="T21" fmla="*/ 28 h 544"/>
                        <a:gd name="T22" fmla="*/ 12 w 904"/>
                        <a:gd name="T23" fmla="*/ 34 h 544"/>
                        <a:gd name="T24" fmla="*/ 9 w 904"/>
                        <a:gd name="T25" fmla="*/ 40 h 544"/>
                        <a:gd name="T26" fmla="*/ 5 w 904"/>
                        <a:gd name="T27" fmla="*/ 47 h 544"/>
                        <a:gd name="T28" fmla="*/ 3 w 904"/>
                        <a:gd name="T29" fmla="*/ 54 h 544"/>
                        <a:gd name="T30" fmla="*/ 1 w 904"/>
                        <a:gd name="T31" fmla="*/ 61 h 544"/>
                        <a:gd name="T32" fmla="*/ 0 w 904"/>
                        <a:gd name="T33" fmla="*/ 69 h 544"/>
                        <a:gd name="T34" fmla="*/ 0 w 904"/>
                        <a:gd name="T35" fmla="*/ 77 h 544"/>
                        <a:gd name="T36" fmla="*/ 0 w 904"/>
                        <a:gd name="T37" fmla="*/ 544 h 544"/>
                        <a:gd name="T38" fmla="*/ 904 w 904"/>
                        <a:gd name="T39" fmla="*/ 544 h 544"/>
                        <a:gd name="T40" fmla="*/ 904 w 904"/>
                        <a:gd name="T41" fmla="*/ 77 h 544"/>
                        <a:gd name="T42" fmla="*/ 904 w 904"/>
                        <a:gd name="T43" fmla="*/ 69 h 544"/>
                        <a:gd name="T44" fmla="*/ 903 w 904"/>
                        <a:gd name="T45" fmla="*/ 61 h 544"/>
                        <a:gd name="T46" fmla="*/ 901 w 904"/>
                        <a:gd name="T47" fmla="*/ 54 h 544"/>
                        <a:gd name="T48" fmla="*/ 899 w 904"/>
                        <a:gd name="T49" fmla="*/ 47 h 544"/>
                        <a:gd name="T50" fmla="*/ 896 w 904"/>
                        <a:gd name="T51" fmla="*/ 40 h 544"/>
                        <a:gd name="T52" fmla="*/ 892 w 904"/>
                        <a:gd name="T53" fmla="*/ 34 h 544"/>
                        <a:gd name="T54" fmla="*/ 888 w 904"/>
                        <a:gd name="T55" fmla="*/ 28 h 544"/>
                        <a:gd name="T56" fmla="*/ 882 w 904"/>
                        <a:gd name="T57" fmla="*/ 23 h 544"/>
                        <a:gd name="T58" fmla="*/ 877 w 904"/>
                        <a:gd name="T59" fmla="*/ 18 h 544"/>
                        <a:gd name="T60" fmla="*/ 871 w 904"/>
                        <a:gd name="T61" fmla="*/ 14 h 544"/>
                        <a:gd name="T62" fmla="*/ 866 w 904"/>
                        <a:gd name="T63" fmla="*/ 10 h 544"/>
                        <a:gd name="T64" fmla="*/ 859 w 904"/>
                        <a:gd name="T65" fmla="*/ 7 h 544"/>
                        <a:gd name="T66" fmla="*/ 851 w 904"/>
                        <a:gd name="T67" fmla="*/ 4 h 544"/>
                        <a:gd name="T68" fmla="*/ 845 w 904"/>
                        <a:gd name="T69" fmla="*/ 3 h 544"/>
                        <a:gd name="T70" fmla="*/ 837 w 904"/>
                        <a:gd name="T71" fmla="*/ 2 h 544"/>
                        <a:gd name="T72" fmla="*/ 829 w 904"/>
                        <a:gd name="T73"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4" h="544">
                          <a:moveTo>
                            <a:pt x="829" y="0"/>
                          </a:moveTo>
                          <a:lnTo>
                            <a:pt x="75" y="0"/>
                          </a:lnTo>
                          <a:lnTo>
                            <a:pt x="67" y="2"/>
                          </a:lnTo>
                          <a:lnTo>
                            <a:pt x="59" y="3"/>
                          </a:lnTo>
                          <a:lnTo>
                            <a:pt x="53" y="4"/>
                          </a:lnTo>
                          <a:lnTo>
                            <a:pt x="46" y="7"/>
                          </a:lnTo>
                          <a:lnTo>
                            <a:pt x="40" y="10"/>
                          </a:lnTo>
                          <a:lnTo>
                            <a:pt x="33" y="14"/>
                          </a:lnTo>
                          <a:lnTo>
                            <a:pt x="27" y="18"/>
                          </a:lnTo>
                          <a:lnTo>
                            <a:pt x="22" y="23"/>
                          </a:lnTo>
                          <a:lnTo>
                            <a:pt x="16" y="28"/>
                          </a:lnTo>
                          <a:lnTo>
                            <a:pt x="12" y="34"/>
                          </a:lnTo>
                          <a:lnTo>
                            <a:pt x="9" y="40"/>
                          </a:lnTo>
                          <a:lnTo>
                            <a:pt x="5" y="47"/>
                          </a:lnTo>
                          <a:lnTo>
                            <a:pt x="3" y="54"/>
                          </a:lnTo>
                          <a:lnTo>
                            <a:pt x="1" y="61"/>
                          </a:lnTo>
                          <a:lnTo>
                            <a:pt x="0" y="69"/>
                          </a:lnTo>
                          <a:lnTo>
                            <a:pt x="0" y="77"/>
                          </a:lnTo>
                          <a:lnTo>
                            <a:pt x="0" y="544"/>
                          </a:lnTo>
                          <a:lnTo>
                            <a:pt x="904" y="544"/>
                          </a:lnTo>
                          <a:lnTo>
                            <a:pt x="904" y="77"/>
                          </a:lnTo>
                          <a:lnTo>
                            <a:pt x="904" y="69"/>
                          </a:lnTo>
                          <a:lnTo>
                            <a:pt x="903" y="61"/>
                          </a:lnTo>
                          <a:lnTo>
                            <a:pt x="901" y="54"/>
                          </a:lnTo>
                          <a:lnTo>
                            <a:pt x="899" y="47"/>
                          </a:lnTo>
                          <a:lnTo>
                            <a:pt x="896" y="40"/>
                          </a:lnTo>
                          <a:lnTo>
                            <a:pt x="892" y="34"/>
                          </a:lnTo>
                          <a:lnTo>
                            <a:pt x="888" y="28"/>
                          </a:lnTo>
                          <a:lnTo>
                            <a:pt x="882" y="23"/>
                          </a:lnTo>
                          <a:lnTo>
                            <a:pt x="877" y="18"/>
                          </a:lnTo>
                          <a:lnTo>
                            <a:pt x="871" y="14"/>
                          </a:lnTo>
                          <a:lnTo>
                            <a:pt x="866" y="10"/>
                          </a:lnTo>
                          <a:lnTo>
                            <a:pt x="859" y="7"/>
                          </a:lnTo>
                          <a:lnTo>
                            <a:pt x="851" y="4"/>
                          </a:lnTo>
                          <a:lnTo>
                            <a:pt x="845" y="3"/>
                          </a:lnTo>
                          <a:lnTo>
                            <a:pt x="837" y="2"/>
                          </a:lnTo>
                          <a:lnTo>
                            <a:pt x="82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7" name="Freeform 1594"/>
                    <p:cNvSpPr>
                      <a:spLocks noEditPoints="1"/>
                    </p:cNvSpPr>
                    <p:nvPr/>
                  </p:nvSpPr>
                  <p:spPr bwMode="auto">
                    <a:xfrm>
                      <a:off x="879475" y="1000125"/>
                      <a:ext cx="287338" cy="76200"/>
                    </a:xfrm>
                    <a:custGeom>
                      <a:avLst/>
                      <a:gdLst>
                        <a:gd name="T0" fmla="*/ 459 w 904"/>
                        <a:gd name="T1" fmla="*/ 29 h 241"/>
                        <a:gd name="T2" fmla="*/ 469 w 904"/>
                        <a:gd name="T3" fmla="*/ 35 h 241"/>
                        <a:gd name="T4" fmla="*/ 478 w 904"/>
                        <a:gd name="T5" fmla="*/ 43 h 241"/>
                        <a:gd name="T6" fmla="*/ 482 w 904"/>
                        <a:gd name="T7" fmla="*/ 54 h 241"/>
                        <a:gd name="T8" fmla="*/ 482 w 904"/>
                        <a:gd name="T9" fmla="*/ 66 h 241"/>
                        <a:gd name="T10" fmla="*/ 478 w 904"/>
                        <a:gd name="T11" fmla="*/ 77 h 241"/>
                        <a:gd name="T12" fmla="*/ 469 w 904"/>
                        <a:gd name="T13" fmla="*/ 85 h 241"/>
                        <a:gd name="T14" fmla="*/ 459 w 904"/>
                        <a:gd name="T15" fmla="*/ 89 h 241"/>
                        <a:gd name="T16" fmla="*/ 447 w 904"/>
                        <a:gd name="T17" fmla="*/ 89 h 241"/>
                        <a:gd name="T18" fmla="*/ 436 w 904"/>
                        <a:gd name="T19" fmla="*/ 85 h 241"/>
                        <a:gd name="T20" fmla="*/ 427 w 904"/>
                        <a:gd name="T21" fmla="*/ 77 h 241"/>
                        <a:gd name="T22" fmla="*/ 422 w 904"/>
                        <a:gd name="T23" fmla="*/ 66 h 241"/>
                        <a:gd name="T24" fmla="*/ 422 w 904"/>
                        <a:gd name="T25" fmla="*/ 54 h 241"/>
                        <a:gd name="T26" fmla="*/ 427 w 904"/>
                        <a:gd name="T27" fmla="*/ 43 h 241"/>
                        <a:gd name="T28" fmla="*/ 436 w 904"/>
                        <a:gd name="T29" fmla="*/ 35 h 241"/>
                        <a:gd name="T30" fmla="*/ 447 w 904"/>
                        <a:gd name="T31" fmla="*/ 31 h 241"/>
                        <a:gd name="T32" fmla="*/ 452 w 904"/>
                        <a:gd name="T33" fmla="*/ 29 h 241"/>
                        <a:gd name="T34" fmla="*/ 0 w 904"/>
                        <a:gd name="T35" fmla="*/ 83 h 241"/>
                        <a:gd name="T36" fmla="*/ 3 w 904"/>
                        <a:gd name="T37" fmla="*/ 97 h 241"/>
                        <a:gd name="T38" fmla="*/ 9 w 904"/>
                        <a:gd name="T39" fmla="*/ 110 h 241"/>
                        <a:gd name="T40" fmla="*/ 16 w 904"/>
                        <a:gd name="T41" fmla="*/ 122 h 241"/>
                        <a:gd name="T42" fmla="*/ 27 w 904"/>
                        <a:gd name="T43" fmla="*/ 132 h 241"/>
                        <a:gd name="T44" fmla="*/ 40 w 904"/>
                        <a:gd name="T45" fmla="*/ 141 h 241"/>
                        <a:gd name="T46" fmla="*/ 53 w 904"/>
                        <a:gd name="T47" fmla="*/ 147 h 241"/>
                        <a:gd name="T48" fmla="*/ 67 w 904"/>
                        <a:gd name="T49" fmla="*/ 150 h 241"/>
                        <a:gd name="T50" fmla="*/ 437 w 904"/>
                        <a:gd name="T51" fmla="*/ 150 h 241"/>
                        <a:gd name="T52" fmla="*/ 195 w 904"/>
                        <a:gd name="T53" fmla="*/ 211 h 241"/>
                        <a:gd name="T54" fmla="*/ 190 w 904"/>
                        <a:gd name="T55" fmla="*/ 212 h 241"/>
                        <a:gd name="T56" fmla="*/ 186 w 904"/>
                        <a:gd name="T57" fmla="*/ 215 h 241"/>
                        <a:gd name="T58" fmla="*/ 182 w 904"/>
                        <a:gd name="T59" fmla="*/ 220 h 241"/>
                        <a:gd name="T60" fmla="*/ 181 w 904"/>
                        <a:gd name="T61" fmla="*/ 225 h 241"/>
                        <a:gd name="T62" fmla="*/ 182 w 904"/>
                        <a:gd name="T63" fmla="*/ 232 h 241"/>
                        <a:gd name="T64" fmla="*/ 186 w 904"/>
                        <a:gd name="T65" fmla="*/ 236 h 241"/>
                        <a:gd name="T66" fmla="*/ 190 w 904"/>
                        <a:gd name="T67" fmla="*/ 240 h 241"/>
                        <a:gd name="T68" fmla="*/ 195 w 904"/>
                        <a:gd name="T69" fmla="*/ 241 h 241"/>
                        <a:gd name="T70" fmla="*/ 742 w 904"/>
                        <a:gd name="T71" fmla="*/ 241 h 241"/>
                        <a:gd name="T72" fmla="*/ 747 w 904"/>
                        <a:gd name="T73" fmla="*/ 239 h 241"/>
                        <a:gd name="T74" fmla="*/ 752 w 904"/>
                        <a:gd name="T75" fmla="*/ 234 h 241"/>
                        <a:gd name="T76" fmla="*/ 754 w 904"/>
                        <a:gd name="T77" fmla="*/ 229 h 241"/>
                        <a:gd name="T78" fmla="*/ 754 w 904"/>
                        <a:gd name="T79" fmla="*/ 223 h 241"/>
                        <a:gd name="T80" fmla="*/ 752 w 904"/>
                        <a:gd name="T81" fmla="*/ 218 h 241"/>
                        <a:gd name="T82" fmla="*/ 747 w 904"/>
                        <a:gd name="T83" fmla="*/ 213 h 241"/>
                        <a:gd name="T84" fmla="*/ 742 w 904"/>
                        <a:gd name="T85" fmla="*/ 211 h 241"/>
                        <a:gd name="T86" fmla="*/ 468 w 904"/>
                        <a:gd name="T87" fmla="*/ 211 h 241"/>
                        <a:gd name="T88" fmla="*/ 829 w 904"/>
                        <a:gd name="T89" fmla="*/ 150 h 241"/>
                        <a:gd name="T90" fmla="*/ 845 w 904"/>
                        <a:gd name="T91" fmla="*/ 149 h 241"/>
                        <a:gd name="T92" fmla="*/ 859 w 904"/>
                        <a:gd name="T93" fmla="*/ 145 h 241"/>
                        <a:gd name="T94" fmla="*/ 871 w 904"/>
                        <a:gd name="T95" fmla="*/ 137 h 241"/>
                        <a:gd name="T96" fmla="*/ 882 w 904"/>
                        <a:gd name="T97" fmla="*/ 128 h 241"/>
                        <a:gd name="T98" fmla="*/ 892 w 904"/>
                        <a:gd name="T99" fmla="*/ 117 h 241"/>
                        <a:gd name="T100" fmla="*/ 899 w 904"/>
                        <a:gd name="T101" fmla="*/ 104 h 241"/>
                        <a:gd name="T102" fmla="*/ 903 w 904"/>
                        <a:gd name="T103" fmla="*/ 90 h 241"/>
                        <a:gd name="T104" fmla="*/ 904 w 904"/>
                        <a:gd name="T105" fmla="*/ 75 h 241"/>
                        <a:gd name="T106" fmla="*/ 0 w 904"/>
                        <a:gd name="T10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4" h="241">
                          <a:moveTo>
                            <a:pt x="452" y="29"/>
                          </a:moveTo>
                          <a:lnTo>
                            <a:pt x="459" y="29"/>
                          </a:lnTo>
                          <a:lnTo>
                            <a:pt x="464" y="32"/>
                          </a:lnTo>
                          <a:lnTo>
                            <a:pt x="469" y="35"/>
                          </a:lnTo>
                          <a:lnTo>
                            <a:pt x="473" y="38"/>
                          </a:lnTo>
                          <a:lnTo>
                            <a:pt x="478" y="43"/>
                          </a:lnTo>
                          <a:lnTo>
                            <a:pt x="480" y="48"/>
                          </a:lnTo>
                          <a:lnTo>
                            <a:pt x="482" y="54"/>
                          </a:lnTo>
                          <a:lnTo>
                            <a:pt x="482" y="59"/>
                          </a:lnTo>
                          <a:lnTo>
                            <a:pt x="482" y="66"/>
                          </a:lnTo>
                          <a:lnTo>
                            <a:pt x="480" y="71"/>
                          </a:lnTo>
                          <a:lnTo>
                            <a:pt x="478" y="77"/>
                          </a:lnTo>
                          <a:lnTo>
                            <a:pt x="473" y="81"/>
                          </a:lnTo>
                          <a:lnTo>
                            <a:pt x="469" y="85"/>
                          </a:lnTo>
                          <a:lnTo>
                            <a:pt x="464" y="87"/>
                          </a:lnTo>
                          <a:lnTo>
                            <a:pt x="459" y="89"/>
                          </a:lnTo>
                          <a:lnTo>
                            <a:pt x="452" y="90"/>
                          </a:lnTo>
                          <a:lnTo>
                            <a:pt x="447" y="89"/>
                          </a:lnTo>
                          <a:lnTo>
                            <a:pt x="440" y="87"/>
                          </a:lnTo>
                          <a:lnTo>
                            <a:pt x="436" y="85"/>
                          </a:lnTo>
                          <a:lnTo>
                            <a:pt x="431" y="81"/>
                          </a:lnTo>
                          <a:lnTo>
                            <a:pt x="427" y="77"/>
                          </a:lnTo>
                          <a:lnTo>
                            <a:pt x="424" y="71"/>
                          </a:lnTo>
                          <a:lnTo>
                            <a:pt x="422" y="66"/>
                          </a:lnTo>
                          <a:lnTo>
                            <a:pt x="422" y="59"/>
                          </a:lnTo>
                          <a:lnTo>
                            <a:pt x="422" y="54"/>
                          </a:lnTo>
                          <a:lnTo>
                            <a:pt x="424" y="48"/>
                          </a:lnTo>
                          <a:lnTo>
                            <a:pt x="427" y="43"/>
                          </a:lnTo>
                          <a:lnTo>
                            <a:pt x="431" y="38"/>
                          </a:lnTo>
                          <a:lnTo>
                            <a:pt x="436" y="35"/>
                          </a:lnTo>
                          <a:lnTo>
                            <a:pt x="440" y="32"/>
                          </a:lnTo>
                          <a:lnTo>
                            <a:pt x="447" y="31"/>
                          </a:lnTo>
                          <a:lnTo>
                            <a:pt x="452" y="29"/>
                          </a:lnTo>
                          <a:lnTo>
                            <a:pt x="452" y="29"/>
                          </a:lnTo>
                          <a:close/>
                          <a:moveTo>
                            <a:pt x="0" y="75"/>
                          </a:moveTo>
                          <a:lnTo>
                            <a:pt x="0" y="83"/>
                          </a:lnTo>
                          <a:lnTo>
                            <a:pt x="1" y="90"/>
                          </a:lnTo>
                          <a:lnTo>
                            <a:pt x="3" y="97"/>
                          </a:lnTo>
                          <a:lnTo>
                            <a:pt x="5" y="104"/>
                          </a:lnTo>
                          <a:lnTo>
                            <a:pt x="9" y="110"/>
                          </a:lnTo>
                          <a:lnTo>
                            <a:pt x="12" y="117"/>
                          </a:lnTo>
                          <a:lnTo>
                            <a:pt x="16" y="122"/>
                          </a:lnTo>
                          <a:lnTo>
                            <a:pt x="22" y="128"/>
                          </a:lnTo>
                          <a:lnTo>
                            <a:pt x="27" y="132"/>
                          </a:lnTo>
                          <a:lnTo>
                            <a:pt x="33" y="137"/>
                          </a:lnTo>
                          <a:lnTo>
                            <a:pt x="40" y="141"/>
                          </a:lnTo>
                          <a:lnTo>
                            <a:pt x="46" y="145"/>
                          </a:lnTo>
                          <a:lnTo>
                            <a:pt x="53" y="147"/>
                          </a:lnTo>
                          <a:lnTo>
                            <a:pt x="59" y="149"/>
                          </a:lnTo>
                          <a:lnTo>
                            <a:pt x="67" y="150"/>
                          </a:lnTo>
                          <a:lnTo>
                            <a:pt x="75" y="150"/>
                          </a:lnTo>
                          <a:lnTo>
                            <a:pt x="437" y="150"/>
                          </a:lnTo>
                          <a:lnTo>
                            <a:pt x="437" y="211"/>
                          </a:lnTo>
                          <a:lnTo>
                            <a:pt x="195" y="211"/>
                          </a:lnTo>
                          <a:lnTo>
                            <a:pt x="192" y="211"/>
                          </a:lnTo>
                          <a:lnTo>
                            <a:pt x="190" y="212"/>
                          </a:lnTo>
                          <a:lnTo>
                            <a:pt x="188" y="213"/>
                          </a:lnTo>
                          <a:lnTo>
                            <a:pt x="186" y="215"/>
                          </a:lnTo>
                          <a:lnTo>
                            <a:pt x="183" y="218"/>
                          </a:lnTo>
                          <a:lnTo>
                            <a:pt x="182" y="220"/>
                          </a:lnTo>
                          <a:lnTo>
                            <a:pt x="181" y="223"/>
                          </a:lnTo>
                          <a:lnTo>
                            <a:pt x="181" y="225"/>
                          </a:lnTo>
                          <a:lnTo>
                            <a:pt x="181" y="229"/>
                          </a:lnTo>
                          <a:lnTo>
                            <a:pt x="182" y="232"/>
                          </a:lnTo>
                          <a:lnTo>
                            <a:pt x="183" y="234"/>
                          </a:lnTo>
                          <a:lnTo>
                            <a:pt x="186" y="236"/>
                          </a:lnTo>
                          <a:lnTo>
                            <a:pt x="188" y="239"/>
                          </a:lnTo>
                          <a:lnTo>
                            <a:pt x="190" y="240"/>
                          </a:lnTo>
                          <a:lnTo>
                            <a:pt x="192" y="241"/>
                          </a:lnTo>
                          <a:lnTo>
                            <a:pt x="195" y="241"/>
                          </a:lnTo>
                          <a:lnTo>
                            <a:pt x="739" y="241"/>
                          </a:lnTo>
                          <a:lnTo>
                            <a:pt x="742" y="241"/>
                          </a:lnTo>
                          <a:lnTo>
                            <a:pt x="745" y="240"/>
                          </a:lnTo>
                          <a:lnTo>
                            <a:pt x="747" y="239"/>
                          </a:lnTo>
                          <a:lnTo>
                            <a:pt x="750" y="236"/>
                          </a:lnTo>
                          <a:lnTo>
                            <a:pt x="752" y="234"/>
                          </a:lnTo>
                          <a:lnTo>
                            <a:pt x="753" y="232"/>
                          </a:lnTo>
                          <a:lnTo>
                            <a:pt x="754" y="229"/>
                          </a:lnTo>
                          <a:lnTo>
                            <a:pt x="754" y="225"/>
                          </a:lnTo>
                          <a:lnTo>
                            <a:pt x="754" y="223"/>
                          </a:lnTo>
                          <a:lnTo>
                            <a:pt x="753" y="220"/>
                          </a:lnTo>
                          <a:lnTo>
                            <a:pt x="752" y="218"/>
                          </a:lnTo>
                          <a:lnTo>
                            <a:pt x="750" y="215"/>
                          </a:lnTo>
                          <a:lnTo>
                            <a:pt x="747" y="213"/>
                          </a:lnTo>
                          <a:lnTo>
                            <a:pt x="745" y="212"/>
                          </a:lnTo>
                          <a:lnTo>
                            <a:pt x="742" y="211"/>
                          </a:lnTo>
                          <a:lnTo>
                            <a:pt x="739" y="211"/>
                          </a:lnTo>
                          <a:lnTo>
                            <a:pt x="468" y="211"/>
                          </a:lnTo>
                          <a:lnTo>
                            <a:pt x="468" y="150"/>
                          </a:lnTo>
                          <a:lnTo>
                            <a:pt x="829" y="150"/>
                          </a:lnTo>
                          <a:lnTo>
                            <a:pt x="837" y="150"/>
                          </a:lnTo>
                          <a:lnTo>
                            <a:pt x="845" y="149"/>
                          </a:lnTo>
                          <a:lnTo>
                            <a:pt x="851" y="147"/>
                          </a:lnTo>
                          <a:lnTo>
                            <a:pt x="859" y="145"/>
                          </a:lnTo>
                          <a:lnTo>
                            <a:pt x="866" y="141"/>
                          </a:lnTo>
                          <a:lnTo>
                            <a:pt x="871" y="137"/>
                          </a:lnTo>
                          <a:lnTo>
                            <a:pt x="877" y="132"/>
                          </a:lnTo>
                          <a:lnTo>
                            <a:pt x="882" y="128"/>
                          </a:lnTo>
                          <a:lnTo>
                            <a:pt x="888" y="122"/>
                          </a:lnTo>
                          <a:lnTo>
                            <a:pt x="892" y="117"/>
                          </a:lnTo>
                          <a:lnTo>
                            <a:pt x="896" y="110"/>
                          </a:lnTo>
                          <a:lnTo>
                            <a:pt x="899" y="104"/>
                          </a:lnTo>
                          <a:lnTo>
                            <a:pt x="901" y="97"/>
                          </a:lnTo>
                          <a:lnTo>
                            <a:pt x="903" y="90"/>
                          </a:lnTo>
                          <a:lnTo>
                            <a:pt x="904" y="83"/>
                          </a:lnTo>
                          <a:lnTo>
                            <a:pt x="904" y="75"/>
                          </a:lnTo>
                          <a:lnTo>
                            <a:pt x="904" y="0"/>
                          </a:lnTo>
                          <a:lnTo>
                            <a:pt x="0" y="0"/>
                          </a:lnTo>
                          <a:lnTo>
                            <a:pt x="0" y="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cxnSp>
                <p:nvCxnSpPr>
                  <p:cNvPr id="324" name="Straight Connector 323"/>
                  <p:cNvCxnSpPr/>
                  <p:nvPr/>
                </p:nvCxnSpPr>
                <p:spPr>
                  <a:xfrm>
                    <a:off x="728602" y="4208422"/>
                    <a:ext cx="385823" cy="0"/>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325" name="Isosceles Triangle 324"/>
                  <p:cNvSpPr/>
                  <p:nvPr/>
                </p:nvSpPr>
                <p:spPr bwMode="gray">
                  <a:xfrm>
                    <a:off x="833106" y="4129703"/>
                    <a:ext cx="176814" cy="78719"/>
                  </a:xfrm>
                  <a:prstGeom prst="triangl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grpSp>
            <p:grpSp>
              <p:nvGrpSpPr>
                <p:cNvPr id="315" name="Group 314"/>
                <p:cNvGrpSpPr/>
                <p:nvPr/>
              </p:nvGrpSpPr>
              <p:grpSpPr>
                <a:xfrm>
                  <a:off x="3151187" y="4129703"/>
                  <a:ext cx="474830" cy="379057"/>
                  <a:chOff x="725321" y="4129703"/>
                  <a:chExt cx="474830" cy="379057"/>
                </a:xfrm>
              </p:grpSpPr>
              <p:sp>
                <p:nvSpPr>
                  <p:cNvPr id="316" name="TextBox 315"/>
                  <p:cNvSpPr txBox="1"/>
                  <p:nvPr/>
                </p:nvSpPr>
                <p:spPr>
                  <a:xfrm>
                    <a:off x="907733" y="4287795"/>
                    <a:ext cx="292418" cy="220965"/>
                  </a:xfrm>
                  <a:prstGeom prst="rect">
                    <a:avLst/>
                  </a:prstGeom>
                  <a:noFill/>
                </p:spPr>
                <p:txBody>
                  <a:bodyPr wrap="none" lIns="0" tIns="0" rIns="0" bIns="0" rtlCol="0" anchor="ctr">
                    <a:noAutofit/>
                  </a:bodyPr>
                  <a:lstStyle/>
                  <a:p>
                    <a:pPr>
                      <a:lnSpc>
                        <a:spcPct val="90000"/>
                      </a:lnSpc>
                    </a:pPr>
                    <a:r>
                      <a:rPr lang="en-US" sz="1200" dirty="0" smtClean="0">
                        <a:solidFill>
                          <a:schemeClr val="bg2">
                            <a:lumMod val="50000"/>
                          </a:schemeClr>
                        </a:solidFill>
                      </a:rPr>
                      <a:t>20K</a:t>
                    </a:r>
                    <a:endParaRPr lang="en-US" sz="1200" dirty="0">
                      <a:solidFill>
                        <a:schemeClr val="bg2">
                          <a:lumMod val="50000"/>
                        </a:schemeClr>
                      </a:solidFill>
                    </a:endParaRPr>
                  </a:p>
                </p:txBody>
              </p:sp>
              <p:grpSp>
                <p:nvGrpSpPr>
                  <p:cNvPr id="317" name="Group 316"/>
                  <p:cNvGrpSpPr/>
                  <p:nvPr/>
                </p:nvGrpSpPr>
                <p:grpSpPr>
                  <a:xfrm>
                    <a:off x="725321" y="4340225"/>
                    <a:ext cx="163400" cy="147148"/>
                    <a:chOff x="879475" y="817563"/>
                    <a:chExt cx="287338" cy="258762"/>
                  </a:xfrm>
                  <a:solidFill>
                    <a:schemeClr val="accent1"/>
                  </a:solidFill>
                </p:grpSpPr>
                <p:sp>
                  <p:nvSpPr>
                    <p:cNvPr id="320" name="Freeform 1593"/>
                    <p:cNvSpPr>
                      <a:spLocks/>
                    </p:cNvSpPr>
                    <p:nvPr/>
                  </p:nvSpPr>
                  <p:spPr bwMode="auto">
                    <a:xfrm>
                      <a:off x="879475" y="817563"/>
                      <a:ext cx="287338" cy="171450"/>
                    </a:xfrm>
                    <a:custGeom>
                      <a:avLst/>
                      <a:gdLst>
                        <a:gd name="T0" fmla="*/ 829 w 904"/>
                        <a:gd name="T1" fmla="*/ 0 h 544"/>
                        <a:gd name="T2" fmla="*/ 75 w 904"/>
                        <a:gd name="T3" fmla="*/ 0 h 544"/>
                        <a:gd name="T4" fmla="*/ 67 w 904"/>
                        <a:gd name="T5" fmla="*/ 2 h 544"/>
                        <a:gd name="T6" fmla="*/ 59 w 904"/>
                        <a:gd name="T7" fmla="*/ 3 h 544"/>
                        <a:gd name="T8" fmla="*/ 53 w 904"/>
                        <a:gd name="T9" fmla="*/ 4 h 544"/>
                        <a:gd name="T10" fmla="*/ 46 w 904"/>
                        <a:gd name="T11" fmla="*/ 7 h 544"/>
                        <a:gd name="T12" fmla="*/ 40 w 904"/>
                        <a:gd name="T13" fmla="*/ 10 h 544"/>
                        <a:gd name="T14" fmla="*/ 33 w 904"/>
                        <a:gd name="T15" fmla="*/ 14 h 544"/>
                        <a:gd name="T16" fmla="*/ 27 w 904"/>
                        <a:gd name="T17" fmla="*/ 18 h 544"/>
                        <a:gd name="T18" fmla="*/ 22 w 904"/>
                        <a:gd name="T19" fmla="*/ 23 h 544"/>
                        <a:gd name="T20" fmla="*/ 16 w 904"/>
                        <a:gd name="T21" fmla="*/ 28 h 544"/>
                        <a:gd name="T22" fmla="*/ 12 w 904"/>
                        <a:gd name="T23" fmla="*/ 34 h 544"/>
                        <a:gd name="T24" fmla="*/ 9 w 904"/>
                        <a:gd name="T25" fmla="*/ 40 h 544"/>
                        <a:gd name="T26" fmla="*/ 5 w 904"/>
                        <a:gd name="T27" fmla="*/ 47 h 544"/>
                        <a:gd name="T28" fmla="*/ 3 w 904"/>
                        <a:gd name="T29" fmla="*/ 54 h 544"/>
                        <a:gd name="T30" fmla="*/ 1 w 904"/>
                        <a:gd name="T31" fmla="*/ 61 h 544"/>
                        <a:gd name="T32" fmla="*/ 0 w 904"/>
                        <a:gd name="T33" fmla="*/ 69 h 544"/>
                        <a:gd name="T34" fmla="*/ 0 w 904"/>
                        <a:gd name="T35" fmla="*/ 77 h 544"/>
                        <a:gd name="T36" fmla="*/ 0 w 904"/>
                        <a:gd name="T37" fmla="*/ 544 h 544"/>
                        <a:gd name="T38" fmla="*/ 904 w 904"/>
                        <a:gd name="T39" fmla="*/ 544 h 544"/>
                        <a:gd name="T40" fmla="*/ 904 w 904"/>
                        <a:gd name="T41" fmla="*/ 77 h 544"/>
                        <a:gd name="T42" fmla="*/ 904 w 904"/>
                        <a:gd name="T43" fmla="*/ 69 h 544"/>
                        <a:gd name="T44" fmla="*/ 903 w 904"/>
                        <a:gd name="T45" fmla="*/ 61 h 544"/>
                        <a:gd name="T46" fmla="*/ 901 w 904"/>
                        <a:gd name="T47" fmla="*/ 54 h 544"/>
                        <a:gd name="T48" fmla="*/ 899 w 904"/>
                        <a:gd name="T49" fmla="*/ 47 h 544"/>
                        <a:gd name="T50" fmla="*/ 896 w 904"/>
                        <a:gd name="T51" fmla="*/ 40 h 544"/>
                        <a:gd name="T52" fmla="*/ 892 w 904"/>
                        <a:gd name="T53" fmla="*/ 34 h 544"/>
                        <a:gd name="T54" fmla="*/ 888 w 904"/>
                        <a:gd name="T55" fmla="*/ 28 h 544"/>
                        <a:gd name="T56" fmla="*/ 882 w 904"/>
                        <a:gd name="T57" fmla="*/ 23 h 544"/>
                        <a:gd name="T58" fmla="*/ 877 w 904"/>
                        <a:gd name="T59" fmla="*/ 18 h 544"/>
                        <a:gd name="T60" fmla="*/ 871 w 904"/>
                        <a:gd name="T61" fmla="*/ 14 h 544"/>
                        <a:gd name="T62" fmla="*/ 866 w 904"/>
                        <a:gd name="T63" fmla="*/ 10 h 544"/>
                        <a:gd name="T64" fmla="*/ 859 w 904"/>
                        <a:gd name="T65" fmla="*/ 7 h 544"/>
                        <a:gd name="T66" fmla="*/ 851 w 904"/>
                        <a:gd name="T67" fmla="*/ 4 h 544"/>
                        <a:gd name="T68" fmla="*/ 845 w 904"/>
                        <a:gd name="T69" fmla="*/ 3 h 544"/>
                        <a:gd name="T70" fmla="*/ 837 w 904"/>
                        <a:gd name="T71" fmla="*/ 2 h 544"/>
                        <a:gd name="T72" fmla="*/ 829 w 904"/>
                        <a:gd name="T73"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4" h="544">
                          <a:moveTo>
                            <a:pt x="829" y="0"/>
                          </a:moveTo>
                          <a:lnTo>
                            <a:pt x="75" y="0"/>
                          </a:lnTo>
                          <a:lnTo>
                            <a:pt x="67" y="2"/>
                          </a:lnTo>
                          <a:lnTo>
                            <a:pt x="59" y="3"/>
                          </a:lnTo>
                          <a:lnTo>
                            <a:pt x="53" y="4"/>
                          </a:lnTo>
                          <a:lnTo>
                            <a:pt x="46" y="7"/>
                          </a:lnTo>
                          <a:lnTo>
                            <a:pt x="40" y="10"/>
                          </a:lnTo>
                          <a:lnTo>
                            <a:pt x="33" y="14"/>
                          </a:lnTo>
                          <a:lnTo>
                            <a:pt x="27" y="18"/>
                          </a:lnTo>
                          <a:lnTo>
                            <a:pt x="22" y="23"/>
                          </a:lnTo>
                          <a:lnTo>
                            <a:pt x="16" y="28"/>
                          </a:lnTo>
                          <a:lnTo>
                            <a:pt x="12" y="34"/>
                          </a:lnTo>
                          <a:lnTo>
                            <a:pt x="9" y="40"/>
                          </a:lnTo>
                          <a:lnTo>
                            <a:pt x="5" y="47"/>
                          </a:lnTo>
                          <a:lnTo>
                            <a:pt x="3" y="54"/>
                          </a:lnTo>
                          <a:lnTo>
                            <a:pt x="1" y="61"/>
                          </a:lnTo>
                          <a:lnTo>
                            <a:pt x="0" y="69"/>
                          </a:lnTo>
                          <a:lnTo>
                            <a:pt x="0" y="77"/>
                          </a:lnTo>
                          <a:lnTo>
                            <a:pt x="0" y="544"/>
                          </a:lnTo>
                          <a:lnTo>
                            <a:pt x="904" y="544"/>
                          </a:lnTo>
                          <a:lnTo>
                            <a:pt x="904" y="77"/>
                          </a:lnTo>
                          <a:lnTo>
                            <a:pt x="904" y="69"/>
                          </a:lnTo>
                          <a:lnTo>
                            <a:pt x="903" y="61"/>
                          </a:lnTo>
                          <a:lnTo>
                            <a:pt x="901" y="54"/>
                          </a:lnTo>
                          <a:lnTo>
                            <a:pt x="899" y="47"/>
                          </a:lnTo>
                          <a:lnTo>
                            <a:pt x="896" y="40"/>
                          </a:lnTo>
                          <a:lnTo>
                            <a:pt x="892" y="34"/>
                          </a:lnTo>
                          <a:lnTo>
                            <a:pt x="888" y="28"/>
                          </a:lnTo>
                          <a:lnTo>
                            <a:pt x="882" y="23"/>
                          </a:lnTo>
                          <a:lnTo>
                            <a:pt x="877" y="18"/>
                          </a:lnTo>
                          <a:lnTo>
                            <a:pt x="871" y="14"/>
                          </a:lnTo>
                          <a:lnTo>
                            <a:pt x="866" y="10"/>
                          </a:lnTo>
                          <a:lnTo>
                            <a:pt x="859" y="7"/>
                          </a:lnTo>
                          <a:lnTo>
                            <a:pt x="851" y="4"/>
                          </a:lnTo>
                          <a:lnTo>
                            <a:pt x="845" y="3"/>
                          </a:lnTo>
                          <a:lnTo>
                            <a:pt x="837" y="2"/>
                          </a:lnTo>
                          <a:lnTo>
                            <a:pt x="82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1" name="Freeform 1594"/>
                    <p:cNvSpPr>
                      <a:spLocks noEditPoints="1"/>
                    </p:cNvSpPr>
                    <p:nvPr/>
                  </p:nvSpPr>
                  <p:spPr bwMode="auto">
                    <a:xfrm>
                      <a:off x="879475" y="1000125"/>
                      <a:ext cx="287338" cy="76200"/>
                    </a:xfrm>
                    <a:custGeom>
                      <a:avLst/>
                      <a:gdLst>
                        <a:gd name="T0" fmla="*/ 459 w 904"/>
                        <a:gd name="T1" fmla="*/ 29 h 241"/>
                        <a:gd name="T2" fmla="*/ 469 w 904"/>
                        <a:gd name="T3" fmla="*/ 35 h 241"/>
                        <a:gd name="T4" fmla="*/ 478 w 904"/>
                        <a:gd name="T5" fmla="*/ 43 h 241"/>
                        <a:gd name="T6" fmla="*/ 482 w 904"/>
                        <a:gd name="T7" fmla="*/ 54 h 241"/>
                        <a:gd name="T8" fmla="*/ 482 w 904"/>
                        <a:gd name="T9" fmla="*/ 66 h 241"/>
                        <a:gd name="T10" fmla="*/ 478 w 904"/>
                        <a:gd name="T11" fmla="*/ 77 h 241"/>
                        <a:gd name="T12" fmla="*/ 469 w 904"/>
                        <a:gd name="T13" fmla="*/ 85 h 241"/>
                        <a:gd name="T14" fmla="*/ 459 w 904"/>
                        <a:gd name="T15" fmla="*/ 89 h 241"/>
                        <a:gd name="T16" fmla="*/ 447 w 904"/>
                        <a:gd name="T17" fmla="*/ 89 h 241"/>
                        <a:gd name="T18" fmla="*/ 436 w 904"/>
                        <a:gd name="T19" fmla="*/ 85 h 241"/>
                        <a:gd name="T20" fmla="*/ 427 w 904"/>
                        <a:gd name="T21" fmla="*/ 77 h 241"/>
                        <a:gd name="T22" fmla="*/ 422 w 904"/>
                        <a:gd name="T23" fmla="*/ 66 h 241"/>
                        <a:gd name="T24" fmla="*/ 422 w 904"/>
                        <a:gd name="T25" fmla="*/ 54 h 241"/>
                        <a:gd name="T26" fmla="*/ 427 w 904"/>
                        <a:gd name="T27" fmla="*/ 43 h 241"/>
                        <a:gd name="T28" fmla="*/ 436 w 904"/>
                        <a:gd name="T29" fmla="*/ 35 h 241"/>
                        <a:gd name="T30" fmla="*/ 447 w 904"/>
                        <a:gd name="T31" fmla="*/ 31 h 241"/>
                        <a:gd name="T32" fmla="*/ 452 w 904"/>
                        <a:gd name="T33" fmla="*/ 29 h 241"/>
                        <a:gd name="T34" fmla="*/ 0 w 904"/>
                        <a:gd name="T35" fmla="*/ 83 h 241"/>
                        <a:gd name="T36" fmla="*/ 3 w 904"/>
                        <a:gd name="T37" fmla="*/ 97 h 241"/>
                        <a:gd name="T38" fmla="*/ 9 w 904"/>
                        <a:gd name="T39" fmla="*/ 110 h 241"/>
                        <a:gd name="T40" fmla="*/ 16 w 904"/>
                        <a:gd name="T41" fmla="*/ 122 h 241"/>
                        <a:gd name="T42" fmla="*/ 27 w 904"/>
                        <a:gd name="T43" fmla="*/ 132 h 241"/>
                        <a:gd name="T44" fmla="*/ 40 w 904"/>
                        <a:gd name="T45" fmla="*/ 141 h 241"/>
                        <a:gd name="T46" fmla="*/ 53 w 904"/>
                        <a:gd name="T47" fmla="*/ 147 h 241"/>
                        <a:gd name="T48" fmla="*/ 67 w 904"/>
                        <a:gd name="T49" fmla="*/ 150 h 241"/>
                        <a:gd name="T50" fmla="*/ 437 w 904"/>
                        <a:gd name="T51" fmla="*/ 150 h 241"/>
                        <a:gd name="T52" fmla="*/ 195 w 904"/>
                        <a:gd name="T53" fmla="*/ 211 h 241"/>
                        <a:gd name="T54" fmla="*/ 190 w 904"/>
                        <a:gd name="T55" fmla="*/ 212 h 241"/>
                        <a:gd name="T56" fmla="*/ 186 w 904"/>
                        <a:gd name="T57" fmla="*/ 215 h 241"/>
                        <a:gd name="T58" fmla="*/ 182 w 904"/>
                        <a:gd name="T59" fmla="*/ 220 h 241"/>
                        <a:gd name="T60" fmla="*/ 181 w 904"/>
                        <a:gd name="T61" fmla="*/ 225 h 241"/>
                        <a:gd name="T62" fmla="*/ 182 w 904"/>
                        <a:gd name="T63" fmla="*/ 232 h 241"/>
                        <a:gd name="T64" fmla="*/ 186 w 904"/>
                        <a:gd name="T65" fmla="*/ 236 h 241"/>
                        <a:gd name="T66" fmla="*/ 190 w 904"/>
                        <a:gd name="T67" fmla="*/ 240 h 241"/>
                        <a:gd name="T68" fmla="*/ 195 w 904"/>
                        <a:gd name="T69" fmla="*/ 241 h 241"/>
                        <a:gd name="T70" fmla="*/ 742 w 904"/>
                        <a:gd name="T71" fmla="*/ 241 h 241"/>
                        <a:gd name="T72" fmla="*/ 747 w 904"/>
                        <a:gd name="T73" fmla="*/ 239 h 241"/>
                        <a:gd name="T74" fmla="*/ 752 w 904"/>
                        <a:gd name="T75" fmla="*/ 234 h 241"/>
                        <a:gd name="T76" fmla="*/ 754 w 904"/>
                        <a:gd name="T77" fmla="*/ 229 h 241"/>
                        <a:gd name="T78" fmla="*/ 754 w 904"/>
                        <a:gd name="T79" fmla="*/ 223 h 241"/>
                        <a:gd name="T80" fmla="*/ 752 w 904"/>
                        <a:gd name="T81" fmla="*/ 218 h 241"/>
                        <a:gd name="T82" fmla="*/ 747 w 904"/>
                        <a:gd name="T83" fmla="*/ 213 h 241"/>
                        <a:gd name="T84" fmla="*/ 742 w 904"/>
                        <a:gd name="T85" fmla="*/ 211 h 241"/>
                        <a:gd name="T86" fmla="*/ 468 w 904"/>
                        <a:gd name="T87" fmla="*/ 211 h 241"/>
                        <a:gd name="T88" fmla="*/ 829 w 904"/>
                        <a:gd name="T89" fmla="*/ 150 h 241"/>
                        <a:gd name="T90" fmla="*/ 845 w 904"/>
                        <a:gd name="T91" fmla="*/ 149 h 241"/>
                        <a:gd name="T92" fmla="*/ 859 w 904"/>
                        <a:gd name="T93" fmla="*/ 145 h 241"/>
                        <a:gd name="T94" fmla="*/ 871 w 904"/>
                        <a:gd name="T95" fmla="*/ 137 h 241"/>
                        <a:gd name="T96" fmla="*/ 882 w 904"/>
                        <a:gd name="T97" fmla="*/ 128 h 241"/>
                        <a:gd name="T98" fmla="*/ 892 w 904"/>
                        <a:gd name="T99" fmla="*/ 117 h 241"/>
                        <a:gd name="T100" fmla="*/ 899 w 904"/>
                        <a:gd name="T101" fmla="*/ 104 h 241"/>
                        <a:gd name="T102" fmla="*/ 903 w 904"/>
                        <a:gd name="T103" fmla="*/ 90 h 241"/>
                        <a:gd name="T104" fmla="*/ 904 w 904"/>
                        <a:gd name="T105" fmla="*/ 75 h 241"/>
                        <a:gd name="T106" fmla="*/ 0 w 904"/>
                        <a:gd name="T10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4" h="241">
                          <a:moveTo>
                            <a:pt x="452" y="29"/>
                          </a:moveTo>
                          <a:lnTo>
                            <a:pt x="459" y="29"/>
                          </a:lnTo>
                          <a:lnTo>
                            <a:pt x="464" y="32"/>
                          </a:lnTo>
                          <a:lnTo>
                            <a:pt x="469" y="35"/>
                          </a:lnTo>
                          <a:lnTo>
                            <a:pt x="473" y="38"/>
                          </a:lnTo>
                          <a:lnTo>
                            <a:pt x="478" y="43"/>
                          </a:lnTo>
                          <a:lnTo>
                            <a:pt x="480" y="48"/>
                          </a:lnTo>
                          <a:lnTo>
                            <a:pt x="482" y="54"/>
                          </a:lnTo>
                          <a:lnTo>
                            <a:pt x="482" y="59"/>
                          </a:lnTo>
                          <a:lnTo>
                            <a:pt x="482" y="66"/>
                          </a:lnTo>
                          <a:lnTo>
                            <a:pt x="480" y="71"/>
                          </a:lnTo>
                          <a:lnTo>
                            <a:pt x="478" y="77"/>
                          </a:lnTo>
                          <a:lnTo>
                            <a:pt x="473" y="81"/>
                          </a:lnTo>
                          <a:lnTo>
                            <a:pt x="469" y="85"/>
                          </a:lnTo>
                          <a:lnTo>
                            <a:pt x="464" y="87"/>
                          </a:lnTo>
                          <a:lnTo>
                            <a:pt x="459" y="89"/>
                          </a:lnTo>
                          <a:lnTo>
                            <a:pt x="452" y="90"/>
                          </a:lnTo>
                          <a:lnTo>
                            <a:pt x="447" y="89"/>
                          </a:lnTo>
                          <a:lnTo>
                            <a:pt x="440" y="87"/>
                          </a:lnTo>
                          <a:lnTo>
                            <a:pt x="436" y="85"/>
                          </a:lnTo>
                          <a:lnTo>
                            <a:pt x="431" y="81"/>
                          </a:lnTo>
                          <a:lnTo>
                            <a:pt x="427" y="77"/>
                          </a:lnTo>
                          <a:lnTo>
                            <a:pt x="424" y="71"/>
                          </a:lnTo>
                          <a:lnTo>
                            <a:pt x="422" y="66"/>
                          </a:lnTo>
                          <a:lnTo>
                            <a:pt x="422" y="59"/>
                          </a:lnTo>
                          <a:lnTo>
                            <a:pt x="422" y="54"/>
                          </a:lnTo>
                          <a:lnTo>
                            <a:pt x="424" y="48"/>
                          </a:lnTo>
                          <a:lnTo>
                            <a:pt x="427" y="43"/>
                          </a:lnTo>
                          <a:lnTo>
                            <a:pt x="431" y="38"/>
                          </a:lnTo>
                          <a:lnTo>
                            <a:pt x="436" y="35"/>
                          </a:lnTo>
                          <a:lnTo>
                            <a:pt x="440" y="32"/>
                          </a:lnTo>
                          <a:lnTo>
                            <a:pt x="447" y="31"/>
                          </a:lnTo>
                          <a:lnTo>
                            <a:pt x="452" y="29"/>
                          </a:lnTo>
                          <a:lnTo>
                            <a:pt x="452" y="29"/>
                          </a:lnTo>
                          <a:close/>
                          <a:moveTo>
                            <a:pt x="0" y="75"/>
                          </a:moveTo>
                          <a:lnTo>
                            <a:pt x="0" y="83"/>
                          </a:lnTo>
                          <a:lnTo>
                            <a:pt x="1" y="90"/>
                          </a:lnTo>
                          <a:lnTo>
                            <a:pt x="3" y="97"/>
                          </a:lnTo>
                          <a:lnTo>
                            <a:pt x="5" y="104"/>
                          </a:lnTo>
                          <a:lnTo>
                            <a:pt x="9" y="110"/>
                          </a:lnTo>
                          <a:lnTo>
                            <a:pt x="12" y="117"/>
                          </a:lnTo>
                          <a:lnTo>
                            <a:pt x="16" y="122"/>
                          </a:lnTo>
                          <a:lnTo>
                            <a:pt x="22" y="128"/>
                          </a:lnTo>
                          <a:lnTo>
                            <a:pt x="27" y="132"/>
                          </a:lnTo>
                          <a:lnTo>
                            <a:pt x="33" y="137"/>
                          </a:lnTo>
                          <a:lnTo>
                            <a:pt x="40" y="141"/>
                          </a:lnTo>
                          <a:lnTo>
                            <a:pt x="46" y="145"/>
                          </a:lnTo>
                          <a:lnTo>
                            <a:pt x="53" y="147"/>
                          </a:lnTo>
                          <a:lnTo>
                            <a:pt x="59" y="149"/>
                          </a:lnTo>
                          <a:lnTo>
                            <a:pt x="67" y="150"/>
                          </a:lnTo>
                          <a:lnTo>
                            <a:pt x="75" y="150"/>
                          </a:lnTo>
                          <a:lnTo>
                            <a:pt x="437" y="150"/>
                          </a:lnTo>
                          <a:lnTo>
                            <a:pt x="437" y="211"/>
                          </a:lnTo>
                          <a:lnTo>
                            <a:pt x="195" y="211"/>
                          </a:lnTo>
                          <a:lnTo>
                            <a:pt x="192" y="211"/>
                          </a:lnTo>
                          <a:lnTo>
                            <a:pt x="190" y="212"/>
                          </a:lnTo>
                          <a:lnTo>
                            <a:pt x="188" y="213"/>
                          </a:lnTo>
                          <a:lnTo>
                            <a:pt x="186" y="215"/>
                          </a:lnTo>
                          <a:lnTo>
                            <a:pt x="183" y="218"/>
                          </a:lnTo>
                          <a:lnTo>
                            <a:pt x="182" y="220"/>
                          </a:lnTo>
                          <a:lnTo>
                            <a:pt x="181" y="223"/>
                          </a:lnTo>
                          <a:lnTo>
                            <a:pt x="181" y="225"/>
                          </a:lnTo>
                          <a:lnTo>
                            <a:pt x="181" y="229"/>
                          </a:lnTo>
                          <a:lnTo>
                            <a:pt x="182" y="232"/>
                          </a:lnTo>
                          <a:lnTo>
                            <a:pt x="183" y="234"/>
                          </a:lnTo>
                          <a:lnTo>
                            <a:pt x="186" y="236"/>
                          </a:lnTo>
                          <a:lnTo>
                            <a:pt x="188" y="239"/>
                          </a:lnTo>
                          <a:lnTo>
                            <a:pt x="190" y="240"/>
                          </a:lnTo>
                          <a:lnTo>
                            <a:pt x="192" y="241"/>
                          </a:lnTo>
                          <a:lnTo>
                            <a:pt x="195" y="241"/>
                          </a:lnTo>
                          <a:lnTo>
                            <a:pt x="739" y="241"/>
                          </a:lnTo>
                          <a:lnTo>
                            <a:pt x="742" y="241"/>
                          </a:lnTo>
                          <a:lnTo>
                            <a:pt x="745" y="240"/>
                          </a:lnTo>
                          <a:lnTo>
                            <a:pt x="747" y="239"/>
                          </a:lnTo>
                          <a:lnTo>
                            <a:pt x="750" y="236"/>
                          </a:lnTo>
                          <a:lnTo>
                            <a:pt x="752" y="234"/>
                          </a:lnTo>
                          <a:lnTo>
                            <a:pt x="753" y="232"/>
                          </a:lnTo>
                          <a:lnTo>
                            <a:pt x="754" y="229"/>
                          </a:lnTo>
                          <a:lnTo>
                            <a:pt x="754" y="225"/>
                          </a:lnTo>
                          <a:lnTo>
                            <a:pt x="754" y="223"/>
                          </a:lnTo>
                          <a:lnTo>
                            <a:pt x="753" y="220"/>
                          </a:lnTo>
                          <a:lnTo>
                            <a:pt x="752" y="218"/>
                          </a:lnTo>
                          <a:lnTo>
                            <a:pt x="750" y="215"/>
                          </a:lnTo>
                          <a:lnTo>
                            <a:pt x="747" y="213"/>
                          </a:lnTo>
                          <a:lnTo>
                            <a:pt x="745" y="212"/>
                          </a:lnTo>
                          <a:lnTo>
                            <a:pt x="742" y="211"/>
                          </a:lnTo>
                          <a:lnTo>
                            <a:pt x="739" y="211"/>
                          </a:lnTo>
                          <a:lnTo>
                            <a:pt x="468" y="211"/>
                          </a:lnTo>
                          <a:lnTo>
                            <a:pt x="468" y="150"/>
                          </a:lnTo>
                          <a:lnTo>
                            <a:pt x="829" y="150"/>
                          </a:lnTo>
                          <a:lnTo>
                            <a:pt x="837" y="150"/>
                          </a:lnTo>
                          <a:lnTo>
                            <a:pt x="845" y="149"/>
                          </a:lnTo>
                          <a:lnTo>
                            <a:pt x="851" y="147"/>
                          </a:lnTo>
                          <a:lnTo>
                            <a:pt x="859" y="145"/>
                          </a:lnTo>
                          <a:lnTo>
                            <a:pt x="866" y="141"/>
                          </a:lnTo>
                          <a:lnTo>
                            <a:pt x="871" y="137"/>
                          </a:lnTo>
                          <a:lnTo>
                            <a:pt x="877" y="132"/>
                          </a:lnTo>
                          <a:lnTo>
                            <a:pt x="882" y="128"/>
                          </a:lnTo>
                          <a:lnTo>
                            <a:pt x="888" y="122"/>
                          </a:lnTo>
                          <a:lnTo>
                            <a:pt x="892" y="117"/>
                          </a:lnTo>
                          <a:lnTo>
                            <a:pt x="896" y="110"/>
                          </a:lnTo>
                          <a:lnTo>
                            <a:pt x="899" y="104"/>
                          </a:lnTo>
                          <a:lnTo>
                            <a:pt x="901" y="97"/>
                          </a:lnTo>
                          <a:lnTo>
                            <a:pt x="903" y="90"/>
                          </a:lnTo>
                          <a:lnTo>
                            <a:pt x="904" y="83"/>
                          </a:lnTo>
                          <a:lnTo>
                            <a:pt x="904" y="75"/>
                          </a:lnTo>
                          <a:lnTo>
                            <a:pt x="904" y="0"/>
                          </a:lnTo>
                          <a:lnTo>
                            <a:pt x="0" y="0"/>
                          </a:lnTo>
                          <a:lnTo>
                            <a:pt x="0" y="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cxnSp>
                <p:nvCxnSpPr>
                  <p:cNvPr id="318" name="Straight Connector 317"/>
                  <p:cNvCxnSpPr/>
                  <p:nvPr/>
                </p:nvCxnSpPr>
                <p:spPr>
                  <a:xfrm>
                    <a:off x="728602" y="4208422"/>
                    <a:ext cx="385823" cy="0"/>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319" name="Isosceles Triangle 318"/>
                  <p:cNvSpPr/>
                  <p:nvPr/>
                </p:nvSpPr>
                <p:spPr bwMode="gray">
                  <a:xfrm>
                    <a:off x="833106" y="4129703"/>
                    <a:ext cx="176814" cy="78719"/>
                  </a:xfrm>
                  <a:prstGeom prst="triangl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grpSp>
          </p:grpSp>
          <p:grpSp>
            <p:nvGrpSpPr>
              <p:cNvPr id="247" name="Group 246"/>
              <p:cNvGrpSpPr/>
              <p:nvPr/>
            </p:nvGrpSpPr>
            <p:grpSpPr>
              <a:xfrm>
                <a:off x="4202112" y="2631462"/>
                <a:ext cx="2910221" cy="1877298"/>
                <a:chOff x="715796" y="2631462"/>
                <a:chExt cx="2910221" cy="1877298"/>
              </a:xfrm>
            </p:grpSpPr>
            <p:sp>
              <p:nvSpPr>
                <p:cNvPr id="248" name="Freeform 284"/>
                <p:cNvSpPr>
                  <a:spLocks noEditPoints="1"/>
                </p:cNvSpPr>
                <p:nvPr/>
              </p:nvSpPr>
              <p:spPr bwMode="auto">
                <a:xfrm>
                  <a:off x="778023" y="3486094"/>
                  <a:ext cx="276417" cy="551388"/>
                </a:xfrm>
                <a:custGeom>
                  <a:avLst/>
                  <a:gdLst>
                    <a:gd name="T0" fmla="*/ 392 w 766"/>
                    <a:gd name="T1" fmla="*/ 920 h 1528"/>
                    <a:gd name="T2" fmla="*/ 414 w 766"/>
                    <a:gd name="T3" fmla="*/ 932 h 1528"/>
                    <a:gd name="T4" fmla="*/ 426 w 766"/>
                    <a:gd name="T5" fmla="*/ 954 h 1528"/>
                    <a:gd name="T6" fmla="*/ 426 w 766"/>
                    <a:gd name="T7" fmla="*/ 972 h 1528"/>
                    <a:gd name="T8" fmla="*/ 414 w 766"/>
                    <a:gd name="T9" fmla="*/ 994 h 1528"/>
                    <a:gd name="T10" fmla="*/ 392 w 766"/>
                    <a:gd name="T11" fmla="*/ 1008 h 1528"/>
                    <a:gd name="T12" fmla="*/ 374 w 766"/>
                    <a:gd name="T13" fmla="*/ 1008 h 1528"/>
                    <a:gd name="T14" fmla="*/ 352 w 766"/>
                    <a:gd name="T15" fmla="*/ 994 h 1528"/>
                    <a:gd name="T16" fmla="*/ 340 w 766"/>
                    <a:gd name="T17" fmla="*/ 972 h 1528"/>
                    <a:gd name="T18" fmla="*/ 340 w 766"/>
                    <a:gd name="T19" fmla="*/ 954 h 1528"/>
                    <a:gd name="T20" fmla="*/ 352 w 766"/>
                    <a:gd name="T21" fmla="*/ 932 h 1528"/>
                    <a:gd name="T22" fmla="*/ 374 w 766"/>
                    <a:gd name="T23" fmla="*/ 920 h 1528"/>
                    <a:gd name="T24" fmla="*/ 536 w 766"/>
                    <a:gd name="T25" fmla="*/ 1528 h 1528"/>
                    <a:gd name="T26" fmla="*/ 230 w 766"/>
                    <a:gd name="T27" fmla="*/ 1528 h 1528"/>
                    <a:gd name="T28" fmla="*/ 16 w 766"/>
                    <a:gd name="T29" fmla="*/ 1508 h 1528"/>
                    <a:gd name="T30" fmla="*/ 4 w 766"/>
                    <a:gd name="T31" fmla="*/ 1504 h 1528"/>
                    <a:gd name="T32" fmla="*/ 0 w 766"/>
                    <a:gd name="T33" fmla="*/ 38 h 1528"/>
                    <a:gd name="T34" fmla="*/ 4 w 766"/>
                    <a:gd name="T35" fmla="*/ 26 h 1528"/>
                    <a:gd name="T36" fmla="*/ 90 w 766"/>
                    <a:gd name="T37" fmla="*/ 22 h 1528"/>
                    <a:gd name="T38" fmla="*/ 676 w 766"/>
                    <a:gd name="T39" fmla="*/ 22 h 1528"/>
                    <a:gd name="T40" fmla="*/ 756 w 766"/>
                    <a:gd name="T41" fmla="*/ 22 h 1528"/>
                    <a:gd name="T42" fmla="*/ 766 w 766"/>
                    <a:gd name="T43" fmla="*/ 38 h 1528"/>
                    <a:gd name="T44" fmla="*/ 764 w 766"/>
                    <a:gd name="T45" fmla="*/ 1498 h 1528"/>
                    <a:gd name="T46" fmla="*/ 750 w 766"/>
                    <a:gd name="T47" fmla="*/ 1508 h 1528"/>
                    <a:gd name="T48" fmla="*/ 536 w 766"/>
                    <a:gd name="T49" fmla="*/ 1528 h 1528"/>
                    <a:gd name="T50" fmla="*/ 648 w 766"/>
                    <a:gd name="T51" fmla="*/ 156 h 1528"/>
                    <a:gd name="T52" fmla="*/ 118 w 766"/>
                    <a:gd name="T53" fmla="*/ 496 h 1528"/>
                    <a:gd name="T54" fmla="*/ 118 w 766"/>
                    <a:gd name="T55" fmla="*/ 348 h 1528"/>
                    <a:gd name="T56" fmla="*/ 648 w 766"/>
                    <a:gd name="T57" fmla="*/ 688 h 1528"/>
                    <a:gd name="T58" fmla="*/ 118 w 766"/>
                    <a:gd name="T59" fmla="*/ 688 h 1528"/>
                    <a:gd name="T60" fmla="*/ 366 w 766"/>
                    <a:gd name="T61" fmla="*/ 882 h 1528"/>
                    <a:gd name="T62" fmla="*/ 324 w 766"/>
                    <a:gd name="T63" fmla="*/ 904 h 1528"/>
                    <a:gd name="T64" fmla="*/ 302 w 766"/>
                    <a:gd name="T65" fmla="*/ 946 h 1528"/>
                    <a:gd name="T66" fmla="*/ 302 w 766"/>
                    <a:gd name="T67" fmla="*/ 980 h 1528"/>
                    <a:gd name="T68" fmla="*/ 324 w 766"/>
                    <a:gd name="T69" fmla="*/ 1022 h 1528"/>
                    <a:gd name="T70" fmla="*/ 366 w 766"/>
                    <a:gd name="T71" fmla="*/ 1044 h 1528"/>
                    <a:gd name="T72" fmla="*/ 400 w 766"/>
                    <a:gd name="T73" fmla="*/ 1044 h 1528"/>
                    <a:gd name="T74" fmla="*/ 442 w 766"/>
                    <a:gd name="T75" fmla="*/ 1022 h 1528"/>
                    <a:gd name="T76" fmla="*/ 464 w 766"/>
                    <a:gd name="T77" fmla="*/ 980 h 1528"/>
                    <a:gd name="T78" fmla="*/ 464 w 766"/>
                    <a:gd name="T79" fmla="*/ 946 h 1528"/>
                    <a:gd name="T80" fmla="*/ 442 w 766"/>
                    <a:gd name="T81" fmla="*/ 904 h 1528"/>
                    <a:gd name="T82" fmla="*/ 400 w 766"/>
                    <a:gd name="T83" fmla="*/ 882 h 1528"/>
                    <a:gd name="T84" fmla="*/ 648 w 766"/>
                    <a:gd name="T85" fmla="*/ 1362 h 1528"/>
                    <a:gd name="T86" fmla="*/ 624 w 766"/>
                    <a:gd name="T87" fmla="*/ 1014 h 1528"/>
                    <a:gd name="T88" fmla="*/ 534 w 766"/>
                    <a:gd name="T89" fmla="*/ 1084 h 1528"/>
                    <a:gd name="T90" fmla="*/ 442 w 766"/>
                    <a:gd name="T91" fmla="*/ 1114 h 1528"/>
                    <a:gd name="T92" fmla="*/ 382 w 766"/>
                    <a:gd name="T93" fmla="*/ 1120 h 1528"/>
                    <a:gd name="T94" fmla="*/ 342 w 766"/>
                    <a:gd name="T95" fmla="*/ 1118 h 1528"/>
                    <a:gd name="T96" fmla="*/ 268 w 766"/>
                    <a:gd name="T97" fmla="*/ 1098 h 1528"/>
                    <a:gd name="T98" fmla="*/ 170 w 766"/>
                    <a:gd name="T99" fmla="*/ 1040 h 1528"/>
                    <a:gd name="T100" fmla="*/ 118 w 766"/>
                    <a:gd name="T101" fmla="*/ 1362 h 1528"/>
                    <a:gd name="T102" fmla="*/ 648 w 766"/>
                    <a:gd name="T103" fmla="*/ 1362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66" h="1528">
                      <a:moveTo>
                        <a:pt x="382" y="918"/>
                      </a:moveTo>
                      <a:lnTo>
                        <a:pt x="382" y="918"/>
                      </a:lnTo>
                      <a:lnTo>
                        <a:pt x="392" y="920"/>
                      </a:lnTo>
                      <a:lnTo>
                        <a:pt x="400" y="922"/>
                      </a:lnTo>
                      <a:lnTo>
                        <a:pt x="408" y="926"/>
                      </a:lnTo>
                      <a:lnTo>
                        <a:pt x="414" y="932"/>
                      </a:lnTo>
                      <a:lnTo>
                        <a:pt x="420" y="938"/>
                      </a:lnTo>
                      <a:lnTo>
                        <a:pt x="424" y="946"/>
                      </a:lnTo>
                      <a:lnTo>
                        <a:pt x="426" y="954"/>
                      </a:lnTo>
                      <a:lnTo>
                        <a:pt x="428" y="964"/>
                      </a:lnTo>
                      <a:lnTo>
                        <a:pt x="428" y="964"/>
                      </a:lnTo>
                      <a:lnTo>
                        <a:pt x="426" y="972"/>
                      </a:lnTo>
                      <a:lnTo>
                        <a:pt x="424" y="980"/>
                      </a:lnTo>
                      <a:lnTo>
                        <a:pt x="420" y="988"/>
                      </a:lnTo>
                      <a:lnTo>
                        <a:pt x="414" y="994"/>
                      </a:lnTo>
                      <a:lnTo>
                        <a:pt x="408" y="1000"/>
                      </a:lnTo>
                      <a:lnTo>
                        <a:pt x="400" y="1004"/>
                      </a:lnTo>
                      <a:lnTo>
                        <a:pt x="392" y="1008"/>
                      </a:lnTo>
                      <a:lnTo>
                        <a:pt x="382" y="1008"/>
                      </a:lnTo>
                      <a:lnTo>
                        <a:pt x="382" y="1008"/>
                      </a:lnTo>
                      <a:lnTo>
                        <a:pt x="374" y="1008"/>
                      </a:lnTo>
                      <a:lnTo>
                        <a:pt x="366" y="1004"/>
                      </a:lnTo>
                      <a:lnTo>
                        <a:pt x="358" y="1000"/>
                      </a:lnTo>
                      <a:lnTo>
                        <a:pt x="352" y="994"/>
                      </a:lnTo>
                      <a:lnTo>
                        <a:pt x="346" y="988"/>
                      </a:lnTo>
                      <a:lnTo>
                        <a:pt x="342" y="980"/>
                      </a:lnTo>
                      <a:lnTo>
                        <a:pt x="340" y="972"/>
                      </a:lnTo>
                      <a:lnTo>
                        <a:pt x="338" y="964"/>
                      </a:lnTo>
                      <a:lnTo>
                        <a:pt x="338" y="964"/>
                      </a:lnTo>
                      <a:lnTo>
                        <a:pt x="340" y="954"/>
                      </a:lnTo>
                      <a:lnTo>
                        <a:pt x="342" y="946"/>
                      </a:lnTo>
                      <a:lnTo>
                        <a:pt x="346" y="938"/>
                      </a:lnTo>
                      <a:lnTo>
                        <a:pt x="352" y="932"/>
                      </a:lnTo>
                      <a:lnTo>
                        <a:pt x="358" y="926"/>
                      </a:lnTo>
                      <a:lnTo>
                        <a:pt x="366" y="922"/>
                      </a:lnTo>
                      <a:lnTo>
                        <a:pt x="374" y="920"/>
                      </a:lnTo>
                      <a:lnTo>
                        <a:pt x="382" y="918"/>
                      </a:lnTo>
                      <a:lnTo>
                        <a:pt x="382" y="918"/>
                      </a:lnTo>
                      <a:close/>
                      <a:moveTo>
                        <a:pt x="536" y="1528"/>
                      </a:moveTo>
                      <a:lnTo>
                        <a:pt x="536" y="1508"/>
                      </a:lnTo>
                      <a:lnTo>
                        <a:pt x="230" y="1508"/>
                      </a:lnTo>
                      <a:lnTo>
                        <a:pt x="230" y="1528"/>
                      </a:lnTo>
                      <a:lnTo>
                        <a:pt x="94" y="1528"/>
                      </a:lnTo>
                      <a:lnTo>
                        <a:pt x="94" y="1508"/>
                      </a:lnTo>
                      <a:lnTo>
                        <a:pt x="16" y="1508"/>
                      </a:lnTo>
                      <a:lnTo>
                        <a:pt x="16" y="1508"/>
                      </a:lnTo>
                      <a:lnTo>
                        <a:pt x="10" y="1508"/>
                      </a:lnTo>
                      <a:lnTo>
                        <a:pt x="4" y="1504"/>
                      </a:lnTo>
                      <a:lnTo>
                        <a:pt x="2" y="1498"/>
                      </a:lnTo>
                      <a:lnTo>
                        <a:pt x="0" y="1492"/>
                      </a:lnTo>
                      <a:lnTo>
                        <a:pt x="0" y="38"/>
                      </a:lnTo>
                      <a:lnTo>
                        <a:pt x="0" y="38"/>
                      </a:lnTo>
                      <a:lnTo>
                        <a:pt x="2" y="32"/>
                      </a:lnTo>
                      <a:lnTo>
                        <a:pt x="4" y="26"/>
                      </a:lnTo>
                      <a:lnTo>
                        <a:pt x="10" y="22"/>
                      </a:lnTo>
                      <a:lnTo>
                        <a:pt x="16" y="22"/>
                      </a:lnTo>
                      <a:lnTo>
                        <a:pt x="90" y="22"/>
                      </a:lnTo>
                      <a:lnTo>
                        <a:pt x="108" y="0"/>
                      </a:lnTo>
                      <a:lnTo>
                        <a:pt x="658" y="0"/>
                      </a:lnTo>
                      <a:lnTo>
                        <a:pt x="676" y="22"/>
                      </a:lnTo>
                      <a:lnTo>
                        <a:pt x="750" y="22"/>
                      </a:lnTo>
                      <a:lnTo>
                        <a:pt x="750" y="22"/>
                      </a:lnTo>
                      <a:lnTo>
                        <a:pt x="756" y="22"/>
                      </a:lnTo>
                      <a:lnTo>
                        <a:pt x="762" y="26"/>
                      </a:lnTo>
                      <a:lnTo>
                        <a:pt x="764" y="32"/>
                      </a:lnTo>
                      <a:lnTo>
                        <a:pt x="766" y="38"/>
                      </a:lnTo>
                      <a:lnTo>
                        <a:pt x="766" y="1492"/>
                      </a:lnTo>
                      <a:lnTo>
                        <a:pt x="766" y="1492"/>
                      </a:lnTo>
                      <a:lnTo>
                        <a:pt x="764" y="1498"/>
                      </a:lnTo>
                      <a:lnTo>
                        <a:pt x="762" y="1504"/>
                      </a:lnTo>
                      <a:lnTo>
                        <a:pt x="756" y="1508"/>
                      </a:lnTo>
                      <a:lnTo>
                        <a:pt x="750" y="1508"/>
                      </a:lnTo>
                      <a:lnTo>
                        <a:pt x="672" y="1508"/>
                      </a:lnTo>
                      <a:lnTo>
                        <a:pt x="672" y="1528"/>
                      </a:lnTo>
                      <a:lnTo>
                        <a:pt x="536" y="1528"/>
                      </a:lnTo>
                      <a:close/>
                      <a:moveTo>
                        <a:pt x="118" y="304"/>
                      </a:moveTo>
                      <a:lnTo>
                        <a:pt x="648" y="304"/>
                      </a:lnTo>
                      <a:lnTo>
                        <a:pt x="648" y="156"/>
                      </a:lnTo>
                      <a:lnTo>
                        <a:pt x="118" y="156"/>
                      </a:lnTo>
                      <a:lnTo>
                        <a:pt x="118" y="304"/>
                      </a:lnTo>
                      <a:close/>
                      <a:moveTo>
                        <a:pt x="118" y="496"/>
                      </a:moveTo>
                      <a:lnTo>
                        <a:pt x="648" y="496"/>
                      </a:lnTo>
                      <a:lnTo>
                        <a:pt x="648" y="348"/>
                      </a:lnTo>
                      <a:lnTo>
                        <a:pt x="118" y="348"/>
                      </a:lnTo>
                      <a:lnTo>
                        <a:pt x="118" y="496"/>
                      </a:lnTo>
                      <a:close/>
                      <a:moveTo>
                        <a:pt x="118" y="688"/>
                      </a:moveTo>
                      <a:lnTo>
                        <a:pt x="648" y="688"/>
                      </a:lnTo>
                      <a:lnTo>
                        <a:pt x="648" y="540"/>
                      </a:lnTo>
                      <a:lnTo>
                        <a:pt x="118" y="540"/>
                      </a:lnTo>
                      <a:lnTo>
                        <a:pt x="118" y="688"/>
                      </a:lnTo>
                      <a:close/>
                      <a:moveTo>
                        <a:pt x="382" y="880"/>
                      </a:moveTo>
                      <a:lnTo>
                        <a:pt x="382" y="880"/>
                      </a:lnTo>
                      <a:lnTo>
                        <a:pt x="366" y="882"/>
                      </a:lnTo>
                      <a:lnTo>
                        <a:pt x="350" y="886"/>
                      </a:lnTo>
                      <a:lnTo>
                        <a:pt x="336" y="894"/>
                      </a:lnTo>
                      <a:lnTo>
                        <a:pt x="324" y="904"/>
                      </a:lnTo>
                      <a:lnTo>
                        <a:pt x="314" y="916"/>
                      </a:lnTo>
                      <a:lnTo>
                        <a:pt x="306" y="930"/>
                      </a:lnTo>
                      <a:lnTo>
                        <a:pt x="302" y="946"/>
                      </a:lnTo>
                      <a:lnTo>
                        <a:pt x="300" y="964"/>
                      </a:lnTo>
                      <a:lnTo>
                        <a:pt x="300" y="964"/>
                      </a:lnTo>
                      <a:lnTo>
                        <a:pt x="302" y="980"/>
                      </a:lnTo>
                      <a:lnTo>
                        <a:pt x="306" y="996"/>
                      </a:lnTo>
                      <a:lnTo>
                        <a:pt x="314" y="1010"/>
                      </a:lnTo>
                      <a:lnTo>
                        <a:pt x="324" y="1022"/>
                      </a:lnTo>
                      <a:lnTo>
                        <a:pt x="336" y="1032"/>
                      </a:lnTo>
                      <a:lnTo>
                        <a:pt x="350" y="1040"/>
                      </a:lnTo>
                      <a:lnTo>
                        <a:pt x="366" y="1044"/>
                      </a:lnTo>
                      <a:lnTo>
                        <a:pt x="382" y="1046"/>
                      </a:lnTo>
                      <a:lnTo>
                        <a:pt x="382" y="1046"/>
                      </a:lnTo>
                      <a:lnTo>
                        <a:pt x="400" y="1044"/>
                      </a:lnTo>
                      <a:lnTo>
                        <a:pt x="416" y="1040"/>
                      </a:lnTo>
                      <a:lnTo>
                        <a:pt x="430" y="1032"/>
                      </a:lnTo>
                      <a:lnTo>
                        <a:pt x="442" y="1022"/>
                      </a:lnTo>
                      <a:lnTo>
                        <a:pt x="452" y="1010"/>
                      </a:lnTo>
                      <a:lnTo>
                        <a:pt x="460" y="996"/>
                      </a:lnTo>
                      <a:lnTo>
                        <a:pt x="464" y="980"/>
                      </a:lnTo>
                      <a:lnTo>
                        <a:pt x="466" y="964"/>
                      </a:lnTo>
                      <a:lnTo>
                        <a:pt x="466" y="964"/>
                      </a:lnTo>
                      <a:lnTo>
                        <a:pt x="464" y="946"/>
                      </a:lnTo>
                      <a:lnTo>
                        <a:pt x="460" y="930"/>
                      </a:lnTo>
                      <a:lnTo>
                        <a:pt x="452" y="916"/>
                      </a:lnTo>
                      <a:lnTo>
                        <a:pt x="442" y="904"/>
                      </a:lnTo>
                      <a:lnTo>
                        <a:pt x="430" y="894"/>
                      </a:lnTo>
                      <a:lnTo>
                        <a:pt x="416" y="886"/>
                      </a:lnTo>
                      <a:lnTo>
                        <a:pt x="400" y="882"/>
                      </a:lnTo>
                      <a:lnTo>
                        <a:pt x="382" y="880"/>
                      </a:lnTo>
                      <a:lnTo>
                        <a:pt x="382" y="880"/>
                      </a:lnTo>
                      <a:close/>
                      <a:moveTo>
                        <a:pt x="648" y="1362"/>
                      </a:moveTo>
                      <a:lnTo>
                        <a:pt x="648" y="984"/>
                      </a:lnTo>
                      <a:lnTo>
                        <a:pt x="648" y="984"/>
                      </a:lnTo>
                      <a:lnTo>
                        <a:pt x="624" y="1014"/>
                      </a:lnTo>
                      <a:lnTo>
                        <a:pt x="596" y="1040"/>
                      </a:lnTo>
                      <a:lnTo>
                        <a:pt x="566" y="1064"/>
                      </a:lnTo>
                      <a:lnTo>
                        <a:pt x="534" y="1084"/>
                      </a:lnTo>
                      <a:lnTo>
                        <a:pt x="498" y="1098"/>
                      </a:lnTo>
                      <a:lnTo>
                        <a:pt x="462" y="1110"/>
                      </a:lnTo>
                      <a:lnTo>
                        <a:pt x="442" y="1114"/>
                      </a:lnTo>
                      <a:lnTo>
                        <a:pt x="424" y="1118"/>
                      </a:lnTo>
                      <a:lnTo>
                        <a:pt x="404" y="1120"/>
                      </a:lnTo>
                      <a:lnTo>
                        <a:pt x="382" y="1120"/>
                      </a:lnTo>
                      <a:lnTo>
                        <a:pt x="382" y="1120"/>
                      </a:lnTo>
                      <a:lnTo>
                        <a:pt x="362" y="1120"/>
                      </a:lnTo>
                      <a:lnTo>
                        <a:pt x="342" y="1118"/>
                      </a:lnTo>
                      <a:lnTo>
                        <a:pt x="324" y="1114"/>
                      </a:lnTo>
                      <a:lnTo>
                        <a:pt x="304" y="1110"/>
                      </a:lnTo>
                      <a:lnTo>
                        <a:pt x="268" y="1098"/>
                      </a:lnTo>
                      <a:lnTo>
                        <a:pt x="232" y="1084"/>
                      </a:lnTo>
                      <a:lnTo>
                        <a:pt x="200" y="1064"/>
                      </a:lnTo>
                      <a:lnTo>
                        <a:pt x="170" y="1040"/>
                      </a:lnTo>
                      <a:lnTo>
                        <a:pt x="142" y="1014"/>
                      </a:lnTo>
                      <a:lnTo>
                        <a:pt x="118" y="984"/>
                      </a:lnTo>
                      <a:lnTo>
                        <a:pt x="118" y="1362"/>
                      </a:lnTo>
                      <a:lnTo>
                        <a:pt x="648" y="1362"/>
                      </a:lnTo>
                      <a:close/>
                      <a:moveTo>
                        <a:pt x="648" y="1362"/>
                      </a:moveTo>
                      <a:lnTo>
                        <a:pt x="648" y="136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249" name="Group 248"/>
                <p:cNvGrpSpPr/>
                <p:nvPr/>
              </p:nvGrpSpPr>
              <p:grpSpPr>
                <a:xfrm>
                  <a:off x="715796" y="4129703"/>
                  <a:ext cx="474830" cy="379057"/>
                  <a:chOff x="725321" y="4129703"/>
                  <a:chExt cx="474830" cy="379057"/>
                </a:xfrm>
              </p:grpSpPr>
              <p:sp>
                <p:nvSpPr>
                  <p:cNvPr id="290" name="TextBox 289"/>
                  <p:cNvSpPr txBox="1"/>
                  <p:nvPr/>
                </p:nvSpPr>
                <p:spPr>
                  <a:xfrm>
                    <a:off x="907733" y="4287795"/>
                    <a:ext cx="292418" cy="220965"/>
                  </a:xfrm>
                  <a:prstGeom prst="rect">
                    <a:avLst/>
                  </a:prstGeom>
                  <a:noFill/>
                </p:spPr>
                <p:txBody>
                  <a:bodyPr wrap="none" lIns="0" tIns="0" rIns="0" bIns="0" rtlCol="0" anchor="ctr">
                    <a:noAutofit/>
                  </a:bodyPr>
                  <a:lstStyle/>
                  <a:p>
                    <a:pPr>
                      <a:lnSpc>
                        <a:spcPct val="90000"/>
                      </a:lnSpc>
                    </a:pPr>
                    <a:r>
                      <a:rPr lang="en-US" sz="1200" dirty="0" smtClean="0">
                        <a:solidFill>
                          <a:schemeClr val="bg2">
                            <a:lumMod val="50000"/>
                          </a:schemeClr>
                        </a:solidFill>
                      </a:rPr>
                      <a:t>20K</a:t>
                    </a:r>
                    <a:endParaRPr lang="en-US" sz="1200" dirty="0">
                      <a:solidFill>
                        <a:schemeClr val="bg2">
                          <a:lumMod val="50000"/>
                        </a:schemeClr>
                      </a:solidFill>
                    </a:endParaRPr>
                  </a:p>
                </p:txBody>
              </p:sp>
              <p:grpSp>
                <p:nvGrpSpPr>
                  <p:cNvPr id="291" name="Group 290"/>
                  <p:cNvGrpSpPr/>
                  <p:nvPr/>
                </p:nvGrpSpPr>
                <p:grpSpPr>
                  <a:xfrm>
                    <a:off x="725321" y="4340225"/>
                    <a:ext cx="163400" cy="147148"/>
                    <a:chOff x="879475" y="817563"/>
                    <a:chExt cx="287338" cy="258762"/>
                  </a:xfrm>
                  <a:solidFill>
                    <a:schemeClr val="accent1"/>
                  </a:solidFill>
                </p:grpSpPr>
                <p:sp>
                  <p:nvSpPr>
                    <p:cNvPr id="294" name="Freeform 1593"/>
                    <p:cNvSpPr>
                      <a:spLocks/>
                    </p:cNvSpPr>
                    <p:nvPr/>
                  </p:nvSpPr>
                  <p:spPr bwMode="auto">
                    <a:xfrm>
                      <a:off x="879475" y="817563"/>
                      <a:ext cx="287338" cy="171450"/>
                    </a:xfrm>
                    <a:custGeom>
                      <a:avLst/>
                      <a:gdLst>
                        <a:gd name="T0" fmla="*/ 829 w 904"/>
                        <a:gd name="T1" fmla="*/ 0 h 544"/>
                        <a:gd name="T2" fmla="*/ 75 w 904"/>
                        <a:gd name="T3" fmla="*/ 0 h 544"/>
                        <a:gd name="T4" fmla="*/ 67 w 904"/>
                        <a:gd name="T5" fmla="*/ 2 h 544"/>
                        <a:gd name="T6" fmla="*/ 59 w 904"/>
                        <a:gd name="T7" fmla="*/ 3 h 544"/>
                        <a:gd name="T8" fmla="*/ 53 w 904"/>
                        <a:gd name="T9" fmla="*/ 4 h 544"/>
                        <a:gd name="T10" fmla="*/ 46 w 904"/>
                        <a:gd name="T11" fmla="*/ 7 h 544"/>
                        <a:gd name="T12" fmla="*/ 40 w 904"/>
                        <a:gd name="T13" fmla="*/ 10 h 544"/>
                        <a:gd name="T14" fmla="*/ 33 w 904"/>
                        <a:gd name="T15" fmla="*/ 14 h 544"/>
                        <a:gd name="T16" fmla="*/ 27 w 904"/>
                        <a:gd name="T17" fmla="*/ 18 h 544"/>
                        <a:gd name="T18" fmla="*/ 22 w 904"/>
                        <a:gd name="T19" fmla="*/ 23 h 544"/>
                        <a:gd name="T20" fmla="*/ 16 w 904"/>
                        <a:gd name="T21" fmla="*/ 28 h 544"/>
                        <a:gd name="T22" fmla="*/ 12 w 904"/>
                        <a:gd name="T23" fmla="*/ 34 h 544"/>
                        <a:gd name="T24" fmla="*/ 9 w 904"/>
                        <a:gd name="T25" fmla="*/ 40 h 544"/>
                        <a:gd name="T26" fmla="*/ 5 w 904"/>
                        <a:gd name="T27" fmla="*/ 47 h 544"/>
                        <a:gd name="T28" fmla="*/ 3 w 904"/>
                        <a:gd name="T29" fmla="*/ 54 h 544"/>
                        <a:gd name="T30" fmla="*/ 1 w 904"/>
                        <a:gd name="T31" fmla="*/ 61 h 544"/>
                        <a:gd name="T32" fmla="*/ 0 w 904"/>
                        <a:gd name="T33" fmla="*/ 69 h 544"/>
                        <a:gd name="T34" fmla="*/ 0 w 904"/>
                        <a:gd name="T35" fmla="*/ 77 h 544"/>
                        <a:gd name="T36" fmla="*/ 0 w 904"/>
                        <a:gd name="T37" fmla="*/ 544 h 544"/>
                        <a:gd name="T38" fmla="*/ 904 w 904"/>
                        <a:gd name="T39" fmla="*/ 544 h 544"/>
                        <a:gd name="T40" fmla="*/ 904 w 904"/>
                        <a:gd name="T41" fmla="*/ 77 h 544"/>
                        <a:gd name="T42" fmla="*/ 904 w 904"/>
                        <a:gd name="T43" fmla="*/ 69 h 544"/>
                        <a:gd name="T44" fmla="*/ 903 w 904"/>
                        <a:gd name="T45" fmla="*/ 61 h 544"/>
                        <a:gd name="T46" fmla="*/ 901 w 904"/>
                        <a:gd name="T47" fmla="*/ 54 h 544"/>
                        <a:gd name="T48" fmla="*/ 899 w 904"/>
                        <a:gd name="T49" fmla="*/ 47 h 544"/>
                        <a:gd name="T50" fmla="*/ 896 w 904"/>
                        <a:gd name="T51" fmla="*/ 40 h 544"/>
                        <a:gd name="T52" fmla="*/ 892 w 904"/>
                        <a:gd name="T53" fmla="*/ 34 h 544"/>
                        <a:gd name="T54" fmla="*/ 888 w 904"/>
                        <a:gd name="T55" fmla="*/ 28 h 544"/>
                        <a:gd name="T56" fmla="*/ 882 w 904"/>
                        <a:gd name="T57" fmla="*/ 23 h 544"/>
                        <a:gd name="T58" fmla="*/ 877 w 904"/>
                        <a:gd name="T59" fmla="*/ 18 h 544"/>
                        <a:gd name="T60" fmla="*/ 871 w 904"/>
                        <a:gd name="T61" fmla="*/ 14 h 544"/>
                        <a:gd name="T62" fmla="*/ 866 w 904"/>
                        <a:gd name="T63" fmla="*/ 10 h 544"/>
                        <a:gd name="T64" fmla="*/ 859 w 904"/>
                        <a:gd name="T65" fmla="*/ 7 h 544"/>
                        <a:gd name="T66" fmla="*/ 851 w 904"/>
                        <a:gd name="T67" fmla="*/ 4 h 544"/>
                        <a:gd name="T68" fmla="*/ 845 w 904"/>
                        <a:gd name="T69" fmla="*/ 3 h 544"/>
                        <a:gd name="T70" fmla="*/ 837 w 904"/>
                        <a:gd name="T71" fmla="*/ 2 h 544"/>
                        <a:gd name="T72" fmla="*/ 829 w 904"/>
                        <a:gd name="T73"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4" h="544">
                          <a:moveTo>
                            <a:pt x="829" y="0"/>
                          </a:moveTo>
                          <a:lnTo>
                            <a:pt x="75" y="0"/>
                          </a:lnTo>
                          <a:lnTo>
                            <a:pt x="67" y="2"/>
                          </a:lnTo>
                          <a:lnTo>
                            <a:pt x="59" y="3"/>
                          </a:lnTo>
                          <a:lnTo>
                            <a:pt x="53" y="4"/>
                          </a:lnTo>
                          <a:lnTo>
                            <a:pt x="46" y="7"/>
                          </a:lnTo>
                          <a:lnTo>
                            <a:pt x="40" y="10"/>
                          </a:lnTo>
                          <a:lnTo>
                            <a:pt x="33" y="14"/>
                          </a:lnTo>
                          <a:lnTo>
                            <a:pt x="27" y="18"/>
                          </a:lnTo>
                          <a:lnTo>
                            <a:pt x="22" y="23"/>
                          </a:lnTo>
                          <a:lnTo>
                            <a:pt x="16" y="28"/>
                          </a:lnTo>
                          <a:lnTo>
                            <a:pt x="12" y="34"/>
                          </a:lnTo>
                          <a:lnTo>
                            <a:pt x="9" y="40"/>
                          </a:lnTo>
                          <a:lnTo>
                            <a:pt x="5" y="47"/>
                          </a:lnTo>
                          <a:lnTo>
                            <a:pt x="3" y="54"/>
                          </a:lnTo>
                          <a:lnTo>
                            <a:pt x="1" y="61"/>
                          </a:lnTo>
                          <a:lnTo>
                            <a:pt x="0" y="69"/>
                          </a:lnTo>
                          <a:lnTo>
                            <a:pt x="0" y="77"/>
                          </a:lnTo>
                          <a:lnTo>
                            <a:pt x="0" y="544"/>
                          </a:lnTo>
                          <a:lnTo>
                            <a:pt x="904" y="544"/>
                          </a:lnTo>
                          <a:lnTo>
                            <a:pt x="904" y="77"/>
                          </a:lnTo>
                          <a:lnTo>
                            <a:pt x="904" y="69"/>
                          </a:lnTo>
                          <a:lnTo>
                            <a:pt x="903" y="61"/>
                          </a:lnTo>
                          <a:lnTo>
                            <a:pt x="901" y="54"/>
                          </a:lnTo>
                          <a:lnTo>
                            <a:pt x="899" y="47"/>
                          </a:lnTo>
                          <a:lnTo>
                            <a:pt x="896" y="40"/>
                          </a:lnTo>
                          <a:lnTo>
                            <a:pt x="892" y="34"/>
                          </a:lnTo>
                          <a:lnTo>
                            <a:pt x="888" y="28"/>
                          </a:lnTo>
                          <a:lnTo>
                            <a:pt x="882" y="23"/>
                          </a:lnTo>
                          <a:lnTo>
                            <a:pt x="877" y="18"/>
                          </a:lnTo>
                          <a:lnTo>
                            <a:pt x="871" y="14"/>
                          </a:lnTo>
                          <a:lnTo>
                            <a:pt x="866" y="10"/>
                          </a:lnTo>
                          <a:lnTo>
                            <a:pt x="859" y="7"/>
                          </a:lnTo>
                          <a:lnTo>
                            <a:pt x="851" y="4"/>
                          </a:lnTo>
                          <a:lnTo>
                            <a:pt x="845" y="3"/>
                          </a:lnTo>
                          <a:lnTo>
                            <a:pt x="837" y="2"/>
                          </a:lnTo>
                          <a:lnTo>
                            <a:pt x="82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5" name="Freeform 1594"/>
                    <p:cNvSpPr>
                      <a:spLocks noEditPoints="1"/>
                    </p:cNvSpPr>
                    <p:nvPr/>
                  </p:nvSpPr>
                  <p:spPr bwMode="auto">
                    <a:xfrm>
                      <a:off x="879475" y="1000125"/>
                      <a:ext cx="287338" cy="76200"/>
                    </a:xfrm>
                    <a:custGeom>
                      <a:avLst/>
                      <a:gdLst>
                        <a:gd name="T0" fmla="*/ 459 w 904"/>
                        <a:gd name="T1" fmla="*/ 29 h 241"/>
                        <a:gd name="T2" fmla="*/ 469 w 904"/>
                        <a:gd name="T3" fmla="*/ 35 h 241"/>
                        <a:gd name="T4" fmla="*/ 478 w 904"/>
                        <a:gd name="T5" fmla="*/ 43 h 241"/>
                        <a:gd name="T6" fmla="*/ 482 w 904"/>
                        <a:gd name="T7" fmla="*/ 54 h 241"/>
                        <a:gd name="T8" fmla="*/ 482 w 904"/>
                        <a:gd name="T9" fmla="*/ 66 h 241"/>
                        <a:gd name="T10" fmla="*/ 478 w 904"/>
                        <a:gd name="T11" fmla="*/ 77 h 241"/>
                        <a:gd name="T12" fmla="*/ 469 w 904"/>
                        <a:gd name="T13" fmla="*/ 85 h 241"/>
                        <a:gd name="T14" fmla="*/ 459 w 904"/>
                        <a:gd name="T15" fmla="*/ 89 h 241"/>
                        <a:gd name="T16" fmla="*/ 447 w 904"/>
                        <a:gd name="T17" fmla="*/ 89 h 241"/>
                        <a:gd name="T18" fmla="*/ 436 w 904"/>
                        <a:gd name="T19" fmla="*/ 85 h 241"/>
                        <a:gd name="T20" fmla="*/ 427 w 904"/>
                        <a:gd name="T21" fmla="*/ 77 h 241"/>
                        <a:gd name="T22" fmla="*/ 422 w 904"/>
                        <a:gd name="T23" fmla="*/ 66 h 241"/>
                        <a:gd name="T24" fmla="*/ 422 w 904"/>
                        <a:gd name="T25" fmla="*/ 54 h 241"/>
                        <a:gd name="T26" fmla="*/ 427 w 904"/>
                        <a:gd name="T27" fmla="*/ 43 h 241"/>
                        <a:gd name="T28" fmla="*/ 436 w 904"/>
                        <a:gd name="T29" fmla="*/ 35 h 241"/>
                        <a:gd name="T30" fmla="*/ 447 w 904"/>
                        <a:gd name="T31" fmla="*/ 31 h 241"/>
                        <a:gd name="T32" fmla="*/ 452 w 904"/>
                        <a:gd name="T33" fmla="*/ 29 h 241"/>
                        <a:gd name="T34" fmla="*/ 0 w 904"/>
                        <a:gd name="T35" fmla="*/ 83 h 241"/>
                        <a:gd name="T36" fmla="*/ 3 w 904"/>
                        <a:gd name="T37" fmla="*/ 97 h 241"/>
                        <a:gd name="T38" fmla="*/ 9 w 904"/>
                        <a:gd name="T39" fmla="*/ 110 h 241"/>
                        <a:gd name="T40" fmla="*/ 16 w 904"/>
                        <a:gd name="T41" fmla="*/ 122 h 241"/>
                        <a:gd name="T42" fmla="*/ 27 w 904"/>
                        <a:gd name="T43" fmla="*/ 132 h 241"/>
                        <a:gd name="T44" fmla="*/ 40 w 904"/>
                        <a:gd name="T45" fmla="*/ 141 h 241"/>
                        <a:gd name="T46" fmla="*/ 53 w 904"/>
                        <a:gd name="T47" fmla="*/ 147 h 241"/>
                        <a:gd name="T48" fmla="*/ 67 w 904"/>
                        <a:gd name="T49" fmla="*/ 150 h 241"/>
                        <a:gd name="T50" fmla="*/ 437 w 904"/>
                        <a:gd name="T51" fmla="*/ 150 h 241"/>
                        <a:gd name="T52" fmla="*/ 195 w 904"/>
                        <a:gd name="T53" fmla="*/ 211 h 241"/>
                        <a:gd name="T54" fmla="*/ 190 w 904"/>
                        <a:gd name="T55" fmla="*/ 212 h 241"/>
                        <a:gd name="T56" fmla="*/ 186 w 904"/>
                        <a:gd name="T57" fmla="*/ 215 h 241"/>
                        <a:gd name="T58" fmla="*/ 182 w 904"/>
                        <a:gd name="T59" fmla="*/ 220 h 241"/>
                        <a:gd name="T60" fmla="*/ 181 w 904"/>
                        <a:gd name="T61" fmla="*/ 225 h 241"/>
                        <a:gd name="T62" fmla="*/ 182 w 904"/>
                        <a:gd name="T63" fmla="*/ 232 h 241"/>
                        <a:gd name="T64" fmla="*/ 186 w 904"/>
                        <a:gd name="T65" fmla="*/ 236 h 241"/>
                        <a:gd name="T66" fmla="*/ 190 w 904"/>
                        <a:gd name="T67" fmla="*/ 240 h 241"/>
                        <a:gd name="T68" fmla="*/ 195 w 904"/>
                        <a:gd name="T69" fmla="*/ 241 h 241"/>
                        <a:gd name="T70" fmla="*/ 742 w 904"/>
                        <a:gd name="T71" fmla="*/ 241 h 241"/>
                        <a:gd name="T72" fmla="*/ 747 w 904"/>
                        <a:gd name="T73" fmla="*/ 239 h 241"/>
                        <a:gd name="T74" fmla="*/ 752 w 904"/>
                        <a:gd name="T75" fmla="*/ 234 h 241"/>
                        <a:gd name="T76" fmla="*/ 754 w 904"/>
                        <a:gd name="T77" fmla="*/ 229 h 241"/>
                        <a:gd name="T78" fmla="*/ 754 w 904"/>
                        <a:gd name="T79" fmla="*/ 223 h 241"/>
                        <a:gd name="T80" fmla="*/ 752 w 904"/>
                        <a:gd name="T81" fmla="*/ 218 h 241"/>
                        <a:gd name="T82" fmla="*/ 747 w 904"/>
                        <a:gd name="T83" fmla="*/ 213 h 241"/>
                        <a:gd name="T84" fmla="*/ 742 w 904"/>
                        <a:gd name="T85" fmla="*/ 211 h 241"/>
                        <a:gd name="T86" fmla="*/ 468 w 904"/>
                        <a:gd name="T87" fmla="*/ 211 h 241"/>
                        <a:gd name="T88" fmla="*/ 829 w 904"/>
                        <a:gd name="T89" fmla="*/ 150 h 241"/>
                        <a:gd name="T90" fmla="*/ 845 w 904"/>
                        <a:gd name="T91" fmla="*/ 149 h 241"/>
                        <a:gd name="T92" fmla="*/ 859 w 904"/>
                        <a:gd name="T93" fmla="*/ 145 h 241"/>
                        <a:gd name="T94" fmla="*/ 871 w 904"/>
                        <a:gd name="T95" fmla="*/ 137 h 241"/>
                        <a:gd name="T96" fmla="*/ 882 w 904"/>
                        <a:gd name="T97" fmla="*/ 128 h 241"/>
                        <a:gd name="T98" fmla="*/ 892 w 904"/>
                        <a:gd name="T99" fmla="*/ 117 h 241"/>
                        <a:gd name="T100" fmla="*/ 899 w 904"/>
                        <a:gd name="T101" fmla="*/ 104 h 241"/>
                        <a:gd name="T102" fmla="*/ 903 w 904"/>
                        <a:gd name="T103" fmla="*/ 90 h 241"/>
                        <a:gd name="T104" fmla="*/ 904 w 904"/>
                        <a:gd name="T105" fmla="*/ 75 h 241"/>
                        <a:gd name="T106" fmla="*/ 0 w 904"/>
                        <a:gd name="T10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4" h="241">
                          <a:moveTo>
                            <a:pt x="452" y="29"/>
                          </a:moveTo>
                          <a:lnTo>
                            <a:pt x="459" y="29"/>
                          </a:lnTo>
                          <a:lnTo>
                            <a:pt x="464" y="32"/>
                          </a:lnTo>
                          <a:lnTo>
                            <a:pt x="469" y="35"/>
                          </a:lnTo>
                          <a:lnTo>
                            <a:pt x="473" y="38"/>
                          </a:lnTo>
                          <a:lnTo>
                            <a:pt x="478" y="43"/>
                          </a:lnTo>
                          <a:lnTo>
                            <a:pt x="480" y="48"/>
                          </a:lnTo>
                          <a:lnTo>
                            <a:pt x="482" y="54"/>
                          </a:lnTo>
                          <a:lnTo>
                            <a:pt x="482" y="59"/>
                          </a:lnTo>
                          <a:lnTo>
                            <a:pt x="482" y="66"/>
                          </a:lnTo>
                          <a:lnTo>
                            <a:pt x="480" y="71"/>
                          </a:lnTo>
                          <a:lnTo>
                            <a:pt x="478" y="77"/>
                          </a:lnTo>
                          <a:lnTo>
                            <a:pt x="473" y="81"/>
                          </a:lnTo>
                          <a:lnTo>
                            <a:pt x="469" y="85"/>
                          </a:lnTo>
                          <a:lnTo>
                            <a:pt x="464" y="87"/>
                          </a:lnTo>
                          <a:lnTo>
                            <a:pt x="459" y="89"/>
                          </a:lnTo>
                          <a:lnTo>
                            <a:pt x="452" y="90"/>
                          </a:lnTo>
                          <a:lnTo>
                            <a:pt x="447" y="89"/>
                          </a:lnTo>
                          <a:lnTo>
                            <a:pt x="440" y="87"/>
                          </a:lnTo>
                          <a:lnTo>
                            <a:pt x="436" y="85"/>
                          </a:lnTo>
                          <a:lnTo>
                            <a:pt x="431" y="81"/>
                          </a:lnTo>
                          <a:lnTo>
                            <a:pt x="427" y="77"/>
                          </a:lnTo>
                          <a:lnTo>
                            <a:pt x="424" y="71"/>
                          </a:lnTo>
                          <a:lnTo>
                            <a:pt x="422" y="66"/>
                          </a:lnTo>
                          <a:lnTo>
                            <a:pt x="422" y="59"/>
                          </a:lnTo>
                          <a:lnTo>
                            <a:pt x="422" y="54"/>
                          </a:lnTo>
                          <a:lnTo>
                            <a:pt x="424" y="48"/>
                          </a:lnTo>
                          <a:lnTo>
                            <a:pt x="427" y="43"/>
                          </a:lnTo>
                          <a:lnTo>
                            <a:pt x="431" y="38"/>
                          </a:lnTo>
                          <a:lnTo>
                            <a:pt x="436" y="35"/>
                          </a:lnTo>
                          <a:lnTo>
                            <a:pt x="440" y="32"/>
                          </a:lnTo>
                          <a:lnTo>
                            <a:pt x="447" y="31"/>
                          </a:lnTo>
                          <a:lnTo>
                            <a:pt x="452" y="29"/>
                          </a:lnTo>
                          <a:lnTo>
                            <a:pt x="452" y="29"/>
                          </a:lnTo>
                          <a:close/>
                          <a:moveTo>
                            <a:pt x="0" y="75"/>
                          </a:moveTo>
                          <a:lnTo>
                            <a:pt x="0" y="83"/>
                          </a:lnTo>
                          <a:lnTo>
                            <a:pt x="1" y="90"/>
                          </a:lnTo>
                          <a:lnTo>
                            <a:pt x="3" y="97"/>
                          </a:lnTo>
                          <a:lnTo>
                            <a:pt x="5" y="104"/>
                          </a:lnTo>
                          <a:lnTo>
                            <a:pt x="9" y="110"/>
                          </a:lnTo>
                          <a:lnTo>
                            <a:pt x="12" y="117"/>
                          </a:lnTo>
                          <a:lnTo>
                            <a:pt x="16" y="122"/>
                          </a:lnTo>
                          <a:lnTo>
                            <a:pt x="22" y="128"/>
                          </a:lnTo>
                          <a:lnTo>
                            <a:pt x="27" y="132"/>
                          </a:lnTo>
                          <a:lnTo>
                            <a:pt x="33" y="137"/>
                          </a:lnTo>
                          <a:lnTo>
                            <a:pt x="40" y="141"/>
                          </a:lnTo>
                          <a:lnTo>
                            <a:pt x="46" y="145"/>
                          </a:lnTo>
                          <a:lnTo>
                            <a:pt x="53" y="147"/>
                          </a:lnTo>
                          <a:lnTo>
                            <a:pt x="59" y="149"/>
                          </a:lnTo>
                          <a:lnTo>
                            <a:pt x="67" y="150"/>
                          </a:lnTo>
                          <a:lnTo>
                            <a:pt x="75" y="150"/>
                          </a:lnTo>
                          <a:lnTo>
                            <a:pt x="437" y="150"/>
                          </a:lnTo>
                          <a:lnTo>
                            <a:pt x="437" y="211"/>
                          </a:lnTo>
                          <a:lnTo>
                            <a:pt x="195" y="211"/>
                          </a:lnTo>
                          <a:lnTo>
                            <a:pt x="192" y="211"/>
                          </a:lnTo>
                          <a:lnTo>
                            <a:pt x="190" y="212"/>
                          </a:lnTo>
                          <a:lnTo>
                            <a:pt x="188" y="213"/>
                          </a:lnTo>
                          <a:lnTo>
                            <a:pt x="186" y="215"/>
                          </a:lnTo>
                          <a:lnTo>
                            <a:pt x="183" y="218"/>
                          </a:lnTo>
                          <a:lnTo>
                            <a:pt x="182" y="220"/>
                          </a:lnTo>
                          <a:lnTo>
                            <a:pt x="181" y="223"/>
                          </a:lnTo>
                          <a:lnTo>
                            <a:pt x="181" y="225"/>
                          </a:lnTo>
                          <a:lnTo>
                            <a:pt x="181" y="229"/>
                          </a:lnTo>
                          <a:lnTo>
                            <a:pt x="182" y="232"/>
                          </a:lnTo>
                          <a:lnTo>
                            <a:pt x="183" y="234"/>
                          </a:lnTo>
                          <a:lnTo>
                            <a:pt x="186" y="236"/>
                          </a:lnTo>
                          <a:lnTo>
                            <a:pt x="188" y="239"/>
                          </a:lnTo>
                          <a:lnTo>
                            <a:pt x="190" y="240"/>
                          </a:lnTo>
                          <a:lnTo>
                            <a:pt x="192" y="241"/>
                          </a:lnTo>
                          <a:lnTo>
                            <a:pt x="195" y="241"/>
                          </a:lnTo>
                          <a:lnTo>
                            <a:pt x="739" y="241"/>
                          </a:lnTo>
                          <a:lnTo>
                            <a:pt x="742" y="241"/>
                          </a:lnTo>
                          <a:lnTo>
                            <a:pt x="745" y="240"/>
                          </a:lnTo>
                          <a:lnTo>
                            <a:pt x="747" y="239"/>
                          </a:lnTo>
                          <a:lnTo>
                            <a:pt x="750" y="236"/>
                          </a:lnTo>
                          <a:lnTo>
                            <a:pt x="752" y="234"/>
                          </a:lnTo>
                          <a:lnTo>
                            <a:pt x="753" y="232"/>
                          </a:lnTo>
                          <a:lnTo>
                            <a:pt x="754" y="229"/>
                          </a:lnTo>
                          <a:lnTo>
                            <a:pt x="754" y="225"/>
                          </a:lnTo>
                          <a:lnTo>
                            <a:pt x="754" y="223"/>
                          </a:lnTo>
                          <a:lnTo>
                            <a:pt x="753" y="220"/>
                          </a:lnTo>
                          <a:lnTo>
                            <a:pt x="752" y="218"/>
                          </a:lnTo>
                          <a:lnTo>
                            <a:pt x="750" y="215"/>
                          </a:lnTo>
                          <a:lnTo>
                            <a:pt x="747" y="213"/>
                          </a:lnTo>
                          <a:lnTo>
                            <a:pt x="745" y="212"/>
                          </a:lnTo>
                          <a:lnTo>
                            <a:pt x="742" y="211"/>
                          </a:lnTo>
                          <a:lnTo>
                            <a:pt x="739" y="211"/>
                          </a:lnTo>
                          <a:lnTo>
                            <a:pt x="468" y="211"/>
                          </a:lnTo>
                          <a:lnTo>
                            <a:pt x="468" y="150"/>
                          </a:lnTo>
                          <a:lnTo>
                            <a:pt x="829" y="150"/>
                          </a:lnTo>
                          <a:lnTo>
                            <a:pt x="837" y="150"/>
                          </a:lnTo>
                          <a:lnTo>
                            <a:pt x="845" y="149"/>
                          </a:lnTo>
                          <a:lnTo>
                            <a:pt x="851" y="147"/>
                          </a:lnTo>
                          <a:lnTo>
                            <a:pt x="859" y="145"/>
                          </a:lnTo>
                          <a:lnTo>
                            <a:pt x="866" y="141"/>
                          </a:lnTo>
                          <a:lnTo>
                            <a:pt x="871" y="137"/>
                          </a:lnTo>
                          <a:lnTo>
                            <a:pt x="877" y="132"/>
                          </a:lnTo>
                          <a:lnTo>
                            <a:pt x="882" y="128"/>
                          </a:lnTo>
                          <a:lnTo>
                            <a:pt x="888" y="122"/>
                          </a:lnTo>
                          <a:lnTo>
                            <a:pt x="892" y="117"/>
                          </a:lnTo>
                          <a:lnTo>
                            <a:pt x="896" y="110"/>
                          </a:lnTo>
                          <a:lnTo>
                            <a:pt x="899" y="104"/>
                          </a:lnTo>
                          <a:lnTo>
                            <a:pt x="901" y="97"/>
                          </a:lnTo>
                          <a:lnTo>
                            <a:pt x="903" y="90"/>
                          </a:lnTo>
                          <a:lnTo>
                            <a:pt x="904" y="83"/>
                          </a:lnTo>
                          <a:lnTo>
                            <a:pt x="904" y="75"/>
                          </a:lnTo>
                          <a:lnTo>
                            <a:pt x="904" y="0"/>
                          </a:lnTo>
                          <a:lnTo>
                            <a:pt x="0" y="0"/>
                          </a:lnTo>
                          <a:lnTo>
                            <a:pt x="0" y="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cxnSp>
                <p:nvCxnSpPr>
                  <p:cNvPr id="292" name="Straight Connector 291"/>
                  <p:cNvCxnSpPr/>
                  <p:nvPr/>
                </p:nvCxnSpPr>
                <p:spPr>
                  <a:xfrm>
                    <a:off x="728602" y="4208422"/>
                    <a:ext cx="385823" cy="0"/>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293" name="Isosceles Triangle 292"/>
                  <p:cNvSpPr/>
                  <p:nvPr/>
                </p:nvSpPr>
                <p:spPr bwMode="gray">
                  <a:xfrm>
                    <a:off x="833106" y="4129703"/>
                    <a:ext cx="176814" cy="78719"/>
                  </a:xfrm>
                  <a:prstGeom prst="triangl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grpSp>
            <p:sp>
              <p:nvSpPr>
                <p:cNvPr id="250" name="Freeform 249"/>
                <p:cNvSpPr>
                  <a:spLocks noEditPoints="1"/>
                </p:cNvSpPr>
                <p:nvPr/>
              </p:nvSpPr>
              <p:spPr bwMode="auto">
                <a:xfrm>
                  <a:off x="1993171" y="3486094"/>
                  <a:ext cx="276417" cy="551388"/>
                </a:xfrm>
                <a:custGeom>
                  <a:avLst/>
                  <a:gdLst>
                    <a:gd name="T0" fmla="*/ 392 w 766"/>
                    <a:gd name="T1" fmla="*/ 920 h 1528"/>
                    <a:gd name="T2" fmla="*/ 414 w 766"/>
                    <a:gd name="T3" fmla="*/ 932 h 1528"/>
                    <a:gd name="T4" fmla="*/ 426 w 766"/>
                    <a:gd name="T5" fmla="*/ 954 h 1528"/>
                    <a:gd name="T6" fmla="*/ 426 w 766"/>
                    <a:gd name="T7" fmla="*/ 972 h 1528"/>
                    <a:gd name="T8" fmla="*/ 414 w 766"/>
                    <a:gd name="T9" fmla="*/ 994 h 1528"/>
                    <a:gd name="T10" fmla="*/ 392 w 766"/>
                    <a:gd name="T11" fmla="*/ 1008 h 1528"/>
                    <a:gd name="T12" fmla="*/ 374 w 766"/>
                    <a:gd name="T13" fmla="*/ 1008 h 1528"/>
                    <a:gd name="T14" fmla="*/ 352 w 766"/>
                    <a:gd name="T15" fmla="*/ 994 h 1528"/>
                    <a:gd name="T16" fmla="*/ 340 w 766"/>
                    <a:gd name="T17" fmla="*/ 972 h 1528"/>
                    <a:gd name="T18" fmla="*/ 340 w 766"/>
                    <a:gd name="T19" fmla="*/ 954 h 1528"/>
                    <a:gd name="T20" fmla="*/ 352 w 766"/>
                    <a:gd name="T21" fmla="*/ 932 h 1528"/>
                    <a:gd name="T22" fmla="*/ 374 w 766"/>
                    <a:gd name="T23" fmla="*/ 920 h 1528"/>
                    <a:gd name="T24" fmla="*/ 536 w 766"/>
                    <a:gd name="T25" fmla="*/ 1528 h 1528"/>
                    <a:gd name="T26" fmla="*/ 230 w 766"/>
                    <a:gd name="T27" fmla="*/ 1528 h 1528"/>
                    <a:gd name="T28" fmla="*/ 16 w 766"/>
                    <a:gd name="T29" fmla="*/ 1508 h 1528"/>
                    <a:gd name="T30" fmla="*/ 4 w 766"/>
                    <a:gd name="T31" fmla="*/ 1504 h 1528"/>
                    <a:gd name="T32" fmla="*/ 0 w 766"/>
                    <a:gd name="T33" fmla="*/ 38 h 1528"/>
                    <a:gd name="T34" fmla="*/ 4 w 766"/>
                    <a:gd name="T35" fmla="*/ 26 h 1528"/>
                    <a:gd name="T36" fmla="*/ 90 w 766"/>
                    <a:gd name="T37" fmla="*/ 22 h 1528"/>
                    <a:gd name="T38" fmla="*/ 676 w 766"/>
                    <a:gd name="T39" fmla="*/ 22 h 1528"/>
                    <a:gd name="T40" fmla="*/ 756 w 766"/>
                    <a:gd name="T41" fmla="*/ 22 h 1528"/>
                    <a:gd name="T42" fmla="*/ 766 w 766"/>
                    <a:gd name="T43" fmla="*/ 38 h 1528"/>
                    <a:gd name="T44" fmla="*/ 764 w 766"/>
                    <a:gd name="T45" fmla="*/ 1498 h 1528"/>
                    <a:gd name="T46" fmla="*/ 750 w 766"/>
                    <a:gd name="T47" fmla="*/ 1508 h 1528"/>
                    <a:gd name="T48" fmla="*/ 536 w 766"/>
                    <a:gd name="T49" fmla="*/ 1528 h 1528"/>
                    <a:gd name="T50" fmla="*/ 648 w 766"/>
                    <a:gd name="T51" fmla="*/ 156 h 1528"/>
                    <a:gd name="T52" fmla="*/ 118 w 766"/>
                    <a:gd name="T53" fmla="*/ 496 h 1528"/>
                    <a:gd name="T54" fmla="*/ 118 w 766"/>
                    <a:gd name="T55" fmla="*/ 348 h 1528"/>
                    <a:gd name="T56" fmla="*/ 648 w 766"/>
                    <a:gd name="T57" fmla="*/ 688 h 1528"/>
                    <a:gd name="T58" fmla="*/ 118 w 766"/>
                    <a:gd name="T59" fmla="*/ 688 h 1528"/>
                    <a:gd name="T60" fmla="*/ 366 w 766"/>
                    <a:gd name="T61" fmla="*/ 882 h 1528"/>
                    <a:gd name="T62" fmla="*/ 324 w 766"/>
                    <a:gd name="T63" fmla="*/ 904 h 1528"/>
                    <a:gd name="T64" fmla="*/ 302 w 766"/>
                    <a:gd name="T65" fmla="*/ 946 h 1528"/>
                    <a:gd name="T66" fmla="*/ 302 w 766"/>
                    <a:gd name="T67" fmla="*/ 980 h 1528"/>
                    <a:gd name="T68" fmla="*/ 324 w 766"/>
                    <a:gd name="T69" fmla="*/ 1022 h 1528"/>
                    <a:gd name="T70" fmla="*/ 366 w 766"/>
                    <a:gd name="T71" fmla="*/ 1044 h 1528"/>
                    <a:gd name="T72" fmla="*/ 400 w 766"/>
                    <a:gd name="T73" fmla="*/ 1044 h 1528"/>
                    <a:gd name="T74" fmla="*/ 442 w 766"/>
                    <a:gd name="T75" fmla="*/ 1022 h 1528"/>
                    <a:gd name="T76" fmla="*/ 464 w 766"/>
                    <a:gd name="T77" fmla="*/ 980 h 1528"/>
                    <a:gd name="T78" fmla="*/ 464 w 766"/>
                    <a:gd name="T79" fmla="*/ 946 h 1528"/>
                    <a:gd name="T80" fmla="*/ 442 w 766"/>
                    <a:gd name="T81" fmla="*/ 904 h 1528"/>
                    <a:gd name="T82" fmla="*/ 400 w 766"/>
                    <a:gd name="T83" fmla="*/ 882 h 1528"/>
                    <a:gd name="T84" fmla="*/ 648 w 766"/>
                    <a:gd name="T85" fmla="*/ 1362 h 1528"/>
                    <a:gd name="T86" fmla="*/ 624 w 766"/>
                    <a:gd name="T87" fmla="*/ 1014 h 1528"/>
                    <a:gd name="T88" fmla="*/ 534 w 766"/>
                    <a:gd name="T89" fmla="*/ 1084 h 1528"/>
                    <a:gd name="T90" fmla="*/ 442 w 766"/>
                    <a:gd name="T91" fmla="*/ 1114 h 1528"/>
                    <a:gd name="T92" fmla="*/ 382 w 766"/>
                    <a:gd name="T93" fmla="*/ 1120 h 1528"/>
                    <a:gd name="T94" fmla="*/ 342 w 766"/>
                    <a:gd name="T95" fmla="*/ 1118 h 1528"/>
                    <a:gd name="T96" fmla="*/ 268 w 766"/>
                    <a:gd name="T97" fmla="*/ 1098 h 1528"/>
                    <a:gd name="T98" fmla="*/ 170 w 766"/>
                    <a:gd name="T99" fmla="*/ 1040 h 1528"/>
                    <a:gd name="T100" fmla="*/ 118 w 766"/>
                    <a:gd name="T101" fmla="*/ 1362 h 1528"/>
                    <a:gd name="T102" fmla="*/ 648 w 766"/>
                    <a:gd name="T103" fmla="*/ 1362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66" h="1528">
                      <a:moveTo>
                        <a:pt x="382" y="918"/>
                      </a:moveTo>
                      <a:lnTo>
                        <a:pt x="382" y="918"/>
                      </a:lnTo>
                      <a:lnTo>
                        <a:pt x="392" y="920"/>
                      </a:lnTo>
                      <a:lnTo>
                        <a:pt x="400" y="922"/>
                      </a:lnTo>
                      <a:lnTo>
                        <a:pt x="408" y="926"/>
                      </a:lnTo>
                      <a:lnTo>
                        <a:pt x="414" y="932"/>
                      </a:lnTo>
                      <a:lnTo>
                        <a:pt x="420" y="938"/>
                      </a:lnTo>
                      <a:lnTo>
                        <a:pt x="424" y="946"/>
                      </a:lnTo>
                      <a:lnTo>
                        <a:pt x="426" y="954"/>
                      </a:lnTo>
                      <a:lnTo>
                        <a:pt x="428" y="964"/>
                      </a:lnTo>
                      <a:lnTo>
                        <a:pt x="428" y="964"/>
                      </a:lnTo>
                      <a:lnTo>
                        <a:pt x="426" y="972"/>
                      </a:lnTo>
                      <a:lnTo>
                        <a:pt x="424" y="980"/>
                      </a:lnTo>
                      <a:lnTo>
                        <a:pt x="420" y="988"/>
                      </a:lnTo>
                      <a:lnTo>
                        <a:pt x="414" y="994"/>
                      </a:lnTo>
                      <a:lnTo>
                        <a:pt x="408" y="1000"/>
                      </a:lnTo>
                      <a:lnTo>
                        <a:pt x="400" y="1004"/>
                      </a:lnTo>
                      <a:lnTo>
                        <a:pt x="392" y="1008"/>
                      </a:lnTo>
                      <a:lnTo>
                        <a:pt x="382" y="1008"/>
                      </a:lnTo>
                      <a:lnTo>
                        <a:pt x="382" y="1008"/>
                      </a:lnTo>
                      <a:lnTo>
                        <a:pt x="374" y="1008"/>
                      </a:lnTo>
                      <a:lnTo>
                        <a:pt x="366" y="1004"/>
                      </a:lnTo>
                      <a:lnTo>
                        <a:pt x="358" y="1000"/>
                      </a:lnTo>
                      <a:lnTo>
                        <a:pt x="352" y="994"/>
                      </a:lnTo>
                      <a:lnTo>
                        <a:pt x="346" y="988"/>
                      </a:lnTo>
                      <a:lnTo>
                        <a:pt x="342" y="980"/>
                      </a:lnTo>
                      <a:lnTo>
                        <a:pt x="340" y="972"/>
                      </a:lnTo>
                      <a:lnTo>
                        <a:pt x="338" y="964"/>
                      </a:lnTo>
                      <a:lnTo>
                        <a:pt x="338" y="964"/>
                      </a:lnTo>
                      <a:lnTo>
                        <a:pt x="340" y="954"/>
                      </a:lnTo>
                      <a:lnTo>
                        <a:pt x="342" y="946"/>
                      </a:lnTo>
                      <a:lnTo>
                        <a:pt x="346" y="938"/>
                      </a:lnTo>
                      <a:lnTo>
                        <a:pt x="352" y="932"/>
                      </a:lnTo>
                      <a:lnTo>
                        <a:pt x="358" y="926"/>
                      </a:lnTo>
                      <a:lnTo>
                        <a:pt x="366" y="922"/>
                      </a:lnTo>
                      <a:lnTo>
                        <a:pt x="374" y="920"/>
                      </a:lnTo>
                      <a:lnTo>
                        <a:pt x="382" y="918"/>
                      </a:lnTo>
                      <a:lnTo>
                        <a:pt x="382" y="918"/>
                      </a:lnTo>
                      <a:close/>
                      <a:moveTo>
                        <a:pt x="536" y="1528"/>
                      </a:moveTo>
                      <a:lnTo>
                        <a:pt x="536" y="1508"/>
                      </a:lnTo>
                      <a:lnTo>
                        <a:pt x="230" y="1508"/>
                      </a:lnTo>
                      <a:lnTo>
                        <a:pt x="230" y="1528"/>
                      </a:lnTo>
                      <a:lnTo>
                        <a:pt x="94" y="1528"/>
                      </a:lnTo>
                      <a:lnTo>
                        <a:pt x="94" y="1508"/>
                      </a:lnTo>
                      <a:lnTo>
                        <a:pt x="16" y="1508"/>
                      </a:lnTo>
                      <a:lnTo>
                        <a:pt x="16" y="1508"/>
                      </a:lnTo>
                      <a:lnTo>
                        <a:pt x="10" y="1508"/>
                      </a:lnTo>
                      <a:lnTo>
                        <a:pt x="4" y="1504"/>
                      </a:lnTo>
                      <a:lnTo>
                        <a:pt x="2" y="1498"/>
                      </a:lnTo>
                      <a:lnTo>
                        <a:pt x="0" y="1492"/>
                      </a:lnTo>
                      <a:lnTo>
                        <a:pt x="0" y="38"/>
                      </a:lnTo>
                      <a:lnTo>
                        <a:pt x="0" y="38"/>
                      </a:lnTo>
                      <a:lnTo>
                        <a:pt x="2" y="32"/>
                      </a:lnTo>
                      <a:lnTo>
                        <a:pt x="4" y="26"/>
                      </a:lnTo>
                      <a:lnTo>
                        <a:pt x="10" y="22"/>
                      </a:lnTo>
                      <a:lnTo>
                        <a:pt x="16" y="22"/>
                      </a:lnTo>
                      <a:lnTo>
                        <a:pt x="90" y="22"/>
                      </a:lnTo>
                      <a:lnTo>
                        <a:pt x="108" y="0"/>
                      </a:lnTo>
                      <a:lnTo>
                        <a:pt x="658" y="0"/>
                      </a:lnTo>
                      <a:lnTo>
                        <a:pt x="676" y="22"/>
                      </a:lnTo>
                      <a:lnTo>
                        <a:pt x="750" y="22"/>
                      </a:lnTo>
                      <a:lnTo>
                        <a:pt x="750" y="22"/>
                      </a:lnTo>
                      <a:lnTo>
                        <a:pt x="756" y="22"/>
                      </a:lnTo>
                      <a:lnTo>
                        <a:pt x="762" y="26"/>
                      </a:lnTo>
                      <a:lnTo>
                        <a:pt x="764" y="32"/>
                      </a:lnTo>
                      <a:lnTo>
                        <a:pt x="766" y="38"/>
                      </a:lnTo>
                      <a:lnTo>
                        <a:pt x="766" y="1492"/>
                      </a:lnTo>
                      <a:lnTo>
                        <a:pt x="766" y="1492"/>
                      </a:lnTo>
                      <a:lnTo>
                        <a:pt x="764" y="1498"/>
                      </a:lnTo>
                      <a:lnTo>
                        <a:pt x="762" y="1504"/>
                      </a:lnTo>
                      <a:lnTo>
                        <a:pt x="756" y="1508"/>
                      </a:lnTo>
                      <a:lnTo>
                        <a:pt x="750" y="1508"/>
                      </a:lnTo>
                      <a:lnTo>
                        <a:pt x="672" y="1508"/>
                      </a:lnTo>
                      <a:lnTo>
                        <a:pt x="672" y="1528"/>
                      </a:lnTo>
                      <a:lnTo>
                        <a:pt x="536" y="1528"/>
                      </a:lnTo>
                      <a:close/>
                      <a:moveTo>
                        <a:pt x="118" y="304"/>
                      </a:moveTo>
                      <a:lnTo>
                        <a:pt x="648" y="304"/>
                      </a:lnTo>
                      <a:lnTo>
                        <a:pt x="648" y="156"/>
                      </a:lnTo>
                      <a:lnTo>
                        <a:pt x="118" y="156"/>
                      </a:lnTo>
                      <a:lnTo>
                        <a:pt x="118" y="304"/>
                      </a:lnTo>
                      <a:close/>
                      <a:moveTo>
                        <a:pt x="118" y="496"/>
                      </a:moveTo>
                      <a:lnTo>
                        <a:pt x="648" y="496"/>
                      </a:lnTo>
                      <a:lnTo>
                        <a:pt x="648" y="348"/>
                      </a:lnTo>
                      <a:lnTo>
                        <a:pt x="118" y="348"/>
                      </a:lnTo>
                      <a:lnTo>
                        <a:pt x="118" y="496"/>
                      </a:lnTo>
                      <a:close/>
                      <a:moveTo>
                        <a:pt x="118" y="688"/>
                      </a:moveTo>
                      <a:lnTo>
                        <a:pt x="648" y="688"/>
                      </a:lnTo>
                      <a:lnTo>
                        <a:pt x="648" y="540"/>
                      </a:lnTo>
                      <a:lnTo>
                        <a:pt x="118" y="540"/>
                      </a:lnTo>
                      <a:lnTo>
                        <a:pt x="118" y="688"/>
                      </a:lnTo>
                      <a:close/>
                      <a:moveTo>
                        <a:pt x="382" y="880"/>
                      </a:moveTo>
                      <a:lnTo>
                        <a:pt x="382" y="880"/>
                      </a:lnTo>
                      <a:lnTo>
                        <a:pt x="366" y="882"/>
                      </a:lnTo>
                      <a:lnTo>
                        <a:pt x="350" y="886"/>
                      </a:lnTo>
                      <a:lnTo>
                        <a:pt x="336" y="894"/>
                      </a:lnTo>
                      <a:lnTo>
                        <a:pt x="324" y="904"/>
                      </a:lnTo>
                      <a:lnTo>
                        <a:pt x="314" y="916"/>
                      </a:lnTo>
                      <a:lnTo>
                        <a:pt x="306" y="930"/>
                      </a:lnTo>
                      <a:lnTo>
                        <a:pt x="302" y="946"/>
                      </a:lnTo>
                      <a:lnTo>
                        <a:pt x="300" y="964"/>
                      </a:lnTo>
                      <a:lnTo>
                        <a:pt x="300" y="964"/>
                      </a:lnTo>
                      <a:lnTo>
                        <a:pt x="302" y="980"/>
                      </a:lnTo>
                      <a:lnTo>
                        <a:pt x="306" y="996"/>
                      </a:lnTo>
                      <a:lnTo>
                        <a:pt x="314" y="1010"/>
                      </a:lnTo>
                      <a:lnTo>
                        <a:pt x="324" y="1022"/>
                      </a:lnTo>
                      <a:lnTo>
                        <a:pt x="336" y="1032"/>
                      </a:lnTo>
                      <a:lnTo>
                        <a:pt x="350" y="1040"/>
                      </a:lnTo>
                      <a:lnTo>
                        <a:pt x="366" y="1044"/>
                      </a:lnTo>
                      <a:lnTo>
                        <a:pt x="382" y="1046"/>
                      </a:lnTo>
                      <a:lnTo>
                        <a:pt x="382" y="1046"/>
                      </a:lnTo>
                      <a:lnTo>
                        <a:pt x="400" y="1044"/>
                      </a:lnTo>
                      <a:lnTo>
                        <a:pt x="416" y="1040"/>
                      </a:lnTo>
                      <a:lnTo>
                        <a:pt x="430" y="1032"/>
                      </a:lnTo>
                      <a:lnTo>
                        <a:pt x="442" y="1022"/>
                      </a:lnTo>
                      <a:lnTo>
                        <a:pt x="452" y="1010"/>
                      </a:lnTo>
                      <a:lnTo>
                        <a:pt x="460" y="996"/>
                      </a:lnTo>
                      <a:lnTo>
                        <a:pt x="464" y="980"/>
                      </a:lnTo>
                      <a:lnTo>
                        <a:pt x="466" y="964"/>
                      </a:lnTo>
                      <a:lnTo>
                        <a:pt x="466" y="964"/>
                      </a:lnTo>
                      <a:lnTo>
                        <a:pt x="464" y="946"/>
                      </a:lnTo>
                      <a:lnTo>
                        <a:pt x="460" y="930"/>
                      </a:lnTo>
                      <a:lnTo>
                        <a:pt x="452" y="916"/>
                      </a:lnTo>
                      <a:lnTo>
                        <a:pt x="442" y="904"/>
                      </a:lnTo>
                      <a:lnTo>
                        <a:pt x="430" y="894"/>
                      </a:lnTo>
                      <a:lnTo>
                        <a:pt x="416" y="886"/>
                      </a:lnTo>
                      <a:lnTo>
                        <a:pt x="400" y="882"/>
                      </a:lnTo>
                      <a:lnTo>
                        <a:pt x="382" y="880"/>
                      </a:lnTo>
                      <a:lnTo>
                        <a:pt x="382" y="880"/>
                      </a:lnTo>
                      <a:close/>
                      <a:moveTo>
                        <a:pt x="648" y="1362"/>
                      </a:moveTo>
                      <a:lnTo>
                        <a:pt x="648" y="984"/>
                      </a:lnTo>
                      <a:lnTo>
                        <a:pt x="648" y="984"/>
                      </a:lnTo>
                      <a:lnTo>
                        <a:pt x="624" y="1014"/>
                      </a:lnTo>
                      <a:lnTo>
                        <a:pt x="596" y="1040"/>
                      </a:lnTo>
                      <a:lnTo>
                        <a:pt x="566" y="1064"/>
                      </a:lnTo>
                      <a:lnTo>
                        <a:pt x="534" y="1084"/>
                      </a:lnTo>
                      <a:lnTo>
                        <a:pt x="498" y="1098"/>
                      </a:lnTo>
                      <a:lnTo>
                        <a:pt x="462" y="1110"/>
                      </a:lnTo>
                      <a:lnTo>
                        <a:pt x="442" y="1114"/>
                      </a:lnTo>
                      <a:lnTo>
                        <a:pt x="424" y="1118"/>
                      </a:lnTo>
                      <a:lnTo>
                        <a:pt x="404" y="1120"/>
                      </a:lnTo>
                      <a:lnTo>
                        <a:pt x="382" y="1120"/>
                      </a:lnTo>
                      <a:lnTo>
                        <a:pt x="382" y="1120"/>
                      </a:lnTo>
                      <a:lnTo>
                        <a:pt x="362" y="1120"/>
                      </a:lnTo>
                      <a:lnTo>
                        <a:pt x="342" y="1118"/>
                      </a:lnTo>
                      <a:lnTo>
                        <a:pt x="324" y="1114"/>
                      </a:lnTo>
                      <a:lnTo>
                        <a:pt x="304" y="1110"/>
                      </a:lnTo>
                      <a:lnTo>
                        <a:pt x="268" y="1098"/>
                      </a:lnTo>
                      <a:lnTo>
                        <a:pt x="232" y="1084"/>
                      </a:lnTo>
                      <a:lnTo>
                        <a:pt x="200" y="1064"/>
                      </a:lnTo>
                      <a:lnTo>
                        <a:pt x="170" y="1040"/>
                      </a:lnTo>
                      <a:lnTo>
                        <a:pt x="142" y="1014"/>
                      </a:lnTo>
                      <a:lnTo>
                        <a:pt x="118" y="984"/>
                      </a:lnTo>
                      <a:lnTo>
                        <a:pt x="118" y="1362"/>
                      </a:lnTo>
                      <a:lnTo>
                        <a:pt x="648" y="1362"/>
                      </a:lnTo>
                      <a:close/>
                      <a:moveTo>
                        <a:pt x="648" y="1362"/>
                      </a:moveTo>
                      <a:lnTo>
                        <a:pt x="648" y="136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1" name="Freeform 250"/>
                <p:cNvSpPr>
                  <a:spLocks noEditPoints="1"/>
                </p:cNvSpPr>
                <p:nvPr/>
              </p:nvSpPr>
              <p:spPr bwMode="auto">
                <a:xfrm>
                  <a:off x="3208321" y="3486094"/>
                  <a:ext cx="276417" cy="551388"/>
                </a:xfrm>
                <a:custGeom>
                  <a:avLst/>
                  <a:gdLst>
                    <a:gd name="T0" fmla="*/ 392 w 766"/>
                    <a:gd name="T1" fmla="*/ 920 h 1528"/>
                    <a:gd name="T2" fmla="*/ 414 w 766"/>
                    <a:gd name="T3" fmla="*/ 932 h 1528"/>
                    <a:gd name="T4" fmla="*/ 426 w 766"/>
                    <a:gd name="T5" fmla="*/ 954 h 1528"/>
                    <a:gd name="T6" fmla="*/ 426 w 766"/>
                    <a:gd name="T7" fmla="*/ 972 h 1528"/>
                    <a:gd name="T8" fmla="*/ 414 w 766"/>
                    <a:gd name="T9" fmla="*/ 994 h 1528"/>
                    <a:gd name="T10" fmla="*/ 392 w 766"/>
                    <a:gd name="T11" fmla="*/ 1008 h 1528"/>
                    <a:gd name="T12" fmla="*/ 374 w 766"/>
                    <a:gd name="T13" fmla="*/ 1008 h 1528"/>
                    <a:gd name="T14" fmla="*/ 352 w 766"/>
                    <a:gd name="T15" fmla="*/ 994 h 1528"/>
                    <a:gd name="T16" fmla="*/ 340 w 766"/>
                    <a:gd name="T17" fmla="*/ 972 h 1528"/>
                    <a:gd name="T18" fmla="*/ 340 w 766"/>
                    <a:gd name="T19" fmla="*/ 954 h 1528"/>
                    <a:gd name="T20" fmla="*/ 352 w 766"/>
                    <a:gd name="T21" fmla="*/ 932 h 1528"/>
                    <a:gd name="T22" fmla="*/ 374 w 766"/>
                    <a:gd name="T23" fmla="*/ 920 h 1528"/>
                    <a:gd name="T24" fmla="*/ 536 w 766"/>
                    <a:gd name="T25" fmla="*/ 1528 h 1528"/>
                    <a:gd name="T26" fmla="*/ 230 w 766"/>
                    <a:gd name="T27" fmla="*/ 1528 h 1528"/>
                    <a:gd name="T28" fmla="*/ 16 w 766"/>
                    <a:gd name="T29" fmla="*/ 1508 h 1528"/>
                    <a:gd name="T30" fmla="*/ 4 w 766"/>
                    <a:gd name="T31" fmla="*/ 1504 h 1528"/>
                    <a:gd name="T32" fmla="*/ 0 w 766"/>
                    <a:gd name="T33" fmla="*/ 38 h 1528"/>
                    <a:gd name="T34" fmla="*/ 4 w 766"/>
                    <a:gd name="T35" fmla="*/ 26 h 1528"/>
                    <a:gd name="T36" fmla="*/ 90 w 766"/>
                    <a:gd name="T37" fmla="*/ 22 h 1528"/>
                    <a:gd name="T38" fmla="*/ 676 w 766"/>
                    <a:gd name="T39" fmla="*/ 22 h 1528"/>
                    <a:gd name="T40" fmla="*/ 756 w 766"/>
                    <a:gd name="T41" fmla="*/ 22 h 1528"/>
                    <a:gd name="T42" fmla="*/ 766 w 766"/>
                    <a:gd name="T43" fmla="*/ 38 h 1528"/>
                    <a:gd name="T44" fmla="*/ 764 w 766"/>
                    <a:gd name="T45" fmla="*/ 1498 h 1528"/>
                    <a:gd name="T46" fmla="*/ 750 w 766"/>
                    <a:gd name="T47" fmla="*/ 1508 h 1528"/>
                    <a:gd name="T48" fmla="*/ 536 w 766"/>
                    <a:gd name="T49" fmla="*/ 1528 h 1528"/>
                    <a:gd name="T50" fmla="*/ 648 w 766"/>
                    <a:gd name="T51" fmla="*/ 156 h 1528"/>
                    <a:gd name="T52" fmla="*/ 118 w 766"/>
                    <a:gd name="T53" fmla="*/ 496 h 1528"/>
                    <a:gd name="T54" fmla="*/ 118 w 766"/>
                    <a:gd name="T55" fmla="*/ 348 h 1528"/>
                    <a:gd name="T56" fmla="*/ 648 w 766"/>
                    <a:gd name="T57" fmla="*/ 688 h 1528"/>
                    <a:gd name="T58" fmla="*/ 118 w 766"/>
                    <a:gd name="T59" fmla="*/ 688 h 1528"/>
                    <a:gd name="T60" fmla="*/ 366 w 766"/>
                    <a:gd name="T61" fmla="*/ 882 h 1528"/>
                    <a:gd name="T62" fmla="*/ 324 w 766"/>
                    <a:gd name="T63" fmla="*/ 904 h 1528"/>
                    <a:gd name="T64" fmla="*/ 302 w 766"/>
                    <a:gd name="T65" fmla="*/ 946 h 1528"/>
                    <a:gd name="T66" fmla="*/ 302 w 766"/>
                    <a:gd name="T67" fmla="*/ 980 h 1528"/>
                    <a:gd name="T68" fmla="*/ 324 w 766"/>
                    <a:gd name="T69" fmla="*/ 1022 h 1528"/>
                    <a:gd name="T70" fmla="*/ 366 w 766"/>
                    <a:gd name="T71" fmla="*/ 1044 h 1528"/>
                    <a:gd name="T72" fmla="*/ 400 w 766"/>
                    <a:gd name="T73" fmla="*/ 1044 h 1528"/>
                    <a:gd name="T74" fmla="*/ 442 w 766"/>
                    <a:gd name="T75" fmla="*/ 1022 h 1528"/>
                    <a:gd name="T76" fmla="*/ 464 w 766"/>
                    <a:gd name="T77" fmla="*/ 980 h 1528"/>
                    <a:gd name="T78" fmla="*/ 464 w 766"/>
                    <a:gd name="T79" fmla="*/ 946 h 1528"/>
                    <a:gd name="T80" fmla="*/ 442 w 766"/>
                    <a:gd name="T81" fmla="*/ 904 h 1528"/>
                    <a:gd name="T82" fmla="*/ 400 w 766"/>
                    <a:gd name="T83" fmla="*/ 882 h 1528"/>
                    <a:gd name="T84" fmla="*/ 648 w 766"/>
                    <a:gd name="T85" fmla="*/ 1362 h 1528"/>
                    <a:gd name="T86" fmla="*/ 624 w 766"/>
                    <a:gd name="T87" fmla="*/ 1014 h 1528"/>
                    <a:gd name="T88" fmla="*/ 534 w 766"/>
                    <a:gd name="T89" fmla="*/ 1084 h 1528"/>
                    <a:gd name="T90" fmla="*/ 442 w 766"/>
                    <a:gd name="T91" fmla="*/ 1114 h 1528"/>
                    <a:gd name="T92" fmla="*/ 382 w 766"/>
                    <a:gd name="T93" fmla="*/ 1120 h 1528"/>
                    <a:gd name="T94" fmla="*/ 342 w 766"/>
                    <a:gd name="T95" fmla="*/ 1118 h 1528"/>
                    <a:gd name="T96" fmla="*/ 268 w 766"/>
                    <a:gd name="T97" fmla="*/ 1098 h 1528"/>
                    <a:gd name="T98" fmla="*/ 170 w 766"/>
                    <a:gd name="T99" fmla="*/ 1040 h 1528"/>
                    <a:gd name="T100" fmla="*/ 118 w 766"/>
                    <a:gd name="T101" fmla="*/ 1362 h 1528"/>
                    <a:gd name="T102" fmla="*/ 648 w 766"/>
                    <a:gd name="T103" fmla="*/ 1362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66" h="1528">
                      <a:moveTo>
                        <a:pt x="382" y="918"/>
                      </a:moveTo>
                      <a:lnTo>
                        <a:pt x="382" y="918"/>
                      </a:lnTo>
                      <a:lnTo>
                        <a:pt x="392" y="920"/>
                      </a:lnTo>
                      <a:lnTo>
                        <a:pt x="400" y="922"/>
                      </a:lnTo>
                      <a:lnTo>
                        <a:pt x="408" y="926"/>
                      </a:lnTo>
                      <a:lnTo>
                        <a:pt x="414" y="932"/>
                      </a:lnTo>
                      <a:lnTo>
                        <a:pt x="420" y="938"/>
                      </a:lnTo>
                      <a:lnTo>
                        <a:pt x="424" y="946"/>
                      </a:lnTo>
                      <a:lnTo>
                        <a:pt x="426" y="954"/>
                      </a:lnTo>
                      <a:lnTo>
                        <a:pt x="428" y="964"/>
                      </a:lnTo>
                      <a:lnTo>
                        <a:pt x="428" y="964"/>
                      </a:lnTo>
                      <a:lnTo>
                        <a:pt x="426" y="972"/>
                      </a:lnTo>
                      <a:lnTo>
                        <a:pt x="424" y="980"/>
                      </a:lnTo>
                      <a:lnTo>
                        <a:pt x="420" y="988"/>
                      </a:lnTo>
                      <a:lnTo>
                        <a:pt x="414" y="994"/>
                      </a:lnTo>
                      <a:lnTo>
                        <a:pt x="408" y="1000"/>
                      </a:lnTo>
                      <a:lnTo>
                        <a:pt x="400" y="1004"/>
                      </a:lnTo>
                      <a:lnTo>
                        <a:pt x="392" y="1008"/>
                      </a:lnTo>
                      <a:lnTo>
                        <a:pt x="382" y="1008"/>
                      </a:lnTo>
                      <a:lnTo>
                        <a:pt x="382" y="1008"/>
                      </a:lnTo>
                      <a:lnTo>
                        <a:pt x="374" y="1008"/>
                      </a:lnTo>
                      <a:lnTo>
                        <a:pt x="366" y="1004"/>
                      </a:lnTo>
                      <a:lnTo>
                        <a:pt x="358" y="1000"/>
                      </a:lnTo>
                      <a:lnTo>
                        <a:pt x="352" y="994"/>
                      </a:lnTo>
                      <a:lnTo>
                        <a:pt x="346" y="988"/>
                      </a:lnTo>
                      <a:lnTo>
                        <a:pt x="342" y="980"/>
                      </a:lnTo>
                      <a:lnTo>
                        <a:pt x="340" y="972"/>
                      </a:lnTo>
                      <a:lnTo>
                        <a:pt x="338" y="964"/>
                      </a:lnTo>
                      <a:lnTo>
                        <a:pt x="338" y="964"/>
                      </a:lnTo>
                      <a:lnTo>
                        <a:pt x="340" y="954"/>
                      </a:lnTo>
                      <a:lnTo>
                        <a:pt x="342" y="946"/>
                      </a:lnTo>
                      <a:lnTo>
                        <a:pt x="346" y="938"/>
                      </a:lnTo>
                      <a:lnTo>
                        <a:pt x="352" y="932"/>
                      </a:lnTo>
                      <a:lnTo>
                        <a:pt x="358" y="926"/>
                      </a:lnTo>
                      <a:lnTo>
                        <a:pt x="366" y="922"/>
                      </a:lnTo>
                      <a:lnTo>
                        <a:pt x="374" y="920"/>
                      </a:lnTo>
                      <a:lnTo>
                        <a:pt x="382" y="918"/>
                      </a:lnTo>
                      <a:lnTo>
                        <a:pt x="382" y="918"/>
                      </a:lnTo>
                      <a:close/>
                      <a:moveTo>
                        <a:pt x="536" y="1528"/>
                      </a:moveTo>
                      <a:lnTo>
                        <a:pt x="536" y="1508"/>
                      </a:lnTo>
                      <a:lnTo>
                        <a:pt x="230" y="1508"/>
                      </a:lnTo>
                      <a:lnTo>
                        <a:pt x="230" y="1528"/>
                      </a:lnTo>
                      <a:lnTo>
                        <a:pt x="94" y="1528"/>
                      </a:lnTo>
                      <a:lnTo>
                        <a:pt x="94" y="1508"/>
                      </a:lnTo>
                      <a:lnTo>
                        <a:pt x="16" y="1508"/>
                      </a:lnTo>
                      <a:lnTo>
                        <a:pt x="16" y="1508"/>
                      </a:lnTo>
                      <a:lnTo>
                        <a:pt x="10" y="1508"/>
                      </a:lnTo>
                      <a:lnTo>
                        <a:pt x="4" y="1504"/>
                      </a:lnTo>
                      <a:lnTo>
                        <a:pt x="2" y="1498"/>
                      </a:lnTo>
                      <a:lnTo>
                        <a:pt x="0" y="1492"/>
                      </a:lnTo>
                      <a:lnTo>
                        <a:pt x="0" y="38"/>
                      </a:lnTo>
                      <a:lnTo>
                        <a:pt x="0" y="38"/>
                      </a:lnTo>
                      <a:lnTo>
                        <a:pt x="2" y="32"/>
                      </a:lnTo>
                      <a:lnTo>
                        <a:pt x="4" y="26"/>
                      </a:lnTo>
                      <a:lnTo>
                        <a:pt x="10" y="22"/>
                      </a:lnTo>
                      <a:lnTo>
                        <a:pt x="16" y="22"/>
                      </a:lnTo>
                      <a:lnTo>
                        <a:pt x="90" y="22"/>
                      </a:lnTo>
                      <a:lnTo>
                        <a:pt x="108" y="0"/>
                      </a:lnTo>
                      <a:lnTo>
                        <a:pt x="658" y="0"/>
                      </a:lnTo>
                      <a:lnTo>
                        <a:pt x="676" y="22"/>
                      </a:lnTo>
                      <a:lnTo>
                        <a:pt x="750" y="22"/>
                      </a:lnTo>
                      <a:lnTo>
                        <a:pt x="750" y="22"/>
                      </a:lnTo>
                      <a:lnTo>
                        <a:pt x="756" y="22"/>
                      </a:lnTo>
                      <a:lnTo>
                        <a:pt x="762" y="26"/>
                      </a:lnTo>
                      <a:lnTo>
                        <a:pt x="764" y="32"/>
                      </a:lnTo>
                      <a:lnTo>
                        <a:pt x="766" y="38"/>
                      </a:lnTo>
                      <a:lnTo>
                        <a:pt x="766" y="1492"/>
                      </a:lnTo>
                      <a:lnTo>
                        <a:pt x="766" y="1492"/>
                      </a:lnTo>
                      <a:lnTo>
                        <a:pt x="764" y="1498"/>
                      </a:lnTo>
                      <a:lnTo>
                        <a:pt x="762" y="1504"/>
                      </a:lnTo>
                      <a:lnTo>
                        <a:pt x="756" y="1508"/>
                      </a:lnTo>
                      <a:lnTo>
                        <a:pt x="750" y="1508"/>
                      </a:lnTo>
                      <a:lnTo>
                        <a:pt x="672" y="1508"/>
                      </a:lnTo>
                      <a:lnTo>
                        <a:pt x="672" y="1528"/>
                      </a:lnTo>
                      <a:lnTo>
                        <a:pt x="536" y="1528"/>
                      </a:lnTo>
                      <a:close/>
                      <a:moveTo>
                        <a:pt x="118" y="304"/>
                      </a:moveTo>
                      <a:lnTo>
                        <a:pt x="648" y="304"/>
                      </a:lnTo>
                      <a:lnTo>
                        <a:pt x="648" y="156"/>
                      </a:lnTo>
                      <a:lnTo>
                        <a:pt x="118" y="156"/>
                      </a:lnTo>
                      <a:lnTo>
                        <a:pt x="118" y="304"/>
                      </a:lnTo>
                      <a:close/>
                      <a:moveTo>
                        <a:pt x="118" y="496"/>
                      </a:moveTo>
                      <a:lnTo>
                        <a:pt x="648" y="496"/>
                      </a:lnTo>
                      <a:lnTo>
                        <a:pt x="648" y="348"/>
                      </a:lnTo>
                      <a:lnTo>
                        <a:pt x="118" y="348"/>
                      </a:lnTo>
                      <a:lnTo>
                        <a:pt x="118" y="496"/>
                      </a:lnTo>
                      <a:close/>
                      <a:moveTo>
                        <a:pt x="118" y="688"/>
                      </a:moveTo>
                      <a:lnTo>
                        <a:pt x="648" y="688"/>
                      </a:lnTo>
                      <a:lnTo>
                        <a:pt x="648" y="540"/>
                      </a:lnTo>
                      <a:lnTo>
                        <a:pt x="118" y="540"/>
                      </a:lnTo>
                      <a:lnTo>
                        <a:pt x="118" y="688"/>
                      </a:lnTo>
                      <a:close/>
                      <a:moveTo>
                        <a:pt x="382" y="880"/>
                      </a:moveTo>
                      <a:lnTo>
                        <a:pt x="382" y="880"/>
                      </a:lnTo>
                      <a:lnTo>
                        <a:pt x="366" y="882"/>
                      </a:lnTo>
                      <a:lnTo>
                        <a:pt x="350" y="886"/>
                      </a:lnTo>
                      <a:lnTo>
                        <a:pt x="336" y="894"/>
                      </a:lnTo>
                      <a:lnTo>
                        <a:pt x="324" y="904"/>
                      </a:lnTo>
                      <a:lnTo>
                        <a:pt x="314" y="916"/>
                      </a:lnTo>
                      <a:lnTo>
                        <a:pt x="306" y="930"/>
                      </a:lnTo>
                      <a:lnTo>
                        <a:pt x="302" y="946"/>
                      </a:lnTo>
                      <a:lnTo>
                        <a:pt x="300" y="964"/>
                      </a:lnTo>
                      <a:lnTo>
                        <a:pt x="300" y="964"/>
                      </a:lnTo>
                      <a:lnTo>
                        <a:pt x="302" y="980"/>
                      </a:lnTo>
                      <a:lnTo>
                        <a:pt x="306" y="996"/>
                      </a:lnTo>
                      <a:lnTo>
                        <a:pt x="314" y="1010"/>
                      </a:lnTo>
                      <a:lnTo>
                        <a:pt x="324" y="1022"/>
                      </a:lnTo>
                      <a:lnTo>
                        <a:pt x="336" y="1032"/>
                      </a:lnTo>
                      <a:lnTo>
                        <a:pt x="350" y="1040"/>
                      </a:lnTo>
                      <a:lnTo>
                        <a:pt x="366" y="1044"/>
                      </a:lnTo>
                      <a:lnTo>
                        <a:pt x="382" y="1046"/>
                      </a:lnTo>
                      <a:lnTo>
                        <a:pt x="382" y="1046"/>
                      </a:lnTo>
                      <a:lnTo>
                        <a:pt x="400" y="1044"/>
                      </a:lnTo>
                      <a:lnTo>
                        <a:pt x="416" y="1040"/>
                      </a:lnTo>
                      <a:lnTo>
                        <a:pt x="430" y="1032"/>
                      </a:lnTo>
                      <a:lnTo>
                        <a:pt x="442" y="1022"/>
                      </a:lnTo>
                      <a:lnTo>
                        <a:pt x="452" y="1010"/>
                      </a:lnTo>
                      <a:lnTo>
                        <a:pt x="460" y="996"/>
                      </a:lnTo>
                      <a:lnTo>
                        <a:pt x="464" y="980"/>
                      </a:lnTo>
                      <a:lnTo>
                        <a:pt x="466" y="964"/>
                      </a:lnTo>
                      <a:lnTo>
                        <a:pt x="466" y="964"/>
                      </a:lnTo>
                      <a:lnTo>
                        <a:pt x="464" y="946"/>
                      </a:lnTo>
                      <a:lnTo>
                        <a:pt x="460" y="930"/>
                      </a:lnTo>
                      <a:lnTo>
                        <a:pt x="452" y="916"/>
                      </a:lnTo>
                      <a:lnTo>
                        <a:pt x="442" y="904"/>
                      </a:lnTo>
                      <a:lnTo>
                        <a:pt x="430" y="894"/>
                      </a:lnTo>
                      <a:lnTo>
                        <a:pt x="416" y="886"/>
                      </a:lnTo>
                      <a:lnTo>
                        <a:pt x="400" y="882"/>
                      </a:lnTo>
                      <a:lnTo>
                        <a:pt x="382" y="880"/>
                      </a:lnTo>
                      <a:lnTo>
                        <a:pt x="382" y="880"/>
                      </a:lnTo>
                      <a:close/>
                      <a:moveTo>
                        <a:pt x="648" y="1362"/>
                      </a:moveTo>
                      <a:lnTo>
                        <a:pt x="648" y="984"/>
                      </a:lnTo>
                      <a:lnTo>
                        <a:pt x="648" y="984"/>
                      </a:lnTo>
                      <a:lnTo>
                        <a:pt x="624" y="1014"/>
                      </a:lnTo>
                      <a:lnTo>
                        <a:pt x="596" y="1040"/>
                      </a:lnTo>
                      <a:lnTo>
                        <a:pt x="566" y="1064"/>
                      </a:lnTo>
                      <a:lnTo>
                        <a:pt x="534" y="1084"/>
                      </a:lnTo>
                      <a:lnTo>
                        <a:pt x="498" y="1098"/>
                      </a:lnTo>
                      <a:lnTo>
                        <a:pt x="462" y="1110"/>
                      </a:lnTo>
                      <a:lnTo>
                        <a:pt x="442" y="1114"/>
                      </a:lnTo>
                      <a:lnTo>
                        <a:pt x="424" y="1118"/>
                      </a:lnTo>
                      <a:lnTo>
                        <a:pt x="404" y="1120"/>
                      </a:lnTo>
                      <a:lnTo>
                        <a:pt x="382" y="1120"/>
                      </a:lnTo>
                      <a:lnTo>
                        <a:pt x="382" y="1120"/>
                      </a:lnTo>
                      <a:lnTo>
                        <a:pt x="362" y="1120"/>
                      </a:lnTo>
                      <a:lnTo>
                        <a:pt x="342" y="1118"/>
                      </a:lnTo>
                      <a:lnTo>
                        <a:pt x="324" y="1114"/>
                      </a:lnTo>
                      <a:lnTo>
                        <a:pt x="304" y="1110"/>
                      </a:lnTo>
                      <a:lnTo>
                        <a:pt x="268" y="1098"/>
                      </a:lnTo>
                      <a:lnTo>
                        <a:pt x="232" y="1084"/>
                      </a:lnTo>
                      <a:lnTo>
                        <a:pt x="200" y="1064"/>
                      </a:lnTo>
                      <a:lnTo>
                        <a:pt x="170" y="1040"/>
                      </a:lnTo>
                      <a:lnTo>
                        <a:pt x="142" y="1014"/>
                      </a:lnTo>
                      <a:lnTo>
                        <a:pt x="118" y="984"/>
                      </a:lnTo>
                      <a:lnTo>
                        <a:pt x="118" y="1362"/>
                      </a:lnTo>
                      <a:lnTo>
                        <a:pt x="648" y="1362"/>
                      </a:lnTo>
                      <a:close/>
                      <a:moveTo>
                        <a:pt x="648" y="1362"/>
                      </a:moveTo>
                      <a:lnTo>
                        <a:pt x="648" y="136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2" name="Freeform 251"/>
                <p:cNvSpPr>
                  <a:spLocks noEditPoints="1"/>
                </p:cNvSpPr>
                <p:nvPr/>
              </p:nvSpPr>
              <p:spPr bwMode="auto">
                <a:xfrm>
                  <a:off x="1385597" y="3486094"/>
                  <a:ext cx="276417" cy="551388"/>
                </a:xfrm>
                <a:custGeom>
                  <a:avLst/>
                  <a:gdLst>
                    <a:gd name="T0" fmla="*/ 392 w 766"/>
                    <a:gd name="T1" fmla="*/ 920 h 1528"/>
                    <a:gd name="T2" fmla="*/ 414 w 766"/>
                    <a:gd name="T3" fmla="*/ 932 h 1528"/>
                    <a:gd name="T4" fmla="*/ 426 w 766"/>
                    <a:gd name="T5" fmla="*/ 954 h 1528"/>
                    <a:gd name="T6" fmla="*/ 426 w 766"/>
                    <a:gd name="T7" fmla="*/ 972 h 1528"/>
                    <a:gd name="T8" fmla="*/ 414 w 766"/>
                    <a:gd name="T9" fmla="*/ 994 h 1528"/>
                    <a:gd name="T10" fmla="*/ 392 w 766"/>
                    <a:gd name="T11" fmla="*/ 1008 h 1528"/>
                    <a:gd name="T12" fmla="*/ 374 w 766"/>
                    <a:gd name="T13" fmla="*/ 1008 h 1528"/>
                    <a:gd name="T14" fmla="*/ 352 w 766"/>
                    <a:gd name="T15" fmla="*/ 994 h 1528"/>
                    <a:gd name="T16" fmla="*/ 340 w 766"/>
                    <a:gd name="T17" fmla="*/ 972 h 1528"/>
                    <a:gd name="T18" fmla="*/ 340 w 766"/>
                    <a:gd name="T19" fmla="*/ 954 h 1528"/>
                    <a:gd name="T20" fmla="*/ 352 w 766"/>
                    <a:gd name="T21" fmla="*/ 932 h 1528"/>
                    <a:gd name="T22" fmla="*/ 374 w 766"/>
                    <a:gd name="T23" fmla="*/ 920 h 1528"/>
                    <a:gd name="T24" fmla="*/ 536 w 766"/>
                    <a:gd name="T25" fmla="*/ 1528 h 1528"/>
                    <a:gd name="T26" fmla="*/ 230 w 766"/>
                    <a:gd name="T27" fmla="*/ 1528 h 1528"/>
                    <a:gd name="T28" fmla="*/ 16 w 766"/>
                    <a:gd name="T29" fmla="*/ 1508 h 1528"/>
                    <a:gd name="T30" fmla="*/ 4 w 766"/>
                    <a:gd name="T31" fmla="*/ 1504 h 1528"/>
                    <a:gd name="T32" fmla="*/ 0 w 766"/>
                    <a:gd name="T33" fmla="*/ 38 h 1528"/>
                    <a:gd name="T34" fmla="*/ 4 w 766"/>
                    <a:gd name="T35" fmla="*/ 26 h 1528"/>
                    <a:gd name="T36" fmla="*/ 90 w 766"/>
                    <a:gd name="T37" fmla="*/ 22 h 1528"/>
                    <a:gd name="T38" fmla="*/ 676 w 766"/>
                    <a:gd name="T39" fmla="*/ 22 h 1528"/>
                    <a:gd name="T40" fmla="*/ 756 w 766"/>
                    <a:gd name="T41" fmla="*/ 22 h 1528"/>
                    <a:gd name="T42" fmla="*/ 766 w 766"/>
                    <a:gd name="T43" fmla="*/ 38 h 1528"/>
                    <a:gd name="T44" fmla="*/ 764 w 766"/>
                    <a:gd name="T45" fmla="*/ 1498 h 1528"/>
                    <a:gd name="T46" fmla="*/ 750 w 766"/>
                    <a:gd name="T47" fmla="*/ 1508 h 1528"/>
                    <a:gd name="T48" fmla="*/ 536 w 766"/>
                    <a:gd name="T49" fmla="*/ 1528 h 1528"/>
                    <a:gd name="T50" fmla="*/ 648 w 766"/>
                    <a:gd name="T51" fmla="*/ 156 h 1528"/>
                    <a:gd name="T52" fmla="*/ 118 w 766"/>
                    <a:gd name="T53" fmla="*/ 496 h 1528"/>
                    <a:gd name="T54" fmla="*/ 118 w 766"/>
                    <a:gd name="T55" fmla="*/ 348 h 1528"/>
                    <a:gd name="T56" fmla="*/ 648 w 766"/>
                    <a:gd name="T57" fmla="*/ 688 h 1528"/>
                    <a:gd name="T58" fmla="*/ 118 w 766"/>
                    <a:gd name="T59" fmla="*/ 688 h 1528"/>
                    <a:gd name="T60" fmla="*/ 366 w 766"/>
                    <a:gd name="T61" fmla="*/ 882 h 1528"/>
                    <a:gd name="T62" fmla="*/ 324 w 766"/>
                    <a:gd name="T63" fmla="*/ 904 h 1528"/>
                    <a:gd name="T64" fmla="*/ 302 w 766"/>
                    <a:gd name="T65" fmla="*/ 946 h 1528"/>
                    <a:gd name="T66" fmla="*/ 302 w 766"/>
                    <a:gd name="T67" fmla="*/ 980 h 1528"/>
                    <a:gd name="T68" fmla="*/ 324 w 766"/>
                    <a:gd name="T69" fmla="*/ 1022 h 1528"/>
                    <a:gd name="T70" fmla="*/ 366 w 766"/>
                    <a:gd name="T71" fmla="*/ 1044 h 1528"/>
                    <a:gd name="T72" fmla="*/ 400 w 766"/>
                    <a:gd name="T73" fmla="*/ 1044 h 1528"/>
                    <a:gd name="T74" fmla="*/ 442 w 766"/>
                    <a:gd name="T75" fmla="*/ 1022 h 1528"/>
                    <a:gd name="T76" fmla="*/ 464 w 766"/>
                    <a:gd name="T77" fmla="*/ 980 h 1528"/>
                    <a:gd name="T78" fmla="*/ 464 w 766"/>
                    <a:gd name="T79" fmla="*/ 946 h 1528"/>
                    <a:gd name="T80" fmla="*/ 442 w 766"/>
                    <a:gd name="T81" fmla="*/ 904 h 1528"/>
                    <a:gd name="T82" fmla="*/ 400 w 766"/>
                    <a:gd name="T83" fmla="*/ 882 h 1528"/>
                    <a:gd name="T84" fmla="*/ 648 w 766"/>
                    <a:gd name="T85" fmla="*/ 1362 h 1528"/>
                    <a:gd name="T86" fmla="*/ 624 w 766"/>
                    <a:gd name="T87" fmla="*/ 1014 h 1528"/>
                    <a:gd name="T88" fmla="*/ 534 w 766"/>
                    <a:gd name="T89" fmla="*/ 1084 h 1528"/>
                    <a:gd name="T90" fmla="*/ 442 w 766"/>
                    <a:gd name="T91" fmla="*/ 1114 h 1528"/>
                    <a:gd name="T92" fmla="*/ 382 w 766"/>
                    <a:gd name="T93" fmla="*/ 1120 h 1528"/>
                    <a:gd name="T94" fmla="*/ 342 w 766"/>
                    <a:gd name="T95" fmla="*/ 1118 h 1528"/>
                    <a:gd name="T96" fmla="*/ 268 w 766"/>
                    <a:gd name="T97" fmla="*/ 1098 h 1528"/>
                    <a:gd name="T98" fmla="*/ 170 w 766"/>
                    <a:gd name="T99" fmla="*/ 1040 h 1528"/>
                    <a:gd name="T100" fmla="*/ 118 w 766"/>
                    <a:gd name="T101" fmla="*/ 1362 h 1528"/>
                    <a:gd name="T102" fmla="*/ 648 w 766"/>
                    <a:gd name="T103" fmla="*/ 1362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66" h="1528">
                      <a:moveTo>
                        <a:pt x="382" y="918"/>
                      </a:moveTo>
                      <a:lnTo>
                        <a:pt x="382" y="918"/>
                      </a:lnTo>
                      <a:lnTo>
                        <a:pt x="392" y="920"/>
                      </a:lnTo>
                      <a:lnTo>
                        <a:pt x="400" y="922"/>
                      </a:lnTo>
                      <a:lnTo>
                        <a:pt x="408" y="926"/>
                      </a:lnTo>
                      <a:lnTo>
                        <a:pt x="414" y="932"/>
                      </a:lnTo>
                      <a:lnTo>
                        <a:pt x="420" y="938"/>
                      </a:lnTo>
                      <a:lnTo>
                        <a:pt x="424" y="946"/>
                      </a:lnTo>
                      <a:lnTo>
                        <a:pt x="426" y="954"/>
                      </a:lnTo>
                      <a:lnTo>
                        <a:pt x="428" y="964"/>
                      </a:lnTo>
                      <a:lnTo>
                        <a:pt x="428" y="964"/>
                      </a:lnTo>
                      <a:lnTo>
                        <a:pt x="426" y="972"/>
                      </a:lnTo>
                      <a:lnTo>
                        <a:pt x="424" y="980"/>
                      </a:lnTo>
                      <a:lnTo>
                        <a:pt x="420" y="988"/>
                      </a:lnTo>
                      <a:lnTo>
                        <a:pt x="414" y="994"/>
                      </a:lnTo>
                      <a:lnTo>
                        <a:pt x="408" y="1000"/>
                      </a:lnTo>
                      <a:lnTo>
                        <a:pt x="400" y="1004"/>
                      </a:lnTo>
                      <a:lnTo>
                        <a:pt x="392" y="1008"/>
                      </a:lnTo>
                      <a:lnTo>
                        <a:pt x="382" y="1008"/>
                      </a:lnTo>
                      <a:lnTo>
                        <a:pt x="382" y="1008"/>
                      </a:lnTo>
                      <a:lnTo>
                        <a:pt x="374" y="1008"/>
                      </a:lnTo>
                      <a:lnTo>
                        <a:pt x="366" y="1004"/>
                      </a:lnTo>
                      <a:lnTo>
                        <a:pt x="358" y="1000"/>
                      </a:lnTo>
                      <a:lnTo>
                        <a:pt x="352" y="994"/>
                      </a:lnTo>
                      <a:lnTo>
                        <a:pt x="346" y="988"/>
                      </a:lnTo>
                      <a:lnTo>
                        <a:pt x="342" y="980"/>
                      </a:lnTo>
                      <a:lnTo>
                        <a:pt x="340" y="972"/>
                      </a:lnTo>
                      <a:lnTo>
                        <a:pt x="338" y="964"/>
                      </a:lnTo>
                      <a:lnTo>
                        <a:pt x="338" y="964"/>
                      </a:lnTo>
                      <a:lnTo>
                        <a:pt x="340" y="954"/>
                      </a:lnTo>
                      <a:lnTo>
                        <a:pt x="342" y="946"/>
                      </a:lnTo>
                      <a:lnTo>
                        <a:pt x="346" y="938"/>
                      </a:lnTo>
                      <a:lnTo>
                        <a:pt x="352" y="932"/>
                      </a:lnTo>
                      <a:lnTo>
                        <a:pt x="358" y="926"/>
                      </a:lnTo>
                      <a:lnTo>
                        <a:pt x="366" y="922"/>
                      </a:lnTo>
                      <a:lnTo>
                        <a:pt x="374" y="920"/>
                      </a:lnTo>
                      <a:lnTo>
                        <a:pt x="382" y="918"/>
                      </a:lnTo>
                      <a:lnTo>
                        <a:pt x="382" y="918"/>
                      </a:lnTo>
                      <a:close/>
                      <a:moveTo>
                        <a:pt x="536" y="1528"/>
                      </a:moveTo>
                      <a:lnTo>
                        <a:pt x="536" y="1508"/>
                      </a:lnTo>
                      <a:lnTo>
                        <a:pt x="230" y="1508"/>
                      </a:lnTo>
                      <a:lnTo>
                        <a:pt x="230" y="1528"/>
                      </a:lnTo>
                      <a:lnTo>
                        <a:pt x="94" y="1528"/>
                      </a:lnTo>
                      <a:lnTo>
                        <a:pt x="94" y="1508"/>
                      </a:lnTo>
                      <a:lnTo>
                        <a:pt x="16" y="1508"/>
                      </a:lnTo>
                      <a:lnTo>
                        <a:pt x="16" y="1508"/>
                      </a:lnTo>
                      <a:lnTo>
                        <a:pt x="10" y="1508"/>
                      </a:lnTo>
                      <a:lnTo>
                        <a:pt x="4" y="1504"/>
                      </a:lnTo>
                      <a:lnTo>
                        <a:pt x="2" y="1498"/>
                      </a:lnTo>
                      <a:lnTo>
                        <a:pt x="0" y="1492"/>
                      </a:lnTo>
                      <a:lnTo>
                        <a:pt x="0" y="38"/>
                      </a:lnTo>
                      <a:lnTo>
                        <a:pt x="0" y="38"/>
                      </a:lnTo>
                      <a:lnTo>
                        <a:pt x="2" y="32"/>
                      </a:lnTo>
                      <a:lnTo>
                        <a:pt x="4" y="26"/>
                      </a:lnTo>
                      <a:lnTo>
                        <a:pt x="10" y="22"/>
                      </a:lnTo>
                      <a:lnTo>
                        <a:pt x="16" y="22"/>
                      </a:lnTo>
                      <a:lnTo>
                        <a:pt x="90" y="22"/>
                      </a:lnTo>
                      <a:lnTo>
                        <a:pt x="108" y="0"/>
                      </a:lnTo>
                      <a:lnTo>
                        <a:pt x="658" y="0"/>
                      </a:lnTo>
                      <a:lnTo>
                        <a:pt x="676" y="22"/>
                      </a:lnTo>
                      <a:lnTo>
                        <a:pt x="750" y="22"/>
                      </a:lnTo>
                      <a:lnTo>
                        <a:pt x="750" y="22"/>
                      </a:lnTo>
                      <a:lnTo>
                        <a:pt x="756" y="22"/>
                      </a:lnTo>
                      <a:lnTo>
                        <a:pt x="762" y="26"/>
                      </a:lnTo>
                      <a:lnTo>
                        <a:pt x="764" y="32"/>
                      </a:lnTo>
                      <a:lnTo>
                        <a:pt x="766" y="38"/>
                      </a:lnTo>
                      <a:lnTo>
                        <a:pt x="766" y="1492"/>
                      </a:lnTo>
                      <a:lnTo>
                        <a:pt x="766" y="1492"/>
                      </a:lnTo>
                      <a:lnTo>
                        <a:pt x="764" y="1498"/>
                      </a:lnTo>
                      <a:lnTo>
                        <a:pt x="762" y="1504"/>
                      </a:lnTo>
                      <a:lnTo>
                        <a:pt x="756" y="1508"/>
                      </a:lnTo>
                      <a:lnTo>
                        <a:pt x="750" y="1508"/>
                      </a:lnTo>
                      <a:lnTo>
                        <a:pt x="672" y="1508"/>
                      </a:lnTo>
                      <a:lnTo>
                        <a:pt x="672" y="1528"/>
                      </a:lnTo>
                      <a:lnTo>
                        <a:pt x="536" y="1528"/>
                      </a:lnTo>
                      <a:close/>
                      <a:moveTo>
                        <a:pt x="118" y="304"/>
                      </a:moveTo>
                      <a:lnTo>
                        <a:pt x="648" y="304"/>
                      </a:lnTo>
                      <a:lnTo>
                        <a:pt x="648" y="156"/>
                      </a:lnTo>
                      <a:lnTo>
                        <a:pt x="118" y="156"/>
                      </a:lnTo>
                      <a:lnTo>
                        <a:pt x="118" y="304"/>
                      </a:lnTo>
                      <a:close/>
                      <a:moveTo>
                        <a:pt x="118" y="496"/>
                      </a:moveTo>
                      <a:lnTo>
                        <a:pt x="648" y="496"/>
                      </a:lnTo>
                      <a:lnTo>
                        <a:pt x="648" y="348"/>
                      </a:lnTo>
                      <a:lnTo>
                        <a:pt x="118" y="348"/>
                      </a:lnTo>
                      <a:lnTo>
                        <a:pt x="118" y="496"/>
                      </a:lnTo>
                      <a:close/>
                      <a:moveTo>
                        <a:pt x="118" y="688"/>
                      </a:moveTo>
                      <a:lnTo>
                        <a:pt x="648" y="688"/>
                      </a:lnTo>
                      <a:lnTo>
                        <a:pt x="648" y="540"/>
                      </a:lnTo>
                      <a:lnTo>
                        <a:pt x="118" y="540"/>
                      </a:lnTo>
                      <a:lnTo>
                        <a:pt x="118" y="688"/>
                      </a:lnTo>
                      <a:close/>
                      <a:moveTo>
                        <a:pt x="382" y="880"/>
                      </a:moveTo>
                      <a:lnTo>
                        <a:pt x="382" y="880"/>
                      </a:lnTo>
                      <a:lnTo>
                        <a:pt x="366" y="882"/>
                      </a:lnTo>
                      <a:lnTo>
                        <a:pt x="350" y="886"/>
                      </a:lnTo>
                      <a:lnTo>
                        <a:pt x="336" y="894"/>
                      </a:lnTo>
                      <a:lnTo>
                        <a:pt x="324" y="904"/>
                      </a:lnTo>
                      <a:lnTo>
                        <a:pt x="314" y="916"/>
                      </a:lnTo>
                      <a:lnTo>
                        <a:pt x="306" y="930"/>
                      </a:lnTo>
                      <a:lnTo>
                        <a:pt x="302" y="946"/>
                      </a:lnTo>
                      <a:lnTo>
                        <a:pt x="300" y="964"/>
                      </a:lnTo>
                      <a:lnTo>
                        <a:pt x="300" y="964"/>
                      </a:lnTo>
                      <a:lnTo>
                        <a:pt x="302" y="980"/>
                      </a:lnTo>
                      <a:lnTo>
                        <a:pt x="306" y="996"/>
                      </a:lnTo>
                      <a:lnTo>
                        <a:pt x="314" y="1010"/>
                      </a:lnTo>
                      <a:lnTo>
                        <a:pt x="324" y="1022"/>
                      </a:lnTo>
                      <a:lnTo>
                        <a:pt x="336" y="1032"/>
                      </a:lnTo>
                      <a:lnTo>
                        <a:pt x="350" y="1040"/>
                      </a:lnTo>
                      <a:lnTo>
                        <a:pt x="366" y="1044"/>
                      </a:lnTo>
                      <a:lnTo>
                        <a:pt x="382" y="1046"/>
                      </a:lnTo>
                      <a:lnTo>
                        <a:pt x="382" y="1046"/>
                      </a:lnTo>
                      <a:lnTo>
                        <a:pt x="400" y="1044"/>
                      </a:lnTo>
                      <a:lnTo>
                        <a:pt x="416" y="1040"/>
                      </a:lnTo>
                      <a:lnTo>
                        <a:pt x="430" y="1032"/>
                      </a:lnTo>
                      <a:lnTo>
                        <a:pt x="442" y="1022"/>
                      </a:lnTo>
                      <a:lnTo>
                        <a:pt x="452" y="1010"/>
                      </a:lnTo>
                      <a:lnTo>
                        <a:pt x="460" y="996"/>
                      </a:lnTo>
                      <a:lnTo>
                        <a:pt x="464" y="980"/>
                      </a:lnTo>
                      <a:lnTo>
                        <a:pt x="466" y="964"/>
                      </a:lnTo>
                      <a:lnTo>
                        <a:pt x="466" y="964"/>
                      </a:lnTo>
                      <a:lnTo>
                        <a:pt x="464" y="946"/>
                      </a:lnTo>
                      <a:lnTo>
                        <a:pt x="460" y="930"/>
                      </a:lnTo>
                      <a:lnTo>
                        <a:pt x="452" y="916"/>
                      </a:lnTo>
                      <a:lnTo>
                        <a:pt x="442" y="904"/>
                      </a:lnTo>
                      <a:lnTo>
                        <a:pt x="430" y="894"/>
                      </a:lnTo>
                      <a:lnTo>
                        <a:pt x="416" y="886"/>
                      </a:lnTo>
                      <a:lnTo>
                        <a:pt x="400" y="882"/>
                      </a:lnTo>
                      <a:lnTo>
                        <a:pt x="382" y="880"/>
                      </a:lnTo>
                      <a:lnTo>
                        <a:pt x="382" y="880"/>
                      </a:lnTo>
                      <a:close/>
                      <a:moveTo>
                        <a:pt x="648" y="1362"/>
                      </a:moveTo>
                      <a:lnTo>
                        <a:pt x="648" y="984"/>
                      </a:lnTo>
                      <a:lnTo>
                        <a:pt x="648" y="984"/>
                      </a:lnTo>
                      <a:lnTo>
                        <a:pt x="624" y="1014"/>
                      </a:lnTo>
                      <a:lnTo>
                        <a:pt x="596" y="1040"/>
                      </a:lnTo>
                      <a:lnTo>
                        <a:pt x="566" y="1064"/>
                      </a:lnTo>
                      <a:lnTo>
                        <a:pt x="534" y="1084"/>
                      </a:lnTo>
                      <a:lnTo>
                        <a:pt x="498" y="1098"/>
                      </a:lnTo>
                      <a:lnTo>
                        <a:pt x="462" y="1110"/>
                      </a:lnTo>
                      <a:lnTo>
                        <a:pt x="442" y="1114"/>
                      </a:lnTo>
                      <a:lnTo>
                        <a:pt x="424" y="1118"/>
                      </a:lnTo>
                      <a:lnTo>
                        <a:pt x="404" y="1120"/>
                      </a:lnTo>
                      <a:lnTo>
                        <a:pt x="382" y="1120"/>
                      </a:lnTo>
                      <a:lnTo>
                        <a:pt x="382" y="1120"/>
                      </a:lnTo>
                      <a:lnTo>
                        <a:pt x="362" y="1120"/>
                      </a:lnTo>
                      <a:lnTo>
                        <a:pt x="342" y="1118"/>
                      </a:lnTo>
                      <a:lnTo>
                        <a:pt x="324" y="1114"/>
                      </a:lnTo>
                      <a:lnTo>
                        <a:pt x="304" y="1110"/>
                      </a:lnTo>
                      <a:lnTo>
                        <a:pt x="268" y="1098"/>
                      </a:lnTo>
                      <a:lnTo>
                        <a:pt x="232" y="1084"/>
                      </a:lnTo>
                      <a:lnTo>
                        <a:pt x="200" y="1064"/>
                      </a:lnTo>
                      <a:lnTo>
                        <a:pt x="170" y="1040"/>
                      </a:lnTo>
                      <a:lnTo>
                        <a:pt x="142" y="1014"/>
                      </a:lnTo>
                      <a:lnTo>
                        <a:pt x="118" y="984"/>
                      </a:lnTo>
                      <a:lnTo>
                        <a:pt x="118" y="1362"/>
                      </a:lnTo>
                      <a:lnTo>
                        <a:pt x="648" y="1362"/>
                      </a:lnTo>
                      <a:close/>
                      <a:moveTo>
                        <a:pt x="648" y="1362"/>
                      </a:moveTo>
                      <a:lnTo>
                        <a:pt x="648" y="136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3" name="Freeform 252"/>
                <p:cNvSpPr>
                  <a:spLocks noEditPoints="1"/>
                </p:cNvSpPr>
                <p:nvPr/>
              </p:nvSpPr>
              <p:spPr bwMode="auto">
                <a:xfrm>
                  <a:off x="2600745" y="3486094"/>
                  <a:ext cx="276417" cy="551388"/>
                </a:xfrm>
                <a:custGeom>
                  <a:avLst/>
                  <a:gdLst>
                    <a:gd name="T0" fmla="*/ 392 w 766"/>
                    <a:gd name="T1" fmla="*/ 920 h 1528"/>
                    <a:gd name="T2" fmla="*/ 414 w 766"/>
                    <a:gd name="T3" fmla="*/ 932 h 1528"/>
                    <a:gd name="T4" fmla="*/ 426 w 766"/>
                    <a:gd name="T5" fmla="*/ 954 h 1528"/>
                    <a:gd name="T6" fmla="*/ 426 w 766"/>
                    <a:gd name="T7" fmla="*/ 972 h 1528"/>
                    <a:gd name="T8" fmla="*/ 414 w 766"/>
                    <a:gd name="T9" fmla="*/ 994 h 1528"/>
                    <a:gd name="T10" fmla="*/ 392 w 766"/>
                    <a:gd name="T11" fmla="*/ 1008 h 1528"/>
                    <a:gd name="T12" fmla="*/ 374 w 766"/>
                    <a:gd name="T13" fmla="*/ 1008 h 1528"/>
                    <a:gd name="T14" fmla="*/ 352 w 766"/>
                    <a:gd name="T15" fmla="*/ 994 h 1528"/>
                    <a:gd name="T16" fmla="*/ 340 w 766"/>
                    <a:gd name="T17" fmla="*/ 972 h 1528"/>
                    <a:gd name="T18" fmla="*/ 340 w 766"/>
                    <a:gd name="T19" fmla="*/ 954 h 1528"/>
                    <a:gd name="T20" fmla="*/ 352 w 766"/>
                    <a:gd name="T21" fmla="*/ 932 h 1528"/>
                    <a:gd name="T22" fmla="*/ 374 w 766"/>
                    <a:gd name="T23" fmla="*/ 920 h 1528"/>
                    <a:gd name="T24" fmla="*/ 536 w 766"/>
                    <a:gd name="T25" fmla="*/ 1528 h 1528"/>
                    <a:gd name="T26" fmla="*/ 230 w 766"/>
                    <a:gd name="T27" fmla="*/ 1528 h 1528"/>
                    <a:gd name="T28" fmla="*/ 16 w 766"/>
                    <a:gd name="T29" fmla="*/ 1508 h 1528"/>
                    <a:gd name="T30" fmla="*/ 4 w 766"/>
                    <a:gd name="T31" fmla="*/ 1504 h 1528"/>
                    <a:gd name="T32" fmla="*/ 0 w 766"/>
                    <a:gd name="T33" fmla="*/ 38 h 1528"/>
                    <a:gd name="T34" fmla="*/ 4 w 766"/>
                    <a:gd name="T35" fmla="*/ 26 h 1528"/>
                    <a:gd name="T36" fmla="*/ 90 w 766"/>
                    <a:gd name="T37" fmla="*/ 22 h 1528"/>
                    <a:gd name="T38" fmla="*/ 676 w 766"/>
                    <a:gd name="T39" fmla="*/ 22 h 1528"/>
                    <a:gd name="T40" fmla="*/ 756 w 766"/>
                    <a:gd name="T41" fmla="*/ 22 h 1528"/>
                    <a:gd name="T42" fmla="*/ 766 w 766"/>
                    <a:gd name="T43" fmla="*/ 38 h 1528"/>
                    <a:gd name="T44" fmla="*/ 764 w 766"/>
                    <a:gd name="T45" fmla="*/ 1498 h 1528"/>
                    <a:gd name="T46" fmla="*/ 750 w 766"/>
                    <a:gd name="T47" fmla="*/ 1508 h 1528"/>
                    <a:gd name="T48" fmla="*/ 536 w 766"/>
                    <a:gd name="T49" fmla="*/ 1528 h 1528"/>
                    <a:gd name="T50" fmla="*/ 648 w 766"/>
                    <a:gd name="T51" fmla="*/ 156 h 1528"/>
                    <a:gd name="T52" fmla="*/ 118 w 766"/>
                    <a:gd name="T53" fmla="*/ 496 h 1528"/>
                    <a:gd name="T54" fmla="*/ 118 w 766"/>
                    <a:gd name="T55" fmla="*/ 348 h 1528"/>
                    <a:gd name="T56" fmla="*/ 648 w 766"/>
                    <a:gd name="T57" fmla="*/ 688 h 1528"/>
                    <a:gd name="T58" fmla="*/ 118 w 766"/>
                    <a:gd name="T59" fmla="*/ 688 h 1528"/>
                    <a:gd name="T60" fmla="*/ 366 w 766"/>
                    <a:gd name="T61" fmla="*/ 882 h 1528"/>
                    <a:gd name="T62" fmla="*/ 324 w 766"/>
                    <a:gd name="T63" fmla="*/ 904 h 1528"/>
                    <a:gd name="T64" fmla="*/ 302 w 766"/>
                    <a:gd name="T65" fmla="*/ 946 h 1528"/>
                    <a:gd name="T66" fmla="*/ 302 w 766"/>
                    <a:gd name="T67" fmla="*/ 980 h 1528"/>
                    <a:gd name="T68" fmla="*/ 324 w 766"/>
                    <a:gd name="T69" fmla="*/ 1022 h 1528"/>
                    <a:gd name="T70" fmla="*/ 366 w 766"/>
                    <a:gd name="T71" fmla="*/ 1044 h 1528"/>
                    <a:gd name="T72" fmla="*/ 400 w 766"/>
                    <a:gd name="T73" fmla="*/ 1044 h 1528"/>
                    <a:gd name="T74" fmla="*/ 442 w 766"/>
                    <a:gd name="T75" fmla="*/ 1022 h 1528"/>
                    <a:gd name="T76" fmla="*/ 464 w 766"/>
                    <a:gd name="T77" fmla="*/ 980 h 1528"/>
                    <a:gd name="T78" fmla="*/ 464 w 766"/>
                    <a:gd name="T79" fmla="*/ 946 h 1528"/>
                    <a:gd name="T80" fmla="*/ 442 w 766"/>
                    <a:gd name="T81" fmla="*/ 904 h 1528"/>
                    <a:gd name="T82" fmla="*/ 400 w 766"/>
                    <a:gd name="T83" fmla="*/ 882 h 1528"/>
                    <a:gd name="T84" fmla="*/ 648 w 766"/>
                    <a:gd name="T85" fmla="*/ 1362 h 1528"/>
                    <a:gd name="T86" fmla="*/ 624 w 766"/>
                    <a:gd name="T87" fmla="*/ 1014 h 1528"/>
                    <a:gd name="T88" fmla="*/ 534 w 766"/>
                    <a:gd name="T89" fmla="*/ 1084 h 1528"/>
                    <a:gd name="T90" fmla="*/ 442 w 766"/>
                    <a:gd name="T91" fmla="*/ 1114 h 1528"/>
                    <a:gd name="T92" fmla="*/ 382 w 766"/>
                    <a:gd name="T93" fmla="*/ 1120 h 1528"/>
                    <a:gd name="T94" fmla="*/ 342 w 766"/>
                    <a:gd name="T95" fmla="*/ 1118 h 1528"/>
                    <a:gd name="T96" fmla="*/ 268 w 766"/>
                    <a:gd name="T97" fmla="*/ 1098 h 1528"/>
                    <a:gd name="T98" fmla="*/ 170 w 766"/>
                    <a:gd name="T99" fmla="*/ 1040 h 1528"/>
                    <a:gd name="T100" fmla="*/ 118 w 766"/>
                    <a:gd name="T101" fmla="*/ 1362 h 1528"/>
                    <a:gd name="T102" fmla="*/ 648 w 766"/>
                    <a:gd name="T103" fmla="*/ 1362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66" h="1528">
                      <a:moveTo>
                        <a:pt x="382" y="918"/>
                      </a:moveTo>
                      <a:lnTo>
                        <a:pt x="382" y="918"/>
                      </a:lnTo>
                      <a:lnTo>
                        <a:pt x="392" y="920"/>
                      </a:lnTo>
                      <a:lnTo>
                        <a:pt x="400" y="922"/>
                      </a:lnTo>
                      <a:lnTo>
                        <a:pt x="408" y="926"/>
                      </a:lnTo>
                      <a:lnTo>
                        <a:pt x="414" y="932"/>
                      </a:lnTo>
                      <a:lnTo>
                        <a:pt x="420" y="938"/>
                      </a:lnTo>
                      <a:lnTo>
                        <a:pt x="424" y="946"/>
                      </a:lnTo>
                      <a:lnTo>
                        <a:pt x="426" y="954"/>
                      </a:lnTo>
                      <a:lnTo>
                        <a:pt x="428" y="964"/>
                      </a:lnTo>
                      <a:lnTo>
                        <a:pt x="428" y="964"/>
                      </a:lnTo>
                      <a:lnTo>
                        <a:pt x="426" y="972"/>
                      </a:lnTo>
                      <a:lnTo>
                        <a:pt x="424" y="980"/>
                      </a:lnTo>
                      <a:lnTo>
                        <a:pt x="420" y="988"/>
                      </a:lnTo>
                      <a:lnTo>
                        <a:pt x="414" y="994"/>
                      </a:lnTo>
                      <a:lnTo>
                        <a:pt x="408" y="1000"/>
                      </a:lnTo>
                      <a:lnTo>
                        <a:pt x="400" y="1004"/>
                      </a:lnTo>
                      <a:lnTo>
                        <a:pt x="392" y="1008"/>
                      </a:lnTo>
                      <a:lnTo>
                        <a:pt x="382" y="1008"/>
                      </a:lnTo>
                      <a:lnTo>
                        <a:pt x="382" y="1008"/>
                      </a:lnTo>
                      <a:lnTo>
                        <a:pt x="374" y="1008"/>
                      </a:lnTo>
                      <a:lnTo>
                        <a:pt x="366" y="1004"/>
                      </a:lnTo>
                      <a:lnTo>
                        <a:pt x="358" y="1000"/>
                      </a:lnTo>
                      <a:lnTo>
                        <a:pt x="352" y="994"/>
                      </a:lnTo>
                      <a:lnTo>
                        <a:pt x="346" y="988"/>
                      </a:lnTo>
                      <a:lnTo>
                        <a:pt x="342" y="980"/>
                      </a:lnTo>
                      <a:lnTo>
                        <a:pt x="340" y="972"/>
                      </a:lnTo>
                      <a:lnTo>
                        <a:pt x="338" y="964"/>
                      </a:lnTo>
                      <a:lnTo>
                        <a:pt x="338" y="964"/>
                      </a:lnTo>
                      <a:lnTo>
                        <a:pt x="340" y="954"/>
                      </a:lnTo>
                      <a:lnTo>
                        <a:pt x="342" y="946"/>
                      </a:lnTo>
                      <a:lnTo>
                        <a:pt x="346" y="938"/>
                      </a:lnTo>
                      <a:lnTo>
                        <a:pt x="352" y="932"/>
                      </a:lnTo>
                      <a:lnTo>
                        <a:pt x="358" y="926"/>
                      </a:lnTo>
                      <a:lnTo>
                        <a:pt x="366" y="922"/>
                      </a:lnTo>
                      <a:lnTo>
                        <a:pt x="374" y="920"/>
                      </a:lnTo>
                      <a:lnTo>
                        <a:pt x="382" y="918"/>
                      </a:lnTo>
                      <a:lnTo>
                        <a:pt x="382" y="918"/>
                      </a:lnTo>
                      <a:close/>
                      <a:moveTo>
                        <a:pt x="536" y="1528"/>
                      </a:moveTo>
                      <a:lnTo>
                        <a:pt x="536" y="1508"/>
                      </a:lnTo>
                      <a:lnTo>
                        <a:pt x="230" y="1508"/>
                      </a:lnTo>
                      <a:lnTo>
                        <a:pt x="230" y="1528"/>
                      </a:lnTo>
                      <a:lnTo>
                        <a:pt x="94" y="1528"/>
                      </a:lnTo>
                      <a:lnTo>
                        <a:pt x="94" y="1508"/>
                      </a:lnTo>
                      <a:lnTo>
                        <a:pt x="16" y="1508"/>
                      </a:lnTo>
                      <a:lnTo>
                        <a:pt x="16" y="1508"/>
                      </a:lnTo>
                      <a:lnTo>
                        <a:pt x="10" y="1508"/>
                      </a:lnTo>
                      <a:lnTo>
                        <a:pt x="4" y="1504"/>
                      </a:lnTo>
                      <a:lnTo>
                        <a:pt x="2" y="1498"/>
                      </a:lnTo>
                      <a:lnTo>
                        <a:pt x="0" y="1492"/>
                      </a:lnTo>
                      <a:lnTo>
                        <a:pt x="0" y="38"/>
                      </a:lnTo>
                      <a:lnTo>
                        <a:pt x="0" y="38"/>
                      </a:lnTo>
                      <a:lnTo>
                        <a:pt x="2" y="32"/>
                      </a:lnTo>
                      <a:lnTo>
                        <a:pt x="4" y="26"/>
                      </a:lnTo>
                      <a:lnTo>
                        <a:pt x="10" y="22"/>
                      </a:lnTo>
                      <a:lnTo>
                        <a:pt x="16" y="22"/>
                      </a:lnTo>
                      <a:lnTo>
                        <a:pt x="90" y="22"/>
                      </a:lnTo>
                      <a:lnTo>
                        <a:pt x="108" y="0"/>
                      </a:lnTo>
                      <a:lnTo>
                        <a:pt x="658" y="0"/>
                      </a:lnTo>
                      <a:lnTo>
                        <a:pt x="676" y="22"/>
                      </a:lnTo>
                      <a:lnTo>
                        <a:pt x="750" y="22"/>
                      </a:lnTo>
                      <a:lnTo>
                        <a:pt x="750" y="22"/>
                      </a:lnTo>
                      <a:lnTo>
                        <a:pt x="756" y="22"/>
                      </a:lnTo>
                      <a:lnTo>
                        <a:pt x="762" y="26"/>
                      </a:lnTo>
                      <a:lnTo>
                        <a:pt x="764" y="32"/>
                      </a:lnTo>
                      <a:lnTo>
                        <a:pt x="766" y="38"/>
                      </a:lnTo>
                      <a:lnTo>
                        <a:pt x="766" y="1492"/>
                      </a:lnTo>
                      <a:lnTo>
                        <a:pt x="766" y="1492"/>
                      </a:lnTo>
                      <a:lnTo>
                        <a:pt x="764" y="1498"/>
                      </a:lnTo>
                      <a:lnTo>
                        <a:pt x="762" y="1504"/>
                      </a:lnTo>
                      <a:lnTo>
                        <a:pt x="756" y="1508"/>
                      </a:lnTo>
                      <a:lnTo>
                        <a:pt x="750" y="1508"/>
                      </a:lnTo>
                      <a:lnTo>
                        <a:pt x="672" y="1508"/>
                      </a:lnTo>
                      <a:lnTo>
                        <a:pt x="672" y="1528"/>
                      </a:lnTo>
                      <a:lnTo>
                        <a:pt x="536" y="1528"/>
                      </a:lnTo>
                      <a:close/>
                      <a:moveTo>
                        <a:pt x="118" y="304"/>
                      </a:moveTo>
                      <a:lnTo>
                        <a:pt x="648" y="304"/>
                      </a:lnTo>
                      <a:lnTo>
                        <a:pt x="648" y="156"/>
                      </a:lnTo>
                      <a:lnTo>
                        <a:pt x="118" y="156"/>
                      </a:lnTo>
                      <a:lnTo>
                        <a:pt x="118" y="304"/>
                      </a:lnTo>
                      <a:close/>
                      <a:moveTo>
                        <a:pt x="118" y="496"/>
                      </a:moveTo>
                      <a:lnTo>
                        <a:pt x="648" y="496"/>
                      </a:lnTo>
                      <a:lnTo>
                        <a:pt x="648" y="348"/>
                      </a:lnTo>
                      <a:lnTo>
                        <a:pt x="118" y="348"/>
                      </a:lnTo>
                      <a:lnTo>
                        <a:pt x="118" y="496"/>
                      </a:lnTo>
                      <a:close/>
                      <a:moveTo>
                        <a:pt x="118" y="688"/>
                      </a:moveTo>
                      <a:lnTo>
                        <a:pt x="648" y="688"/>
                      </a:lnTo>
                      <a:lnTo>
                        <a:pt x="648" y="540"/>
                      </a:lnTo>
                      <a:lnTo>
                        <a:pt x="118" y="540"/>
                      </a:lnTo>
                      <a:lnTo>
                        <a:pt x="118" y="688"/>
                      </a:lnTo>
                      <a:close/>
                      <a:moveTo>
                        <a:pt x="382" y="880"/>
                      </a:moveTo>
                      <a:lnTo>
                        <a:pt x="382" y="880"/>
                      </a:lnTo>
                      <a:lnTo>
                        <a:pt x="366" y="882"/>
                      </a:lnTo>
                      <a:lnTo>
                        <a:pt x="350" y="886"/>
                      </a:lnTo>
                      <a:lnTo>
                        <a:pt x="336" y="894"/>
                      </a:lnTo>
                      <a:lnTo>
                        <a:pt x="324" y="904"/>
                      </a:lnTo>
                      <a:lnTo>
                        <a:pt x="314" y="916"/>
                      </a:lnTo>
                      <a:lnTo>
                        <a:pt x="306" y="930"/>
                      </a:lnTo>
                      <a:lnTo>
                        <a:pt x="302" y="946"/>
                      </a:lnTo>
                      <a:lnTo>
                        <a:pt x="300" y="964"/>
                      </a:lnTo>
                      <a:lnTo>
                        <a:pt x="300" y="964"/>
                      </a:lnTo>
                      <a:lnTo>
                        <a:pt x="302" y="980"/>
                      </a:lnTo>
                      <a:lnTo>
                        <a:pt x="306" y="996"/>
                      </a:lnTo>
                      <a:lnTo>
                        <a:pt x="314" y="1010"/>
                      </a:lnTo>
                      <a:lnTo>
                        <a:pt x="324" y="1022"/>
                      </a:lnTo>
                      <a:lnTo>
                        <a:pt x="336" y="1032"/>
                      </a:lnTo>
                      <a:lnTo>
                        <a:pt x="350" y="1040"/>
                      </a:lnTo>
                      <a:lnTo>
                        <a:pt x="366" y="1044"/>
                      </a:lnTo>
                      <a:lnTo>
                        <a:pt x="382" y="1046"/>
                      </a:lnTo>
                      <a:lnTo>
                        <a:pt x="382" y="1046"/>
                      </a:lnTo>
                      <a:lnTo>
                        <a:pt x="400" y="1044"/>
                      </a:lnTo>
                      <a:lnTo>
                        <a:pt x="416" y="1040"/>
                      </a:lnTo>
                      <a:lnTo>
                        <a:pt x="430" y="1032"/>
                      </a:lnTo>
                      <a:lnTo>
                        <a:pt x="442" y="1022"/>
                      </a:lnTo>
                      <a:lnTo>
                        <a:pt x="452" y="1010"/>
                      </a:lnTo>
                      <a:lnTo>
                        <a:pt x="460" y="996"/>
                      </a:lnTo>
                      <a:lnTo>
                        <a:pt x="464" y="980"/>
                      </a:lnTo>
                      <a:lnTo>
                        <a:pt x="466" y="964"/>
                      </a:lnTo>
                      <a:lnTo>
                        <a:pt x="466" y="964"/>
                      </a:lnTo>
                      <a:lnTo>
                        <a:pt x="464" y="946"/>
                      </a:lnTo>
                      <a:lnTo>
                        <a:pt x="460" y="930"/>
                      </a:lnTo>
                      <a:lnTo>
                        <a:pt x="452" y="916"/>
                      </a:lnTo>
                      <a:lnTo>
                        <a:pt x="442" y="904"/>
                      </a:lnTo>
                      <a:lnTo>
                        <a:pt x="430" y="894"/>
                      </a:lnTo>
                      <a:lnTo>
                        <a:pt x="416" y="886"/>
                      </a:lnTo>
                      <a:lnTo>
                        <a:pt x="400" y="882"/>
                      </a:lnTo>
                      <a:lnTo>
                        <a:pt x="382" y="880"/>
                      </a:lnTo>
                      <a:lnTo>
                        <a:pt x="382" y="880"/>
                      </a:lnTo>
                      <a:close/>
                      <a:moveTo>
                        <a:pt x="648" y="1362"/>
                      </a:moveTo>
                      <a:lnTo>
                        <a:pt x="648" y="984"/>
                      </a:lnTo>
                      <a:lnTo>
                        <a:pt x="648" y="984"/>
                      </a:lnTo>
                      <a:lnTo>
                        <a:pt x="624" y="1014"/>
                      </a:lnTo>
                      <a:lnTo>
                        <a:pt x="596" y="1040"/>
                      </a:lnTo>
                      <a:lnTo>
                        <a:pt x="566" y="1064"/>
                      </a:lnTo>
                      <a:lnTo>
                        <a:pt x="534" y="1084"/>
                      </a:lnTo>
                      <a:lnTo>
                        <a:pt x="498" y="1098"/>
                      </a:lnTo>
                      <a:lnTo>
                        <a:pt x="462" y="1110"/>
                      </a:lnTo>
                      <a:lnTo>
                        <a:pt x="442" y="1114"/>
                      </a:lnTo>
                      <a:lnTo>
                        <a:pt x="424" y="1118"/>
                      </a:lnTo>
                      <a:lnTo>
                        <a:pt x="404" y="1120"/>
                      </a:lnTo>
                      <a:lnTo>
                        <a:pt x="382" y="1120"/>
                      </a:lnTo>
                      <a:lnTo>
                        <a:pt x="382" y="1120"/>
                      </a:lnTo>
                      <a:lnTo>
                        <a:pt x="362" y="1120"/>
                      </a:lnTo>
                      <a:lnTo>
                        <a:pt x="342" y="1118"/>
                      </a:lnTo>
                      <a:lnTo>
                        <a:pt x="324" y="1114"/>
                      </a:lnTo>
                      <a:lnTo>
                        <a:pt x="304" y="1110"/>
                      </a:lnTo>
                      <a:lnTo>
                        <a:pt x="268" y="1098"/>
                      </a:lnTo>
                      <a:lnTo>
                        <a:pt x="232" y="1084"/>
                      </a:lnTo>
                      <a:lnTo>
                        <a:pt x="200" y="1064"/>
                      </a:lnTo>
                      <a:lnTo>
                        <a:pt x="170" y="1040"/>
                      </a:lnTo>
                      <a:lnTo>
                        <a:pt x="142" y="1014"/>
                      </a:lnTo>
                      <a:lnTo>
                        <a:pt x="118" y="984"/>
                      </a:lnTo>
                      <a:lnTo>
                        <a:pt x="118" y="1362"/>
                      </a:lnTo>
                      <a:lnTo>
                        <a:pt x="648" y="1362"/>
                      </a:lnTo>
                      <a:close/>
                      <a:moveTo>
                        <a:pt x="648" y="1362"/>
                      </a:moveTo>
                      <a:lnTo>
                        <a:pt x="648" y="136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cxnSp>
              <p:nvCxnSpPr>
                <p:cNvPr id="254" name="Straight Connector 253"/>
                <p:cNvCxnSpPr/>
                <p:nvPr/>
              </p:nvCxnSpPr>
              <p:spPr>
                <a:xfrm>
                  <a:off x="916231" y="3325096"/>
                  <a:ext cx="2430298" cy="0"/>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V="1">
                  <a:off x="916231" y="3325096"/>
                  <a:ext cx="1" cy="89094"/>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flipV="1">
                  <a:off x="1523806" y="3325096"/>
                  <a:ext cx="1" cy="89094"/>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flipV="1">
                  <a:off x="2738955" y="3325096"/>
                  <a:ext cx="1" cy="89094"/>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flipV="1">
                  <a:off x="3346529" y="3325096"/>
                  <a:ext cx="1" cy="89094"/>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259" name="Freeform 258"/>
                <p:cNvSpPr>
                  <a:spLocks noEditPoints="1"/>
                </p:cNvSpPr>
                <p:nvPr/>
              </p:nvSpPr>
              <p:spPr bwMode="auto">
                <a:xfrm>
                  <a:off x="1993171" y="2631462"/>
                  <a:ext cx="276417" cy="551388"/>
                </a:xfrm>
                <a:custGeom>
                  <a:avLst/>
                  <a:gdLst>
                    <a:gd name="T0" fmla="*/ 392 w 766"/>
                    <a:gd name="T1" fmla="*/ 920 h 1528"/>
                    <a:gd name="T2" fmla="*/ 414 w 766"/>
                    <a:gd name="T3" fmla="*/ 932 h 1528"/>
                    <a:gd name="T4" fmla="*/ 426 w 766"/>
                    <a:gd name="T5" fmla="*/ 954 h 1528"/>
                    <a:gd name="T6" fmla="*/ 426 w 766"/>
                    <a:gd name="T7" fmla="*/ 972 h 1528"/>
                    <a:gd name="T8" fmla="*/ 414 w 766"/>
                    <a:gd name="T9" fmla="*/ 994 h 1528"/>
                    <a:gd name="T10" fmla="*/ 392 w 766"/>
                    <a:gd name="T11" fmla="*/ 1008 h 1528"/>
                    <a:gd name="T12" fmla="*/ 374 w 766"/>
                    <a:gd name="T13" fmla="*/ 1008 h 1528"/>
                    <a:gd name="T14" fmla="*/ 352 w 766"/>
                    <a:gd name="T15" fmla="*/ 994 h 1528"/>
                    <a:gd name="T16" fmla="*/ 340 w 766"/>
                    <a:gd name="T17" fmla="*/ 972 h 1528"/>
                    <a:gd name="T18" fmla="*/ 340 w 766"/>
                    <a:gd name="T19" fmla="*/ 954 h 1528"/>
                    <a:gd name="T20" fmla="*/ 352 w 766"/>
                    <a:gd name="T21" fmla="*/ 932 h 1528"/>
                    <a:gd name="T22" fmla="*/ 374 w 766"/>
                    <a:gd name="T23" fmla="*/ 920 h 1528"/>
                    <a:gd name="T24" fmla="*/ 536 w 766"/>
                    <a:gd name="T25" fmla="*/ 1528 h 1528"/>
                    <a:gd name="T26" fmla="*/ 230 w 766"/>
                    <a:gd name="T27" fmla="*/ 1528 h 1528"/>
                    <a:gd name="T28" fmla="*/ 16 w 766"/>
                    <a:gd name="T29" fmla="*/ 1508 h 1528"/>
                    <a:gd name="T30" fmla="*/ 4 w 766"/>
                    <a:gd name="T31" fmla="*/ 1504 h 1528"/>
                    <a:gd name="T32" fmla="*/ 0 w 766"/>
                    <a:gd name="T33" fmla="*/ 38 h 1528"/>
                    <a:gd name="T34" fmla="*/ 4 w 766"/>
                    <a:gd name="T35" fmla="*/ 26 h 1528"/>
                    <a:gd name="T36" fmla="*/ 90 w 766"/>
                    <a:gd name="T37" fmla="*/ 22 h 1528"/>
                    <a:gd name="T38" fmla="*/ 676 w 766"/>
                    <a:gd name="T39" fmla="*/ 22 h 1528"/>
                    <a:gd name="T40" fmla="*/ 756 w 766"/>
                    <a:gd name="T41" fmla="*/ 22 h 1528"/>
                    <a:gd name="T42" fmla="*/ 766 w 766"/>
                    <a:gd name="T43" fmla="*/ 38 h 1528"/>
                    <a:gd name="T44" fmla="*/ 764 w 766"/>
                    <a:gd name="T45" fmla="*/ 1498 h 1528"/>
                    <a:gd name="T46" fmla="*/ 750 w 766"/>
                    <a:gd name="T47" fmla="*/ 1508 h 1528"/>
                    <a:gd name="T48" fmla="*/ 536 w 766"/>
                    <a:gd name="T49" fmla="*/ 1528 h 1528"/>
                    <a:gd name="T50" fmla="*/ 648 w 766"/>
                    <a:gd name="T51" fmla="*/ 156 h 1528"/>
                    <a:gd name="T52" fmla="*/ 118 w 766"/>
                    <a:gd name="T53" fmla="*/ 496 h 1528"/>
                    <a:gd name="T54" fmla="*/ 118 w 766"/>
                    <a:gd name="T55" fmla="*/ 348 h 1528"/>
                    <a:gd name="T56" fmla="*/ 648 w 766"/>
                    <a:gd name="T57" fmla="*/ 688 h 1528"/>
                    <a:gd name="T58" fmla="*/ 118 w 766"/>
                    <a:gd name="T59" fmla="*/ 688 h 1528"/>
                    <a:gd name="T60" fmla="*/ 366 w 766"/>
                    <a:gd name="T61" fmla="*/ 882 h 1528"/>
                    <a:gd name="T62" fmla="*/ 324 w 766"/>
                    <a:gd name="T63" fmla="*/ 904 h 1528"/>
                    <a:gd name="T64" fmla="*/ 302 w 766"/>
                    <a:gd name="T65" fmla="*/ 946 h 1528"/>
                    <a:gd name="T66" fmla="*/ 302 w 766"/>
                    <a:gd name="T67" fmla="*/ 980 h 1528"/>
                    <a:gd name="T68" fmla="*/ 324 w 766"/>
                    <a:gd name="T69" fmla="*/ 1022 h 1528"/>
                    <a:gd name="T70" fmla="*/ 366 w 766"/>
                    <a:gd name="T71" fmla="*/ 1044 h 1528"/>
                    <a:gd name="T72" fmla="*/ 400 w 766"/>
                    <a:gd name="T73" fmla="*/ 1044 h 1528"/>
                    <a:gd name="T74" fmla="*/ 442 w 766"/>
                    <a:gd name="T75" fmla="*/ 1022 h 1528"/>
                    <a:gd name="T76" fmla="*/ 464 w 766"/>
                    <a:gd name="T77" fmla="*/ 980 h 1528"/>
                    <a:gd name="T78" fmla="*/ 464 w 766"/>
                    <a:gd name="T79" fmla="*/ 946 h 1528"/>
                    <a:gd name="T80" fmla="*/ 442 w 766"/>
                    <a:gd name="T81" fmla="*/ 904 h 1528"/>
                    <a:gd name="T82" fmla="*/ 400 w 766"/>
                    <a:gd name="T83" fmla="*/ 882 h 1528"/>
                    <a:gd name="T84" fmla="*/ 648 w 766"/>
                    <a:gd name="T85" fmla="*/ 1362 h 1528"/>
                    <a:gd name="T86" fmla="*/ 624 w 766"/>
                    <a:gd name="T87" fmla="*/ 1014 h 1528"/>
                    <a:gd name="T88" fmla="*/ 534 w 766"/>
                    <a:gd name="T89" fmla="*/ 1084 h 1528"/>
                    <a:gd name="T90" fmla="*/ 442 w 766"/>
                    <a:gd name="T91" fmla="*/ 1114 h 1528"/>
                    <a:gd name="T92" fmla="*/ 382 w 766"/>
                    <a:gd name="T93" fmla="*/ 1120 h 1528"/>
                    <a:gd name="T94" fmla="*/ 342 w 766"/>
                    <a:gd name="T95" fmla="*/ 1118 h 1528"/>
                    <a:gd name="T96" fmla="*/ 268 w 766"/>
                    <a:gd name="T97" fmla="*/ 1098 h 1528"/>
                    <a:gd name="T98" fmla="*/ 170 w 766"/>
                    <a:gd name="T99" fmla="*/ 1040 h 1528"/>
                    <a:gd name="T100" fmla="*/ 118 w 766"/>
                    <a:gd name="T101" fmla="*/ 1362 h 1528"/>
                    <a:gd name="T102" fmla="*/ 648 w 766"/>
                    <a:gd name="T103" fmla="*/ 1362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66" h="1528">
                      <a:moveTo>
                        <a:pt x="382" y="918"/>
                      </a:moveTo>
                      <a:lnTo>
                        <a:pt x="382" y="918"/>
                      </a:lnTo>
                      <a:lnTo>
                        <a:pt x="392" y="920"/>
                      </a:lnTo>
                      <a:lnTo>
                        <a:pt x="400" y="922"/>
                      </a:lnTo>
                      <a:lnTo>
                        <a:pt x="408" y="926"/>
                      </a:lnTo>
                      <a:lnTo>
                        <a:pt x="414" y="932"/>
                      </a:lnTo>
                      <a:lnTo>
                        <a:pt x="420" y="938"/>
                      </a:lnTo>
                      <a:lnTo>
                        <a:pt x="424" y="946"/>
                      </a:lnTo>
                      <a:lnTo>
                        <a:pt x="426" y="954"/>
                      </a:lnTo>
                      <a:lnTo>
                        <a:pt x="428" y="964"/>
                      </a:lnTo>
                      <a:lnTo>
                        <a:pt x="428" y="964"/>
                      </a:lnTo>
                      <a:lnTo>
                        <a:pt x="426" y="972"/>
                      </a:lnTo>
                      <a:lnTo>
                        <a:pt x="424" y="980"/>
                      </a:lnTo>
                      <a:lnTo>
                        <a:pt x="420" y="988"/>
                      </a:lnTo>
                      <a:lnTo>
                        <a:pt x="414" y="994"/>
                      </a:lnTo>
                      <a:lnTo>
                        <a:pt x="408" y="1000"/>
                      </a:lnTo>
                      <a:lnTo>
                        <a:pt x="400" y="1004"/>
                      </a:lnTo>
                      <a:lnTo>
                        <a:pt x="392" y="1008"/>
                      </a:lnTo>
                      <a:lnTo>
                        <a:pt x="382" y="1008"/>
                      </a:lnTo>
                      <a:lnTo>
                        <a:pt x="382" y="1008"/>
                      </a:lnTo>
                      <a:lnTo>
                        <a:pt x="374" y="1008"/>
                      </a:lnTo>
                      <a:lnTo>
                        <a:pt x="366" y="1004"/>
                      </a:lnTo>
                      <a:lnTo>
                        <a:pt x="358" y="1000"/>
                      </a:lnTo>
                      <a:lnTo>
                        <a:pt x="352" y="994"/>
                      </a:lnTo>
                      <a:lnTo>
                        <a:pt x="346" y="988"/>
                      </a:lnTo>
                      <a:lnTo>
                        <a:pt x="342" y="980"/>
                      </a:lnTo>
                      <a:lnTo>
                        <a:pt x="340" y="972"/>
                      </a:lnTo>
                      <a:lnTo>
                        <a:pt x="338" y="964"/>
                      </a:lnTo>
                      <a:lnTo>
                        <a:pt x="338" y="964"/>
                      </a:lnTo>
                      <a:lnTo>
                        <a:pt x="340" y="954"/>
                      </a:lnTo>
                      <a:lnTo>
                        <a:pt x="342" y="946"/>
                      </a:lnTo>
                      <a:lnTo>
                        <a:pt x="346" y="938"/>
                      </a:lnTo>
                      <a:lnTo>
                        <a:pt x="352" y="932"/>
                      </a:lnTo>
                      <a:lnTo>
                        <a:pt x="358" y="926"/>
                      </a:lnTo>
                      <a:lnTo>
                        <a:pt x="366" y="922"/>
                      </a:lnTo>
                      <a:lnTo>
                        <a:pt x="374" y="920"/>
                      </a:lnTo>
                      <a:lnTo>
                        <a:pt x="382" y="918"/>
                      </a:lnTo>
                      <a:lnTo>
                        <a:pt x="382" y="918"/>
                      </a:lnTo>
                      <a:close/>
                      <a:moveTo>
                        <a:pt x="536" y="1528"/>
                      </a:moveTo>
                      <a:lnTo>
                        <a:pt x="536" y="1508"/>
                      </a:lnTo>
                      <a:lnTo>
                        <a:pt x="230" y="1508"/>
                      </a:lnTo>
                      <a:lnTo>
                        <a:pt x="230" y="1528"/>
                      </a:lnTo>
                      <a:lnTo>
                        <a:pt x="94" y="1528"/>
                      </a:lnTo>
                      <a:lnTo>
                        <a:pt x="94" y="1508"/>
                      </a:lnTo>
                      <a:lnTo>
                        <a:pt x="16" y="1508"/>
                      </a:lnTo>
                      <a:lnTo>
                        <a:pt x="16" y="1508"/>
                      </a:lnTo>
                      <a:lnTo>
                        <a:pt x="10" y="1508"/>
                      </a:lnTo>
                      <a:lnTo>
                        <a:pt x="4" y="1504"/>
                      </a:lnTo>
                      <a:lnTo>
                        <a:pt x="2" y="1498"/>
                      </a:lnTo>
                      <a:lnTo>
                        <a:pt x="0" y="1492"/>
                      </a:lnTo>
                      <a:lnTo>
                        <a:pt x="0" y="38"/>
                      </a:lnTo>
                      <a:lnTo>
                        <a:pt x="0" y="38"/>
                      </a:lnTo>
                      <a:lnTo>
                        <a:pt x="2" y="32"/>
                      </a:lnTo>
                      <a:lnTo>
                        <a:pt x="4" y="26"/>
                      </a:lnTo>
                      <a:lnTo>
                        <a:pt x="10" y="22"/>
                      </a:lnTo>
                      <a:lnTo>
                        <a:pt x="16" y="22"/>
                      </a:lnTo>
                      <a:lnTo>
                        <a:pt x="90" y="22"/>
                      </a:lnTo>
                      <a:lnTo>
                        <a:pt x="108" y="0"/>
                      </a:lnTo>
                      <a:lnTo>
                        <a:pt x="658" y="0"/>
                      </a:lnTo>
                      <a:lnTo>
                        <a:pt x="676" y="22"/>
                      </a:lnTo>
                      <a:lnTo>
                        <a:pt x="750" y="22"/>
                      </a:lnTo>
                      <a:lnTo>
                        <a:pt x="750" y="22"/>
                      </a:lnTo>
                      <a:lnTo>
                        <a:pt x="756" y="22"/>
                      </a:lnTo>
                      <a:lnTo>
                        <a:pt x="762" y="26"/>
                      </a:lnTo>
                      <a:lnTo>
                        <a:pt x="764" y="32"/>
                      </a:lnTo>
                      <a:lnTo>
                        <a:pt x="766" y="38"/>
                      </a:lnTo>
                      <a:lnTo>
                        <a:pt x="766" y="1492"/>
                      </a:lnTo>
                      <a:lnTo>
                        <a:pt x="766" y="1492"/>
                      </a:lnTo>
                      <a:lnTo>
                        <a:pt x="764" y="1498"/>
                      </a:lnTo>
                      <a:lnTo>
                        <a:pt x="762" y="1504"/>
                      </a:lnTo>
                      <a:lnTo>
                        <a:pt x="756" y="1508"/>
                      </a:lnTo>
                      <a:lnTo>
                        <a:pt x="750" y="1508"/>
                      </a:lnTo>
                      <a:lnTo>
                        <a:pt x="672" y="1508"/>
                      </a:lnTo>
                      <a:lnTo>
                        <a:pt x="672" y="1528"/>
                      </a:lnTo>
                      <a:lnTo>
                        <a:pt x="536" y="1528"/>
                      </a:lnTo>
                      <a:close/>
                      <a:moveTo>
                        <a:pt x="118" y="304"/>
                      </a:moveTo>
                      <a:lnTo>
                        <a:pt x="648" y="304"/>
                      </a:lnTo>
                      <a:lnTo>
                        <a:pt x="648" y="156"/>
                      </a:lnTo>
                      <a:lnTo>
                        <a:pt x="118" y="156"/>
                      </a:lnTo>
                      <a:lnTo>
                        <a:pt x="118" y="304"/>
                      </a:lnTo>
                      <a:close/>
                      <a:moveTo>
                        <a:pt x="118" y="496"/>
                      </a:moveTo>
                      <a:lnTo>
                        <a:pt x="648" y="496"/>
                      </a:lnTo>
                      <a:lnTo>
                        <a:pt x="648" y="348"/>
                      </a:lnTo>
                      <a:lnTo>
                        <a:pt x="118" y="348"/>
                      </a:lnTo>
                      <a:lnTo>
                        <a:pt x="118" y="496"/>
                      </a:lnTo>
                      <a:close/>
                      <a:moveTo>
                        <a:pt x="118" y="688"/>
                      </a:moveTo>
                      <a:lnTo>
                        <a:pt x="648" y="688"/>
                      </a:lnTo>
                      <a:lnTo>
                        <a:pt x="648" y="540"/>
                      </a:lnTo>
                      <a:lnTo>
                        <a:pt x="118" y="540"/>
                      </a:lnTo>
                      <a:lnTo>
                        <a:pt x="118" y="688"/>
                      </a:lnTo>
                      <a:close/>
                      <a:moveTo>
                        <a:pt x="382" y="880"/>
                      </a:moveTo>
                      <a:lnTo>
                        <a:pt x="382" y="880"/>
                      </a:lnTo>
                      <a:lnTo>
                        <a:pt x="366" y="882"/>
                      </a:lnTo>
                      <a:lnTo>
                        <a:pt x="350" y="886"/>
                      </a:lnTo>
                      <a:lnTo>
                        <a:pt x="336" y="894"/>
                      </a:lnTo>
                      <a:lnTo>
                        <a:pt x="324" y="904"/>
                      </a:lnTo>
                      <a:lnTo>
                        <a:pt x="314" y="916"/>
                      </a:lnTo>
                      <a:lnTo>
                        <a:pt x="306" y="930"/>
                      </a:lnTo>
                      <a:lnTo>
                        <a:pt x="302" y="946"/>
                      </a:lnTo>
                      <a:lnTo>
                        <a:pt x="300" y="964"/>
                      </a:lnTo>
                      <a:lnTo>
                        <a:pt x="300" y="964"/>
                      </a:lnTo>
                      <a:lnTo>
                        <a:pt x="302" y="980"/>
                      </a:lnTo>
                      <a:lnTo>
                        <a:pt x="306" y="996"/>
                      </a:lnTo>
                      <a:lnTo>
                        <a:pt x="314" y="1010"/>
                      </a:lnTo>
                      <a:lnTo>
                        <a:pt x="324" y="1022"/>
                      </a:lnTo>
                      <a:lnTo>
                        <a:pt x="336" y="1032"/>
                      </a:lnTo>
                      <a:lnTo>
                        <a:pt x="350" y="1040"/>
                      </a:lnTo>
                      <a:lnTo>
                        <a:pt x="366" y="1044"/>
                      </a:lnTo>
                      <a:lnTo>
                        <a:pt x="382" y="1046"/>
                      </a:lnTo>
                      <a:lnTo>
                        <a:pt x="382" y="1046"/>
                      </a:lnTo>
                      <a:lnTo>
                        <a:pt x="400" y="1044"/>
                      </a:lnTo>
                      <a:lnTo>
                        <a:pt x="416" y="1040"/>
                      </a:lnTo>
                      <a:lnTo>
                        <a:pt x="430" y="1032"/>
                      </a:lnTo>
                      <a:lnTo>
                        <a:pt x="442" y="1022"/>
                      </a:lnTo>
                      <a:lnTo>
                        <a:pt x="452" y="1010"/>
                      </a:lnTo>
                      <a:lnTo>
                        <a:pt x="460" y="996"/>
                      </a:lnTo>
                      <a:lnTo>
                        <a:pt x="464" y="980"/>
                      </a:lnTo>
                      <a:lnTo>
                        <a:pt x="466" y="964"/>
                      </a:lnTo>
                      <a:lnTo>
                        <a:pt x="466" y="964"/>
                      </a:lnTo>
                      <a:lnTo>
                        <a:pt x="464" y="946"/>
                      </a:lnTo>
                      <a:lnTo>
                        <a:pt x="460" y="930"/>
                      </a:lnTo>
                      <a:lnTo>
                        <a:pt x="452" y="916"/>
                      </a:lnTo>
                      <a:lnTo>
                        <a:pt x="442" y="904"/>
                      </a:lnTo>
                      <a:lnTo>
                        <a:pt x="430" y="894"/>
                      </a:lnTo>
                      <a:lnTo>
                        <a:pt x="416" y="886"/>
                      </a:lnTo>
                      <a:lnTo>
                        <a:pt x="400" y="882"/>
                      </a:lnTo>
                      <a:lnTo>
                        <a:pt x="382" y="880"/>
                      </a:lnTo>
                      <a:lnTo>
                        <a:pt x="382" y="880"/>
                      </a:lnTo>
                      <a:close/>
                      <a:moveTo>
                        <a:pt x="648" y="1362"/>
                      </a:moveTo>
                      <a:lnTo>
                        <a:pt x="648" y="984"/>
                      </a:lnTo>
                      <a:lnTo>
                        <a:pt x="648" y="984"/>
                      </a:lnTo>
                      <a:lnTo>
                        <a:pt x="624" y="1014"/>
                      </a:lnTo>
                      <a:lnTo>
                        <a:pt x="596" y="1040"/>
                      </a:lnTo>
                      <a:lnTo>
                        <a:pt x="566" y="1064"/>
                      </a:lnTo>
                      <a:lnTo>
                        <a:pt x="534" y="1084"/>
                      </a:lnTo>
                      <a:lnTo>
                        <a:pt x="498" y="1098"/>
                      </a:lnTo>
                      <a:lnTo>
                        <a:pt x="462" y="1110"/>
                      </a:lnTo>
                      <a:lnTo>
                        <a:pt x="442" y="1114"/>
                      </a:lnTo>
                      <a:lnTo>
                        <a:pt x="424" y="1118"/>
                      </a:lnTo>
                      <a:lnTo>
                        <a:pt x="404" y="1120"/>
                      </a:lnTo>
                      <a:lnTo>
                        <a:pt x="382" y="1120"/>
                      </a:lnTo>
                      <a:lnTo>
                        <a:pt x="382" y="1120"/>
                      </a:lnTo>
                      <a:lnTo>
                        <a:pt x="362" y="1120"/>
                      </a:lnTo>
                      <a:lnTo>
                        <a:pt x="342" y="1118"/>
                      </a:lnTo>
                      <a:lnTo>
                        <a:pt x="324" y="1114"/>
                      </a:lnTo>
                      <a:lnTo>
                        <a:pt x="304" y="1110"/>
                      </a:lnTo>
                      <a:lnTo>
                        <a:pt x="268" y="1098"/>
                      </a:lnTo>
                      <a:lnTo>
                        <a:pt x="232" y="1084"/>
                      </a:lnTo>
                      <a:lnTo>
                        <a:pt x="200" y="1064"/>
                      </a:lnTo>
                      <a:lnTo>
                        <a:pt x="170" y="1040"/>
                      </a:lnTo>
                      <a:lnTo>
                        <a:pt x="142" y="1014"/>
                      </a:lnTo>
                      <a:lnTo>
                        <a:pt x="118" y="984"/>
                      </a:lnTo>
                      <a:lnTo>
                        <a:pt x="118" y="1362"/>
                      </a:lnTo>
                      <a:lnTo>
                        <a:pt x="648" y="1362"/>
                      </a:lnTo>
                      <a:close/>
                      <a:moveTo>
                        <a:pt x="648" y="1362"/>
                      </a:moveTo>
                      <a:lnTo>
                        <a:pt x="648" y="136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cxnSp>
              <p:nvCxnSpPr>
                <p:cNvPr id="260" name="Straight Connector 259"/>
                <p:cNvCxnSpPr/>
                <p:nvPr/>
              </p:nvCxnSpPr>
              <p:spPr>
                <a:xfrm flipV="1">
                  <a:off x="2131380" y="3244597"/>
                  <a:ext cx="0" cy="169593"/>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261" name="TextBox 260"/>
                <p:cNvSpPr txBox="1"/>
                <p:nvPr/>
              </p:nvSpPr>
              <p:spPr>
                <a:xfrm>
                  <a:off x="2316479" y="2992665"/>
                  <a:ext cx="353549" cy="220965"/>
                </a:xfrm>
                <a:prstGeom prst="rect">
                  <a:avLst/>
                </a:prstGeom>
                <a:noFill/>
              </p:spPr>
              <p:txBody>
                <a:bodyPr wrap="none" lIns="0" tIns="0" rIns="0" bIns="0" rtlCol="0" anchor="ctr">
                  <a:noAutofit/>
                </a:bodyPr>
                <a:lstStyle/>
                <a:p>
                  <a:pPr>
                    <a:lnSpc>
                      <a:spcPct val="90000"/>
                    </a:lnSpc>
                  </a:pPr>
                  <a:r>
                    <a:rPr lang="en-US" sz="1400" dirty="0" smtClean="0">
                      <a:solidFill>
                        <a:schemeClr val="bg2">
                          <a:lumMod val="50000"/>
                        </a:schemeClr>
                      </a:solidFill>
                    </a:rPr>
                    <a:t>100K</a:t>
                  </a:r>
                  <a:endParaRPr lang="en-US" sz="1400" dirty="0">
                    <a:solidFill>
                      <a:schemeClr val="bg2">
                        <a:lumMod val="50000"/>
                      </a:schemeClr>
                    </a:solidFill>
                  </a:endParaRPr>
                </a:p>
              </p:txBody>
            </p:sp>
            <p:grpSp>
              <p:nvGrpSpPr>
                <p:cNvPr id="262" name="Group 261"/>
                <p:cNvGrpSpPr/>
                <p:nvPr/>
              </p:nvGrpSpPr>
              <p:grpSpPr>
                <a:xfrm>
                  <a:off x="1324644" y="4129703"/>
                  <a:ext cx="474830" cy="379057"/>
                  <a:chOff x="725321" y="4129703"/>
                  <a:chExt cx="474830" cy="379057"/>
                </a:xfrm>
              </p:grpSpPr>
              <p:sp>
                <p:nvSpPr>
                  <p:cNvPr id="284" name="TextBox 283"/>
                  <p:cNvSpPr txBox="1"/>
                  <p:nvPr/>
                </p:nvSpPr>
                <p:spPr>
                  <a:xfrm>
                    <a:off x="907733" y="4287795"/>
                    <a:ext cx="292418" cy="220965"/>
                  </a:xfrm>
                  <a:prstGeom prst="rect">
                    <a:avLst/>
                  </a:prstGeom>
                  <a:noFill/>
                </p:spPr>
                <p:txBody>
                  <a:bodyPr wrap="none" lIns="0" tIns="0" rIns="0" bIns="0" rtlCol="0" anchor="ctr">
                    <a:noAutofit/>
                  </a:bodyPr>
                  <a:lstStyle/>
                  <a:p>
                    <a:pPr>
                      <a:lnSpc>
                        <a:spcPct val="90000"/>
                      </a:lnSpc>
                    </a:pPr>
                    <a:r>
                      <a:rPr lang="en-US" sz="1200" dirty="0" smtClean="0">
                        <a:solidFill>
                          <a:schemeClr val="bg2">
                            <a:lumMod val="50000"/>
                          </a:schemeClr>
                        </a:solidFill>
                      </a:rPr>
                      <a:t>20K</a:t>
                    </a:r>
                    <a:endParaRPr lang="en-US" sz="1200" dirty="0">
                      <a:solidFill>
                        <a:schemeClr val="bg2">
                          <a:lumMod val="50000"/>
                        </a:schemeClr>
                      </a:solidFill>
                    </a:endParaRPr>
                  </a:p>
                </p:txBody>
              </p:sp>
              <p:grpSp>
                <p:nvGrpSpPr>
                  <p:cNvPr id="285" name="Group 284"/>
                  <p:cNvGrpSpPr/>
                  <p:nvPr/>
                </p:nvGrpSpPr>
                <p:grpSpPr>
                  <a:xfrm>
                    <a:off x="725321" y="4340225"/>
                    <a:ext cx="163400" cy="147148"/>
                    <a:chOff x="879475" y="817563"/>
                    <a:chExt cx="287338" cy="258762"/>
                  </a:xfrm>
                  <a:solidFill>
                    <a:schemeClr val="accent1"/>
                  </a:solidFill>
                </p:grpSpPr>
                <p:sp>
                  <p:nvSpPr>
                    <p:cNvPr id="288" name="Freeform 1593"/>
                    <p:cNvSpPr>
                      <a:spLocks/>
                    </p:cNvSpPr>
                    <p:nvPr/>
                  </p:nvSpPr>
                  <p:spPr bwMode="auto">
                    <a:xfrm>
                      <a:off x="879475" y="817563"/>
                      <a:ext cx="287338" cy="171450"/>
                    </a:xfrm>
                    <a:custGeom>
                      <a:avLst/>
                      <a:gdLst>
                        <a:gd name="T0" fmla="*/ 829 w 904"/>
                        <a:gd name="T1" fmla="*/ 0 h 544"/>
                        <a:gd name="T2" fmla="*/ 75 w 904"/>
                        <a:gd name="T3" fmla="*/ 0 h 544"/>
                        <a:gd name="T4" fmla="*/ 67 w 904"/>
                        <a:gd name="T5" fmla="*/ 2 h 544"/>
                        <a:gd name="T6" fmla="*/ 59 w 904"/>
                        <a:gd name="T7" fmla="*/ 3 h 544"/>
                        <a:gd name="T8" fmla="*/ 53 w 904"/>
                        <a:gd name="T9" fmla="*/ 4 h 544"/>
                        <a:gd name="T10" fmla="*/ 46 w 904"/>
                        <a:gd name="T11" fmla="*/ 7 h 544"/>
                        <a:gd name="T12" fmla="*/ 40 w 904"/>
                        <a:gd name="T13" fmla="*/ 10 h 544"/>
                        <a:gd name="T14" fmla="*/ 33 w 904"/>
                        <a:gd name="T15" fmla="*/ 14 h 544"/>
                        <a:gd name="T16" fmla="*/ 27 w 904"/>
                        <a:gd name="T17" fmla="*/ 18 h 544"/>
                        <a:gd name="T18" fmla="*/ 22 w 904"/>
                        <a:gd name="T19" fmla="*/ 23 h 544"/>
                        <a:gd name="T20" fmla="*/ 16 w 904"/>
                        <a:gd name="T21" fmla="*/ 28 h 544"/>
                        <a:gd name="T22" fmla="*/ 12 w 904"/>
                        <a:gd name="T23" fmla="*/ 34 h 544"/>
                        <a:gd name="T24" fmla="*/ 9 w 904"/>
                        <a:gd name="T25" fmla="*/ 40 h 544"/>
                        <a:gd name="T26" fmla="*/ 5 w 904"/>
                        <a:gd name="T27" fmla="*/ 47 h 544"/>
                        <a:gd name="T28" fmla="*/ 3 w 904"/>
                        <a:gd name="T29" fmla="*/ 54 h 544"/>
                        <a:gd name="T30" fmla="*/ 1 w 904"/>
                        <a:gd name="T31" fmla="*/ 61 h 544"/>
                        <a:gd name="T32" fmla="*/ 0 w 904"/>
                        <a:gd name="T33" fmla="*/ 69 h 544"/>
                        <a:gd name="T34" fmla="*/ 0 w 904"/>
                        <a:gd name="T35" fmla="*/ 77 h 544"/>
                        <a:gd name="T36" fmla="*/ 0 w 904"/>
                        <a:gd name="T37" fmla="*/ 544 h 544"/>
                        <a:gd name="T38" fmla="*/ 904 w 904"/>
                        <a:gd name="T39" fmla="*/ 544 h 544"/>
                        <a:gd name="T40" fmla="*/ 904 w 904"/>
                        <a:gd name="T41" fmla="*/ 77 h 544"/>
                        <a:gd name="T42" fmla="*/ 904 w 904"/>
                        <a:gd name="T43" fmla="*/ 69 h 544"/>
                        <a:gd name="T44" fmla="*/ 903 w 904"/>
                        <a:gd name="T45" fmla="*/ 61 h 544"/>
                        <a:gd name="T46" fmla="*/ 901 w 904"/>
                        <a:gd name="T47" fmla="*/ 54 h 544"/>
                        <a:gd name="T48" fmla="*/ 899 w 904"/>
                        <a:gd name="T49" fmla="*/ 47 h 544"/>
                        <a:gd name="T50" fmla="*/ 896 w 904"/>
                        <a:gd name="T51" fmla="*/ 40 h 544"/>
                        <a:gd name="T52" fmla="*/ 892 w 904"/>
                        <a:gd name="T53" fmla="*/ 34 h 544"/>
                        <a:gd name="T54" fmla="*/ 888 w 904"/>
                        <a:gd name="T55" fmla="*/ 28 h 544"/>
                        <a:gd name="T56" fmla="*/ 882 w 904"/>
                        <a:gd name="T57" fmla="*/ 23 h 544"/>
                        <a:gd name="T58" fmla="*/ 877 w 904"/>
                        <a:gd name="T59" fmla="*/ 18 h 544"/>
                        <a:gd name="T60" fmla="*/ 871 w 904"/>
                        <a:gd name="T61" fmla="*/ 14 h 544"/>
                        <a:gd name="T62" fmla="*/ 866 w 904"/>
                        <a:gd name="T63" fmla="*/ 10 h 544"/>
                        <a:gd name="T64" fmla="*/ 859 w 904"/>
                        <a:gd name="T65" fmla="*/ 7 h 544"/>
                        <a:gd name="T66" fmla="*/ 851 w 904"/>
                        <a:gd name="T67" fmla="*/ 4 h 544"/>
                        <a:gd name="T68" fmla="*/ 845 w 904"/>
                        <a:gd name="T69" fmla="*/ 3 h 544"/>
                        <a:gd name="T70" fmla="*/ 837 w 904"/>
                        <a:gd name="T71" fmla="*/ 2 h 544"/>
                        <a:gd name="T72" fmla="*/ 829 w 904"/>
                        <a:gd name="T73"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4" h="544">
                          <a:moveTo>
                            <a:pt x="829" y="0"/>
                          </a:moveTo>
                          <a:lnTo>
                            <a:pt x="75" y="0"/>
                          </a:lnTo>
                          <a:lnTo>
                            <a:pt x="67" y="2"/>
                          </a:lnTo>
                          <a:lnTo>
                            <a:pt x="59" y="3"/>
                          </a:lnTo>
                          <a:lnTo>
                            <a:pt x="53" y="4"/>
                          </a:lnTo>
                          <a:lnTo>
                            <a:pt x="46" y="7"/>
                          </a:lnTo>
                          <a:lnTo>
                            <a:pt x="40" y="10"/>
                          </a:lnTo>
                          <a:lnTo>
                            <a:pt x="33" y="14"/>
                          </a:lnTo>
                          <a:lnTo>
                            <a:pt x="27" y="18"/>
                          </a:lnTo>
                          <a:lnTo>
                            <a:pt x="22" y="23"/>
                          </a:lnTo>
                          <a:lnTo>
                            <a:pt x="16" y="28"/>
                          </a:lnTo>
                          <a:lnTo>
                            <a:pt x="12" y="34"/>
                          </a:lnTo>
                          <a:lnTo>
                            <a:pt x="9" y="40"/>
                          </a:lnTo>
                          <a:lnTo>
                            <a:pt x="5" y="47"/>
                          </a:lnTo>
                          <a:lnTo>
                            <a:pt x="3" y="54"/>
                          </a:lnTo>
                          <a:lnTo>
                            <a:pt x="1" y="61"/>
                          </a:lnTo>
                          <a:lnTo>
                            <a:pt x="0" y="69"/>
                          </a:lnTo>
                          <a:lnTo>
                            <a:pt x="0" y="77"/>
                          </a:lnTo>
                          <a:lnTo>
                            <a:pt x="0" y="544"/>
                          </a:lnTo>
                          <a:lnTo>
                            <a:pt x="904" y="544"/>
                          </a:lnTo>
                          <a:lnTo>
                            <a:pt x="904" y="77"/>
                          </a:lnTo>
                          <a:lnTo>
                            <a:pt x="904" y="69"/>
                          </a:lnTo>
                          <a:lnTo>
                            <a:pt x="903" y="61"/>
                          </a:lnTo>
                          <a:lnTo>
                            <a:pt x="901" y="54"/>
                          </a:lnTo>
                          <a:lnTo>
                            <a:pt x="899" y="47"/>
                          </a:lnTo>
                          <a:lnTo>
                            <a:pt x="896" y="40"/>
                          </a:lnTo>
                          <a:lnTo>
                            <a:pt x="892" y="34"/>
                          </a:lnTo>
                          <a:lnTo>
                            <a:pt x="888" y="28"/>
                          </a:lnTo>
                          <a:lnTo>
                            <a:pt x="882" y="23"/>
                          </a:lnTo>
                          <a:lnTo>
                            <a:pt x="877" y="18"/>
                          </a:lnTo>
                          <a:lnTo>
                            <a:pt x="871" y="14"/>
                          </a:lnTo>
                          <a:lnTo>
                            <a:pt x="866" y="10"/>
                          </a:lnTo>
                          <a:lnTo>
                            <a:pt x="859" y="7"/>
                          </a:lnTo>
                          <a:lnTo>
                            <a:pt x="851" y="4"/>
                          </a:lnTo>
                          <a:lnTo>
                            <a:pt x="845" y="3"/>
                          </a:lnTo>
                          <a:lnTo>
                            <a:pt x="837" y="2"/>
                          </a:lnTo>
                          <a:lnTo>
                            <a:pt x="82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9" name="Freeform 1594"/>
                    <p:cNvSpPr>
                      <a:spLocks noEditPoints="1"/>
                    </p:cNvSpPr>
                    <p:nvPr/>
                  </p:nvSpPr>
                  <p:spPr bwMode="auto">
                    <a:xfrm>
                      <a:off x="879475" y="1000125"/>
                      <a:ext cx="287338" cy="76200"/>
                    </a:xfrm>
                    <a:custGeom>
                      <a:avLst/>
                      <a:gdLst>
                        <a:gd name="T0" fmla="*/ 459 w 904"/>
                        <a:gd name="T1" fmla="*/ 29 h 241"/>
                        <a:gd name="T2" fmla="*/ 469 w 904"/>
                        <a:gd name="T3" fmla="*/ 35 h 241"/>
                        <a:gd name="T4" fmla="*/ 478 w 904"/>
                        <a:gd name="T5" fmla="*/ 43 h 241"/>
                        <a:gd name="T6" fmla="*/ 482 w 904"/>
                        <a:gd name="T7" fmla="*/ 54 h 241"/>
                        <a:gd name="T8" fmla="*/ 482 w 904"/>
                        <a:gd name="T9" fmla="*/ 66 h 241"/>
                        <a:gd name="T10" fmla="*/ 478 w 904"/>
                        <a:gd name="T11" fmla="*/ 77 h 241"/>
                        <a:gd name="T12" fmla="*/ 469 w 904"/>
                        <a:gd name="T13" fmla="*/ 85 h 241"/>
                        <a:gd name="T14" fmla="*/ 459 w 904"/>
                        <a:gd name="T15" fmla="*/ 89 h 241"/>
                        <a:gd name="T16" fmla="*/ 447 w 904"/>
                        <a:gd name="T17" fmla="*/ 89 h 241"/>
                        <a:gd name="T18" fmla="*/ 436 w 904"/>
                        <a:gd name="T19" fmla="*/ 85 h 241"/>
                        <a:gd name="T20" fmla="*/ 427 w 904"/>
                        <a:gd name="T21" fmla="*/ 77 h 241"/>
                        <a:gd name="T22" fmla="*/ 422 w 904"/>
                        <a:gd name="T23" fmla="*/ 66 h 241"/>
                        <a:gd name="T24" fmla="*/ 422 w 904"/>
                        <a:gd name="T25" fmla="*/ 54 h 241"/>
                        <a:gd name="T26" fmla="*/ 427 w 904"/>
                        <a:gd name="T27" fmla="*/ 43 h 241"/>
                        <a:gd name="T28" fmla="*/ 436 w 904"/>
                        <a:gd name="T29" fmla="*/ 35 h 241"/>
                        <a:gd name="T30" fmla="*/ 447 w 904"/>
                        <a:gd name="T31" fmla="*/ 31 h 241"/>
                        <a:gd name="T32" fmla="*/ 452 w 904"/>
                        <a:gd name="T33" fmla="*/ 29 h 241"/>
                        <a:gd name="T34" fmla="*/ 0 w 904"/>
                        <a:gd name="T35" fmla="*/ 83 h 241"/>
                        <a:gd name="T36" fmla="*/ 3 w 904"/>
                        <a:gd name="T37" fmla="*/ 97 h 241"/>
                        <a:gd name="T38" fmla="*/ 9 w 904"/>
                        <a:gd name="T39" fmla="*/ 110 h 241"/>
                        <a:gd name="T40" fmla="*/ 16 w 904"/>
                        <a:gd name="T41" fmla="*/ 122 h 241"/>
                        <a:gd name="T42" fmla="*/ 27 w 904"/>
                        <a:gd name="T43" fmla="*/ 132 h 241"/>
                        <a:gd name="T44" fmla="*/ 40 w 904"/>
                        <a:gd name="T45" fmla="*/ 141 h 241"/>
                        <a:gd name="T46" fmla="*/ 53 w 904"/>
                        <a:gd name="T47" fmla="*/ 147 h 241"/>
                        <a:gd name="T48" fmla="*/ 67 w 904"/>
                        <a:gd name="T49" fmla="*/ 150 h 241"/>
                        <a:gd name="T50" fmla="*/ 437 w 904"/>
                        <a:gd name="T51" fmla="*/ 150 h 241"/>
                        <a:gd name="T52" fmla="*/ 195 w 904"/>
                        <a:gd name="T53" fmla="*/ 211 h 241"/>
                        <a:gd name="T54" fmla="*/ 190 w 904"/>
                        <a:gd name="T55" fmla="*/ 212 h 241"/>
                        <a:gd name="T56" fmla="*/ 186 w 904"/>
                        <a:gd name="T57" fmla="*/ 215 h 241"/>
                        <a:gd name="T58" fmla="*/ 182 w 904"/>
                        <a:gd name="T59" fmla="*/ 220 h 241"/>
                        <a:gd name="T60" fmla="*/ 181 w 904"/>
                        <a:gd name="T61" fmla="*/ 225 h 241"/>
                        <a:gd name="T62" fmla="*/ 182 w 904"/>
                        <a:gd name="T63" fmla="*/ 232 h 241"/>
                        <a:gd name="T64" fmla="*/ 186 w 904"/>
                        <a:gd name="T65" fmla="*/ 236 h 241"/>
                        <a:gd name="T66" fmla="*/ 190 w 904"/>
                        <a:gd name="T67" fmla="*/ 240 h 241"/>
                        <a:gd name="T68" fmla="*/ 195 w 904"/>
                        <a:gd name="T69" fmla="*/ 241 h 241"/>
                        <a:gd name="T70" fmla="*/ 742 w 904"/>
                        <a:gd name="T71" fmla="*/ 241 h 241"/>
                        <a:gd name="T72" fmla="*/ 747 w 904"/>
                        <a:gd name="T73" fmla="*/ 239 h 241"/>
                        <a:gd name="T74" fmla="*/ 752 w 904"/>
                        <a:gd name="T75" fmla="*/ 234 h 241"/>
                        <a:gd name="T76" fmla="*/ 754 w 904"/>
                        <a:gd name="T77" fmla="*/ 229 h 241"/>
                        <a:gd name="T78" fmla="*/ 754 w 904"/>
                        <a:gd name="T79" fmla="*/ 223 h 241"/>
                        <a:gd name="T80" fmla="*/ 752 w 904"/>
                        <a:gd name="T81" fmla="*/ 218 h 241"/>
                        <a:gd name="T82" fmla="*/ 747 w 904"/>
                        <a:gd name="T83" fmla="*/ 213 h 241"/>
                        <a:gd name="T84" fmla="*/ 742 w 904"/>
                        <a:gd name="T85" fmla="*/ 211 h 241"/>
                        <a:gd name="T86" fmla="*/ 468 w 904"/>
                        <a:gd name="T87" fmla="*/ 211 h 241"/>
                        <a:gd name="T88" fmla="*/ 829 w 904"/>
                        <a:gd name="T89" fmla="*/ 150 h 241"/>
                        <a:gd name="T90" fmla="*/ 845 w 904"/>
                        <a:gd name="T91" fmla="*/ 149 h 241"/>
                        <a:gd name="T92" fmla="*/ 859 w 904"/>
                        <a:gd name="T93" fmla="*/ 145 h 241"/>
                        <a:gd name="T94" fmla="*/ 871 w 904"/>
                        <a:gd name="T95" fmla="*/ 137 h 241"/>
                        <a:gd name="T96" fmla="*/ 882 w 904"/>
                        <a:gd name="T97" fmla="*/ 128 h 241"/>
                        <a:gd name="T98" fmla="*/ 892 w 904"/>
                        <a:gd name="T99" fmla="*/ 117 h 241"/>
                        <a:gd name="T100" fmla="*/ 899 w 904"/>
                        <a:gd name="T101" fmla="*/ 104 h 241"/>
                        <a:gd name="T102" fmla="*/ 903 w 904"/>
                        <a:gd name="T103" fmla="*/ 90 h 241"/>
                        <a:gd name="T104" fmla="*/ 904 w 904"/>
                        <a:gd name="T105" fmla="*/ 75 h 241"/>
                        <a:gd name="T106" fmla="*/ 0 w 904"/>
                        <a:gd name="T10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4" h="241">
                          <a:moveTo>
                            <a:pt x="452" y="29"/>
                          </a:moveTo>
                          <a:lnTo>
                            <a:pt x="459" y="29"/>
                          </a:lnTo>
                          <a:lnTo>
                            <a:pt x="464" y="32"/>
                          </a:lnTo>
                          <a:lnTo>
                            <a:pt x="469" y="35"/>
                          </a:lnTo>
                          <a:lnTo>
                            <a:pt x="473" y="38"/>
                          </a:lnTo>
                          <a:lnTo>
                            <a:pt x="478" y="43"/>
                          </a:lnTo>
                          <a:lnTo>
                            <a:pt x="480" y="48"/>
                          </a:lnTo>
                          <a:lnTo>
                            <a:pt x="482" y="54"/>
                          </a:lnTo>
                          <a:lnTo>
                            <a:pt x="482" y="59"/>
                          </a:lnTo>
                          <a:lnTo>
                            <a:pt x="482" y="66"/>
                          </a:lnTo>
                          <a:lnTo>
                            <a:pt x="480" y="71"/>
                          </a:lnTo>
                          <a:lnTo>
                            <a:pt x="478" y="77"/>
                          </a:lnTo>
                          <a:lnTo>
                            <a:pt x="473" y="81"/>
                          </a:lnTo>
                          <a:lnTo>
                            <a:pt x="469" y="85"/>
                          </a:lnTo>
                          <a:lnTo>
                            <a:pt x="464" y="87"/>
                          </a:lnTo>
                          <a:lnTo>
                            <a:pt x="459" y="89"/>
                          </a:lnTo>
                          <a:lnTo>
                            <a:pt x="452" y="90"/>
                          </a:lnTo>
                          <a:lnTo>
                            <a:pt x="447" y="89"/>
                          </a:lnTo>
                          <a:lnTo>
                            <a:pt x="440" y="87"/>
                          </a:lnTo>
                          <a:lnTo>
                            <a:pt x="436" y="85"/>
                          </a:lnTo>
                          <a:lnTo>
                            <a:pt x="431" y="81"/>
                          </a:lnTo>
                          <a:lnTo>
                            <a:pt x="427" y="77"/>
                          </a:lnTo>
                          <a:lnTo>
                            <a:pt x="424" y="71"/>
                          </a:lnTo>
                          <a:lnTo>
                            <a:pt x="422" y="66"/>
                          </a:lnTo>
                          <a:lnTo>
                            <a:pt x="422" y="59"/>
                          </a:lnTo>
                          <a:lnTo>
                            <a:pt x="422" y="54"/>
                          </a:lnTo>
                          <a:lnTo>
                            <a:pt x="424" y="48"/>
                          </a:lnTo>
                          <a:lnTo>
                            <a:pt x="427" y="43"/>
                          </a:lnTo>
                          <a:lnTo>
                            <a:pt x="431" y="38"/>
                          </a:lnTo>
                          <a:lnTo>
                            <a:pt x="436" y="35"/>
                          </a:lnTo>
                          <a:lnTo>
                            <a:pt x="440" y="32"/>
                          </a:lnTo>
                          <a:lnTo>
                            <a:pt x="447" y="31"/>
                          </a:lnTo>
                          <a:lnTo>
                            <a:pt x="452" y="29"/>
                          </a:lnTo>
                          <a:lnTo>
                            <a:pt x="452" y="29"/>
                          </a:lnTo>
                          <a:close/>
                          <a:moveTo>
                            <a:pt x="0" y="75"/>
                          </a:moveTo>
                          <a:lnTo>
                            <a:pt x="0" y="83"/>
                          </a:lnTo>
                          <a:lnTo>
                            <a:pt x="1" y="90"/>
                          </a:lnTo>
                          <a:lnTo>
                            <a:pt x="3" y="97"/>
                          </a:lnTo>
                          <a:lnTo>
                            <a:pt x="5" y="104"/>
                          </a:lnTo>
                          <a:lnTo>
                            <a:pt x="9" y="110"/>
                          </a:lnTo>
                          <a:lnTo>
                            <a:pt x="12" y="117"/>
                          </a:lnTo>
                          <a:lnTo>
                            <a:pt x="16" y="122"/>
                          </a:lnTo>
                          <a:lnTo>
                            <a:pt x="22" y="128"/>
                          </a:lnTo>
                          <a:lnTo>
                            <a:pt x="27" y="132"/>
                          </a:lnTo>
                          <a:lnTo>
                            <a:pt x="33" y="137"/>
                          </a:lnTo>
                          <a:lnTo>
                            <a:pt x="40" y="141"/>
                          </a:lnTo>
                          <a:lnTo>
                            <a:pt x="46" y="145"/>
                          </a:lnTo>
                          <a:lnTo>
                            <a:pt x="53" y="147"/>
                          </a:lnTo>
                          <a:lnTo>
                            <a:pt x="59" y="149"/>
                          </a:lnTo>
                          <a:lnTo>
                            <a:pt x="67" y="150"/>
                          </a:lnTo>
                          <a:lnTo>
                            <a:pt x="75" y="150"/>
                          </a:lnTo>
                          <a:lnTo>
                            <a:pt x="437" y="150"/>
                          </a:lnTo>
                          <a:lnTo>
                            <a:pt x="437" y="211"/>
                          </a:lnTo>
                          <a:lnTo>
                            <a:pt x="195" y="211"/>
                          </a:lnTo>
                          <a:lnTo>
                            <a:pt x="192" y="211"/>
                          </a:lnTo>
                          <a:lnTo>
                            <a:pt x="190" y="212"/>
                          </a:lnTo>
                          <a:lnTo>
                            <a:pt x="188" y="213"/>
                          </a:lnTo>
                          <a:lnTo>
                            <a:pt x="186" y="215"/>
                          </a:lnTo>
                          <a:lnTo>
                            <a:pt x="183" y="218"/>
                          </a:lnTo>
                          <a:lnTo>
                            <a:pt x="182" y="220"/>
                          </a:lnTo>
                          <a:lnTo>
                            <a:pt x="181" y="223"/>
                          </a:lnTo>
                          <a:lnTo>
                            <a:pt x="181" y="225"/>
                          </a:lnTo>
                          <a:lnTo>
                            <a:pt x="181" y="229"/>
                          </a:lnTo>
                          <a:lnTo>
                            <a:pt x="182" y="232"/>
                          </a:lnTo>
                          <a:lnTo>
                            <a:pt x="183" y="234"/>
                          </a:lnTo>
                          <a:lnTo>
                            <a:pt x="186" y="236"/>
                          </a:lnTo>
                          <a:lnTo>
                            <a:pt x="188" y="239"/>
                          </a:lnTo>
                          <a:lnTo>
                            <a:pt x="190" y="240"/>
                          </a:lnTo>
                          <a:lnTo>
                            <a:pt x="192" y="241"/>
                          </a:lnTo>
                          <a:lnTo>
                            <a:pt x="195" y="241"/>
                          </a:lnTo>
                          <a:lnTo>
                            <a:pt x="739" y="241"/>
                          </a:lnTo>
                          <a:lnTo>
                            <a:pt x="742" y="241"/>
                          </a:lnTo>
                          <a:lnTo>
                            <a:pt x="745" y="240"/>
                          </a:lnTo>
                          <a:lnTo>
                            <a:pt x="747" y="239"/>
                          </a:lnTo>
                          <a:lnTo>
                            <a:pt x="750" y="236"/>
                          </a:lnTo>
                          <a:lnTo>
                            <a:pt x="752" y="234"/>
                          </a:lnTo>
                          <a:lnTo>
                            <a:pt x="753" y="232"/>
                          </a:lnTo>
                          <a:lnTo>
                            <a:pt x="754" y="229"/>
                          </a:lnTo>
                          <a:lnTo>
                            <a:pt x="754" y="225"/>
                          </a:lnTo>
                          <a:lnTo>
                            <a:pt x="754" y="223"/>
                          </a:lnTo>
                          <a:lnTo>
                            <a:pt x="753" y="220"/>
                          </a:lnTo>
                          <a:lnTo>
                            <a:pt x="752" y="218"/>
                          </a:lnTo>
                          <a:lnTo>
                            <a:pt x="750" y="215"/>
                          </a:lnTo>
                          <a:lnTo>
                            <a:pt x="747" y="213"/>
                          </a:lnTo>
                          <a:lnTo>
                            <a:pt x="745" y="212"/>
                          </a:lnTo>
                          <a:lnTo>
                            <a:pt x="742" y="211"/>
                          </a:lnTo>
                          <a:lnTo>
                            <a:pt x="739" y="211"/>
                          </a:lnTo>
                          <a:lnTo>
                            <a:pt x="468" y="211"/>
                          </a:lnTo>
                          <a:lnTo>
                            <a:pt x="468" y="150"/>
                          </a:lnTo>
                          <a:lnTo>
                            <a:pt x="829" y="150"/>
                          </a:lnTo>
                          <a:lnTo>
                            <a:pt x="837" y="150"/>
                          </a:lnTo>
                          <a:lnTo>
                            <a:pt x="845" y="149"/>
                          </a:lnTo>
                          <a:lnTo>
                            <a:pt x="851" y="147"/>
                          </a:lnTo>
                          <a:lnTo>
                            <a:pt x="859" y="145"/>
                          </a:lnTo>
                          <a:lnTo>
                            <a:pt x="866" y="141"/>
                          </a:lnTo>
                          <a:lnTo>
                            <a:pt x="871" y="137"/>
                          </a:lnTo>
                          <a:lnTo>
                            <a:pt x="877" y="132"/>
                          </a:lnTo>
                          <a:lnTo>
                            <a:pt x="882" y="128"/>
                          </a:lnTo>
                          <a:lnTo>
                            <a:pt x="888" y="122"/>
                          </a:lnTo>
                          <a:lnTo>
                            <a:pt x="892" y="117"/>
                          </a:lnTo>
                          <a:lnTo>
                            <a:pt x="896" y="110"/>
                          </a:lnTo>
                          <a:lnTo>
                            <a:pt x="899" y="104"/>
                          </a:lnTo>
                          <a:lnTo>
                            <a:pt x="901" y="97"/>
                          </a:lnTo>
                          <a:lnTo>
                            <a:pt x="903" y="90"/>
                          </a:lnTo>
                          <a:lnTo>
                            <a:pt x="904" y="83"/>
                          </a:lnTo>
                          <a:lnTo>
                            <a:pt x="904" y="75"/>
                          </a:lnTo>
                          <a:lnTo>
                            <a:pt x="904" y="0"/>
                          </a:lnTo>
                          <a:lnTo>
                            <a:pt x="0" y="0"/>
                          </a:lnTo>
                          <a:lnTo>
                            <a:pt x="0" y="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cxnSp>
                <p:nvCxnSpPr>
                  <p:cNvPr id="286" name="Straight Connector 285"/>
                  <p:cNvCxnSpPr/>
                  <p:nvPr/>
                </p:nvCxnSpPr>
                <p:spPr>
                  <a:xfrm>
                    <a:off x="728602" y="4208422"/>
                    <a:ext cx="385823" cy="0"/>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287" name="Isosceles Triangle 286"/>
                  <p:cNvSpPr/>
                  <p:nvPr/>
                </p:nvSpPr>
                <p:spPr bwMode="gray">
                  <a:xfrm>
                    <a:off x="833106" y="4129703"/>
                    <a:ext cx="176814" cy="78719"/>
                  </a:xfrm>
                  <a:prstGeom prst="triangl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grpSp>
            <p:grpSp>
              <p:nvGrpSpPr>
                <p:cNvPr id="263" name="Group 262"/>
                <p:cNvGrpSpPr/>
                <p:nvPr/>
              </p:nvGrpSpPr>
              <p:grpSpPr>
                <a:xfrm>
                  <a:off x="1933492" y="4129703"/>
                  <a:ext cx="474830" cy="379057"/>
                  <a:chOff x="725321" y="4129703"/>
                  <a:chExt cx="474830" cy="379057"/>
                </a:xfrm>
              </p:grpSpPr>
              <p:sp>
                <p:nvSpPr>
                  <p:cNvPr id="278" name="TextBox 277"/>
                  <p:cNvSpPr txBox="1"/>
                  <p:nvPr/>
                </p:nvSpPr>
                <p:spPr>
                  <a:xfrm>
                    <a:off x="907733" y="4287795"/>
                    <a:ext cx="292418" cy="220965"/>
                  </a:xfrm>
                  <a:prstGeom prst="rect">
                    <a:avLst/>
                  </a:prstGeom>
                  <a:noFill/>
                </p:spPr>
                <p:txBody>
                  <a:bodyPr wrap="none" lIns="0" tIns="0" rIns="0" bIns="0" rtlCol="0" anchor="ctr">
                    <a:noAutofit/>
                  </a:bodyPr>
                  <a:lstStyle/>
                  <a:p>
                    <a:pPr>
                      <a:lnSpc>
                        <a:spcPct val="90000"/>
                      </a:lnSpc>
                    </a:pPr>
                    <a:r>
                      <a:rPr lang="en-US" sz="1200" dirty="0" smtClean="0">
                        <a:solidFill>
                          <a:schemeClr val="bg2">
                            <a:lumMod val="50000"/>
                          </a:schemeClr>
                        </a:solidFill>
                      </a:rPr>
                      <a:t>20K</a:t>
                    </a:r>
                    <a:endParaRPr lang="en-US" sz="1200" dirty="0">
                      <a:solidFill>
                        <a:schemeClr val="bg2">
                          <a:lumMod val="50000"/>
                        </a:schemeClr>
                      </a:solidFill>
                    </a:endParaRPr>
                  </a:p>
                </p:txBody>
              </p:sp>
              <p:grpSp>
                <p:nvGrpSpPr>
                  <p:cNvPr id="279" name="Group 278"/>
                  <p:cNvGrpSpPr/>
                  <p:nvPr/>
                </p:nvGrpSpPr>
                <p:grpSpPr>
                  <a:xfrm>
                    <a:off x="725321" y="4340225"/>
                    <a:ext cx="163400" cy="147148"/>
                    <a:chOff x="879475" y="817563"/>
                    <a:chExt cx="287338" cy="258762"/>
                  </a:xfrm>
                  <a:solidFill>
                    <a:schemeClr val="accent1"/>
                  </a:solidFill>
                </p:grpSpPr>
                <p:sp>
                  <p:nvSpPr>
                    <p:cNvPr id="282" name="Freeform 1593"/>
                    <p:cNvSpPr>
                      <a:spLocks/>
                    </p:cNvSpPr>
                    <p:nvPr/>
                  </p:nvSpPr>
                  <p:spPr bwMode="auto">
                    <a:xfrm>
                      <a:off x="879475" y="817563"/>
                      <a:ext cx="287338" cy="171450"/>
                    </a:xfrm>
                    <a:custGeom>
                      <a:avLst/>
                      <a:gdLst>
                        <a:gd name="T0" fmla="*/ 829 w 904"/>
                        <a:gd name="T1" fmla="*/ 0 h 544"/>
                        <a:gd name="T2" fmla="*/ 75 w 904"/>
                        <a:gd name="T3" fmla="*/ 0 h 544"/>
                        <a:gd name="T4" fmla="*/ 67 w 904"/>
                        <a:gd name="T5" fmla="*/ 2 h 544"/>
                        <a:gd name="T6" fmla="*/ 59 w 904"/>
                        <a:gd name="T7" fmla="*/ 3 h 544"/>
                        <a:gd name="T8" fmla="*/ 53 w 904"/>
                        <a:gd name="T9" fmla="*/ 4 h 544"/>
                        <a:gd name="T10" fmla="*/ 46 w 904"/>
                        <a:gd name="T11" fmla="*/ 7 h 544"/>
                        <a:gd name="T12" fmla="*/ 40 w 904"/>
                        <a:gd name="T13" fmla="*/ 10 h 544"/>
                        <a:gd name="T14" fmla="*/ 33 w 904"/>
                        <a:gd name="T15" fmla="*/ 14 h 544"/>
                        <a:gd name="T16" fmla="*/ 27 w 904"/>
                        <a:gd name="T17" fmla="*/ 18 h 544"/>
                        <a:gd name="T18" fmla="*/ 22 w 904"/>
                        <a:gd name="T19" fmla="*/ 23 h 544"/>
                        <a:gd name="T20" fmla="*/ 16 w 904"/>
                        <a:gd name="T21" fmla="*/ 28 h 544"/>
                        <a:gd name="T22" fmla="*/ 12 w 904"/>
                        <a:gd name="T23" fmla="*/ 34 h 544"/>
                        <a:gd name="T24" fmla="*/ 9 w 904"/>
                        <a:gd name="T25" fmla="*/ 40 h 544"/>
                        <a:gd name="T26" fmla="*/ 5 w 904"/>
                        <a:gd name="T27" fmla="*/ 47 h 544"/>
                        <a:gd name="T28" fmla="*/ 3 w 904"/>
                        <a:gd name="T29" fmla="*/ 54 h 544"/>
                        <a:gd name="T30" fmla="*/ 1 w 904"/>
                        <a:gd name="T31" fmla="*/ 61 h 544"/>
                        <a:gd name="T32" fmla="*/ 0 w 904"/>
                        <a:gd name="T33" fmla="*/ 69 h 544"/>
                        <a:gd name="T34" fmla="*/ 0 w 904"/>
                        <a:gd name="T35" fmla="*/ 77 h 544"/>
                        <a:gd name="T36" fmla="*/ 0 w 904"/>
                        <a:gd name="T37" fmla="*/ 544 h 544"/>
                        <a:gd name="T38" fmla="*/ 904 w 904"/>
                        <a:gd name="T39" fmla="*/ 544 h 544"/>
                        <a:gd name="T40" fmla="*/ 904 w 904"/>
                        <a:gd name="T41" fmla="*/ 77 h 544"/>
                        <a:gd name="T42" fmla="*/ 904 w 904"/>
                        <a:gd name="T43" fmla="*/ 69 h 544"/>
                        <a:gd name="T44" fmla="*/ 903 w 904"/>
                        <a:gd name="T45" fmla="*/ 61 h 544"/>
                        <a:gd name="T46" fmla="*/ 901 w 904"/>
                        <a:gd name="T47" fmla="*/ 54 h 544"/>
                        <a:gd name="T48" fmla="*/ 899 w 904"/>
                        <a:gd name="T49" fmla="*/ 47 h 544"/>
                        <a:gd name="T50" fmla="*/ 896 w 904"/>
                        <a:gd name="T51" fmla="*/ 40 h 544"/>
                        <a:gd name="T52" fmla="*/ 892 w 904"/>
                        <a:gd name="T53" fmla="*/ 34 h 544"/>
                        <a:gd name="T54" fmla="*/ 888 w 904"/>
                        <a:gd name="T55" fmla="*/ 28 h 544"/>
                        <a:gd name="T56" fmla="*/ 882 w 904"/>
                        <a:gd name="T57" fmla="*/ 23 h 544"/>
                        <a:gd name="T58" fmla="*/ 877 w 904"/>
                        <a:gd name="T59" fmla="*/ 18 h 544"/>
                        <a:gd name="T60" fmla="*/ 871 w 904"/>
                        <a:gd name="T61" fmla="*/ 14 h 544"/>
                        <a:gd name="T62" fmla="*/ 866 w 904"/>
                        <a:gd name="T63" fmla="*/ 10 h 544"/>
                        <a:gd name="T64" fmla="*/ 859 w 904"/>
                        <a:gd name="T65" fmla="*/ 7 h 544"/>
                        <a:gd name="T66" fmla="*/ 851 w 904"/>
                        <a:gd name="T67" fmla="*/ 4 h 544"/>
                        <a:gd name="T68" fmla="*/ 845 w 904"/>
                        <a:gd name="T69" fmla="*/ 3 h 544"/>
                        <a:gd name="T70" fmla="*/ 837 w 904"/>
                        <a:gd name="T71" fmla="*/ 2 h 544"/>
                        <a:gd name="T72" fmla="*/ 829 w 904"/>
                        <a:gd name="T73"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4" h="544">
                          <a:moveTo>
                            <a:pt x="829" y="0"/>
                          </a:moveTo>
                          <a:lnTo>
                            <a:pt x="75" y="0"/>
                          </a:lnTo>
                          <a:lnTo>
                            <a:pt x="67" y="2"/>
                          </a:lnTo>
                          <a:lnTo>
                            <a:pt x="59" y="3"/>
                          </a:lnTo>
                          <a:lnTo>
                            <a:pt x="53" y="4"/>
                          </a:lnTo>
                          <a:lnTo>
                            <a:pt x="46" y="7"/>
                          </a:lnTo>
                          <a:lnTo>
                            <a:pt x="40" y="10"/>
                          </a:lnTo>
                          <a:lnTo>
                            <a:pt x="33" y="14"/>
                          </a:lnTo>
                          <a:lnTo>
                            <a:pt x="27" y="18"/>
                          </a:lnTo>
                          <a:lnTo>
                            <a:pt x="22" y="23"/>
                          </a:lnTo>
                          <a:lnTo>
                            <a:pt x="16" y="28"/>
                          </a:lnTo>
                          <a:lnTo>
                            <a:pt x="12" y="34"/>
                          </a:lnTo>
                          <a:lnTo>
                            <a:pt x="9" y="40"/>
                          </a:lnTo>
                          <a:lnTo>
                            <a:pt x="5" y="47"/>
                          </a:lnTo>
                          <a:lnTo>
                            <a:pt x="3" y="54"/>
                          </a:lnTo>
                          <a:lnTo>
                            <a:pt x="1" y="61"/>
                          </a:lnTo>
                          <a:lnTo>
                            <a:pt x="0" y="69"/>
                          </a:lnTo>
                          <a:lnTo>
                            <a:pt x="0" y="77"/>
                          </a:lnTo>
                          <a:lnTo>
                            <a:pt x="0" y="544"/>
                          </a:lnTo>
                          <a:lnTo>
                            <a:pt x="904" y="544"/>
                          </a:lnTo>
                          <a:lnTo>
                            <a:pt x="904" y="77"/>
                          </a:lnTo>
                          <a:lnTo>
                            <a:pt x="904" y="69"/>
                          </a:lnTo>
                          <a:lnTo>
                            <a:pt x="903" y="61"/>
                          </a:lnTo>
                          <a:lnTo>
                            <a:pt x="901" y="54"/>
                          </a:lnTo>
                          <a:lnTo>
                            <a:pt x="899" y="47"/>
                          </a:lnTo>
                          <a:lnTo>
                            <a:pt x="896" y="40"/>
                          </a:lnTo>
                          <a:lnTo>
                            <a:pt x="892" y="34"/>
                          </a:lnTo>
                          <a:lnTo>
                            <a:pt x="888" y="28"/>
                          </a:lnTo>
                          <a:lnTo>
                            <a:pt x="882" y="23"/>
                          </a:lnTo>
                          <a:lnTo>
                            <a:pt x="877" y="18"/>
                          </a:lnTo>
                          <a:lnTo>
                            <a:pt x="871" y="14"/>
                          </a:lnTo>
                          <a:lnTo>
                            <a:pt x="866" y="10"/>
                          </a:lnTo>
                          <a:lnTo>
                            <a:pt x="859" y="7"/>
                          </a:lnTo>
                          <a:lnTo>
                            <a:pt x="851" y="4"/>
                          </a:lnTo>
                          <a:lnTo>
                            <a:pt x="845" y="3"/>
                          </a:lnTo>
                          <a:lnTo>
                            <a:pt x="837" y="2"/>
                          </a:lnTo>
                          <a:lnTo>
                            <a:pt x="82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3" name="Freeform 1594"/>
                    <p:cNvSpPr>
                      <a:spLocks noEditPoints="1"/>
                    </p:cNvSpPr>
                    <p:nvPr/>
                  </p:nvSpPr>
                  <p:spPr bwMode="auto">
                    <a:xfrm>
                      <a:off x="879475" y="1000125"/>
                      <a:ext cx="287338" cy="76200"/>
                    </a:xfrm>
                    <a:custGeom>
                      <a:avLst/>
                      <a:gdLst>
                        <a:gd name="T0" fmla="*/ 459 w 904"/>
                        <a:gd name="T1" fmla="*/ 29 h 241"/>
                        <a:gd name="T2" fmla="*/ 469 w 904"/>
                        <a:gd name="T3" fmla="*/ 35 h 241"/>
                        <a:gd name="T4" fmla="*/ 478 w 904"/>
                        <a:gd name="T5" fmla="*/ 43 h 241"/>
                        <a:gd name="T6" fmla="*/ 482 w 904"/>
                        <a:gd name="T7" fmla="*/ 54 h 241"/>
                        <a:gd name="T8" fmla="*/ 482 w 904"/>
                        <a:gd name="T9" fmla="*/ 66 h 241"/>
                        <a:gd name="T10" fmla="*/ 478 w 904"/>
                        <a:gd name="T11" fmla="*/ 77 h 241"/>
                        <a:gd name="T12" fmla="*/ 469 w 904"/>
                        <a:gd name="T13" fmla="*/ 85 h 241"/>
                        <a:gd name="T14" fmla="*/ 459 w 904"/>
                        <a:gd name="T15" fmla="*/ 89 h 241"/>
                        <a:gd name="T16" fmla="*/ 447 w 904"/>
                        <a:gd name="T17" fmla="*/ 89 h 241"/>
                        <a:gd name="T18" fmla="*/ 436 w 904"/>
                        <a:gd name="T19" fmla="*/ 85 h 241"/>
                        <a:gd name="T20" fmla="*/ 427 w 904"/>
                        <a:gd name="T21" fmla="*/ 77 h 241"/>
                        <a:gd name="T22" fmla="*/ 422 w 904"/>
                        <a:gd name="T23" fmla="*/ 66 h 241"/>
                        <a:gd name="T24" fmla="*/ 422 w 904"/>
                        <a:gd name="T25" fmla="*/ 54 h 241"/>
                        <a:gd name="T26" fmla="*/ 427 w 904"/>
                        <a:gd name="T27" fmla="*/ 43 h 241"/>
                        <a:gd name="T28" fmla="*/ 436 w 904"/>
                        <a:gd name="T29" fmla="*/ 35 h 241"/>
                        <a:gd name="T30" fmla="*/ 447 w 904"/>
                        <a:gd name="T31" fmla="*/ 31 h 241"/>
                        <a:gd name="T32" fmla="*/ 452 w 904"/>
                        <a:gd name="T33" fmla="*/ 29 h 241"/>
                        <a:gd name="T34" fmla="*/ 0 w 904"/>
                        <a:gd name="T35" fmla="*/ 83 h 241"/>
                        <a:gd name="T36" fmla="*/ 3 w 904"/>
                        <a:gd name="T37" fmla="*/ 97 h 241"/>
                        <a:gd name="T38" fmla="*/ 9 w 904"/>
                        <a:gd name="T39" fmla="*/ 110 h 241"/>
                        <a:gd name="T40" fmla="*/ 16 w 904"/>
                        <a:gd name="T41" fmla="*/ 122 h 241"/>
                        <a:gd name="T42" fmla="*/ 27 w 904"/>
                        <a:gd name="T43" fmla="*/ 132 h 241"/>
                        <a:gd name="T44" fmla="*/ 40 w 904"/>
                        <a:gd name="T45" fmla="*/ 141 h 241"/>
                        <a:gd name="T46" fmla="*/ 53 w 904"/>
                        <a:gd name="T47" fmla="*/ 147 h 241"/>
                        <a:gd name="T48" fmla="*/ 67 w 904"/>
                        <a:gd name="T49" fmla="*/ 150 h 241"/>
                        <a:gd name="T50" fmla="*/ 437 w 904"/>
                        <a:gd name="T51" fmla="*/ 150 h 241"/>
                        <a:gd name="T52" fmla="*/ 195 w 904"/>
                        <a:gd name="T53" fmla="*/ 211 h 241"/>
                        <a:gd name="T54" fmla="*/ 190 w 904"/>
                        <a:gd name="T55" fmla="*/ 212 h 241"/>
                        <a:gd name="T56" fmla="*/ 186 w 904"/>
                        <a:gd name="T57" fmla="*/ 215 h 241"/>
                        <a:gd name="T58" fmla="*/ 182 w 904"/>
                        <a:gd name="T59" fmla="*/ 220 h 241"/>
                        <a:gd name="T60" fmla="*/ 181 w 904"/>
                        <a:gd name="T61" fmla="*/ 225 h 241"/>
                        <a:gd name="T62" fmla="*/ 182 w 904"/>
                        <a:gd name="T63" fmla="*/ 232 h 241"/>
                        <a:gd name="T64" fmla="*/ 186 w 904"/>
                        <a:gd name="T65" fmla="*/ 236 h 241"/>
                        <a:gd name="T66" fmla="*/ 190 w 904"/>
                        <a:gd name="T67" fmla="*/ 240 h 241"/>
                        <a:gd name="T68" fmla="*/ 195 w 904"/>
                        <a:gd name="T69" fmla="*/ 241 h 241"/>
                        <a:gd name="T70" fmla="*/ 742 w 904"/>
                        <a:gd name="T71" fmla="*/ 241 h 241"/>
                        <a:gd name="T72" fmla="*/ 747 w 904"/>
                        <a:gd name="T73" fmla="*/ 239 h 241"/>
                        <a:gd name="T74" fmla="*/ 752 w 904"/>
                        <a:gd name="T75" fmla="*/ 234 h 241"/>
                        <a:gd name="T76" fmla="*/ 754 w 904"/>
                        <a:gd name="T77" fmla="*/ 229 h 241"/>
                        <a:gd name="T78" fmla="*/ 754 w 904"/>
                        <a:gd name="T79" fmla="*/ 223 h 241"/>
                        <a:gd name="T80" fmla="*/ 752 w 904"/>
                        <a:gd name="T81" fmla="*/ 218 h 241"/>
                        <a:gd name="T82" fmla="*/ 747 w 904"/>
                        <a:gd name="T83" fmla="*/ 213 h 241"/>
                        <a:gd name="T84" fmla="*/ 742 w 904"/>
                        <a:gd name="T85" fmla="*/ 211 h 241"/>
                        <a:gd name="T86" fmla="*/ 468 w 904"/>
                        <a:gd name="T87" fmla="*/ 211 h 241"/>
                        <a:gd name="T88" fmla="*/ 829 w 904"/>
                        <a:gd name="T89" fmla="*/ 150 h 241"/>
                        <a:gd name="T90" fmla="*/ 845 w 904"/>
                        <a:gd name="T91" fmla="*/ 149 h 241"/>
                        <a:gd name="T92" fmla="*/ 859 w 904"/>
                        <a:gd name="T93" fmla="*/ 145 h 241"/>
                        <a:gd name="T94" fmla="*/ 871 w 904"/>
                        <a:gd name="T95" fmla="*/ 137 h 241"/>
                        <a:gd name="T96" fmla="*/ 882 w 904"/>
                        <a:gd name="T97" fmla="*/ 128 h 241"/>
                        <a:gd name="T98" fmla="*/ 892 w 904"/>
                        <a:gd name="T99" fmla="*/ 117 h 241"/>
                        <a:gd name="T100" fmla="*/ 899 w 904"/>
                        <a:gd name="T101" fmla="*/ 104 h 241"/>
                        <a:gd name="T102" fmla="*/ 903 w 904"/>
                        <a:gd name="T103" fmla="*/ 90 h 241"/>
                        <a:gd name="T104" fmla="*/ 904 w 904"/>
                        <a:gd name="T105" fmla="*/ 75 h 241"/>
                        <a:gd name="T106" fmla="*/ 0 w 904"/>
                        <a:gd name="T10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4" h="241">
                          <a:moveTo>
                            <a:pt x="452" y="29"/>
                          </a:moveTo>
                          <a:lnTo>
                            <a:pt x="459" y="29"/>
                          </a:lnTo>
                          <a:lnTo>
                            <a:pt x="464" y="32"/>
                          </a:lnTo>
                          <a:lnTo>
                            <a:pt x="469" y="35"/>
                          </a:lnTo>
                          <a:lnTo>
                            <a:pt x="473" y="38"/>
                          </a:lnTo>
                          <a:lnTo>
                            <a:pt x="478" y="43"/>
                          </a:lnTo>
                          <a:lnTo>
                            <a:pt x="480" y="48"/>
                          </a:lnTo>
                          <a:lnTo>
                            <a:pt x="482" y="54"/>
                          </a:lnTo>
                          <a:lnTo>
                            <a:pt x="482" y="59"/>
                          </a:lnTo>
                          <a:lnTo>
                            <a:pt x="482" y="66"/>
                          </a:lnTo>
                          <a:lnTo>
                            <a:pt x="480" y="71"/>
                          </a:lnTo>
                          <a:lnTo>
                            <a:pt x="478" y="77"/>
                          </a:lnTo>
                          <a:lnTo>
                            <a:pt x="473" y="81"/>
                          </a:lnTo>
                          <a:lnTo>
                            <a:pt x="469" y="85"/>
                          </a:lnTo>
                          <a:lnTo>
                            <a:pt x="464" y="87"/>
                          </a:lnTo>
                          <a:lnTo>
                            <a:pt x="459" y="89"/>
                          </a:lnTo>
                          <a:lnTo>
                            <a:pt x="452" y="90"/>
                          </a:lnTo>
                          <a:lnTo>
                            <a:pt x="447" y="89"/>
                          </a:lnTo>
                          <a:lnTo>
                            <a:pt x="440" y="87"/>
                          </a:lnTo>
                          <a:lnTo>
                            <a:pt x="436" y="85"/>
                          </a:lnTo>
                          <a:lnTo>
                            <a:pt x="431" y="81"/>
                          </a:lnTo>
                          <a:lnTo>
                            <a:pt x="427" y="77"/>
                          </a:lnTo>
                          <a:lnTo>
                            <a:pt x="424" y="71"/>
                          </a:lnTo>
                          <a:lnTo>
                            <a:pt x="422" y="66"/>
                          </a:lnTo>
                          <a:lnTo>
                            <a:pt x="422" y="59"/>
                          </a:lnTo>
                          <a:lnTo>
                            <a:pt x="422" y="54"/>
                          </a:lnTo>
                          <a:lnTo>
                            <a:pt x="424" y="48"/>
                          </a:lnTo>
                          <a:lnTo>
                            <a:pt x="427" y="43"/>
                          </a:lnTo>
                          <a:lnTo>
                            <a:pt x="431" y="38"/>
                          </a:lnTo>
                          <a:lnTo>
                            <a:pt x="436" y="35"/>
                          </a:lnTo>
                          <a:lnTo>
                            <a:pt x="440" y="32"/>
                          </a:lnTo>
                          <a:lnTo>
                            <a:pt x="447" y="31"/>
                          </a:lnTo>
                          <a:lnTo>
                            <a:pt x="452" y="29"/>
                          </a:lnTo>
                          <a:lnTo>
                            <a:pt x="452" y="29"/>
                          </a:lnTo>
                          <a:close/>
                          <a:moveTo>
                            <a:pt x="0" y="75"/>
                          </a:moveTo>
                          <a:lnTo>
                            <a:pt x="0" y="83"/>
                          </a:lnTo>
                          <a:lnTo>
                            <a:pt x="1" y="90"/>
                          </a:lnTo>
                          <a:lnTo>
                            <a:pt x="3" y="97"/>
                          </a:lnTo>
                          <a:lnTo>
                            <a:pt x="5" y="104"/>
                          </a:lnTo>
                          <a:lnTo>
                            <a:pt x="9" y="110"/>
                          </a:lnTo>
                          <a:lnTo>
                            <a:pt x="12" y="117"/>
                          </a:lnTo>
                          <a:lnTo>
                            <a:pt x="16" y="122"/>
                          </a:lnTo>
                          <a:lnTo>
                            <a:pt x="22" y="128"/>
                          </a:lnTo>
                          <a:lnTo>
                            <a:pt x="27" y="132"/>
                          </a:lnTo>
                          <a:lnTo>
                            <a:pt x="33" y="137"/>
                          </a:lnTo>
                          <a:lnTo>
                            <a:pt x="40" y="141"/>
                          </a:lnTo>
                          <a:lnTo>
                            <a:pt x="46" y="145"/>
                          </a:lnTo>
                          <a:lnTo>
                            <a:pt x="53" y="147"/>
                          </a:lnTo>
                          <a:lnTo>
                            <a:pt x="59" y="149"/>
                          </a:lnTo>
                          <a:lnTo>
                            <a:pt x="67" y="150"/>
                          </a:lnTo>
                          <a:lnTo>
                            <a:pt x="75" y="150"/>
                          </a:lnTo>
                          <a:lnTo>
                            <a:pt x="437" y="150"/>
                          </a:lnTo>
                          <a:lnTo>
                            <a:pt x="437" y="211"/>
                          </a:lnTo>
                          <a:lnTo>
                            <a:pt x="195" y="211"/>
                          </a:lnTo>
                          <a:lnTo>
                            <a:pt x="192" y="211"/>
                          </a:lnTo>
                          <a:lnTo>
                            <a:pt x="190" y="212"/>
                          </a:lnTo>
                          <a:lnTo>
                            <a:pt x="188" y="213"/>
                          </a:lnTo>
                          <a:lnTo>
                            <a:pt x="186" y="215"/>
                          </a:lnTo>
                          <a:lnTo>
                            <a:pt x="183" y="218"/>
                          </a:lnTo>
                          <a:lnTo>
                            <a:pt x="182" y="220"/>
                          </a:lnTo>
                          <a:lnTo>
                            <a:pt x="181" y="223"/>
                          </a:lnTo>
                          <a:lnTo>
                            <a:pt x="181" y="225"/>
                          </a:lnTo>
                          <a:lnTo>
                            <a:pt x="181" y="229"/>
                          </a:lnTo>
                          <a:lnTo>
                            <a:pt x="182" y="232"/>
                          </a:lnTo>
                          <a:lnTo>
                            <a:pt x="183" y="234"/>
                          </a:lnTo>
                          <a:lnTo>
                            <a:pt x="186" y="236"/>
                          </a:lnTo>
                          <a:lnTo>
                            <a:pt x="188" y="239"/>
                          </a:lnTo>
                          <a:lnTo>
                            <a:pt x="190" y="240"/>
                          </a:lnTo>
                          <a:lnTo>
                            <a:pt x="192" y="241"/>
                          </a:lnTo>
                          <a:lnTo>
                            <a:pt x="195" y="241"/>
                          </a:lnTo>
                          <a:lnTo>
                            <a:pt x="739" y="241"/>
                          </a:lnTo>
                          <a:lnTo>
                            <a:pt x="742" y="241"/>
                          </a:lnTo>
                          <a:lnTo>
                            <a:pt x="745" y="240"/>
                          </a:lnTo>
                          <a:lnTo>
                            <a:pt x="747" y="239"/>
                          </a:lnTo>
                          <a:lnTo>
                            <a:pt x="750" y="236"/>
                          </a:lnTo>
                          <a:lnTo>
                            <a:pt x="752" y="234"/>
                          </a:lnTo>
                          <a:lnTo>
                            <a:pt x="753" y="232"/>
                          </a:lnTo>
                          <a:lnTo>
                            <a:pt x="754" y="229"/>
                          </a:lnTo>
                          <a:lnTo>
                            <a:pt x="754" y="225"/>
                          </a:lnTo>
                          <a:lnTo>
                            <a:pt x="754" y="223"/>
                          </a:lnTo>
                          <a:lnTo>
                            <a:pt x="753" y="220"/>
                          </a:lnTo>
                          <a:lnTo>
                            <a:pt x="752" y="218"/>
                          </a:lnTo>
                          <a:lnTo>
                            <a:pt x="750" y="215"/>
                          </a:lnTo>
                          <a:lnTo>
                            <a:pt x="747" y="213"/>
                          </a:lnTo>
                          <a:lnTo>
                            <a:pt x="745" y="212"/>
                          </a:lnTo>
                          <a:lnTo>
                            <a:pt x="742" y="211"/>
                          </a:lnTo>
                          <a:lnTo>
                            <a:pt x="739" y="211"/>
                          </a:lnTo>
                          <a:lnTo>
                            <a:pt x="468" y="211"/>
                          </a:lnTo>
                          <a:lnTo>
                            <a:pt x="468" y="150"/>
                          </a:lnTo>
                          <a:lnTo>
                            <a:pt x="829" y="150"/>
                          </a:lnTo>
                          <a:lnTo>
                            <a:pt x="837" y="150"/>
                          </a:lnTo>
                          <a:lnTo>
                            <a:pt x="845" y="149"/>
                          </a:lnTo>
                          <a:lnTo>
                            <a:pt x="851" y="147"/>
                          </a:lnTo>
                          <a:lnTo>
                            <a:pt x="859" y="145"/>
                          </a:lnTo>
                          <a:lnTo>
                            <a:pt x="866" y="141"/>
                          </a:lnTo>
                          <a:lnTo>
                            <a:pt x="871" y="137"/>
                          </a:lnTo>
                          <a:lnTo>
                            <a:pt x="877" y="132"/>
                          </a:lnTo>
                          <a:lnTo>
                            <a:pt x="882" y="128"/>
                          </a:lnTo>
                          <a:lnTo>
                            <a:pt x="888" y="122"/>
                          </a:lnTo>
                          <a:lnTo>
                            <a:pt x="892" y="117"/>
                          </a:lnTo>
                          <a:lnTo>
                            <a:pt x="896" y="110"/>
                          </a:lnTo>
                          <a:lnTo>
                            <a:pt x="899" y="104"/>
                          </a:lnTo>
                          <a:lnTo>
                            <a:pt x="901" y="97"/>
                          </a:lnTo>
                          <a:lnTo>
                            <a:pt x="903" y="90"/>
                          </a:lnTo>
                          <a:lnTo>
                            <a:pt x="904" y="83"/>
                          </a:lnTo>
                          <a:lnTo>
                            <a:pt x="904" y="75"/>
                          </a:lnTo>
                          <a:lnTo>
                            <a:pt x="904" y="0"/>
                          </a:lnTo>
                          <a:lnTo>
                            <a:pt x="0" y="0"/>
                          </a:lnTo>
                          <a:lnTo>
                            <a:pt x="0" y="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cxnSp>
                <p:nvCxnSpPr>
                  <p:cNvPr id="280" name="Straight Connector 279"/>
                  <p:cNvCxnSpPr/>
                  <p:nvPr/>
                </p:nvCxnSpPr>
                <p:spPr>
                  <a:xfrm>
                    <a:off x="728602" y="4208422"/>
                    <a:ext cx="385823" cy="0"/>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281" name="Isosceles Triangle 280"/>
                  <p:cNvSpPr/>
                  <p:nvPr/>
                </p:nvSpPr>
                <p:spPr bwMode="gray">
                  <a:xfrm>
                    <a:off x="833106" y="4129703"/>
                    <a:ext cx="176814" cy="78719"/>
                  </a:xfrm>
                  <a:prstGeom prst="triangl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grpSp>
            <p:grpSp>
              <p:nvGrpSpPr>
                <p:cNvPr id="264" name="Group 263"/>
                <p:cNvGrpSpPr/>
                <p:nvPr/>
              </p:nvGrpSpPr>
              <p:grpSpPr>
                <a:xfrm>
                  <a:off x="2542340" y="4129703"/>
                  <a:ext cx="474830" cy="379057"/>
                  <a:chOff x="725321" y="4129703"/>
                  <a:chExt cx="474830" cy="379057"/>
                </a:xfrm>
              </p:grpSpPr>
              <p:sp>
                <p:nvSpPr>
                  <p:cNvPr id="272" name="TextBox 271"/>
                  <p:cNvSpPr txBox="1"/>
                  <p:nvPr/>
                </p:nvSpPr>
                <p:spPr>
                  <a:xfrm>
                    <a:off x="907733" y="4287795"/>
                    <a:ext cx="292418" cy="220965"/>
                  </a:xfrm>
                  <a:prstGeom prst="rect">
                    <a:avLst/>
                  </a:prstGeom>
                  <a:noFill/>
                </p:spPr>
                <p:txBody>
                  <a:bodyPr wrap="none" lIns="0" tIns="0" rIns="0" bIns="0" rtlCol="0" anchor="ctr">
                    <a:noAutofit/>
                  </a:bodyPr>
                  <a:lstStyle/>
                  <a:p>
                    <a:pPr>
                      <a:lnSpc>
                        <a:spcPct val="90000"/>
                      </a:lnSpc>
                    </a:pPr>
                    <a:r>
                      <a:rPr lang="en-US" sz="1200" dirty="0" smtClean="0">
                        <a:solidFill>
                          <a:schemeClr val="bg2">
                            <a:lumMod val="50000"/>
                          </a:schemeClr>
                        </a:solidFill>
                      </a:rPr>
                      <a:t>20K</a:t>
                    </a:r>
                    <a:endParaRPr lang="en-US" sz="1200" dirty="0">
                      <a:solidFill>
                        <a:schemeClr val="bg2">
                          <a:lumMod val="50000"/>
                        </a:schemeClr>
                      </a:solidFill>
                    </a:endParaRPr>
                  </a:p>
                </p:txBody>
              </p:sp>
              <p:grpSp>
                <p:nvGrpSpPr>
                  <p:cNvPr id="273" name="Group 272"/>
                  <p:cNvGrpSpPr/>
                  <p:nvPr/>
                </p:nvGrpSpPr>
                <p:grpSpPr>
                  <a:xfrm>
                    <a:off x="725321" y="4340225"/>
                    <a:ext cx="163400" cy="147148"/>
                    <a:chOff x="879475" y="817563"/>
                    <a:chExt cx="287338" cy="258762"/>
                  </a:xfrm>
                  <a:solidFill>
                    <a:schemeClr val="accent1"/>
                  </a:solidFill>
                </p:grpSpPr>
                <p:sp>
                  <p:nvSpPr>
                    <p:cNvPr id="276" name="Freeform 1593"/>
                    <p:cNvSpPr>
                      <a:spLocks/>
                    </p:cNvSpPr>
                    <p:nvPr/>
                  </p:nvSpPr>
                  <p:spPr bwMode="auto">
                    <a:xfrm>
                      <a:off x="879475" y="817563"/>
                      <a:ext cx="287338" cy="171450"/>
                    </a:xfrm>
                    <a:custGeom>
                      <a:avLst/>
                      <a:gdLst>
                        <a:gd name="T0" fmla="*/ 829 w 904"/>
                        <a:gd name="T1" fmla="*/ 0 h 544"/>
                        <a:gd name="T2" fmla="*/ 75 w 904"/>
                        <a:gd name="T3" fmla="*/ 0 h 544"/>
                        <a:gd name="T4" fmla="*/ 67 w 904"/>
                        <a:gd name="T5" fmla="*/ 2 h 544"/>
                        <a:gd name="T6" fmla="*/ 59 w 904"/>
                        <a:gd name="T7" fmla="*/ 3 h 544"/>
                        <a:gd name="T8" fmla="*/ 53 w 904"/>
                        <a:gd name="T9" fmla="*/ 4 h 544"/>
                        <a:gd name="T10" fmla="*/ 46 w 904"/>
                        <a:gd name="T11" fmla="*/ 7 h 544"/>
                        <a:gd name="T12" fmla="*/ 40 w 904"/>
                        <a:gd name="T13" fmla="*/ 10 h 544"/>
                        <a:gd name="T14" fmla="*/ 33 w 904"/>
                        <a:gd name="T15" fmla="*/ 14 h 544"/>
                        <a:gd name="T16" fmla="*/ 27 w 904"/>
                        <a:gd name="T17" fmla="*/ 18 h 544"/>
                        <a:gd name="T18" fmla="*/ 22 w 904"/>
                        <a:gd name="T19" fmla="*/ 23 h 544"/>
                        <a:gd name="T20" fmla="*/ 16 w 904"/>
                        <a:gd name="T21" fmla="*/ 28 h 544"/>
                        <a:gd name="T22" fmla="*/ 12 w 904"/>
                        <a:gd name="T23" fmla="*/ 34 h 544"/>
                        <a:gd name="T24" fmla="*/ 9 w 904"/>
                        <a:gd name="T25" fmla="*/ 40 h 544"/>
                        <a:gd name="T26" fmla="*/ 5 w 904"/>
                        <a:gd name="T27" fmla="*/ 47 h 544"/>
                        <a:gd name="T28" fmla="*/ 3 w 904"/>
                        <a:gd name="T29" fmla="*/ 54 h 544"/>
                        <a:gd name="T30" fmla="*/ 1 w 904"/>
                        <a:gd name="T31" fmla="*/ 61 h 544"/>
                        <a:gd name="T32" fmla="*/ 0 w 904"/>
                        <a:gd name="T33" fmla="*/ 69 h 544"/>
                        <a:gd name="T34" fmla="*/ 0 w 904"/>
                        <a:gd name="T35" fmla="*/ 77 h 544"/>
                        <a:gd name="T36" fmla="*/ 0 w 904"/>
                        <a:gd name="T37" fmla="*/ 544 h 544"/>
                        <a:gd name="T38" fmla="*/ 904 w 904"/>
                        <a:gd name="T39" fmla="*/ 544 h 544"/>
                        <a:gd name="T40" fmla="*/ 904 w 904"/>
                        <a:gd name="T41" fmla="*/ 77 h 544"/>
                        <a:gd name="T42" fmla="*/ 904 w 904"/>
                        <a:gd name="T43" fmla="*/ 69 h 544"/>
                        <a:gd name="T44" fmla="*/ 903 w 904"/>
                        <a:gd name="T45" fmla="*/ 61 h 544"/>
                        <a:gd name="T46" fmla="*/ 901 w 904"/>
                        <a:gd name="T47" fmla="*/ 54 h 544"/>
                        <a:gd name="T48" fmla="*/ 899 w 904"/>
                        <a:gd name="T49" fmla="*/ 47 h 544"/>
                        <a:gd name="T50" fmla="*/ 896 w 904"/>
                        <a:gd name="T51" fmla="*/ 40 h 544"/>
                        <a:gd name="T52" fmla="*/ 892 w 904"/>
                        <a:gd name="T53" fmla="*/ 34 h 544"/>
                        <a:gd name="T54" fmla="*/ 888 w 904"/>
                        <a:gd name="T55" fmla="*/ 28 h 544"/>
                        <a:gd name="T56" fmla="*/ 882 w 904"/>
                        <a:gd name="T57" fmla="*/ 23 h 544"/>
                        <a:gd name="T58" fmla="*/ 877 w 904"/>
                        <a:gd name="T59" fmla="*/ 18 h 544"/>
                        <a:gd name="T60" fmla="*/ 871 w 904"/>
                        <a:gd name="T61" fmla="*/ 14 h 544"/>
                        <a:gd name="T62" fmla="*/ 866 w 904"/>
                        <a:gd name="T63" fmla="*/ 10 h 544"/>
                        <a:gd name="T64" fmla="*/ 859 w 904"/>
                        <a:gd name="T65" fmla="*/ 7 h 544"/>
                        <a:gd name="T66" fmla="*/ 851 w 904"/>
                        <a:gd name="T67" fmla="*/ 4 h 544"/>
                        <a:gd name="T68" fmla="*/ 845 w 904"/>
                        <a:gd name="T69" fmla="*/ 3 h 544"/>
                        <a:gd name="T70" fmla="*/ 837 w 904"/>
                        <a:gd name="T71" fmla="*/ 2 h 544"/>
                        <a:gd name="T72" fmla="*/ 829 w 904"/>
                        <a:gd name="T73"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4" h="544">
                          <a:moveTo>
                            <a:pt x="829" y="0"/>
                          </a:moveTo>
                          <a:lnTo>
                            <a:pt x="75" y="0"/>
                          </a:lnTo>
                          <a:lnTo>
                            <a:pt x="67" y="2"/>
                          </a:lnTo>
                          <a:lnTo>
                            <a:pt x="59" y="3"/>
                          </a:lnTo>
                          <a:lnTo>
                            <a:pt x="53" y="4"/>
                          </a:lnTo>
                          <a:lnTo>
                            <a:pt x="46" y="7"/>
                          </a:lnTo>
                          <a:lnTo>
                            <a:pt x="40" y="10"/>
                          </a:lnTo>
                          <a:lnTo>
                            <a:pt x="33" y="14"/>
                          </a:lnTo>
                          <a:lnTo>
                            <a:pt x="27" y="18"/>
                          </a:lnTo>
                          <a:lnTo>
                            <a:pt x="22" y="23"/>
                          </a:lnTo>
                          <a:lnTo>
                            <a:pt x="16" y="28"/>
                          </a:lnTo>
                          <a:lnTo>
                            <a:pt x="12" y="34"/>
                          </a:lnTo>
                          <a:lnTo>
                            <a:pt x="9" y="40"/>
                          </a:lnTo>
                          <a:lnTo>
                            <a:pt x="5" y="47"/>
                          </a:lnTo>
                          <a:lnTo>
                            <a:pt x="3" y="54"/>
                          </a:lnTo>
                          <a:lnTo>
                            <a:pt x="1" y="61"/>
                          </a:lnTo>
                          <a:lnTo>
                            <a:pt x="0" y="69"/>
                          </a:lnTo>
                          <a:lnTo>
                            <a:pt x="0" y="77"/>
                          </a:lnTo>
                          <a:lnTo>
                            <a:pt x="0" y="544"/>
                          </a:lnTo>
                          <a:lnTo>
                            <a:pt x="904" y="544"/>
                          </a:lnTo>
                          <a:lnTo>
                            <a:pt x="904" y="77"/>
                          </a:lnTo>
                          <a:lnTo>
                            <a:pt x="904" y="69"/>
                          </a:lnTo>
                          <a:lnTo>
                            <a:pt x="903" y="61"/>
                          </a:lnTo>
                          <a:lnTo>
                            <a:pt x="901" y="54"/>
                          </a:lnTo>
                          <a:lnTo>
                            <a:pt x="899" y="47"/>
                          </a:lnTo>
                          <a:lnTo>
                            <a:pt x="896" y="40"/>
                          </a:lnTo>
                          <a:lnTo>
                            <a:pt x="892" y="34"/>
                          </a:lnTo>
                          <a:lnTo>
                            <a:pt x="888" y="28"/>
                          </a:lnTo>
                          <a:lnTo>
                            <a:pt x="882" y="23"/>
                          </a:lnTo>
                          <a:lnTo>
                            <a:pt x="877" y="18"/>
                          </a:lnTo>
                          <a:lnTo>
                            <a:pt x="871" y="14"/>
                          </a:lnTo>
                          <a:lnTo>
                            <a:pt x="866" y="10"/>
                          </a:lnTo>
                          <a:lnTo>
                            <a:pt x="859" y="7"/>
                          </a:lnTo>
                          <a:lnTo>
                            <a:pt x="851" y="4"/>
                          </a:lnTo>
                          <a:lnTo>
                            <a:pt x="845" y="3"/>
                          </a:lnTo>
                          <a:lnTo>
                            <a:pt x="837" y="2"/>
                          </a:lnTo>
                          <a:lnTo>
                            <a:pt x="82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7" name="Freeform 1594"/>
                    <p:cNvSpPr>
                      <a:spLocks noEditPoints="1"/>
                    </p:cNvSpPr>
                    <p:nvPr/>
                  </p:nvSpPr>
                  <p:spPr bwMode="auto">
                    <a:xfrm>
                      <a:off x="879475" y="1000125"/>
                      <a:ext cx="287338" cy="76200"/>
                    </a:xfrm>
                    <a:custGeom>
                      <a:avLst/>
                      <a:gdLst>
                        <a:gd name="T0" fmla="*/ 459 w 904"/>
                        <a:gd name="T1" fmla="*/ 29 h 241"/>
                        <a:gd name="T2" fmla="*/ 469 w 904"/>
                        <a:gd name="T3" fmla="*/ 35 h 241"/>
                        <a:gd name="T4" fmla="*/ 478 w 904"/>
                        <a:gd name="T5" fmla="*/ 43 h 241"/>
                        <a:gd name="T6" fmla="*/ 482 w 904"/>
                        <a:gd name="T7" fmla="*/ 54 h 241"/>
                        <a:gd name="T8" fmla="*/ 482 w 904"/>
                        <a:gd name="T9" fmla="*/ 66 h 241"/>
                        <a:gd name="T10" fmla="*/ 478 w 904"/>
                        <a:gd name="T11" fmla="*/ 77 h 241"/>
                        <a:gd name="T12" fmla="*/ 469 w 904"/>
                        <a:gd name="T13" fmla="*/ 85 h 241"/>
                        <a:gd name="T14" fmla="*/ 459 w 904"/>
                        <a:gd name="T15" fmla="*/ 89 h 241"/>
                        <a:gd name="T16" fmla="*/ 447 w 904"/>
                        <a:gd name="T17" fmla="*/ 89 h 241"/>
                        <a:gd name="T18" fmla="*/ 436 w 904"/>
                        <a:gd name="T19" fmla="*/ 85 h 241"/>
                        <a:gd name="T20" fmla="*/ 427 w 904"/>
                        <a:gd name="T21" fmla="*/ 77 h 241"/>
                        <a:gd name="T22" fmla="*/ 422 w 904"/>
                        <a:gd name="T23" fmla="*/ 66 h 241"/>
                        <a:gd name="T24" fmla="*/ 422 w 904"/>
                        <a:gd name="T25" fmla="*/ 54 h 241"/>
                        <a:gd name="T26" fmla="*/ 427 w 904"/>
                        <a:gd name="T27" fmla="*/ 43 h 241"/>
                        <a:gd name="T28" fmla="*/ 436 w 904"/>
                        <a:gd name="T29" fmla="*/ 35 h 241"/>
                        <a:gd name="T30" fmla="*/ 447 w 904"/>
                        <a:gd name="T31" fmla="*/ 31 h 241"/>
                        <a:gd name="T32" fmla="*/ 452 w 904"/>
                        <a:gd name="T33" fmla="*/ 29 h 241"/>
                        <a:gd name="T34" fmla="*/ 0 w 904"/>
                        <a:gd name="T35" fmla="*/ 83 h 241"/>
                        <a:gd name="T36" fmla="*/ 3 w 904"/>
                        <a:gd name="T37" fmla="*/ 97 h 241"/>
                        <a:gd name="T38" fmla="*/ 9 w 904"/>
                        <a:gd name="T39" fmla="*/ 110 h 241"/>
                        <a:gd name="T40" fmla="*/ 16 w 904"/>
                        <a:gd name="T41" fmla="*/ 122 h 241"/>
                        <a:gd name="T42" fmla="*/ 27 w 904"/>
                        <a:gd name="T43" fmla="*/ 132 h 241"/>
                        <a:gd name="T44" fmla="*/ 40 w 904"/>
                        <a:gd name="T45" fmla="*/ 141 h 241"/>
                        <a:gd name="T46" fmla="*/ 53 w 904"/>
                        <a:gd name="T47" fmla="*/ 147 h 241"/>
                        <a:gd name="T48" fmla="*/ 67 w 904"/>
                        <a:gd name="T49" fmla="*/ 150 h 241"/>
                        <a:gd name="T50" fmla="*/ 437 w 904"/>
                        <a:gd name="T51" fmla="*/ 150 h 241"/>
                        <a:gd name="T52" fmla="*/ 195 w 904"/>
                        <a:gd name="T53" fmla="*/ 211 h 241"/>
                        <a:gd name="T54" fmla="*/ 190 w 904"/>
                        <a:gd name="T55" fmla="*/ 212 h 241"/>
                        <a:gd name="T56" fmla="*/ 186 w 904"/>
                        <a:gd name="T57" fmla="*/ 215 h 241"/>
                        <a:gd name="T58" fmla="*/ 182 w 904"/>
                        <a:gd name="T59" fmla="*/ 220 h 241"/>
                        <a:gd name="T60" fmla="*/ 181 w 904"/>
                        <a:gd name="T61" fmla="*/ 225 h 241"/>
                        <a:gd name="T62" fmla="*/ 182 w 904"/>
                        <a:gd name="T63" fmla="*/ 232 h 241"/>
                        <a:gd name="T64" fmla="*/ 186 w 904"/>
                        <a:gd name="T65" fmla="*/ 236 h 241"/>
                        <a:gd name="T66" fmla="*/ 190 w 904"/>
                        <a:gd name="T67" fmla="*/ 240 h 241"/>
                        <a:gd name="T68" fmla="*/ 195 w 904"/>
                        <a:gd name="T69" fmla="*/ 241 h 241"/>
                        <a:gd name="T70" fmla="*/ 742 w 904"/>
                        <a:gd name="T71" fmla="*/ 241 h 241"/>
                        <a:gd name="T72" fmla="*/ 747 w 904"/>
                        <a:gd name="T73" fmla="*/ 239 h 241"/>
                        <a:gd name="T74" fmla="*/ 752 w 904"/>
                        <a:gd name="T75" fmla="*/ 234 h 241"/>
                        <a:gd name="T76" fmla="*/ 754 w 904"/>
                        <a:gd name="T77" fmla="*/ 229 h 241"/>
                        <a:gd name="T78" fmla="*/ 754 w 904"/>
                        <a:gd name="T79" fmla="*/ 223 h 241"/>
                        <a:gd name="T80" fmla="*/ 752 w 904"/>
                        <a:gd name="T81" fmla="*/ 218 h 241"/>
                        <a:gd name="T82" fmla="*/ 747 w 904"/>
                        <a:gd name="T83" fmla="*/ 213 h 241"/>
                        <a:gd name="T84" fmla="*/ 742 w 904"/>
                        <a:gd name="T85" fmla="*/ 211 h 241"/>
                        <a:gd name="T86" fmla="*/ 468 w 904"/>
                        <a:gd name="T87" fmla="*/ 211 h 241"/>
                        <a:gd name="T88" fmla="*/ 829 w 904"/>
                        <a:gd name="T89" fmla="*/ 150 h 241"/>
                        <a:gd name="T90" fmla="*/ 845 w 904"/>
                        <a:gd name="T91" fmla="*/ 149 h 241"/>
                        <a:gd name="T92" fmla="*/ 859 w 904"/>
                        <a:gd name="T93" fmla="*/ 145 h 241"/>
                        <a:gd name="T94" fmla="*/ 871 w 904"/>
                        <a:gd name="T95" fmla="*/ 137 h 241"/>
                        <a:gd name="T96" fmla="*/ 882 w 904"/>
                        <a:gd name="T97" fmla="*/ 128 h 241"/>
                        <a:gd name="T98" fmla="*/ 892 w 904"/>
                        <a:gd name="T99" fmla="*/ 117 h 241"/>
                        <a:gd name="T100" fmla="*/ 899 w 904"/>
                        <a:gd name="T101" fmla="*/ 104 h 241"/>
                        <a:gd name="T102" fmla="*/ 903 w 904"/>
                        <a:gd name="T103" fmla="*/ 90 h 241"/>
                        <a:gd name="T104" fmla="*/ 904 w 904"/>
                        <a:gd name="T105" fmla="*/ 75 h 241"/>
                        <a:gd name="T106" fmla="*/ 0 w 904"/>
                        <a:gd name="T10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4" h="241">
                          <a:moveTo>
                            <a:pt x="452" y="29"/>
                          </a:moveTo>
                          <a:lnTo>
                            <a:pt x="459" y="29"/>
                          </a:lnTo>
                          <a:lnTo>
                            <a:pt x="464" y="32"/>
                          </a:lnTo>
                          <a:lnTo>
                            <a:pt x="469" y="35"/>
                          </a:lnTo>
                          <a:lnTo>
                            <a:pt x="473" y="38"/>
                          </a:lnTo>
                          <a:lnTo>
                            <a:pt x="478" y="43"/>
                          </a:lnTo>
                          <a:lnTo>
                            <a:pt x="480" y="48"/>
                          </a:lnTo>
                          <a:lnTo>
                            <a:pt x="482" y="54"/>
                          </a:lnTo>
                          <a:lnTo>
                            <a:pt x="482" y="59"/>
                          </a:lnTo>
                          <a:lnTo>
                            <a:pt x="482" y="66"/>
                          </a:lnTo>
                          <a:lnTo>
                            <a:pt x="480" y="71"/>
                          </a:lnTo>
                          <a:lnTo>
                            <a:pt x="478" y="77"/>
                          </a:lnTo>
                          <a:lnTo>
                            <a:pt x="473" y="81"/>
                          </a:lnTo>
                          <a:lnTo>
                            <a:pt x="469" y="85"/>
                          </a:lnTo>
                          <a:lnTo>
                            <a:pt x="464" y="87"/>
                          </a:lnTo>
                          <a:lnTo>
                            <a:pt x="459" y="89"/>
                          </a:lnTo>
                          <a:lnTo>
                            <a:pt x="452" y="90"/>
                          </a:lnTo>
                          <a:lnTo>
                            <a:pt x="447" y="89"/>
                          </a:lnTo>
                          <a:lnTo>
                            <a:pt x="440" y="87"/>
                          </a:lnTo>
                          <a:lnTo>
                            <a:pt x="436" y="85"/>
                          </a:lnTo>
                          <a:lnTo>
                            <a:pt x="431" y="81"/>
                          </a:lnTo>
                          <a:lnTo>
                            <a:pt x="427" y="77"/>
                          </a:lnTo>
                          <a:lnTo>
                            <a:pt x="424" y="71"/>
                          </a:lnTo>
                          <a:lnTo>
                            <a:pt x="422" y="66"/>
                          </a:lnTo>
                          <a:lnTo>
                            <a:pt x="422" y="59"/>
                          </a:lnTo>
                          <a:lnTo>
                            <a:pt x="422" y="54"/>
                          </a:lnTo>
                          <a:lnTo>
                            <a:pt x="424" y="48"/>
                          </a:lnTo>
                          <a:lnTo>
                            <a:pt x="427" y="43"/>
                          </a:lnTo>
                          <a:lnTo>
                            <a:pt x="431" y="38"/>
                          </a:lnTo>
                          <a:lnTo>
                            <a:pt x="436" y="35"/>
                          </a:lnTo>
                          <a:lnTo>
                            <a:pt x="440" y="32"/>
                          </a:lnTo>
                          <a:lnTo>
                            <a:pt x="447" y="31"/>
                          </a:lnTo>
                          <a:lnTo>
                            <a:pt x="452" y="29"/>
                          </a:lnTo>
                          <a:lnTo>
                            <a:pt x="452" y="29"/>
                          </a:lnTo>
                          <a:close/>
                          <a:moveTo>
                            <a:pt x="0" y="75"/>
                          </a:moveTo>
                          <a:lnTo>
                            <a:pt x="0" y="83"/>
                          </a:lnTo>
                          <a:lnTo>
                            <a:pt x="1" y="90"/>
                          </a:lnTo>
                          <a:lnTo>
                            <a:pt x="3" y="97"/>
                          </a:lnTo>
                          <a:lnTo>
                            <a:pt x="5" y="104"/>
                          </a:lnTo>
                          <a:lnTo>
                            <a:pt x="9" y="110"/>
                          </a:lnTo>
                          <a:lnTo>
                            <a:pt x="12" y="117"/>
                          </a:lnTo>
                          <a:lnTo>
                            <a:pt x="16" y="122"/>
                          </a:lnTo>
                          <a:lnTo>
                            <a:pt x="22" y="128"/>
                          </a:lnTo>
                          <a:lnTo>
                            <a:pt x="27" y="132"/>
                          </a:lnTo>
                          <a:lnTo>
                            <a:pt x="33" y="137"/>
                          </a:lnTo>
                          <a:lnTo>
                            <a:pt x="40" y="141"/>
                          </a:lnTo>
                          <a:lnTo>
                            <a:pt x="46" y="145"/>
                          </a:lnTo>
                          <a:lnTo>
                            <a:pt x="53" y="147"/>
                          </a:lnTo>
                          <a:lnTo>
                            <a:pt x="59" y="149"/>
                          </a:lnTo>
                          <a:lnTo>
                            <a:pt x="67" y="150"/>
                          </a:lnTo>
                          <a:lnTo>
                            <a:pt x="75" y="150"/>
                          </a:lnTo>
                          <a:lnTo>
                            <a:pt x="437" y="150"/>
                          </a:lnTo>
                          <a:lnTo>
                            <a:pt x="437" y="211"/>
                          </a:lnTo>
                          <a:lnTo>
                            <a:pt x="195" y="211"/>
                          </a:lnTo>
                          <a:lnTo>
                            <a:pt x="192" y="211"/>
                          </a:lnTo>
                          <a:lnTo>
                            <a:pt x="190" y="212"/>
                          </a:lnTo>
                          <a:lnTo>
                            <a:pt x="188" y="213"/>
                          </a:lnTo>
                          <a:lnTo>
                            <a:pt x="186" y="215"/>
                          </a:lnTo>
                          <a:lnTo>
                            <a:pt x="183" y="218"/>
                          </a:lnTo>
                          <a:lnTo>
                            <a:pt x="182" y="220"/>
                          </a:lnTo>
                          <a:lnTo>
                            <a:pt x="181" y="223"/>
                          </a:lnTo>
                          <a:lnTo>
                            <a:pt x="181" y="225"/>
                          </a:lnTo>
                          <a:lnTo>
                            <a:pt x="181" y="229"/>
                          </a:lnTo>
                          <a:lnTo>
                            <a:pt x="182" y="232"/>
                          </a:lnTo>
                          <a:lnTo>
                            <a:pt x="183" y="234"/>
                          </a:lnTo>
                          <a:lnTo>
                            <a:pt x="186" y="236"/>
                          </a:lnTo>
                          <a:lnTo>
                            <a:pt x="188" y="239"/>
                          </a:lnTo>
                          <a:lnTo>
                            <a:pt x="190" y="240"/>
                          </a:lnTo>
                          <a:lnTo>
                            <a:pt x="192" y="241"/>
                          </a:lnTo>
                          <a:lnTo>
                            <a:pt x="195" y="241"/>
                          </a:lnTo>
                          <a:lnTo>
                            <a:pt x="739" y="241"/>
                          </a:lnTo>
                          <a:lnTo>
                            <a:pt x="742" y="241"/>
                          </a:lnTo>
                          <a:lnTo>
                            <a:pt x="745" y="240"/>
                          </a:lnTo>
                          <a:lnTo>
                            <a:pt x="747" y="239"/>
                          </a:lnTo>
                          <a:lnTo>
                            <a:pt x="750" y="236"/>
                          </a:lnTo>
                          <a:lnTo>
                            <a:pt x="752" y="234"/>
                          </a:lnTo>
                          <a:lnTo>
                            <a:pt x="753" y="232"/>
                          </a:lnTo>
                          <a:lnTo>
                            <a:pt x="754" y="229"/>
                          </a:lnTo>
                          <a:lnTo>
                            <a:pt x="754" y="225"/>
                          </a:lnTo>
                          <a:lnTo>
                            <a:pt x="754" y="223"/>
                          </a:lnTo>
                          <a:lnTo>
                            <a:pt x="753" y="220"/>
                          </a:lnTo>
                          <a:lnTo>
                            <a:pt x="752" y="218"/>
                          </a:lnTo>
                          <a:lnTo>
                            <a:pt x="750" y="215"/>
                          </a:lnTo>
                          <a:lnTo>
                            <a:pt x="747" y="213"/>
                          </a:lnTo>
                          <a:lnTo>
                            <a:pt x="745" y="212"/>
                          </a:lnTo>
                          <a:lnTo>
                            <a:pt x="742" y="211"/>
                          </a:lnTo>
                          <a:lnTo>
                            <a:pt x="739" y="211"/>
                          </a:lnTo>
                          <a:lnTo>
                            <a:pt x="468" y="211"/>
                          </a:lnTo>
                          <a:lnTo>
                            <a:pt x="468" y="150"/>
                          </a:lnTo>
                          <a:lnTo>
                            <a:pt x="829" y="150"/>
                          </a:lnTo>
                          <a:lnTo>
                            <a:pt x="837" y="150"/>
                          </a:lnTo>
                          <a:lnTo>
                            <a:pt x="845" y="149"/>
                          </a:lnTo>
                          <a:lnTo>
                            <a:pt x="851" y="147"/>
                          </a:lnTo>
                          <a:lnTo>
                            <a:pt x="859" y="145"/>
                          </a:lnTo>
                          <a:lnTo>
                            <a:pt x="866" y="141"/>
                          </a:lnTo>
                          <a:lnTo>
                            <a:pt x="871" y="137"/>
                          </a:lnTo>
                          <a:lnTo>
                            <a:pt x="877" y="132"/>
                          </a:lnTo>
                          <a:lnTo>
                            <a:pt x="882" y="128"/>
                          </a:lnTo>
                          <a:lnTo>
                            <a:pt x="888" y="122"/>
                          </a:lnTo>
                          <a:lnTo>
                            <a:pt x="892" y="117"/>
                          </a:lnTo>
                          <a:lnTo>
                            <a:pt x="896" y="110"/>
                          </a:lnTo>
                          <a:lnTo>
                            <a:pt x="899" y="104"/>
                          </a:lnTo>
                          <a:lnTo>
                            <a:pt x="901" y="97"/>
                          </a:lnTo>
                          <a:lnTo>
                            <a:pt x="903" y="90"/>
                          </a:lnTo>
                          <a:lnTo>
                            <a:pt x="904" y="83"/>
                          </a:lnTo>
                          <a:lnTo>
                            <a:pt x="904" y="75"/>
                          </a:lnTo>
                          <a:lnTo>
                            <a:pt x="904" y="0"/>
                          </a:lnTo>
                          <a:lnTo>
                            <a:pt x="0" y="0"/>
                          </a:lnTo>
                          <a:lnTo>
                            <a:pt x="0" y="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cxnSp>
                <p:nvCxnSpPr>
                  <p:cNvPr id="274" name="Straight Connector 273"/>
                  <p:cNvCxnSpPr/>
                  <p:nvPr/>
                </p:nvCxnSpPr>
                <p:spPr>
                  <a:xfrm>
                    <a:off x="728602" y="4208422"/>
                    <a:ext cx="385823" cy="0"/>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275" name="Isosceles Triangle 274"/>
                  <p:cNvSpPr/>
                  <p:nvPr/>
                </p:nvSpPr>
                <p:spPr bwMode="gray">
                  <a:xfrm>
                    <a:off x="833106" y="4129703"/>
                    <a:ext cx="176814" cy="78719"/>
                  </a:xfrm>
                  <a:prstGeom prst="triangl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grpSp>
            <p:grpSp>
              <p:nvGrpSpPr>
                <p:cNvPr id="265" name="Group 264"/>
                <p:cNvGrpSpPr/>
                <p:nvPr/>
              </p:nvGrpSpPr>
              <p:grpSpPr>
                <a:xfrm>
                  <a:off x="3151187" y="4129703"/>
                  <a:ext cx="474830" cy="379057"/>
                  <a:chOff x="725321" y="4129703"/>
                  <a:chExt cx="474830" cy="379057"/>
                </a:xfrm>
              </p:grpSpPr>
              <p:sp>
                <p:nvSpPr>
                  <p:cNvPr id="266" name="TextBox 265"/>
                  <p:cNvSpPr txBox="1"/>
                  <p:nvPr/>
                </p:nvSpPr>
                <p:spPr>
                  <a:xfrm>
                    <a:off x="907733" y="4287795"/>
                    <a:ext cx="292418" cy="220965"/>
                  </a:xfrm>
                  <a:prstGeom prst="rect">
                    <a:avLst/>
                  </a:prstGeom>
                  <a:noFill/>
                </p:spPr>
                <p:txBody>
                  <a:bodyPr wrap="none" lIns="0" tIns="0" rIns="0" bIns="0" rtlCol="0" anchor="ctr">
                    <a:noAutofit/>
                  </a:bodyPr>
                  <a:lstStyle/>
                  <a:p>
                    <a:pPr>
                      <a:lnSpc>
                        <a:spcPct val="90000"/>
                      </a:lnSpc>
                    </a:pPr>
                    <a:r>
                      <a:rPr lang="en-US" sz="1200" dirty="0" smtClean="0">
                        <a:solidFill>
                          <a:schemeClr val="bg2">
                            <a:lumMod val="50000"/>
                          </a:schemeClr>
                        </a:solidFill>
                      </a:rPr>
                      <a:t>20K</a:t>
                    </a:r>
                    <a:endParaRPr lang="en-US" sz="1200" dirty="0">
                      <a:solidFill>
                        <a:schemeClr val="bg2">
                          <a:lumMod val="50000"/>
                        </a:schemeClr>
                      </a:solidFill>
                    </a:endParaRPr>
                  </a:p>
                </p:txBody>
              </p:sp>
              <p:grpSp>
                <p:nvGrpSpPr>
                  <p:cNvPr id="267" name="Group 266"/>
                  <p:cNvGrpSpPr/>
                  <p:nvPr/>
                </p:nvGrpSpPr>
                <p:grpSpPr>
                  <a:xfrm>
                    <a:off x="725321" y="4340225"/>
                    <a:ext cx="163400" cy="147148"/>
                    <a:chOff x="879475" y="817563"/>
                    <a:chExt cx="287338" cy="258762"/>
                  </a:xfrm>
                  <a:solidFill>
                    <a:schemeClr val="accent1"/>
                  </a:solidFill>
                </p:grpSpPr>
                <p:sp>
                  <p:nvSpPr>
                    <p:cNvPr id="270" name="Freeform 1593"/>
                    <p:cNvSpPr>
                      <a:spLocks/>
                    </p:cNvSpPr>
                    <p:nvPr/>
                  </p:nvSpPr>
                  <p:spPr bwMode="auto">
                    <a:xfrm>
                      <a:off x="879475" y="817563"/>
                      <a:ext cx="287338" cy="171450"/>
                    </a:xfrm>
                    <a:custGeom>
                      <a:avLst/>
                      <a:gdLst>
                        <a:gd name="T0" fmla="*/ 829 w 904"/>
                        <a:gd name="T1" fmla="*/ 0 h 544"/>
                        <a:gd name="T2" fmla="*/ 75 w 904"/>
                        <a:gd name="T3" fmla="*/ 0 h 544"/>
                        <a:gd name="T4" fmla="*/ 67 w 904"/>
                        <a:gd name="T5" fmla="*/ 2 h 544"/>
                        <a:gd name="T6" fmla="*/ 59 w 904"/>
                        <a:gd name="T7" fmla="*/ 3 h 544"/>
                        <a:gd name="T8" fmla="*/ 53 w 904"/>
                        <a:gd name="T9" fmla="*/ 4 h 544"/>
                        <a:gd name="T10" fmla="*/ 46 w 904"/>
                        <a:gd name="T11" fmla="*/ 7 h 544"/>
                        <a:gd name="T12" fmla="*/ 40 w 904"/>
                        <a:gd name="T13" fmla="*/ 10 h 544"/>
                        <a:gd name="T14" fmla="*/ 33 w 904"/>
                        <a:gd name="T15" fmla="*/ 14 h 544"/>
                        <a:gd name="T16" fmla="*/ 27 w 904"/>
                        <a:gd name="T17" fmla="*/ 18 h 544"/>
                        <a:gd name="T18" fmla="*/ 22 w 904"/>
                        <a:gd name="T19" fmla="*/ 23 h 544"/>
                        <a:gd name="T20" fmla="*/ 16 w 904"/>
                        <a:gd name="T21" fmla="*/ 28 h 544"/>
                        <a:gd name="T22" fmla="*/ 12 w 904"/>
                        <a:gd name="T23" fmla="*/ 34 h 544"/>
                        <a:gd name="T24" fmla="*/ 9 w 904"/>
                        <a:gd name="T25" fmla="*/ 40 h 544"/>
                        <a:gd name="T26" fmla="*/ 5 w 904"/>
                        <a:gd name="T27" fmla="*/ 47 h 544"/>
                        <a:gd name="T28" fmla="*/ 3 w 904"/>
                        <a:gd name="T29" fmla="*/ 54 h 544"/>
                        <a:gd name="T30" fmla="*/ 1 w 904"/>
                        <a:gd name="T31" fmla="*/ 61 h 544"/>
                        <a:gd name="T32" fmla="*/ 0 w 904"/>
                        <a:gd name="T33" fmla="*/ 69 h 544"/>
                        <a:gd name="T34" fmla="*/ 0 w 904"/>
                        <a:gd name="T35" fmla="*/ 77 h 544"/>
                        <a:gd name="T36" fmla="*/ 0 w 904"/>
                        <a:gd name="T37" fmla="*/ 544 h 544"/>
                        <a:gd name="T38" fmla="*/ 904 w 904"/>
                        <a:gd name="T39" fmla="*/ 544 h 544"/>
                        <a:gd name="T40" fmla="*/ 904 w 904"/>
                        <a:gd name="T41" fmla="*/ 77 h 544"/>
                        <a:gd name="T42" fmla="*/ 904 w 904"/>
                        <a:gd name="T43" fmla="*/ 69 h 544"/>
                        <a:gd name="T44" fmla="*/ 903 w 904"/>
                        <a:gd name="T45" fmla="*/ 61 h 544"/>
                        <a:gd name="T46" fmla="*/ 901 w 904"/>
                        <a:gd name="T47" fmla="*/ 54 h 544"/>
                        <a:gd name="T48" fmla="*/ 899 w 904"/>
                        <a:gd name="T49" fmla="*/ 47 h 544"/>
                        <a:gd name="T50" fmla="*/ 896 w 904"/>
                        <a:gd name="T51" fmla="*/ 40 h 544"/>
                        <a:gd name="T52" fmla="*/ 892 w 904"/>
                        <a:gd name="T53" fmla="*/ 34 h 544"/>
                        <a:gd name="T54" fmla="*/ 888 w 904"/>
                        <a:gd name="T55" fmla="*/ 28 h 544"/>
                        <a:gd name="T56" fmla="*/ 882 w 904"/>
                        <a:gd name="T57" fmla="*/ 23 h 544"/>
                        <a:gd name="T58" fmla="*/ 877 w 904"/>
                        <a:gd name="T59" fmla="*/ 18 h 544"/>
                        <a:gd name="T60" fmla="*/ 871 w 904"/>
                        <a:gd name="T61" fmla="*/ 14 h 544"/>
                        <a:gd name="T62" fmla="*/ 866 w 904"/>
                        <a:gd name="T63" fmla="*/ 10 h 544"/>
                        <a:gd name="T64" fmla="*/ 859 w 904"/>
                        <a:gd name="T65" fmla="*/ 7 h 544"/>
                        <a:gd name="T66" fmla="*/ 851 w 904"/>
                        <a:gd name="T67" fmla="*/ 4 h 544"/>
                        <a:gd name="T68" fmla="*/ 845 w 904"/>
                        <a:gd name="T69" fmla="*/ 3 h 544"/>
                        <a:gd name="T70" fmla="*/ 837 w 904"/>
                        <a:gd name="T71" fmla="*/ 2 h 544"/>
                        <a:gd name="T72" fmla="*/ 829 w 904"/>
                        <a:gd name="T73"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4" h="544">
                          <a:moveTo>
                            <a:pt x="829" y="0"/>
                          </a:moveTo>
                          <a:lnTo>
                            <a:pt x="75" y="0"/>
                          </a:lnTo>
                          <a:lnTo>
                            <a:pt x="67" y="2"/>
                          </a:lnTo>
                          <a:lnTo>
                            <a:pt x="59" y="3"/>
                          </a:lnTo>
                          <a:lnTo>
                            <a:pt x="53" y="4"/>
                          </a:lnTo>
                          <a:lnTo>
                            <a:pt x="46" y="7"/>
                          </a:lnTo>
                          <a:lnTo>
                            <a:pt x="40" y="10"/>
                          </a:lnTo>
                          <a:lnTo>
                            <a:pt x="33" y="14"/>
                          </a:lnTo>
                          <a:lnTo>
                            <a:pt x="27" y="18"/>
                          </a:lnTo>
                          <a:lnTo>
                            <a:pt x="22" y="23"/>
                          </a:lnTo>
                          <a:lnTo>
                            <a:pt x="16" y="28"/>
                          </a:lnTo>
                          <a:lnTo>
                            <a:pt x="12" y="34"/>
                          </a:lnTo>
                          <a:lnTo>
                            <a:pt x="9" y="40"/>
                          </a:lnTo>
                          <a:lnTo>
                            <a:pt x="5" y="47"/>
                          </a:lnTo>
                          <a:lnTo>
                            <a:pt x="3" y="54"/>
                          </a:lnTo>
                          <a:lnTo>
                            <a:pt x="1" y="61"/>
                          </a:lnTo>
                          <a:lnTo>
                            <a:pt x="0" y="69"/>
                          </a:lnTo>
                          <a:lnTo>
                            <a:pt x="0" y="77"/>
                          </a:lnTo>
                          <a:lnTo>
                            <a:pt x="0" y="544"/>
                          </a:lnTo>
                          <a:lnTo>
                            <a:pt x="904" y="544"/>
                          </a:lnTo>
                          <a:lnTo>
                            <a:pt x="904" y="77"/>
                          </a:lnTo>
                          <a:lnTo>
                            <a:pt x="904" y="69"/>
                          </a:lnTo>
                          <a:lnTo>
                            <a:pt x="903" y="61"/>
                          </a:lnTo>
                          <a:lnTo>
                            <a:pt x="901" y="54"/>
                          </a:lnTo>
                          <a:lnTo>
                            <a:pt x="899" y="47"/>
                          </a:lnTo>
                          <a:lnTo>
                            <a:pt x="896" y="40"/>
                          </a:lnTo>
                          <a:lnTo>
                            <a:pt x="892" y="34"/>
                          </a:lnTo>
                          <a:lnTo>
                            <a:pt x="888" y="28"/>
                          </a:lnTo>
                          <a:lnTo>
                            <a:pt x="882" y="23"/>
                          </a:lnTo>
                          <a:lnTo>
                            <a:pt x="877" y="18"/>
                          </a:lnTo>
                          <a:lnTo>
                            <a:pt x="871" y="14"/>
                          </a:lnTo>
                          <a:lnTo>
                            <a:pt x="866" y="10"/>
                          </a:lnTo>
                          <a:lnTo>
                            <a:pt x="859" y="7"/>
                          </a:lnTo>
                          <a:lnTo>
                            <a:pt x="851" y="4"/>
                          </a:lnTo>
                          <a:lnTo>
                            <a:pt x="845" y="3"/>
                          </a:lnTo>
                          <a:lnTo>
                            <a:pt x="837" y="2"/>
                          </a:lnTo>
                          <a:lnTo>
                            <a:pt x="82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1" name="Freeform 1594"/>
                    <p:cNvSpPr>
                      <a:spLocks noEditPoints="1"/>
                    </p:cNvSpPr>
                    <p:nvPr/>
                  </p:nvSpPr>
                  <p:spPr bwMode="auto">
                    <a:xfrm>
                      <a:off x="879475" y="1000125"/>
                      <a:ext cx="287338" cy="76200"/>
                    </a:xfrm>
                    <a:custGeom>
                      <a:avLst/>
                      <a:gdLst>
                        <a:gd name="T0" fmla="*/ 459 w 904"/>
                        <a:gd name="T1" fmla="*/ 29 h 241"/>
                        <a:gd name="T2" fmla="*/ 469 w 904"/>
                        <a:gd name="T3" fmla="*/ 35 h 241"/>
                        <a:gd name="T4" fmla="*/ 478 w 904"/>
                        <a:gd name="T5" fmla="*/ 43 h 241"/>
                        <a:gd name="T6" fmla="*/ 482 w 904"/>
                        <a:gd name="T7" fmla="*/ 54 h 241"/>
                        <a:gd name="T8" fmla="*/ 482 w 904"/>
                        <a:gd name="T9" fmla="*/ 66 h 241"/>
                        <a:gd name="T10" fmla="*/ 478 w 904"/>
                        <a:gd name="T11" fmla="*/ 77 h 241"/>
                        <a:gd name="T12" fmla="*/ 469 w 904"/>
                        <a:gd name="T13" fmla="*/ 85 h 241"/>
                        <a:gd name="T14" fmla="*/ 459 w 904"/>
                        <a:gd name="T15" fmla="*/ 89 h 241"/>
                        <a:gd name="T16" fmla="*/ 447 w 904"/>
                        <a:gd name="T17" fmla="*/ 89 h 241"/>
                        <a:gd name="T18" fmla="*/ 436 w 904"/>
                        <a:gd name="T19" fmla="*/ 85 h 241"/>
                        <a:gd name="T20" fmla="*/ 427 w 904"/>
                        <a:gd name="T21" fmla="*/ 77 h 241"/>
                        <a:gd name="T22" fmla="*/ 422 w 904"/>
                        <a:gd name="T23" fmla="*/ 66 h 241"/>
                        <a:gd name="T24" fmla="*/ 422 w 904"/>
                        <a:gd name="T25" fmla="*/ 54 h 241"/>
                        <a:gd name="T26" fmla="*/ 427 w 904"/>
                        <a:gd name="T27" fmla="*/ 43 h 241"/>
                        <a:gd name="T28" fmla="*/ 436 w 904"/>
                        <a:gd name="T29" fmla="*/ 35 h 241"/>
                        <a:gd name="T30" fmla="*/ 447 w 904"/>
                        <a:gd name="T31" fmla="*/ 31 h 241"/>
                        <a:gd name="T32" fmla="*/ 452 w 904"/>
                        <a:gd name="T33" fmla="*/ 29 h 241"/>
                        <a:gd name="T34" fmla="*/ 0 w 904"/>
                        <a:gd name="T35" fmla="*/ 83 h 241"/>
                        <a:gd name="T36" fmla="*/ 3 w 904"/>
                        <a:gd name="T37" fmla="*/ 97 h 241"/>
                        <a:gd name="T38" fmla="*/ 9 w 904"/>
                        <a:gd name="T39" fmla="*/ 110 h 241"/>
                        <a:gd name="T40" fmla="*/ 16 w 904"/>
                        <a:gd name="T41" fmla="*/ 122 h 241"/>
                        <a:gd name="T42" fmla="*/ 27 w 904"/>
                        <a:gd name="T43" fmla="*/ 132 h 241"/>
                        <a:gd name="T44" fmla="*/ 40 w 904"/>
                        <a:gd name="T45" fmla="*/ 141 h 241"/>
                        <a:gd name="T46" fmla="*/ 53 w 904"/>
                        <a:gd name="T47" fmla="*/ 147 h 241"/>
                        <a:gd name="T48" fmla="*/ 67 w 904"/>
                        <a:gd name="T49" fmla="*/ 150 h 241"/>
                        <a:gd name="T50" fmla="*/ 437 w 904"/>
                        <a:gd name="T51" fmla="*/ 150 h 241"/>
                        <a:gd name="T52" fmla="*/ 195 w 904"/>
                        <a:gd name="T53" fmla="*/ 211 h 241"/>
                        <a:gd name="T54" fmla="*/ 190 w 904"/>
                        <a:gd name="T55" fmla="*/ 212 h 241"/>
                        <a:gd name="T56" fmla="*/ 186 w 904"/>
                        <a:gd name="T57" fmla="*/ 215 h 241"/>
                        <a:gd name="T58" fmla="*/ 182 w 904"/>
                        <a:gd name="T59" fmla="*/ 220 h 241"/>
                        <a:gd name="T60" fmla="*/ 181 w 904"/>
                        <a:gd name="T61" fmla="*/ 225 h 241"/>
                        <a:gd name="T62" fmla="*/ 182 w 904"/>
                        <a:gd name="T63" fmla="*/ 232 h 241"/>
                        <a:gd name="T64" fmla="*/ 186 w 904"/>
                        <a:gd name="T65" fmla="*/ 236 h 241"/>
                        <a:gd name="T66" fmla="*/ 190 w 904"/>
                        <a:gd name="T67" fmla="*/ 240 h 241"/>
                        <a:gd name="T68" fmla="*/ 195 w 904"/>
                        <a:gd name="T69" fmla="*/ 241 h 241"/>
                        <a:gd name="T70" fmla="*/ 742 w 904"/>
                        <a:gd name="T71" fmla="*/ 241 h 241"/>
                        <a:gd name="T72" fmla="*/ 747 w 904"/>
                        <a:gd name="T73" fmla="*/ 239 h 241"/>
                        <a:gd name="T74" fmla="*/ 752 w 904"/>
                        <a:gd name="T75" fmla="*/ 234 h 241"/>
                        <a:gd name="T76" fmla="*/ 754 w 904"/>
                        <a:gd name="T77" fmla="*/ 229 h 241"/>
                        <a:gd name="T78" fmla="*/ 754 w 904"/>
                        <a:gd name="T79" fmla="*/ 223 h 241"/>
                        <a:gd name="T80" fmla="*/ 752 w 904"/>
                        <a:gd name="T81" fmla="*/ 218 h 241"/>
                        <a:gd name="T82" fmla="*/ 747 w 904"/>
                        <a:gd name="T83" fmla="*/ 213 h 241"/>
                        <a:gd name="T84" fmla="*/ 742 w 904"/>
                        <a:gd name="T85" fmla="*/ 211 h 241"/>
                        <a:gd name="T86" fmla="*/ 468 w 904"/>
                        <a:gd name="T87" fmla="*/ 211 h 241"/>
                        <a:gd name="T88" fmla="*/ 829 w 904"/>
                        <a:gd name="T89" fmla="*/ 150 h 241"/>
                        <a:gd name="T90" fmla="*/ 845 w 904"/>
                        <a:gd name="T91" fmla="*/ 149 h 241"/>
                        <a:gd name="T92" fmla="*/ 859 w 904"/>
                        <a:gd name="T93" fmla="*/ 145 h 241"/>
                        <a:gd name="T94" fmla="*/ 871 w 904"/>
                        <a:gd name="T95" fmla="*/ 137 h 241"/>
                        <a:gd name="T96" fmla="*/ 882 w 904"/>
                        <a:gd name="T97" fmla="*/ 128 h 241"/>
                        <a:gd name="T98" fmla="*/ 892 w 904"/>
                        <a:gd name="T99" fmla="*/ 117 h 241"/>
                        <a:gd name="T100" fmla="*/ 899 w 904"/>
                        <a:gd name="T101" fmla="*/ 104 h 241"/>
                        <a:gd name="T102" fmla="*/ 903 w 904"/>
                        <a:gd name="T103" fmla="*/ 90 h 241"/>
                        <a:gd name="T104" fmla="*/ 904 w 904"/>
                        <a:gd name="T105" fmla="*/ 75 h 241"/>
                        <a:gd name="T106" fmla="*/ 0 w 904"/>
                        <a:gd name="T10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4" h="241">
                          <a:moveTo>
                            <a:pt x="452" y="29"/>
                          </a:moveTo>
                          <a:lnTo>
                            <a:pt x="459" y="29"/>
                          </a:lnTo>
                          <a:lnTo>
                            <a:pt x="464" y="32"/>
                          </a:lnTo>
                          <a:lnTo>
                            <a:pt x="469" y="35"/>
                          </a:lnTo>
                          <a:lnTo>
                            <a:pt x="473" y="38"/>
                          </a:lnTo>
                          <a:lnTo>
                            <a:pt x="478" y="43"/>
                          </a:lnTo>
                          <a:lnTo>
                            <a:pt x="480" y="48"/>
                          </a:lnTo>
                          <a:lnTo>
                            <a:pt x="482" y="54"/>
                          </a:lnTo>
                          <a:lnTo>
                            <a:pt x="482" y="59"/>
                          </a:lnTo>
                          <a:lnTo>
                            <a:pt x="482" y="66"/>
                          </a:lnTo>
                          <a:lnTo>
                            <a:pt x="480" y="71"/>
                          </a:lnTo>
                          <a:lnTo>
                            <a:pt x="478" y="77"/>
                          </a:lnTo>
                          <a:lnTo>
                            <a:pt x="473" y="81"/>
                          </a:lnTo>
                          <a:lnTo>
                            <a:pt x="469" y="85"/>
                          </a:lnTo>
                          <a:lnTo>
                            <a:pt x="464" y="87"/>
                          </a:lnTo>
                          <a:lnTo>
                            <a:pt x="459" y="89"/>
                          </a:lnTo>
                          <a:lnTo>
                            <a:pt x="452" y="90"/>
                          </a:lnTo>
                          <a:lnTo>
                            <a:pt x="447" y="89"/>
                          </a:lnTo>
                          <a:lnTo>
                            <a:pt x="440" y="87"/>
                          </a:lnTo>
                          <a:lnTo>
                            <a:pt x="436" y="85"/>
                          </a:lnTo>
                          <a:lnTo>
                            <a:pt x="431" y="81"/>
                          </a:lnTo>
                          <a:lnTo>
                            <a:pt x="427" y="77"/>
                          </a:lnTo>
                          <a:lnTo>
                            <a:pt x="424" y="71"/>
                          </a:lnTo>
                          <a:lnTo>
                            <a:pt x="422" y="66"/>
                          </a:lnTo>
                          <a:lnTo>
                            <a:pt x="422" y="59"/>
                          </a:lnTo>
                          <a:lnTo>
                            <a:pt x="422" y="54"/>
                          </a:lnTo>
                          <a:lnTo>
                            <a:pt x="424" y="48"/>
                          </a:lnTo>
                          <a:lnTo>
                            <a:pt x="427" y="43"/>
                          </a:lnTo>
                          <a:lnTo>
                            <a:pt x="431" y="38"/>
                          </a:lnTo>
                          <a:lnTo>
                            <a:pt x="436" y="35"/>
                          </a:lnTo>
                          <a:lnTo>
                            <a:pt x="440" y="32"/>
                          </a:lnTo>
                          <a:lnTo>
                            <a:pt x="447" y="31"/>
                          </a:lnTo>
                          <a:lnTo>
                            <a:pt x="452" y="29"/>
                          </a:lnTo>
                          <a:lnTo>
                            <a:pt x="452" y="29"/>
                          </a:lnTo>
                          <a:close/>
                          <a:moveTo>
                            <a:pt x="0" y="75"/>
                          </a:moveTo>
                          <a:lnTo>
                            <a:pt x="0" y="83"/>
                          </a:lnTo>
                          <a:lnTo>
                            <a:pt x="1" y="90"/>
                          </a:lnTo>
                          <a:lnTo>
                            <a:pt x="3" y="97"/>
                          </a:lnTo>
                          <a:lnTo>
                            <a:pt x="5" y="104"/>
                          </a:lnTo>
                          <a:lnTo>
                            <a:pt x="9" y="110"/>
                          </a:lnTo>
                          <a:lnTo>
                            <a:pt x="12" y="117"/>
                          </a:lnTo>
                          <a:lnTo>
                            <a:pt x="16" y="122"/>
                          </a:lnTo>
                          <a:lnTo>
                            <a:pt x="22" y="128"/>
                          </a:lnTo>
                          <a:lnTo>
                            <a:pt x="27" y="132"/>
                          </a:lnTo>
                          <a:lnTo>
                            <a:pt x="33" y="137"/>
                          </a:lnTo>
                          <a:lnTo>
                            <a:pt x="40" y="141"/>
                          </a:lnTo>
                          <a:lnTo>
                            <a:pt x="46" y="145"/>
                          </a:lnTo>
                          <a:lnTo>
                            <a:pt x="53" y="147"/>
                          </a:lnTo>
                          <a:lnTo>
                            <a:pt x="59" y="149"/>
                          </a:lnTo>
                          <a:lnTo>
                            <a:pt x="67" y="150"/>
                          </a:lnTo>
                          <a:lnTo>
                            <a:pt x="75" y="150"/>
                          </a:lnTo>
                          <a:lnTo>
                            <a:pt x="437" y="150"/>
                          </a:lnTo>
                          <a:lnTo>
                            <a:pt x="437" y="211"/>
                          </a:lnTo>
                          <a:lnTo>
                            <a:pt x="195" y="211"/>
                          </a:lnTo>
                          <a:lnTo>
                            <a:pt x="192" y="211"/>
                          </a:lnTo>
                          <a:lnTo>
                            <a:pt x="190" y="212"/>
                          </a:lnTo>
                          <a:lnTo>
                            <a:pt x="188" y="213"/>
                          </a:lnTo>
                          <a:lnTo>
                            <a:pt x="186" y="215"/>
                          </a:lnTo>
                          <a:lnTo>
                            <a:pt x="183" y="218"/>
                          </a:lnTo>
                          <a:lnTo>
                            <a:pt x="182" y="220"/>
                          </a:lnTo>
                          <a:lnTo>
                            <a:pt x="181" y="223"/>
                          </a:lnTo>
                          <a:lnTo>
                            <a:pt x="181" y="225"/>
                          </a:lnTo>
                          <a:lnTo>
                            <a:pt x="181" y="229"/>
                          </a:lnTo>
                          <a:lnTo>
                            <a:pt x="182" y="232"/>
                          </a:lnTo>
                          <a:lnTo>
                            <a:pt x="183" y="234"/>
                          </a:lnTo>
                          <a:lnTo>
                            <a:pt x="186" y="236"/>
                          </a:lnTo>
                          <a:lnTo>
                            <a:pt x="188" y="239"/>
                          </a:lnTo>
                          <a:lnTo>
                            <a:pt x="190" y="240"/>
                          </a:lnTo>
                          <a:lnTo>
                            <a:pt x="192" y="241"/>
                          </a:lnTo>
                          <a:lnTo>
                            <a:pt x="195" y="241"/>
                          </a:lnTo>
                          <a:lnTo>
                            <a:pt x="739" y="241"/>
                          </a:lnTo>
                          <a:lnTo>
                            <a:pt x="742" y="241"/>
                          </a:lnTo>
                          <a:lnTo>
                            <a:pt x="745" y="240"/>
                          </a:lnTo>
                          <a:lnTo>
                            <a:pt x="747" y="239"/>
                          </a:lnTo>
                          <a:lnTo>
                            <a:pt x="750" y="236"/>
                          </a:lnTo>
                          <a:lnTo>
                            <a:pt x="752" y="234"/>
                          </a:lnTo>
                          <a:lnTo>
                            <a:pt x="753" y="232"/>
                          </a:lnTo>
                          <a:lnTo>
                            <a:pt x="754" y="229"/>
                          </a:lnTo>
                          <a:lnTo>
                            <a:pt x="754" y="225"/>
                          </a:lnTo>
                          <a:lnTo>
                            <a:pt x="754" y="223"/>
                          </a:lnTo>
                          <a:lnTo>
                            <a:pt x="753" y="220"/>
                          </a:lnTo>
                          <a:lnTo>
                            <a:pt x="752" y="218"/>
                          </a:lnTo>
                          <a:lnTo>
                            <a:pt x="750" y="215"/>
                          </a:lnTo>
                          <a:lnTo>
                            <a:pt x="747" y="213"/>
                          </a:lnTo>
                          <a:lnTo>
                            <a:pt x="745" y="212"/>
                          </a:lnTo>
                          <a:lnTo>
                            <a:pt x="742" y="211"/>
                          </a:lnTo>
                          <a:lnTo>
                            <a:pt x="739" y="211"/>
                          </a:lnTo>
                          <a:lnTo>
                            <a:pt x="468" y="211"/>
                          </a:lnTo>
                          <a:lnTo>
                            <a:pt x="468" y="150"/>
                          </a:lnTo>
                          <a:lnTo>
                            <a:pt x="829" y="150"/>
                          </a:lnTo>
                          <a:lnTo>
                            <a:pt x="837" y="150"/>
                          </a:lnTo>
                          <a:lnTo>
                            <a:pt x="845" y="149"/>
                          </a:lnTo>
                          <a:lnTo>
                            <a:pt x="851" y="147"/>
                          </a:lnTo>
                          <a:lnTo>
                            <a:pt x="859" y="145"/>
                          </a:lnTo>
                          <a:lnTo>
                            <a:pt x="866" y="141"/>
                          </a:lnTo>
                          <a:lnTo>
                            <a:pt x="871" y="137"/>
                          </a:lnTo>
                          <a:lnTo>
                            <a:pt x="877" y="132"/>
                          </a:lnTo>
                          <a:lnTo>
                            <a:pt x="882" y="128"/>
                          </a:lnTo>
                          <a:lnTo>
                            <a:pt x="888" y="122"/>
                          </a:lnTo>
                          <a:lnTo>
                            <a:pt x="892" y="117"/>
                          </a:lnTo>
                          <a:lnTo>
                            <a:pt x="896" y="110"/>
                          </a:lnTo>
                          <a:lnTo>
                            <a:pt x="899" y="104"/>
                          </a:lnTo>
                          <a:lnTo>
                            <a:pt x="901" y="97"/>
                          </a:lnTo>
                          <a:lnTo>
                            <a:pt x="903" y="90"/>
                          </a:lnTo>
                          <a:lnTo>
                            <a:pt x="904" y="83"/>
                          </a:lnTo>
                          <a:lnTo>
                            <a:pt x="904" y="75"/>
                          </a:lnTo>
                          <a:lnTo>
                            <a:pt x="904" y="0"/>
                          </a:lnTo>
                          <a:lnTo>
                            <a:pt x="0" y="0"/>
                          </a:lnTo>
                          <a:lnTo>
                            <a:pt x="0" y="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cxnSp>
                <p:nvCxnSpPr>
                  <p:cNvPr id="268" name="Straight Connector 267"/>
                  <p:cNvCxnSpPr/>
                  <p:nvPr/>
                </p:nvCxnSpPr>
                <p:spPr>
                  <a:xfrm>
                    <a:off x="728602" y="4208422"/>
                    <a:ext cx="385823" cy="0"/>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269" name="Isosceles Triangle 268"/>
                  <p:cNvSpPr/>
                  <p:nvPr/>
                </p:nvSpPr>
                <p:spPr bwMode="gray">
                  <a:xfrm>
                    <a:off x="833106" y="4129703"/>
                    <a:ext cx="176814" cy="78719"/>
                  </a:xfrm>
                  <a:prstGeom prst="triangl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grpSp>
          </p:grpSp>
        </p:grpSp>
        <p:grpSp>
          <p:nvGrpSpPr>
            <p:cNvPr id="346" name="Group 345"/>
            <p:cNvGrpSpPr/>
            <p:nvPr/>
          </p:nvGrpSpPr>
          <p:grpSpPr>
            <a:xfrm>
              <a:off x="7793267" y="4157275"/>
              <a:ext cx="3025565" cy="1828535"/>
              <a:chOff x="715796" y="2383848"/>
              <a:chExt cx="3515962" cy="2124912"/>
            </a:xfrm>
          </p:grpSpPr>
          <p:sp>
            <p:nvSpPr>
              <p:cNvPr id="347" name="Freeform 284"/>
              <p:cNvSpPr>
                <a:spLocks noEditPoints="1"/>
              </p:cNvSpPr>
              <p:nvPr/>
            </p:nvSpPr>
            <p:spPr bwMode="auto">
              <a:xfrm>
                <a:off x="778023" y="3486094"/>
                <a:ext cx="276417" cy="551388"/>
              </a:xfrm>
              <a:custGeom>
                <a:avLst/>
                <a:gdLst>
                  <a:gd name="T0" fmla="*/ 392 w 766"/>
                  <a:gd name="T1" fmla="*/ 920 h 1528"/>
                  <a:gd name="T2" fmla="*/ 414 w 766"/>
                  <a:gd name="T3" fmla="*/ 932 h 1528"/>
                  <a:gd name="T4" fmla="*/ 426 w 766"/>
                  <a:gd name="T5" fmla="*/ 954 h 1528"/>
                  <a:gd name="T6" fmla="*/ 426 w 766"/>
                  <a:gd name="T7" fmla="*/ 972 h 1528"/>
                  <a:gd name="T8" fmla="*/ 414 w 766"/>
                  <a:gd name="T9" fmla="*/ 994 h 1528"/>
                  <a:gd name="T10" fmla="*/ 392 w 766"/>
                  <a:gd name="T11" fmla="*/ 1008 h 1528"/>
                  <a:gd name="T12" fmla="*/ 374 w 766"/>
                  <a:gd name="T13" fmla="*/ 1008 h 1528"/>
                  <a:gd name="T14" fmla="*/ 352 w 766"/>
                  <a:gd name="T15" fmla="*/ 994 h 1528"/>
                  <a:gd name="T16" fmla="*/ 340 w 766"/>
                  <a:gd name="T17" fmla="*/ 972 h 1528"/>
                  <a:gd name="T18" fmla="*/ 340 w 766"/>
                  <a:gd name="T19" fmla="*/ 954 h 1528"/>
                  <a:gd name="T20" fmla="*/ 352 w 766"/>
                  <a:gd name="T21" fmla="*/ 932 h 1528"/>
                  <a:gd name="T22" fmla="*/ 374 w 766"/>
                  <a:gd name="T23" fmla="*/ 920 h 1528"/>
                  <a:gd name="T24" fmla="*/ 536 w 766"/>
                  <a:gd name="T25" fmla="*/ 1528 h 1528"/>
                  <a:gd name="T26" fmla="*/ 230 w 766"/>
                  <a:gd name="T27" fmla="*/ 1528 h 1528"/>
                  <a:gd name="T28" fmla="*/ 16 w 766"/>
                  <a:gd name="T29" fmla="*/ 1508 h 1528"/>
                  <a:gd name="T30" fmla="*/ 4 w 766"/>
                  <a:gd name="T31" fmla="*/ 1504 h 1528"/>
                  <a:gd name="T32" fmla="*/ 0 w 766"/>
                  <a:gd name="T33" fmla="*/ 38 h 1528"/>
                  <a:gd name="T34" fmla="*/ 4 w 766"/>
                  <a:gd name="T35" fmla="*/ 26 h 1528"/>
                  <a:gd name="T36" fmla="*/ 90 w 766"/>
                  <a:gd name="T37" fmla="*/ 22 h 1528"/>
                  <a:gd name="T38" fmla="*/ 676 w 766"/>
                  <a:gd name="T39" fmla="*/ 22 h 1528"/>
                  <a:gd name="T40" fmla="*/ 756 w 766"/>
                  <a:gd name="T41" fmla="*/ 22 h 1528"/>
                  <a:gd name="T42" fmla="*/ 766 w 766"/>
                  <a:gd name="T43" fmla="*/ 38 h 1528"/>
                  <a:gd name="T44" fmla="*/ 764 w 766"/>
                  <a:gd name="T45" fmla="*/ 1498 h 1528"/>
                  <a:gd name="T46" fmla="*/ 750 w 766"/>
                  <a:gd name="T47" fmla="*/ 1508 h 1528"/>
                  <a:gd name="T48" fmla="*/ 536 w 766"/>
                  <a:gd name="T49" fmla="*/ 1528 h 1528"/>
                  <a:gd name="T50" fmla="*/ 648 w 766"/>
                  <a:gd name="T51" fmla="*/ 156 h 1528"/>
                  <a:gd name="T52" fmla="*/ 118 w 766"/>
                  <a:gd name="T53" fmla="*/ 496 h 1528"/>
                  <a:gd name="T54" fmla="*/ 118 w 766"/>
                  <a:gd name="T55" fmla="*/ 348 h 1528"/>
                  <a:gd name="T56" fmla="*/ 648 w 766"/>
                  <a:gd name="T57" fmla="*/ 688 h 1528"/>
                  <a:gd name="T58" fmla="*/ 118 w 766"/>
                  <a:gd name="T59" fmla="*/ 688 h 1528"/>
                  <a:gd name="T60" fmla="*/ 366 w 766"/>
                  <a:gd name="T61" fmla="*/ 882 h 1528"/>
                  <a:gd name="T62" fmla="*/ 324 w 766"/>
                  <a:gd name="T63" fmla="*/ 904 h 1528"/>
                  <a:gd name="T64" fmla="*/ 302 w 766"/>
                  <a:gd name="T65" fmla="*/ 946 h 1528"/>
                  <a:gd name="T66" fmla="*/ 302 w 766"/>
                  <a:gd name="T67" fmla="*/ 980 h 1528"/>
                  <a:gd name="T68" fmla="*/ 324 w 766"/>
                  <a:gd name="T69" fmla="*/ 1022 h 1528"/>
                  <a:gd name="T70" fmla="*/ 366 w 766"/>
                  <a:gd name="T71" fmla="*/ 1044 h 1528"/>
                  <a:gd name="T72" fmla="*/ 400 w 766"/>
                  <a:gd name="T73" fmla="*/ 1044 h 1528"/>
                  <a:gd name="T74" fmla="*/ 442 w 766"/>
                  <a:gd name="T75" fmla="*/ 1022 h 1528"/>
                  <a:gd name="T76" fmla="*/ 464 w 766"/>
                  <a:gd name="T77" fmla="*/ 980 h 1528"/>
                  <a:gd name="T78" fmla="*/ 464 w 766"/>
                  <a:gd name="T79" fmla="*/ 946 h 1528"/>
                  <a:gd name="T80" fmla="*/ 442 w 766"/>
                  <a:gd name="T81" fmla="*/ 904 h 1528"/>
                  <a:gd name="T82" fmla="*/ 400 w 766"/>
                  <a:gd name="T83" fmla="*/ 882 h 1528"/>
                  <a:gd name="T84" fmla="*/ 648 w 766"/>
                  <a:gd name="T85" fmla="*/ 1362 h 1528"/>
                  <a:gd name="T86" fmla="*/ 624 w 766"/>
                  <a:gd name="T87" fmla="*/ 1014 h 1528"/>
                  <a:gd name="T88" fmla="*/ 534 w 766"/>
                  <a:gd name="T89" fmla="*/ 1084 h 1528"/>
                  <a:gd name="T90" fmla="*/ 442 w 766"/>
                  <a:gd name="T91" fmla="*/ 1114 h 1528"/>
                  <a:gd name="T92" fmla="*/ 382 w 766"/>
                  <a:gd name="T93" fmla="*/ 1120 h 1528"/>
                  <a:gd name="T94" fmla="*/ 342 w 766"/>
                  <a:gd name="T95" fmla="*/ 1118 h 1528"/>
                  <a:gd name="T96" fmla="*/ 268 w 766"/>
                  <a:gd name="T97" fmla="*/ 1098 h 1528"/>
                  <a:gd name="T98" fmla="*/ 170 w 766"/>
                  <a:gd name="T99" fmla="*/ 1040 h 1528"/>
                  <a:gd name="T100" fmla="*/ 118 w 766"/>
                  <a:gd name="T101" fmla="*/ 1362 h 1528"/>
                  <a:gd name="T102" fmla="*/ 648 w 766"/>
                  <a:gd name="T103" fmla="*/ 1362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66" h="1528">
                    <a:moveTo>
                      <a:pt x="382" y="918"/>
                    </a:moveTo>
                    <a:lnTo>
                      <a:pt x="382" y="918"/>
                    </a:lnTo>
                    <a:lnTo>
                      <a:pt x="392" y="920"/>
                    </a:lnTo>
                    <a:lnTo>
                      <a:pt x="400" y="922"/>
                    </a:lnTo>
                    <a:lnTo>
                      <a:pt x="408" y="926"/>
                    </a:lnTo>
                    <a:lnTo>
                      <a:pt x="414" y="932"/>
                    </a:lnTo>
                    <a:lnTo>
                      <a:pt x="420" y="938"/>
                    </a:lnTo>
                    <a:lnTo>
                      <a:pt x="424" y="946"/>
                    </a:lnTo>
                    <a:lnTo>
                      <a:pt x="426" y="954"/>
                    </a:lnTo>
                    <a:lnTo>
                      <a:pt x="428" y="964"/>
                    </a:lnTo>
                    <a:lnTo>
                      <a:pt x="428" y="964"/>
                    </a:lnTo>
                    <a:lnTo>
                      <a:pt x="426" y="972"/>
                    </a:lnTo>
                    <a:lnTo>
                      <a:pt x="424" y="980"/>
                    </a:lnTo>
                    <a:lnTo>
                      <a:pt x="420" y="988"/>
                    </a:lnTo>
                    <a:lnTo>
                      <a:pt x="414" y="994"/>
                    </a:lnTo>
                    <a:lnTo>
                      <a:pt x="408" y="1000"/>
                    </a:lnTo>
                    <a:lnTo>
                      <a:pt x="400" y="1004"/>
                    </a:lnTo>
                    <a:lnTo>
                      <a:pt x="392" y="1008"/>
                    </a:lnTo>
                    <a:lnTo>
                      <a:pt x="382" y="1008"/>
                    </a:lnTo>
                    <a:lnTo>
                      <a:pt x="382" y="1008"/>
                    </a:lnTo>
                    <a:lnTo>
                      <a:pt x="374" y="1008"/>
                    </a:lnTo>
                    <a:lnTo>
                      <a:pt x="366" y="1004"/>
                    </a:lnTo>
                    <a:lnTo>
                      <a:pt x="358" y="1000"/>
                    </a:lnTo>
                    <a:lnTo>
                      <a:pt x="352" y="994"/>
                    </a:lnTo>
                    <a:lnTo>
                      <a:pt x="346" y="988"/>
                    </a:lnTo>
                    <a:lnTo>
                      <a:pt x="342" y="980"/>
                    </a:lnTo>
                    <a:lnTo>
                      <a:pt x="340" y="972"/>
                    </a:lnTo>
                    <a:lnTo>
                      <a:pt x="338" y="964"/>
                    </a:lnTo>
                    <a:lnTo>
                      <a:pt x="338" y="964"/>
                    </a:lnTo>
                    <a:lnTo>
                      <a:pt x="340" y="954"/>
                    </a:lnTo>
                    <a:lnTo>
                      <a:pt x="342" y="946"/>
                    </a:lnTo>
                    <a:lnTo>
                      <a:pt x="346" y="938"/>
                    </a:lnTo>
                    <a:lnTo>
                      <a:pt x="352" y="932"/>
                    </a:lnTo>
                    <a:lnTo>
                      <a:pt x="358" y="926"/>
                    </a:lnTo>
                    <a:lnTo>
                      <a:pt x="366" y="922"/>
                    </a:lnTo>
                    <a:lnTo>
                      <a:pt x="374" y="920"/>
                    </a:lnTo>
                    <a:lnTo>
                      <a:pt x="382" y="918"/>
                    </a:lnTo>
                    <a:lnTo>
                      <a:pt x="382" y="918"/>
                    </a:lnTo>
                    <a:close/>
                    <a:moveTo>
                      <a:pt x="536" y="1528"/>
                    </a:moveTo>
                    <a:lnTo>
                      <a:pt x="536" y="1508"/>
                    </a:lnTo>
                    <a:lnTo>
                      <a:pt x="230" y="1508"/>
                    </a:lnTo>
                    <a:lnTo>
                      <a:pt x="230" y="1528"/>
                    </a:lnTo>
                    <a:lnTo>
                      <a:pt x="94" y="1528"/>
                    </a:lnTo>
                    <a:lnTo>
                      <a:pt x="94" y="1508"/>
                    </a:lnTo>
                    <a:lnTo>
                      <a:pt x="16" y="1508"/>
                    </a:lnTo>
                    <a:lnTo>
                      <a:pt x="16" y="1508"/>
                    </a:lnTo>
                    <a:lnTo>
                      <a:pt x="10" y="1508"/>
                    </a:lnTo>
                    <a:lnTo>
                      <a:pt x="4" y="1504"/>
                    </a:lnTo>
                    <a:lnTo>
                      <a:pt x="2" y="1498"/>
                    </a:lnTo>
                    <a:lnTo>
                      <a:pt x="0" y="1492"/>
                    </a:lnTo>
                    <a:lnTo>
                      <a:pt x="0" y="38"/>
                    </a:lnTo>
                    <a:lnTo>
                      <a:pt x="0" y="38"/>
                    </a:lnTo>
                    <a:lnTo>
                      <a:pt x="2" y="32"/>
                    </a:lnTo>
                    <a:lnTo>
                      <a:pt x="4" y="26"/>
                    </a:lnTo>
                    <a:lnTo>
                      <a:pt x="10" y="22"/>
                    </a:lnTo>
                    <a:lnTo>
                      <a:pt x="16" y="22"/>
                    </a:lnTo>
                    <a:lnTo>
                      <a:pt x="90" y="22"/>
                    </a:lnTo>
                    <a:lnTo>
                      <a:pt x="108" y="0"/>
                    </a:lnTo>
                    <a:lnTo>
                      <a:pt x="658" y="0"/>
                    </a:lnTo>
                    <a:lnTo>
                      <a:pt x="676" y="22"/>
                    </a:lnTo>
                    <a:lnTo>
                      <a:pt x="750" y="22"/>
                    </a:lnTo>
                    <a:lnTo>
                      <a:pt x="750" y="22"/>
                    </a:lnTo>
                    <a:lnTo>
                      <a:pt x="756" y="22"/>
                    </a:lnTo>
                    <a:lnTo>
                      <a:pt x="762" y="26"/>
                    </a:lnTo>
                    <a:lnTo>
                      <a:pt x="764" y="32"/>
                    </a:lnTo>
                    <a:lnTo>
                      <a:pt x="766" y="38"/>
                    </a:lnTo>
                    <a:lnTo>
                      <a:pt x="766" y="1492"/>
                    </a:lnTo>
                    <a:lnTo>
                      <a:pt x="766" y="1492"/>
                    </a:lnTo>
                    <a:lnTo>
                      <a:pt x="764" y="1498"/>
                    </a:lnTo>
                    <a:lnTo>
                      <a:pt x="762" y="1504"/>
                    </a:lnTo>
                    <a:lnTo>
                      <a:pt x="756" y="1508"/>
                    </a:lnTo>
                    <a:lnTo>
                      <a:pt x="750" y="1508"/>
                    </a:lnTo>
                    <a:lnTo>
                      <a:pt x="672" y="1508"/>
                    </a:lnTo>
                    <a:lnTo>
                      <a:pt x="672" y="1528"/>
                    </a:lnTo>
                    <a:lnTo>
                      <a:pt x="536" y="1528"/>
                    </a:lnTo>
                    <a:close/>
                    <a:moveTo>
                      <a:pt x="118" y="304"/>
                    </a:moveTo>
                    <a:lnTo>
                      <a:pt x="648" y="304"/>
                    </a:lnTo>
                    <a:lnTo>
                      <a:pt x="648" y="156"/>
                    </a:lnTo>
                    <a:lnTo>
                      <a:pt x="118" y="156"/>
                    </a:lnTo>
                    <a:lnTo>
                      <a:pt x="118" y="304"/>
                    </a:lnTo>
                    <a:close/>
                    <a:moveTo>
                      <a:pt x="118" y="496"/>
                    </a:moveTo>
                    <a:lnTo>
                      <a:pt x="648" y="496"/>
                    </a:lnTo>
                    <a:lnTo>
                      <a:pt x="648" y="348"/>
                    </a:lnTo>
                    <a:lnTo>
                      <a:pt x="118" y="348"/>
                    </a:lnTo>
                    <a:lnTo>
                      <a:pt x="118" y="496"/>
                    </a:lnTo>
                    <a:close/>
                    <a:moveTo>
                      <a:pt x="118" y="688"/>
                    </a:moveTo>
                    <a:lnTo>
                      <a:pt x="648" y="688"/>
                    </a:lnTo>
                    <a:lnTo>
                      <a:pt x="648" y="540"/>
                    </a:lnTo>
                    <a:lnTo>
                      <a:pt x="118" y="540"/>
                    </a:lnTo>
                    <a:lnTo>
                      <a:pt x="118" y="688"/>
                    </a:lnTo>
                    <a:close/>
                    <a:moveTo>
                      <a:pt x="382" y="880"/>
                    </a:moveTo>
                    <a:lnTo>
                      <a:pt x="382" y="880"/>
                    </a:lnTo>
                    <a:lnTo>
                      <a:pt x="366" y="882"/>
                    </a:lnTo>
                    <a:lnTo>
                      <a:pt x="350" y="886"/>
                    </a:lnTo>
                    <a:lnTo>
                      <a:pt x="336" y="894"/>
                    </a:lnTo>
                    <a:lnTo>
                      <a:pt x="324" y="904"/>
                    </a:lnTo>
                    <a:lnTo>
                      <a:pt x="314" y="916"/>
                    </a:lnTo>
                    <a:lnTo>
                      <a:pt x="306" y="930"/>
                    </a:lnTo>
                    <a:lnTo>
                      <a:pt x="302" y="946"/>
                    </a:lnTo>
                    <a:lnTo>
                      <a:pt x="300" y="964"/>
                    </a:lnTo>
                    <a:lnTo>
                      <a:pt x="300" y="964"/>
                    </a:lnTo>
                    <a:lnTo>
                      <a:pt x="302" y="980"/>
                    </a:lnTo>
                    <a:lnTo>
                      <a:pt x="306" y="996"/>
                    </a:lnTo>
                    <a:lnTo>
                      <a:pt x="314" y="1010"/>
                    </a:lnTo>
                    <a:lnTo>
                      <a:pt x="324" y="1022"/>
                    </a:lnTo>
                    <a:lnTo>
                      <a:pt x="336" y="1032"/>
                    </a:lnTo>
                    <a:lnTo>
                      <a:pt x="350" y="1040"/>
                    </a:lnTo>
                    <a:lnTo>
                      <a:pt x="366" y="1044"/>
                    </a:lnTo>
                    <a:lnTo>
                      <a:pt x="382" y="1046"/>
                    </a:lnTo>
                    <a:lnTo>
                      <a:pt x="382" y="1046"/>
                    </a:lnTo>
                    <a:lnTo>
                      <a:pt x="400" y="1044"/>
                    </a:lnTo>
                    <a:lnTo>
                      <a:pt x="416" y="1040"/>
                    </a:lnTo>
                    <a:lnTo>
                      <a:pt x="430" y="1032"/>
                    </a:lnTo>
                    <a:lnTo>
                      <a:pt x="442" y="1022"/>
                    </a:lnTo>
                    <a:lnTo>
                      <a:pt x="452" y="1010"/>
                    </a:lnTo>
                    <a:lnTo>
                      <a:pt x="460" y="996"/>
                    </a:lnTo>
                    <a:lnTo>
                      <a:pt x="464" y="980"/>
                    </a:lnTo>
                    <a:lnTo>
                      <a:pt x="466" y="964"/>
                    </a:lnTo>
                    <a:lnTo>
                      <a:pt x="466" y="964"/>
                    </a:lnTo>
                    <a:lnTo>
                      <a:pt x="464" y="946"/>
                    </a:lnTo>
                    <a:lnTo>
                      <a:pt x="460" y="930"/>
                    </a:lnTo>
                    <a:lnTo>
                      <a:pt x="452" y="916"/>
                    </a:lnTo>
                    <a:lnTo>
                      <a:pt x="442" y="904"/>
                    </a:lnTo>
                    <a:lnTo>
                      <a:pt x="430" y="894"/>
                    </a:lnTo>
                    <a:lnTo>
                      <a:pt x="416" y="886"/>
                    </a:lnTo>
                    <a:lnTo>
                      <a:pt x="400" y="882"/>
                    </a:lnTo>
                    <a:lnTo>
                      <a:pt x="382" y="880"/>
                    </a:lnTo>
                    <a:lnTo>
                      <a:pt x="382" y="880"/>
                    </a:lnTo>
                    <a:close/>
                    <a:moveTo>
                      <a:pt x="648" y="1362"/>
                    </a:moveTo>
                    <a:lnTo>
                      <a:pt x="648" y="984"/>
                    </a:lnTo>
                    <a:lnTo>
                      <a:pt x="648" y="984"/>
                    </a:lnTo>
                    <a:lnTo>
                      <a:pt x="624" y="1014"/>
                    </a:lnTo>
                    <a:lnTo>
                      <a:pt x="596" y="1040"/>
                    </a:lnTo>
                    <a:lnTo>
                      <a:pt x="566" y="1064"/>
                    </a:lnTo>
                    <a:lnTo>
                      <a:pt x="534" y="1084"/>
                    </a:lnTo>
                    <a:lnTo>
                      <a:pt x="498" y="1098"/>
                    </a:lnTo>
                    <a:lnTo>
                      <a:pt x="462" y="1110"/>
                    </a:lnTo>
                    <a:lnTo>
                      <a:pt x="442" y="1114"/>
                    </a:lnTo>
                    <a:lnTo>
                      <a:pt x="424" y="1118"/>
                    </a:lnTo>
                    <a:lnTo>
                      <a:pt x="404" y="1120"/>
                    </a:lnTo>
                    <a:lnTo>
                      <a:pt x="382" y="1120"/>
                    </a:lnTo>
                    <a:lnTo>
                      <a:pt x="382" y="1120"/>
                    </a:lnTo>
                    <a:lnTo>
                      <a:pt x="362" y="1120"/>
                    </a:lnTo>
                    <a:lnTo>
                      <a:pt x="342" y="1118"/>
                    </a:lnTo>
                    <a:lnTo>
                      <a:pt x="324" y="1114"/>
                    </a:lnTo>
                    <a:lnTo>
                      <a:pt x="304" y="1110"/>
                    </a:lnTo>
                    <a:lnTo>
                      <a:pt x="268" y="1098"/>
                    </a:lnTo>
                    <a:lnTo>
                      <a:pt x="232" y="1084"/>
                    </a:lnTo>
                    <a:lnTo>
                      <a:pt x="200" y="1064"/>
                    </a:lnTo>
                    <a:lnTo>
                      <a:pt x="170" y="1040"/>
                    </a:lnTo>
                    <a:lnTo>
                      <a:pt x="142" y="1014"/>
                    </a:lnTo>
                    <a:lnTo>
                      <a:pt x="118" y="984"/>
                    </a:lnTo>
                    <a:lnTo>
                      <a:pt x="118" y="1362"/>
                    </a:lnTo>
                    <a:lnTo>
                      <a:pt x="648" y="1362"/>
                    </a:lnTo>
                    <a:close/>
                    <a:moveTo>
                      <a:pt x="648" y="1362"/>
                    </a:moveTo>
                    <a:lnTo>
                      <a:pt x="648" y="136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348" name="Group 347"/>
              <p:cNvGrpSpPr/>
              <p:nvPr/>
            </p:nvGrpSpPr>
            <p:grpSpPr>
              <a:xfrm>
                <a:off x="715796" y="4129703"/>
                <a:ext cx="474830" cy="379057"/>
                <a:chOff x="725321" y="4129703"/>
                <a:chExt cx="474830" cy="379057"/>
              </a:xfrm>
            </p:grpSpPr>
            <p:sp>
              <p:nvSpPr>
                <p:cNvPr id="396" name="TextBox 395"/>
                <p:cNvSpPr txBox="1"/>
                <p:nvPr/>
              </p:nvSpPr>
              <p:spPr>
                <a:xfrm>
                  <a:off x="907733" y="4287795"/>
                  <a:ext cx="292418" cy="220965"/>
                </a:xfrm>
                <a:prstGeom prst="rect">
                  <a:avLst/>
                </a:prstGeom>
                <a:noFill/>
              </p:spPr>
              <p:txBody>
                <a:bodyPr wrap="none" lIns="0" tIns="0" rIns="0" bIns="0" rtlCol="0" anchor="ctr">
                  <a:noAutofit/>
                </a:bodyPr>
                <a:lstStyle/>
                <a:p>
                  <a:pPr>
                    <a:lnSpc>
                      <a:spcPct val="90000"/>
                    </a:lnSpc>
                  </a:pPr>
                  <a:r>
                    <a:rPr lang="en-US" sz="1200" dirty="0" smtClean="0">
                      <a:solidFill>
                        <a:schemeClr val="bg2">
                          <a:lumMod val="50000"/>
                        </a:schemeClr>
                      </a:solidFill>
                    </a:rPr>
                    <a:t>35K</a:t>
                  </a:r>
                  <a:endParaRPr lang="en-US" sz="1200" dirty="0">
                    <a:solidFill>
                      <a:schemeClr val="bg2">
                        <a:lumMod val="50000"/>
                      </a:schemeClr>
                    </a:solidFill>
                  </a:endParaRPr>
                </a:p>
              </p:txBody>
            </p:sp>
            <p:grpSp>
              <p:nvGrpSpPr>
                <p:cNvPr id="397" name="Group 396"/>
                <p:cNvGrpSpPr/>
                <p:nvPr/>
              </p:nvGrpSpPr>
              <p:grpSpPr>
                <a:xfrm>
                  <a:off x="725321" y="4340225"/>
                  <a:ext cx="163400" cy="147148"/>
                  <a:chOff x="879475" y="817563"/>
                  <a:chExt cx="287338" cy="258762"/>
                </a:xfrm>
                <a:solidFill>
                  <a:schemeClr val="accent1"/>
                </a:solidFill>
              </p:grpSpPr>
              <p:sp>
                <p:nvSpPr>
                  <p:cNvPr id="400" name="Freeform 1593"/>
                  <p:cNvSpPr>
                    <a:spLocks/>
                  </p:cNvSpPr>
                  <p:nvPr/>
                </p:nvSpPr>
                <p:spPr bwMode="auto">
                  <a:xfrm>
                    <a:off x="879475" y="817563"/>
                    <a:ext cx="287338" cy="171450"/>
                  </a:xfrm>
                  <a:custGeom>
                    <a:avLst/>
                    <a:gdLst>
                      <a:gd name="T0" fmla="*/ 829 w 904"/>
                      <a:gd name="T1" fmla="*/ 0 h 544"/>
                      <a:gd name="T2" fmla="*/ 75 w 904"/>
                      <a:gd name="T3" fmla="*/ 0 h 544"/>
                      <a:gd name="T4" fmla="*/ 67 w 904"/>
                      <a:gd name="T5" fmla="*/ 2 h 544"/>
                      <a:gd name="T6" fmla="*/ 59 w 904"/>
                      <a:gd name="T7" fmla="*/ 3 h 544"/>
                      <a:gd name="T8" fmla="*/ 53 w 904"/>
                      <a:gd name="T9" fmla="*/ 4 h 544"/>
                      <a:gd name="T10" fmla="*/ 46 w 904"/>
                      <a:gd name="T11" fmla="*/ 7 h 544"/>
                      <a:gd name="T12" fmla="*/ 40 w 904"/>
                      <a:gd name="T13" fmla="*/ 10 h 544"/>
                      <a:gd name="T14" fmla="*/ 33 w 904"/>
                      <a:gd name="T15" fmla="*/ 14 h 544"/>
                      <a:gd name="T16" fmla="*/ 27 w 904"/>
                      <a:gd name="T17" fmla="*/ 18 h 544"/>
                      <a:gd name="T18" fmla="*/ 22 w 904"/>
                      <a:gd name="T19" fmla="*/ 23 h 544"/>
                      <a:gd name="T20" fmla="*/ 16 w 904"/>
                      <a:gd name="T21" fmla="*/ 28 h 544"/>
                      <a:gd name="T22" fmla="*/ 12 w 904"/>
                      <a:gd name="T23" fmla="*/ 34 h 544"/>
                      <a:gd name="T24" fmla="*/ 9 w 904"/>
                      <a:gd name="T25" fmla="*/ 40 h 544"/>
                      <a:gd name="T26" fmla="*/ 5 w 904"/>
                      <a:gd name="T27" fmla="*/ 47 h 544"/>
                      <a:gd name="T28" fmla="*/ 3 w 904"/>
                      <a:gd name="T29" fmla="*/ 54 h 544"/>
                      <a:gd name="T30" fmla="*/ 1 w 904"/>
                      <a:gd name="T31" fmla="*/ 61 h 544"/>
                      <a:gd name="T32" fmla="*/ 0 w 904"/>
                      <a:gd name="T33" fmla="*/ 69 h 544"/>
                      <a:gd name="T34" fmla="*/ 0 w 904"/>
                      <a:gd name="T35" fmla="*/ 77 h 544"/>
                      <a:gd name="T36" fmla="*/ 0 w 904"/>
                      <a:gd name="T37" fmla="*/ 544 h 544"/>
                      <a:gd name="T38" fmla="*/ 904 w 904"/>
                      <a:gd name="T39" fmla="*/ 544 h 544"/>
                      <a:gd name="T40" fmla="*/ 904 w 904"/>
                      <a:gd name="T41" fmla="*/ 77 h 544"/>
                      <a:gd name="T42" fmla="*/ 904 w 904"/>
                      <a:gd name="T43" fmla="*/ 69 h 544"/>
                      <a:gd name="T44" fmla="*/ 903 w 904"/>
                      <a:gd name="T45" fmla="*/ 61 h 544"/>
                      <a:gd name="T46" fmla="*/ 901 w 904"/>
                      <a:gd name="T47" fmla="*/ 54 h 544"/>
                      <a:gd name="T48" fmla="*/ 899 w 904"/>
                      <a:gd name="T49" fmla="*/ 47 h 544"/>
                      <a:gd name="T50" fmla="*/ 896 w 904"/>
                      <a:gd name="T51" fmla="*/ 40 h 544"/>
                      <a:gd name="T52" fmla="*/ 892 w 904"/>
                      <a:gd name="T53" fmla="*/ 34 h 544"/>
                      <a:gd name="T54" fmla="*/ 888 w 904"/>
                      <a:gd name="T55" fmla="*/ 28 h 544"/>
                      <a:gd name="T56" fmla="*/ 882 w 904"/>
                      <a:gd name="T57" fmla="*/ 23 h 544"/>
                      <a:gd name="T58" fmla="*/ 877 w 904"/>
                      <a:gd name="T59" fmla="*/ 18 h 544"/>
                      <a:gd name="T60" fmla="*/ 871 w 904"/>
                      <a:gd name="T61" fmla="*/ 14 h 544"/>
                      <a:gd name="T62" fmla="*/ 866 w 904"/>
                      <a:gd name="T63" fmla="*/ 10 h 544"/>
                      <a:gd name="T64" fmla="*/ 859 w 904"/>
                      <a:gd name="T65" fmla="*/ 7 h 544"/>
                      <a:gd name="T66" fmla="*/ 851 w 904"/>
                      <a:gd name="T67" fmla="*/ 4 h 544"/>
                      <a:gd name="T68" fmla="*/ 845 w 904"/>
                      <a:gd name="T69" fmla="*/ 3 h 544"/>
                      <a:gd name="T70" fmla="*/ 837 w 904"/>
                      <a:gd name="T71" fmla="*/ 2 h 544"/>
                      <a:gd name="T72" fmla="*/ 829 w 904"/>
                      <a:gd name="T73"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4" h="544">
                        <a:moveTo>
                          <a:pt x="829" y="0"/>
                        </a:moveTo>
                        <a:lnTo>
                          <a:pt x="75" y="0"/>
                        </a:lnTo>
                        <a:lnTo>
                          <a:pt x="67" y="2"/>
                        </a:lnTo>
                        <a:lnTo>
                          <a:pt x="59" y="3"/>
                        </a:lnTo>
                        <a:lnTo>
                          <a:pt x="53" y="4"/>
                        </a:lnTo>
                        <a:lnTo>
                          <a:pt x="46" y="7"/>
                        </a:lnTo>
                        <a:lnTo>
                          <a:pt x="40" y="10"/>
                        </a:lnTo>
                        <a:lnTo>
                          <a:pt x="33" y="14"/>
                        </a:lnTo>
                        <a:lnTo>
                          <a:pt x="27" y="18"/>
                        </a:lnTo>
                        <a:lnTo>
                          <a:pt x="22" y="23"/>
                        </a:lnTo>
                        <a:lnTo>
                          <a:pt x="16" y="28"/>
                        </a:lnTo>
                        <a:lnTo>
                          <a:pt x="12" y="34"/>
                        </a:lnTo>
                        <a:lnTo>
                          <a:pt x="9" y="40"/>
                        </a:lnTo>
                        <a:lnTo>
                          <a:pt x="5" y="47"/>
                        </a:lnTo>
                        <a:lnTo>
                          <a:pt x="3" y="54"/>
                        </a:lnTo>
                        <a:lnTo>
                          <a:pt x="1" y="61"/>
                        </a:lnTo>
                        <a:lnTo>
                          <a:pt x="0" y="69"/>
                        </a:lnTo>
                        <a:lnTo>
                          <a:pt x="0" y="77"/>
                        </a:lnTo>
                        <a:lnTo>
                          <a:pt x="0" y="544"/>
                        </a:lnTo>
                        <a:lnTo>
                          <a:pt x="904" y="544"/>
                        </a:lnTo>
                        <a:lnTo>
                          <a:pt x="904" y="77"/>
                        </a:lnTo>
                        <a:lnTo>
                          <a:pt x="904" y="69"/>
                        </a:lnTo>
                        <a:lnTo>
                          <a:pt x="903" y="61"/>
                        </a:lnTo>
                        <a:lnTo>
                          <a:pt x="901" y="54"/>
                        </a:lnTo>
                        <a:lnTo>
                          <a:pt x="899" y="47"/>
                        </a:lnTo>
                        <a:lnTo>
                          <a:pt x="896" y="40"/>
                        </a:lnTo>
                        <a:lnTo>
                          <a:pt x="892" y="34"/>
                        </a:lnTo>
                        <a:lnTo>
                          <a:pt x="888" y="28"/>
                        </a:lnTo>
                        <a:lnTo>
                          <a:pt x="882" y="23"/>
                        </a:lnTo>
                        <a:lnTo>
                          <a:pt x="877" y="18"/>
                        </a:lnTo>
                        <a:lnTo>
                          <a:pt x="871" y="14"/>
                        </a:lnTo>
                        <a:lnTo>
                          <a:pt x="866" y="10"/>
                        </a:lnTo>
                        <a:lnTo>
                          <a:pt x="859" y="7"/>
                        </a:lnTo>
                        <a:lnTo>
                          <a:pt x="851" y="4"/>
                        </a:lnTo>
                        <a:lnTo>
                          <a:pt x="845" y="3"/>
                        </a:lnTo>
                        <a:lnTo>
                          <a:pt x="837" y="2"/>
                        </a:lnTo>
                        <a:lnTo>
                          <a:pt x="82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1" name="Freeform 1594"/>
                  <p:cNvSpPr>
                    <a:spLocks noEditPoints="1"/>
                  </p:cNvSpPr>
                  <p:nvPr/>
                </p:nvSpPr>
                <p:spPr bwMode="auto">
                  <a:xfrm>
                    <a:off x="879475" y="1000125"/>
                    <a:ext cx="287338" cy="76200"/>
                  </a:xfrm>
                  <a:custGeom>
                    <a:avLst/>
                    <a:gdLst>
                      <a:gd name="T0" fmla="*/ 459 w 904"/>
                      <a:gd name="T1" fmla="*/ 29 h 241"/>
                      <a:gd name="T2" fmla="*/ 469 w 904"/>
                      <a:gd name="T3" fmla="*/ 35 h 241"/>
                      <a:gd name="T4" fmla="*/ 478 w 904"/>
                      <a:gd name="T5" fmla="*/ 43 h 241"/>
                      <a:gd name="T6" fmla="*/ 482 w 904"/>
                      <a:gd name="T7" fmla="*/ 54 h 241"/>
                      <a:gd name="T8" fmla="*/ 482 w 904"/>
                      <a:gd name="T9" fmla="*/ 66 h 241"/>
                      <a:gd name="T10" fmla="*/ 478 w 904"/>
                      <a:gd name="T11" fmla="*/ 77 h 241"/>
                      <a:gd name="T12" fmla="*/ 469 w 904"/>
                      <a:gd name="T13" fmla="*/ 85 h 241"/>
                      <a:gd name="T14" fmla="*/ 459 w 904"/>
                      <a:gd name="T15" fmla="*/ 89 h 241"/>
                      <a:gd name="T16" fmla="*/ 447 w 904"/>
                      <a:gd name="T17" fmla="*/ 89 h 241"/>
                      <a:gd name="T18" fmla="*/ 436 w 904"/>
                      <a:gd name="T19" fmla="*/ 85 h 241"/>
                      <a:gd name="T20" fmla="*/ 427 w 904"/>
                      <a:gd name="T21" fmla="*/ 77 h 241"/>
                      <a:gd name="T22" fmla="*/ 422 w 904"/>
                      <a:gd name="T23" fmla="*/ 66 h 241"/>
                      <a:gd name="T24" fmla="*/ 422 w 904"/>
                      <a:gd name="T25" fmla="*/ 54 h 241"/>
                      <a:gd name="T26" fmla="*/ 427 w 904"/>
                      <a:gd name="T27" fmla="*/ 43 h 241"/>
                      <a:gd name="T28" fmla="*/ 436 w 904"/>
                      <a:gd name="T29" fmla="*/ 35 h 241"/>
                      <a:gd name="T30" fmla="*/ 447 w 904"/>
                      <a:gd name="T31" fmla="*/ 31 h 241"/>
                      <a:gd name="T32" fmla="*/ 452 w 904"/>
                      <a:gd name="T33" fmla="*/ 29 h 241"/>
                      <a:gd name="T34" fmla="*/ 0 w 904"/>
                      <a:gd name="T35" fmla="*/ 83 h 241"/>
                      <a:gd name="T36" fmla="*/ 3 w 904"/>
                      <a:gd name="T37" fmla="*/ 97 h 241"/>
                      <a:gd name="T38" fmla="*/ 9 w 904"/>
                      <a:gd name="T39" fmla="*/ 110 h 241"/>
                      <a:gd name="T40" fmla="*/ 16 w 904"/>
                      <a:gd name="T41" fmla="*/ 122 h 241"/>
                      <a:gd name="T42" fmla="*/ 27 w 904"/>
                      <a:gd name="T43" fmla="*/ 132 h 241"/>
                      <a:gd name="T44" fmla="*/ 40 w 904"/>
                      <a:gd name="T45" fmla="*/ 141 h 241"/>
                      <a:gd name="T46" fmla="*/ 53 w 904"/>
                      <a:gd name="T47" fmla="*/ 147 h 241"/>
                      <a:gd name="T48" fmla="*/ 67 w 904"/>
                      <a:gd name="T49" fmla="*/ 150 h 241"/>
                      <a:gd name="T50" fmla="*/ 437 w 904"/>
                      <a:gd name="T51" fmla="*/ 150 h 241"/>
                      <a:gd name="T52" fmla="*/ 195 w 904"/>
                      <a:gd name="T53" fmla="*/ 211 h 241"/>
                      <a:gd name="T54" fmla="*/ 190 w 904"/>
                      <a:gd name="T55" fmla="*/ 212 h 241"/>
                      <a:gd name="T56" fmla="*/ 186 w 904"/>
                      <a:gd name="T57" fmla="*/ 215 h 241"/>
                      <a:gd name="T58" fmla="*/ 182 w 904"/>
                      <a:gd name="T59" fmla="*/ 220 h 241"/>
                      <a:gd name="T60" fmla="*/ 181 w 904"/>
                      <a:gd name="T61" fmla="*/ 225 h 241"/>
                      <a:gd name="T62" fmla="*/ 182 w 904"/>
                      <a:gd name="T63" fmla="*/ 232 h 241"/>
                      <a:gd name="T64" fmla="*/ 186 w 904"/>
                      <a:gd name="T65" fmla="*/ 236 h 241"/>
                      <a:gd name="T66" fmla="*/ 190 w 904"/>
                      <a:gd name="T67" fmla="*/ 240 h 241"/>
                      <a:gd name="T68" fmla="*/ 195 w 904"/>
                      <a:gd name="T69" fmla="*/ 241 h 241"/>
                      <a:gd name="T70" fmla="*/ 742 w 904"/>
                      <a:gd name="T71" fmla="*/ 241 h 241"/>
                      <a:gd name="T72" fmla="*/ 747 w 904"/>
                      <a:gd name="T73" fmla="*/ 239 h 241"/>
                      <a:gd name="T74" fmla="*/ 752 w 904"/>
                      <a:gd name="T75" fmla="*/ 234 h 241"/>
                      <a:gd name="T76" fmla="*/ 754 w 904"/>
                      <a:gd name="T77" fmla="*/ 229 h 241"/>
                      <a:gd name="T78" fmla="*/ 754 w 904"/>
                      <a:gd name="T79" fmla="*/ 223 h 241"/>
                      <a:gd name="T80" fmla="*/ 752 w 904"/>
                      <a:gd name="T81" fmla="*/ 218 h 241"/>
                      <a:gd name="T82" fmla="*/ 747 w 904"/>
                      <a:gd name="T83" fmla="*/ 213 h 241"/>
                      <a:gd name="T84" fmla="*/ 742 w 904"/>
                      <a:gd name="T85" fmla="*/ 211 h 241"/>
                      <a:gd name="T86" fmla="*/ 468 w 904"/>
                      <a:gd name="T87" fmla="*/ 211 h 241"/>
                      <a:gd name="T88" fmla="*/ 829 w 904"/>
                      <a:gd name="T89" fmla="*/ 150 h 241"/>
                      <a:gd name="T90" fmla="*/ 845 w 904"/>
                      <a:gd name="T91" fmla="*/ 149 h 241"/>
                      <a:gd name="T92" fmla="*/ 859 w 904"/>
                      <a:gd name="T93" fmla="*/ 145 h 241"/>
                      <a:gd name="T94" fmla="*/ 871 w 904"/>
                      <a:gd name="T95" fmla="*/ 137 h 241"/>
                      <a:gd name="T96" fmla="*/ 882 w 904"/>
                      <a:gd name="T97" fmla="*/ 128 h 241"/>
                      <a:gd name="T98" fmla="*/ 892 w 904"/>
                      <a:gd name="T99" fmla="*/ 117 h 241"/>
                      <a:gd name="T100" fmla="*/ 899 w 904"/>
                      <a:gd name="T101" fmla="*/ 104 h 241"/>
                      <a:gd name="T102" fmla="*/ 903 w 904"/>
                      <a:gd name="T103" fmla="*/ 90 h 241"/>
                      <a:gd name="T104" fmla="*/ 904 w 904"/>
                      <a:gd name="T105" fmla="*/ 75 h 241"/>
                      <a:gd name="T106" fmla="*/ 0 w 904"/>
                      <a:gd name="T10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4" h="241">
                        <a:moveTo>
                          <a:pt x="452" y="29"/>
                        </a:moveTo>
                        <a:lnTo>
                          <a:pt x="459" y="29"/>
                        </a:lnTo>
                        <a:lnTo>
                          <a:pt x="464" y="32"/>
                        </a:lnTo>
                        <a:lnTo>
                          <a:pt x="469" y="35"/>
                        </a:lnTo>
                        <a:lnTo>
                          <a:pt x="473" y="38"/>
                        </a:lnTo>
                        <a:lnTo>
                          <a:pt x="478" y="43"/>
                        </a:lnTo>
                        <a:lnTo>
                          <a:pt x="480" y="48"/>
                        </a:lnTo>
                        <a:lnTo>
                          <a:pt x="482" y="54"/>
                        </a:lnTo>
                        <a:lnTo>
                          <a:pt x="482" y="59"/>
                        </a:lnTo>
                        <a:lnTo>
                          <a:pt x="482" y="66"/>
                        </a:lnTo>
                        <a:lnTo>
                          <a:pt x="480" y="71"/>
                        </a:lnTo>
                        <a:lnTo>
                          <a:pt x="478" y="77"/>
                        </a:lnTo>
                        <a:lnTo>
                          <a:pt x="473" y="81"/>
                        </a:lnTo>
                        <a:lnTo>
                          <a:pt x="469" y="85"/>
                        </a:lnTo>
                        <a:lnTo>
                          <a:pt x="464" y="87"/>
                        </a:lnTo>
                        <a:lnTo>
                          <a:pt x="459" y="89"/>
                        </a:lnTo>
                        <a:lnTo>
                          <a:pt x="452" y="90"/>
                        </a:lnTo>
                        <a:lnTo>
                          <a:pt x="447" y="89"/>
                        </a:lnTo>
                        <a:lnTo>
                          <a:pt x="440" y="87"/>
                        </a:lnTo>
                        <a:lnTo>
                          <a:pt x="436" y="85"/>
                        </a:lnTo>
                        <a:lnTo>
                          <a:pt x="431" y="81"/>
                        </a:lnTo>
                        <a:lnTo>
                          <a:pt x="427" y="77"/>
                        </a:lnTo>
                        <a:lnTo>
                          <a:pt x="424" y="71"/>
                        </a:lnTo>
                        <a:lnTo>
                          <a:pt x="422" y="66"/>
                        </a:lnTo>
                        <a:lnTo>
                          <a:pt x="422" y="59"/>
                        </a:lnTo>
                        <a:lnTo>
                          <a:pt x="422" y="54"/>
                        </a:lnTo>
                        <a:lnTo>
                          <a:pt x="424" y="48"/>
                        </a:lnTo>
                        <a:lnTo>
                          <a:pt x="427" y="43"/>
                        </a:lnTo>
                        <a:lnTo>
                          <a:pt x="431" y="38"/>
                        </a:lnTo>
                        <a:lnTo>
                          <a:pt x="436" y="35"/>
                        </a:lnTo>
                        <a:lnTo>
                          <a:pt x="440" y="32"/>
                        </a:lnTo>
                        <a:lnTo>
                          <a:pt x="447" y="31"/>
                        </a:lnTo>
                        <a:lnTo>
                          <a:pt x="452" y="29"/>
                        </a:lnTo>
                        <a:lnTo>
                          <a:pt x="452" y="29"/>
                        </a:lnTo>
                        <a:close/>
                        <a:moveTo>
                          <a:pt x="0" y="75"/>
                        </a:moveTo>
                        <a:lnTo>
                          <a:pt x="0" y="83"/>
                        </a:lnTo>
                        <a:lnTo>
                          <a:pt x="1" y="90"/>
                        </a:lnTo>
                        <a:lnTo>
                          <a:pt x="3" y="97"/>
                        </a:lnTo>
                        <a:lnTo>
                          <a:pt x="5" y="104"/>
                        </a:lnTo>
                        <a:lnTo>
                          <a:pt x="9" y="110"/>
                        </a:lnTo>
                        <a:lnTo>
                          <a:pt x="12" y="117"/>
                        </a:lnTo>
                        <a:lnTo>
                          <a:pt x="16" y="122"/>
                        </a:lnTo>
                        <a:lnTo>
                          <a:pt x="22" y="128"/>
                        </a:lnTo>
                        <a:lnTo>
                          <a:pt x="27" y="132"/>
                        </a:lnTo>
                        <a:lnTo>
                          <a:pt x="33" y="137"/>
                        </a:lnTo>
                        <a:lnTo>
                          <a:pt x="40" y="141"/>
                        </a:lnTo>
                        <a:lnTo>
                          <a:pt x="46" y="145"/>
                        </a:lnTo>
                        <a:lnTo>
                          <a:pt x="53" y="147"/>
                        </a:lnTo>
                        <a:lnTo>
                          <a:pt x="59" y="149"/>
                        </a:lnTo>
                        <a:lnTo>
                          <a:pt x="67" y="150"/>
                        </a:lnTo>
                        <a:lnTo>
                          <a:pt x="75" y="150"/>
                        </a:lnTo>
                        <a:lnTo>
                          <a:pt x="437" y="150"/>
                        </a:lnTo>
                        <a:lnTo>
                          <a:pt x="437" y="211"/>
                        </a:lnTo>
                        <a:lnTo>
                          <a:pt x="195" y="211"/>
                        </a:lnTo>
                        <a:lnTo>
                          <a:pt x="192" y="211"/>
                        </a:lnTo>
                        <a:lnTo>
                          <a:pt x="190" y="212"/>
                        </a:lnTo>
                        <a:lnTo>
                          <a:pt x="188" y="213"/>
                        </a:lnTo>
                        <a:lnTo>
                          <a:pt x="186" y="215"/>
                        </a:lnTo>
                        <a:lnTo>
                          <a:pt x="183" y="218"/>
                        </a:lnTo>
                        <a:lnTo>
                          <a:pt x="182" y="220"/>
                        </a:lnTo>
                        <a:lnTo>
                          <a:pt x="181" y="223"/>
                        </a:lnTo>
                        <a:lnTo>
                          <a:pt x="181" y="225"/>
                        </a:lnTo>
                        <a:lnTo>
                          <a:pt x="181" y="229"/>
                        </a:lnTo>
                        <a:lnTo>
                          <a:pt x="182" y="232"/>
                        </a:lnTo>
                        <a:lnTo>
                          <a:pt x="183" y="234"/>
                        </a:lnTo>
                        <a:lnTo>
                          <a:pt x="186" y="236"/>
                        </a:lnTo>
                        <a:lnTo>
                          <a:pt x="188" y="239"/>
                        </a:lnTo>
                        <a:lnTo>
                          <a:pt x="190" y="240"/>
                        </a:lnTo>
                        <a:lnTo>
                          <a:pt x="192" y="241"/>
                        </a:lnTo>
                        <a:lnTo>
                          <a:pt x="195" y="241"/>
                        </a:lnTo>
                        <a:lnTo>
                          <a:pt x="739" y="241"/>
                        </a:lnTo>
                        <a:lnTo>
                          <a:pt x="742" y="241"/>
                        </a:lnTo>
                        <a:lnTo>
                          <a:pt x="745" y="240"/>
                        </a:lnTo>
                        <a:lnTo>
                          <a:pt x="747" y="239"/>
                        </a:lnTo>
                        <a:lnTo>
                          <a:pt x="750" y="236"/>
                        </a:lnTo>
                        <a:lnTo>
                          <a:pt x="752" y="234"/>
                        </a:lnTo>
                        <a:lnTo>
                          <a:pt x="753" y="232"/>
                        </a:lnTo>
                        <a:lnTo>
                          <a:pt x="754" y="229"/>
                        </a:lnTo>
                        <a:lnTo>
                          <a:pt x="754" y="225"/>
                        </a:lnTo>
                        <a:lnTo>
                          <a:pt x="754" y="223"/>
                        </a:lnTo>
                        <a:lnTo>
                          <a:pt x="753" y="220"/>
                        </a:lnTo>
                        <a:lnTo>
                          <a:pt x="752" y="218"/>
                        </a:lnTo>
                        <a:lnTo>
                          <a:pt x="750" y="215"/>
                        </a:lnTo>
                        <a:lnTo>
                          <a:pt x="747" y="213"/>
                        </a:lnTo>
                        <a:lnTo>
                          <a:pt x="745" y="212"/>
                        </a:lnTo>
                        <a:lnTo>
                          <a:pt x="742" y="211"/>
                        </a:lnTo>
                        <a:lnTo>
                          <a:pt x="739" y="211"/>
                        </a:lnTo>
                        <a:lnTo>
                          <a:pt x="468" y="211"/>
                        </a:lnTo>
                        <a:lnTo>
                          <a:pt x="468" y="150"/>
                        </a:lnTo>
                        <a:lnTo>
                          <a:pt x="829" y="150"/>
                        </a:lnTo>
                        <a:lnTo>
                          <a:pt x="837" y="150"/>
                        </a:lnTo>
                        <a:lnTo>
                          <a:pt x="845" y="149"/>
                        </a:lnTo>
                        <a:lnTo>
                          <a:pt x="851" y="147"/>
                        </a:lnTo>
                        <a:lnTo>
                          <a:pt x="859" y="145"/>
                        </a:lnTo>
                        <a:lnTo>
                          <a:pt x="866" y="141"/>
                        </a:lnTo>
                        <a:lnTo>
                          <a:pt x="871" y="137"/>
                        </a:lnTo>
                        <a:lnTo>
                          <a:pt x="877" y="132"/>
                        </a:lnTo>
                        <a:lnTo>
                          <a:pt x="882" y="128"/>
                        </a:lnTo>
                        <a:lnTo>
                          <a:pt x="888" y="122"/>
                        </a:lnTo>
                        <a:lnTo>
                          <a:pt x="892" y="117"/>
                        </a:lnTo>
                        <a:lnTo>
                          <a:pt x="896" y="110"/>
                        </a:lnTo>
                        <a:lnTo>
                          <a:pt x="899" y="104"/>
                        </a:lnTo>
                        <a:lnTo>
                          <a:pt x="901" y="97"/>
                        </a:lnTo>
                        <a:lnTo>
                          <a:pt x="903" y="90"/>
                        </a:lnTo>
                        <a:lnTo>
                          <a:pt x="904" y="83"/>
                        </a:lnTo>
                        <a:lnTo>
                          <a:pt x="904" y="75"/>
                        </a:lnTo>
                        <a:lnTo>
                          <a:pt x="904" y="0"/>
                        </a:lnTo>
                        <a:lnTo>
                          <a:pt x="0" y="0"/>
                        </a:lnTo>
                        <a:lnTo>
                          <a:pt x="0" y="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cxnSp>
              <p:nvCxnSpPr>
                <p:cNvPr id="398" name="Straight Connector 397"/>
                <p:cNvCxnSpPr/>
                <p:nvPr/>
              </p:nvCxnSpPr>
              <p:spPr>
                <a:xfrm>
                  <a:off x="728602" y="4208422"/>
                  <a:ext cx="385823" cy="0"/>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399" name="Isosceles Triangle 398"/>
                <p:cNvSpPr/>
                <p:nvPr/>
              </p:nvSpPr>
              <p:spPr bwMode="gray">
                <a:xfrm>
                  <a:off x="833106" y="4129703"/>
                  <a:ext cx="176814" cy="78719"/>
                </a:xfrm>
                <a:prstGeom prst="triangl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grpSp>
          <p:sp>
            <p:nvSpPr>
              <p:cNvPr id="349" name="Freeform 348"/>
              <p:cNvSpPr>
                <a:spLocks noEditPoints="1"/>
              </p:cNvSpPr>
              <p:nvPr/>
            </p:nvSpPr>
            <p:spPr bwMode="auto">
              <a:xfrm>
                <a:off x="1993171" y="3486094"/>
                <a:ext cx="276417" cy="551388"/>
              </a:xfrm>
              <a:custGeom>
                <a:avLst/>
                <a:gdLst>
                  <a:gd name="T0" fmla="*/ 392 w 766"/>
                  <a:gd name="T1" fmla="*/ 920 h 1528"/>
                  <a:gd name="T2" fmla="*/ 414 w 766"/>
                  <a:gd name="T3" fmla="*/ 932 h 1528"/>
                  <a:gd name="T4" fmla="*/ 426 w 766"/>
                  <a:gd name="T5" fmla="*/ 954 h 1528"/>
                  <a:gd name="T6" fmla="*/ 426 w 766"/>
                  <a:gd name="T7" fmla="*/ 972 h 1528"/>
                  <a:gd name="T8" fmla="*/ 414 w 766"/>
                  <a:gd name="T9" fmla="*/ 994 h 1528"/>
                  <a:gd name="T10" fmla="*/ 392 w 766"/>
                  <a:gd name="T11" fmla="*/ 1008 h 1528"/>
                  <a:gd name="T12" fmla="*/ 374 w 766"/>
                  <a:gd name="T13" fmla="*/ 1008 h 1528"/>
                  <a:gd name="T14" fmla="*/ 352 w 766"/>
                  <a:gd name="T15" fmla="*/ 994 h 1528"/>
                  <a:gd name="T16" fmla="*/ 340 w 766"/>
                  <a:gd name="T17" fmla="*/ 972 h 1528"/>
                  <a:gd name="T18" fmla="*/ 340 w 766"/>
                  <a:gd name="T19" fmla="*/ 954 h 1528"/>
                  <a:gd name="T20" fmla="*/ 352 w 766"/>
                  <a:gd name="T21" fmla="*/ 932 h 1528"/>
                  <a:gd name="T22" fmla="*/ 374 w 766"/>
                  <a:gd name="T23" fmla="*/ 920 h 1528"/>
                  <a:gd name="T24" fmla="*/ 536 w 766"/>
                  <a:gd name="T25" fmla="*/ 1528 h 1528"/>
                  <a:gd name="T26" fmla="*/ 230 w 766"/>
                  <a:gd name="T27" fmla="*/ 1528 h 1528"/>
                  <a:gd name="T28" fmla="*/ 16 w 766"/>
                  <a:gd name="T29" fmla="*/ 1508 h 1528"/>
                  <a:gd name="T30" fmla="*/ 4 w 766"/>
                  <a:gd name="T31" fmla="*/ 1504 h 1528"/>
                  <a:gd name="T32" fmla="*/ 0 w 766"/>
                  <a:gd name="T33" fmla="*/ 38 h 1528"/>
                  <a:gd name="T34" fmla="*/ 4 w 766"/>
                  <a:gd name="T35" fmla="*/ 26 h 1528"/>
                  <a:gd name="T36" fmla="*/ 90 w 766"/>
                  <a:gd name="T37" fmla="*/ 22 h 1528"/>
                  <a:gd name="T38" fmla="*/ 676 w 766"/>
                  <a:gd name="T39" fmla="*/ 22 h 1528"/>
                  <a:gd name="T40" fmla="*/ 756 w 766"/>
                  <a:gd name="T41" fmla="*/ 22 h 1528"/>
                  <a:gd name="T42" fmla="*/ 766 w 766"/>
                  <a:gd name="T43" fmla="*/ 38 h 1528"/>
                  <a:gd name="T44" fmla="*/ 764 w 766"/>
                  <a:gd name="T45" fmla="*/ 1498 h 1528"/>
                  <a:gd name="T46" fmla="*/ 750 w 766"/>
                  <a:gd name="T47" fmla="*/ 1508 h 1528"/>
                  <a:gd name="T48" fmla="*/ 536 w 766"/>
                  <a:gd name="T49" fmla="*/ 1528 h 1528"/>
                  <a:gd name="T50" fmla="*/ 648 w 766"/>
                  <a:gd name="T51" fmla="*/ 156 h 1528"/>
                  <a:gd name="T52" fmla="*/ 118 w 766"/>
                  <a:gd name="T53" fmla="*/ 496 h 1528"/>
                  <a:gd name="T54" fmla="*/ 118 w 766"/>
                  <a:gd name="T55" fmla="*/ 348 h 1528"/>
                  <a:gd name="T56" fmla="*/ 648 w 766"/>
                  <a:gd name="T57" fmla="*/ 688 h 1528"/>
                  <a:gd name="T58" fmla="*/ 118 w 766"/>
                  <a:gd name="T59" fmla="*/ 688 h 1528"/>
                  <a:gd name="T60" fmla="*/ 366 w 766"/>
                  <a:gd name="T61" fmla="*/ 882 h 1528"/>
                  <a:gd name="T62" fmla="*/ 324 w 766"/>
                  <a:gd name="T63" fmla="*/ 904 h 1528"/>
                  <a:gd name="T64" fmla="*/ 302 w 766"/>
                  <a:gd name="T65" fmla="*/ 946 h 1528"/>
                  <a:gd name="T66" fmla="*/ 302 w 766"/>
                  <a:gd name="T67" fmla="*/ 980 h 1528"/>
                  <a:gd name="T68" fmla="*/ 324 w 766"/>
                  <a:gd name="T69" fmla="*/ 1022 h 1528"/>
                  <a:gd name="T70" fmla="*/ 366 w 766"/>
                  <a:gd name="T71" fmla="*/ 1044 h 1528"/>
                  <a:gd name="T72" fmla="*/ 400 w 766"/>
                  <a:gd name="T73" fmla="*/ 1044 h 1528"/>
                  <a:gd name="T74" fmla="*/ 442 w 766"/>
                  <a:gd name="T75" fmla="*/ 1022 h 1528"/>
                  <a:gd name="T76" fmla="*/ 464 w 766"/>
                  <a:gd name="T77" fmla="*/ 980 h 1528"/>
                  <a:gd name="T78" fmla="*/ 464 w 766"/>
                  <a:gd name="T79" fmla="*/ 946 h 1528"/>
                  <a:gd name="T80" fmla="*/ 442 w 766"/>
                  <a:gd name="T81" fmla="*/ 904 h 1528"/>
                  <a:gd name="T82" fmla="*/ 400 w 766"/>
                  <a:gd name="T83" fmla="*/ 882 h 1528"/>
                  <a:gd name="T84" fmla="*/ 648 w 766"/>
                  <a:gd name="T85" fmla="*/ 1362 h 1528"/>
                  <a:gd name="T86" fmla="*/ 624 w 766"/>
                  <a:gd name="T87" fmla="*/ 1014 h 1528"/>
                  <a:gd name="T88" fmla="*/ 534 w 766"/>
                  <a:gd name="T89" fmla="*/ 1084 h 1528"/>
                  <a:gd name="T90" fmla="*/ 442 w 766"/>
                  <a:gd name="T91" fmla="*/ 1114 h 1528"/>
                  <a:gd name="T92" fmla="*/ 382 w 766"/>
                  <a:gd name="T93" fmla="*/ 1120 h 1528"/>
                  <a:gd name="T94" fmla="*/ 342 w 766"/>
                  <a:gd name="T95" fmla="*/ 1118 h 1528"/>
                  <a:gd name="T96" fmla="*/ 268 w 766"/>
                  <a:gd name="T97" fmla="*/ 1098 h 1528"/>
                  <a:gd name="T98" fmla="*/ 170 w 766"/>
                  <a:gd name="T99" fmla="*/ 1040 h 1528"/>
                  <a:gd name="T100" fmla="*/ 118 w 766"/>
                  <a:gd name="T101" fmla="*/ 1362 h 1528"/>
                  <a:gd name="T102" fmla="*/ 648 w 766"/>
                  <a:gd name="T103" fmla="*/ 1362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66" h="1528">
                    <a:moveTo>
                      <a:pt x="382" y="918"/>
                    </a:moveTo>
                    <a:lnTo>
                      <a:pt x="382" y="918"/>
                    </a:lnTo>
                    <a:lnTo>
                      <a:pt x="392" y="920"/>
                    </a:lnTo>
                    <a:lnTo>
                      <a:pt x="400" y="922"/>
                    </a:lnTo>
                    <a:lnTo>
                      <a:pt x="408" y="926"/>
                    </a:lnTo>
                    <a:lnTo>
                      <a:pt x="414" y="932"/>
                    </a:lnTo>
                    <a:lnTo>
                      <a:pt x="420" y="938"/>
                    </a:lnTo>
                    <a:lnTo>
                      <a:pt x="424" y="946"/>
                    </a:lnTo>
                    <a:lnTo>
                      <a:pt x="426" y="954"/>
                    </a:lnTo>
                    <a:lnTo>
                      <a:pt x="428" y="964"/>
                    </a:lnTo>
                    <a:lnTo>
                      <a:pt x="428" y="964"/>
                    </a:lnTo>
                    <a:lnTo>
                      <a:pt x="426" y="972"/>
                    </a:lnTo>
                    <a:lnTo>
                      <a:pt x="424" y="980"/>
                    </a:lnTo>
                    <a:lnTo>
                      <a:pt x="420" y="988"/>
                    </a:lnTo>
                    <a:lnTo>
                      <a:pt x="414" y="994"/>
                    </a:lnTo>
                    <a:lnTo>
                      <a:pt x="408" y="1000"/>
                    </a:lnTo>
                    <a:lnTo>
                      <a:pt x="400" y="1004"/>
                    </a:lnTo>
                    <a:lnTo>
                      <a:pt x="392" y="1008"/>
                    </a:lnTo>
                    <a:lnTo>
                      <a:pt x="382" y="1008"/>
                    </a:lnTo>
                    <a:lnTo>
                      <a:pt x="382" y="1008"/>
                    </a:lnTo>
                    <a:lnTo>
                      <a:pt x="374" y="1008"/>
                    </a:lnTo>
                    <a:lnTo>
                      <a:pt x="366" y="1004"/>
                    </a:lnTo>
                    <a:lnTo>
                      <a:pt x="358" y="1000"/>
                    </a:lnTo>
                    <a:lnTo>
                      <a:pt x="352" y="994"/>
                    </a:lnTo>
                    <a:lnTo>
                      <a:pt x="346" y="988"/>
                    </a:lnTo>
                    <a:lnTo>
                      <a:pt x="342" y="980"/>
                    </a:lnTo>
                    <a:lnTo>
                      <a:pt x="340" y="972"/>
                    </a:lnTo>
                    <a:lnTo>
                      <a:pt x="338" y="964"/>
                    </a:lnTo>
                    <a:lnTo>
                      <a:pt x="338" y="964"/>
                    </a:lnTo>
                    <a:lnTo>
                      <a:pt x="340" y="954"/>
                    </a:lnTo>
                    <a:lnTo>
                      <a:pt x="342" y="946"/>
                    </a:lnTo>
                    <a:lnTo>
                      <a:pt x="346" y="938"/>
                    </a:lnTo>
                    <a:lnTo>
                      <a:pt x="352" y="932"/>
                    </a:lnTo>
                    <a:lnTo>
                      <a:pt x="358" y="926"/>
                    </a:lnTo>
                    <a:lnTo>
                      <a:pt x="366" y="922"/>
                    </a:lnTo>
                    <a:lnTo>
                      <a:pt x="374" y="920"/>
                    </a:lnTo>
                    <a:lnTo>
                      <a:pt x="382" y="918"/>
                    </a:lnTo>
                    <a:lnTo>
                      <a:pt x="382" y="918"/>
                    </a:lnTo>
                    <a:close/>
                    <a:moveTo>
                      <a:pt x="536" y="1528"/>
                    </a:moveTo>
                    <a:lnTo>
                      <a:pt x="536" y="1508"/>
                    </a:lnTo>
                    <a:lnTo>
                      <a:pt x="230" y="1508"/>
                    </a:lnTo>
                    <a:lnTo>
                      <a:pt x="230" y="1528"/>
                    </a:lnTo>
                    <a:lnTo>
                      <a:pt x="94" y="1528"/>
                    </a:lnTo>
                    <a:lnTo>
                      <a:pt x="94" y="1508"/>
                    </a:lnTo>
                    <a:lnTo>
                      <a:pt x="16" y="1508"/>
                    </a:lnTo>
                    <a:lnTo>
                      <a:pt x="16" y="1508"/>
                    </a:lnTo>
                    <a:lnTo>
                      <a:pt x="10" y="1508"/>
                    </a:lnTo>
                    <a:lnTo>
                      <a:pt x="4" y="1504"/>
                    </a:lnTo>
                    <a:lnTo>
                      <a:pt x="2" y="1498"/>
                    </a:lnTo>
                    <a:lnTo>
                      <a:pt x="0" y="1492"/>
                    </a:lnTo>
                    <a:lnTo>
                      <a:pt x="0" y="38"/>
                    </a:lnTo>
                    <a:lnTo>
                      <a:pt x="0" y="38"/>
                    </a:lnTo>
                    <a:lnTo>
                      <a:pt x="2" y="32"/>
                    </a:lnTo>
                    <a:lnTo>
                      <a:pt x="4" y="26"/>
                    </a:lnTo>
                    <a:lnTo>
                      <a:pt x="10" y="22"/>
                    </a:lnTo>
                    <a:lnTo>
                      <a:pt x="16" y="22"/>
                    </a:lnTo>
                    <a:lnTo>
                      <a:pt x="90" y="22"/>
                    </a:lnTo>
                    <a:lnTo>
                      <a:pt x="108" y="0"/>
                    </a:lnTo>
                    <a:lnTo>
                      <a:pt x="658" y="0"/>
                    </a:lnTo>
                    <a:lnTo>
                      <a:pt x="676" y="22"/>
                    </a:lnTo>
                    <a:lnTo>
                      <a:pt x="750" y="22"/>
                    </a:lnTo>
                    <a:lnTo>
                      <a:pt x="750" y="22"/>
                    </a:lnTo>
                    <a:lnTo>
                      <a:pt x="756" y="22"/>
                    </a:lnTo>
                    <a:lnTo>
                      <a:pt x="762" y="26"/>
                    </a:lnTo>
                    <a:lnTo>
                      <a:pt x="764" y="32"/>
                    </a:lnTo>
                    <a:lnTo>
                      <a:pt x="766" y="38"/>
                    </a:lnTo>
                    <a:lnTo>
                      <a:pt x="766" y="1492"/>
                    </a:lnTo>
                    <a:lnTo>
                      <a:pt x="766" y="1492"/>
                    </a:lnTo>
                    <a:lnTo>
                      <a:pt x="764" y="1498"/>
                    </a:lnTo>
                    <a:lnTo>
                      <a:pt x="762" y="1504"/>
                    </a:lnTo>
                    <a:lnTo>
                      <a:pt x="756" y="1508"/>
                    </a:lnTo>
                    <a:lnTo>
                      <a:pt x="750" y="1508"/>
                    </a:lnTo>
                    <a:lnTo>
                      <a:pt x="672" y="1508"/>
                    </a:lnTo>
                    <a:lnTo>
                      <a:pt x="672" y="1528"/>
                    </a:lnTo>
                    <a:lnTo>
                      <a:pt x="536" y="1528"/>
                    </a:lnTo>
                    <a:close/>
                    <a:moveTo>
                      <a:pt x="118" y="304"/>
                    </a:moveTo>
                    <a:lnTo>
                      <a:pt x="648" y="304"/>
                    </a:lnTo>
                    <a:lnTo>
                      <a:pt x="648" y="156"/>
                    </a:lnTo>
                    <a:lnTo>
                      <a:pt x="118" y="156"/>
                    </a:lnTo>
                    <a:lnTo>
                      <a:pt x="118" y="304"/>
                    </a:lnTo>
                    <a:close/>
                    <a:moveTo>
                      <a:pt x="118" y="496"/>
                    </a:moveTo>
                    <a:lnTo>
                      <a:pt x="648" y="496"/>
                    </a:lnTo>
                    <a:lnTo>
                      <a:pt x="648" y="348"/>
                    </a:lnTo>
                    <a:lnTo>
                      <a:pt x="118" y="348"/>
                    </a:lnTo>
                    <a:lnTo>
                      <a:pt x="118" y="496"/>
                    </a:lnTo>
                    <a:close/>
                    <a:moveTo>
                      <a:pt x="118" y="688"/>
                    </a:moveTo>
                    <a:lnTo>
                      <a:pt x="648" y="688"/>
                    </a:lnTo>
                    <a:lnTo>
                      <a:pt x="648" y="540"/>
                    </a:lnTo>
                    <a:lnTo>
                      <a:pt x="118" y="540"/>
                    </a:lnTo>
                    <a:lnTo>
                      <a:pt x="118" y="688"/>
                    </a:lnTo>
                    <a:close/>
                    <a:moveTo>
                      <a:pt x="382" y="880"/>
                    </a:moveTo>
                    <a:lnTo>
                      <a:pt x="382" y="880"/>
                    </a:lnTo>
                    <a:lnTo>
                      <a:pt x="366" y="882"/>
                    </a:lnTo>
                    <a:lnTo>
                      <a:pt x="350" y="886"/>
                    </a:lnTo>
                    <a:lnTo>
                      <a:pt x="336" y="894"/>
                    </a:lnTo>
                    <a:lnTo>
                      <a:pt x="324" y="904"/>
                    </a:lnTo>
                    <a:lnTo>
                      <a:pt x="314" y="916"/>
                    </a:lnTo>
                    <a:lnTo>
                      <a:pt x="306" y="930"/>
                    </a:lnTo>
                    <a:lnTo>
                      <a:pt x="302" y="946"/>
                    </a:lnTo>
                    <a:lnTo>
                      <a:pt x="300" y="964"/>
                    </a:lnTo>
                    <a:lnTo>
                      <a:pt x="300" y="964"/>
                    </a:lnTo>
                    <a:lnTo>
                      <a:pt x="302" y="980"/>
                    </a:lnTo>
                    <a:lnTo>
                      <a:pt x="306" y="996"/>
                    </a:lnTo>
                    <a:lnTo>
                      <a:pt x="314" y="1010"/>
                    </a:lnTo>
                    <a:lnTo>
                      <a:pt x="324" y="1022"/>
                    </a:lnTo>
                    <a:lnTo>
                      <a:pt x="336" y="1032"/>
                    </a:lnTo>
                    <a:lnTo>
                      <a:pt x="350" y="1040"/>
                    </a:lnTo>
                    <a:lnTo>
                      <a:pt x="366" y="1044"/>
                    </a:lnTo>
                    <a:lnTo>
                      <a:pt x="382" y="1046"/>
                    </a:lnTo>
                    <a:lnTo>
                      <a:pt x="382" y="1046"/>
                    </a:lnTo>
                    <a:lnTo>
                      <a:pt x="400" y="1044"/>
                    </a:lnTo>
                    <a:lnTo>
                      <a:pt x="416" y="1040"/>
                    </a:lnTo>
                    <a:lnTo>
                      <a:pt x="430" y="1032"/>
                    </a:lnTo>
                    <a:lnTo>
                      <a:pt x="442" y="1022"/>
                    </a:lnTo>
                    <a:lnTo>
                      <a:pt x="452" y="1010"/>
                    </a:lnTo>
                    <a:lnTo>
                      <a:pt x="460" y="996"/>
                    </a:lnTo>
                    <a:lnTo>
                      <a:pt x="464" y="980"/>
                    </a:lnTo>
                    <a:lnTo>
                      <a:pt x="466" y="964"/>
                    </a:lnTo>
                    <a:lnTo>
                      <a:pt x="466" y="964"/>
                    </a:lnTo>
                    <a:lnTo>
                      <a:pt x="464" y="946"/>
                    </a:lnTo>
                    <a:lnTo>
                      <a:pt x="460" y="930"/>
                    </a:lnTo>
                    <a:lnTo>
                      <a:pt x="452" y="916"/>
                    </a:lnTo>
                    <a:lnTo>
                      <a:pt x="442" y="904"/>
                    </a:lnTo>
                    <a:lnTo>
                      <a:pt x="430" y="894"/>
                    </a:lnTo>
                    <a:lnTo>
                      <a:pt x="416" y="886"/>
                    </a:lnTo>
                    <a:lnTo>
                      <a:pt x="400" y="882"/>
                    </a:lnTo>
                    <a:lnTo>
                      <a:pt x="382" y="880"/>
                    </a:lnTo>
                    <a:lnTo>
                      <a:pt x="382" y="880"/>
                    </a:lnTo>
                    <a:close/>
                    <a:moveTo>
                      <a:pt x="648" y="1362"/>
                    </a:moveTo>
                    <a:lnTo>
                      <a:pt x="648" y="984"/>
                    </a:lnTo>
                    <a:lnTo>
                      <a:pt x="648" y="984"/>
                    </a:lnTo>
                    <a:lnTo>
                      <a:pt x="624" y="1014"/>
                    </a:lnTo>
                    <a:lnTo>
                      <a:pt x="596" y="1040"/>
                    </a:lnTo>
                    <a:lnTo>
                      <a:pt x="566" y="1064"/>
                    </a:lnTo>
                    <a:lnTo>
                      <a:pt x="534" y="1084"/>
                    </a:lnTo>
                    <a:lnTo>
                      <a:pt x="498" y="1098"/>
                    </a:lnTo>
                    <a:lnTo>
                      <a:pt x="462" y="1110"/>
                    </a:lnTo>
                    <a:lnTo>
                      <a:pt x="442" y="1114"/>
                    </a:lnTo>
                    <a:lnTo>
                      <a:pt x="424" y="1118"/>
                    </a:lnTo>
                    <a:lnTo>
                      <a:pt x="404" y="1120"/>
                    </a:lnTo>
                    <a:lnTo>
                      <a:pt x="382" y="1120"/>
                    </a:lnTo>
                    <a:lnTo>
                      <a:pt x="382" y="1120"/>
                    </a:lnTo>
                    <a:lnTo>
                      <a:pt x="362" y="1120"/>
                    </a:lnTo>
                    <a:lnTo>
                      <a:pt x="342" y="1118"/>
                    </a:lnTo>
                    <a:lnTo>
                      <a:pt x="324" y="1114"/>
                    </a:lnTo>
                    <a:lnTo>
                      <a:pt x="304" y="1110"/>
                    </a:lnTo>
                    <a:lnTo>
                      <a:pt x="268" y="1098"/>
                    </a:lnTo>
                    <a:lnTo>
                      <a:pt x="232" y="1084"/>
                    </a:lnTo>
                    <a:lnTo>
                      <a:pt x="200" y="1064"/>
                    </a:lnTo>
                    <a:lnTo>
                      <a:pt x="170" y="1040"/>
                    </a:lnTo>
                    <a:lnTo>
                      <a:pt x="142" y="1014"/>
                    </a:lnTo>
                    <a:lnTo>
                      <a:pt x="118" y="984"/>
                    </a:lnTo>
                    <a:lnTo>
                      <a:pt x="118" y="1362"/>
                    </a:lnTo>
                    <a:lnTo>
                      <a:pt x="648" y="1362"/>
                    </a:lnTo>
                    <a:close/>
                    <a:moveTo>
                      <a:pt x="648" y="1362"/>
                    </a:moveTo>
                    <a:lnTo>
                      <a:pt x="648" y="136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0" name="Freeform 349"/>
              <p:cNvSpPr>
                <a:spLocks noEditPoints="1"/>
              </p:cNvSpPr>
              <p:nvPr/>
            </p:nvSpPr>
            <p:spPr bwMode="auto">
              <a:xfrm>
                <a:off x="3208321" y="3486094"/>
                <a:ext cx="276417" cy="551388"/>
              </a:xfrm>
              <a:custGeom>
                <a:avLst/>
                <a:gdLst>
                  <a:gd name="T0" fmla="*/ 392 w 766"/>
                  <a:gd name="T1" fmla="*/ 920 h 1528"/>
                  <a:gd name="T2" fmla="*/ 414 w 766"/>
                  <a:gd name="T3" fmla="*/ 932 h 1528"/>
                  <a:gd name="T4" fmla="*/ 426 w 766"/>
                  <a:gd name="T5" fmla="*/ 954 h 1528"/>
                  <a:gd name="T6" fmla="*/ 426 w 766"/>
                  <a:gd name="T7" fmla="*/ 972 h 1528"/>
                  <a:gd name="T8" fmla="*/ 414 w 766"/>
                  <a:gd name="T9" fmla="*/ 994 h 1528"/>
                  <a:gd name="T10" fmla="*/ 392 w 766"/>
                  <a:gd name="T11" fmla="*/ 1008 h 1528"/>
                  <a:gd name="T12" fmla="*/ 374 w 766"/>
                  <a:gd name="T13" fmla="*/ 1008 h 1528"/>
                  <a:gd name="T14" fmla="*/ 352 w 766"/>
                  <a:gd name="T15" fmla="*/ 994 h 1528"/>
                  <a:gd name="T16" fmla="*/ 340 w 766"/>
                  <a:gd name="T17" fmla="*/ 972 h 1528"/>
                  <a:gd name="T18" fmla="*/ 340 w 766"/>
                  <a:gd name="T19" fmla="*/ 954 h 1528"/>
                  <a:gd name="T20" fmla="*/ 352 w 766"/>
                  <a:gd name="T21" fmla="*/ 932 h 1528"/>
                  <a:gd name="T22" fmla="*/ 374 w 766"/>
                  <a:gd name="T23" fmla="*/ 920 h 1528"/>
                  <a:gd name="T24" fmla="*/ 536 w 766"/>
                  <a:gd name="T25" fmla="*/ 1528 h 1528"/>
                  <a:gd name="T26" fmla="*/ 230 w 766"/>
                  <a:gd name="T27" fmla="*/ 1528 h 1528"/>
                  <a:gd name="T28" fmla="*/ 16 w 766"/>
                  <a:gd name="T29" fmla="*/ 1508 h 1528"/>
                  <a:gd name="T30" fmla="*/ 4 w 766"/>
                  <a:gd name="T31" fmla="*/ 1504 h 1528"/>
                  <a:gd name="T32" fmla="*/ 0 w 766"/>
                  <a:gd name="T33" fmla="*/ 38 h 1528"/>
                  <a:gd name="T34" fmla="*/ 4 w 766"/>
                  <a:gd name="T35" fmla="*/ 26 h 1528"/>
                  <a:gd name="T36" fmla="*/ 90 w 766"/>
                  <a:gd name="T37" fmla="*/ 22 h 1528"/>
                  <a:gd name="T38" fmla="*/ 676 w 766"/>
                  <a:gd name="T39" fmla="*/ 22 h 1528"/>
                  <a:gd name="T40" fmla="*/ 756 w 766"/>
                  <a:gd name="T41" fmla="*/ 22 h 1528"/>
                  <a:gd name="T42" fmla="*/ 766 w 766"/>
                  <a:gd name="T43" fmla="*/ 38 h 1528"/>
                  <a:gd name="T44" fmla="*/ 764 w 766"/>
                  <a:gd name="T45" fmla="*/ 1498 h 1528"/>
                  <a:gd name="T46" fmla="*/ 750 w 766"/>
                  <a:gd name="T47" fmla="*/ 1508 h 1528"/>
                  <a:gd name="T48" fmla="*/ 536 w 766"/>
                  <a:gd name="T49" fmla="*/ 1528 h 1528"/>
                  <a:gd name="T50" fmla="*/ 648 w 766"/>
                  <a:gd name="T51" fmla="*/ 156 h 1528"/>
                  <a:gd name="T52" fmla="*/ 118 w 766"/>
                  <a:gd name="T53" fmla="*/ 496 h 1528"/>
                  <a:gd name="T54" fmla="*/ 118 w 766"/>
                  <a:gd name="T55" fmla="*/ 348 h 1528"/>
                  <a:gd name="T56" fmla="*/ 648 w 766"/>
                  <a:gd name="T57" fmla="*/ 688 h 1528"/>
                  <a:gd name="T58" fmla="*/ 118 w 766"/>
                  <a:gd name="T59" fmla="*/ 688 h 1528"/>
                  <a:gd name="T60" fmla="*/ 366 w 766"/>
                  <a:gd name="T61" fmla="*/ 882 h 1528"/>
                  <a:gd name="T62" fmla="*/ 324 w 766"/>
                  <a:gd name="T63" fmla="*/ 904 h 1528"/>
                  <a:gd name="T64" fmla="*/ 302 w 766"/>
                  <a:gd name="T65" fmla="*/ 946 h 1528"/>
                  <a:gd name="T66" fmla="*/ 302 w 766"/>
                  <a:gd name="T67" fmla="*/ 980 h 1528"/>
                  <a:gd name="T68" fmla="*/ 324 w 766"/>
                  <a:gd name="T69" fmla="*/ 1022 h 1528"/>
                  <a:gd name="T70" fmla="*/ 366 w 766"/>
                  <a:gd name="T71" fmla="*/ 1044 h 1528"/>
                  <a:gd name="T72" fmla="*/ 400 w 766"/>
                  <a:gd name="T73" fmla="*/ 1044 h 1528"/>
                  <a:gd name="T74" fmla="*/ 442 w 766"/>
                  <a:gd name="T75" fmla="*/ 1022 h 1528"/>
                  <a:gd name="T76" fmla="*/ 464 w 766"/>
                  <a:gd name="T77" fmla="*/ 980 h 1528"/>
                  <a:gd name="T78" fmla="*/ 464 w 766"/>
                  <a:gd name="T79" fmla="*/ 946 h 1528"/>
                  <a:gd name="T80" fmla="*/ 442 w 766"/>
                  <a:gd name="T81" fmla="*/ 904 h 1528"/>
                  <a:gd name="T82" fmla="*/ 400 w 766"/>
                  <a:gd name="T83" fmla="*/ 882 h 1528"/>
                  <a:gd name="T84" fmla="*/ 648 w 766"/>
                  <a:gd name="T85" fmla="*/ 1362 h 1528"/>
                  <a:gd name="T86" fmla="*/ 624 w 766"/>
                  <a:gd name="T87" fmla="*/ 1014 h 1528"/>
                  <a:gd name="T88" fmla="*/ 534 w 766"/>
                  <a:gd name="T89" fmla="*/ 1084 h 1528"/>
                  <a:gd name="T90" fmla="*/ 442 w 766"/>
                  <a:gd name="T91" fmla="*/ 1114 h 1528"/>
                  <a:gd name="T92" fmla="*/ 382 w 766"/>
                  <a:gd name="T93" fmla="*/ 1120 h 1528"/>
                  <a:gd name="T94" fmla="*/ 342 w 766"/>
                  <a:gd name="T95" fmla="*/ 1118 h 1528"/>
                  <a:gd name="T96" fmla="*/ 268 w 766"/>
                  <a:gd name="T97" fmla="*/ 1098 h 1528"/>
                  <a:gd name="T98" fmla="*/ 170 w 766"/>
                  <a:gd name="T99" fmla="*/ 1040 h 1528"/>
                  <a:gd name="T100" fmla="*/ 118 w 766"/>
                  <a:gd name="T101" fmla="*/ 1362 h 1528"/>
                  <a:gd name="T102" fmla="*/ 648 w 766"/>
                  <a:gd name="T103" fmla="*/ 1362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66" h="1528">
                    <a:moveTo>
                      <a:pt x="382" y="918"/>
                    </a:moveTo>
                    <a:lnTo>
                      <a:pt x="382" y="918"/>
                    </a:lnTo>
                    <a:lnTo>
                      <a:pt x="392" y="920"/>
                    </a:lnTo>
                    <a:lnTo>
                      <a:pt x="400" y="922"/>
                    </a:lnTo>
                    <a:lnTo>
                      <a:pt x="408" y="926"/>
                    </a:lnTo>
                    <a:lnTo>
                      <a:pt x="414" y="932"/>
                    </a:lnTo>
                    <a:lnTo>
                      <a:pt x="420" y="938"/>
                    </a:lnTo>
                    <a:lnTo>
                      <a:pt x="424" y="946"/>
                    </a:lnTo>
                    <a:lnTo>
                      <a:pt x="426" y="954"/>
                    </a:lnTo>
                    <a:lnTo>
                      <a:pt x="428" y="964"/>
                    </a:lnTo>
                    <a:lnTo>
                      <a:pt x="428" y="964"/>
                    </a:lnTo>
                    <a:lnTo>
                      <a:pt x="426" y="972"/>
                    </a:lnTo>
                    <a:lnTo>
                      <a:pt x="424" y="980"/>
                    </a:lnTo>
                    <a:lnTo>
                      <a:pt x="420" y="988"/>
                    </a:lnTo>
                    <a:lnTo>
                      <a:pt x="414" y="994"/>
                    </a:lnTo>
                    <a:lnTo>
                      <a:pt x="408" y="1000"/>
                    </a:lnTo>
                    <a:lnTo>
                      <a:pt x="400" y="1004"/>
                    </a:lnTo>
                    <a:lnTo>
                      <a:pt x="392" y="1008"/>
                    </a:lnTo>
                    <a:lnTo>
                      <a:pt x="382" y="1008"/>
                    </a:lnTo>
                    <a:lnTo>
                      <a:pt x="382" y="1008"/>
                    </a:lnTo>
                    <a:lnTo>
                      <a:pt x="374" y="1008"/>
                    </a:lnTo>
                    <a:lnTo>
                      <a:pt x="366" y="1004"/>
                    </a:lnTo>
                    <a:lnTo>
                      <a:pt x="358" y="1000"/>
                    </a:lnTo>
                    <a:lnTo>
                      <a:pt x="352" y="994"/>
                    </a:lnTo>
                    <a:lnTo>
                      <a:pt x="346" y="988"/>
                    </a:lnTo>
                    <a:lnTo>
                      <a:pt x="342" y="980"/>
                    </a:lnTo>
                    <a:lnTo>
                      <a:pt x="340" y="972"/>
                    </a:lnTo>
                    <a:lnTo>
                      <a:pt x="338" y="964"/>
                    </a:lnTo>
                    <a:lnTo>
                      <a:pt x="338" y="964"/>
                    </a:lnTo>
                    <a:lnTo>
                      <a:pt x="340" y="954"/>
                    </a:lnTo>
                    <a:lnTo>
                      <a:pt x="342" y="946"/>
                    </a:lnTo>
                    <a:lnTo>
                      <a:pt x="346" y="938"/>
                    </a:lnTo>
                    <a:lnTo>
                      <a:pt x="352" y="932"/>
                    </a:lnTo>
                    <a:lnTo>
                      <a:pt x="358" y="926"/>
                    </a:lnTo>
                    <a:lnTo>
                      <a:pt x="366" y="922"/>
                    </a:lnTo>
                    <a:lnTo>
                      <a:pt x="374" y="920"/>
                    </a:lnTo>
                    <a:lnTo>
                      <a:pt x="382" y="918"/>
                    </a:lnTo>
                    <a:lnTo>
                      <a:pt x="382" y="918"/>
                    </a:lnTo>
                    <a:close/>
                    <a:moveTo>
                      <a:pt x="536" y="1528"/>
                    </a:moveTo>
                    <a:lnTo>
                      <a:pt x="536" y="1508"/>
                    </a:lnTo>
                    <a:lnTo>
                      <a:pt x="230" y="1508"/>
                    </a:lnTo>
                    <a:lnTo>
                      <a:pt x="230" y="1528"/>
                    </a:lnTo>
                    <a:lnTo>
                      <a:pt x="94" y="1528"/>
                    </a:lnTo>
                    <a:lnTo>
                      <a:pt x="94" y="1508"/>
                    </a:lnTo>
                    <a:lnTo>
                      <a:pt x="16" y="1508"/>
                    </a:lnTo>
                    <a:lnTo>
                      <a:pt x="16" y="1508"/>
                    </a:lnTo>
                    <a:lnTo>
                      <a:pt x="10" y="1508"/>
                    </a:lnTo>
                    <a:lnTo>
                      <a:pt x="4" y="1504"/>
                    </a:lnTo>
                    <a:lnTo>
                      <a:pt x="2" y="1498"/>
                    </a:lnTo>
                    <a:lnTo>
                      <a:pt x="0" y="1492"/>
                    </a:lnTo>
                    <a:lnTo>
                      <a:pt x="0" y="38"/>
                    </a:lnTo>
                    <a:lnTo>
                      <a:pt x="0" y="38"/>
                    </a:lnTo>
                    <a:lnTo>
                      <a:pt x="2" y="32"/>
                    </a:lnTo>
                    <a:lnTo>
                      <a:pt x="4" y="26"/>
                    </a:lnTo>
                    <a:lnTo>
                      <a:pt x="10" y="22"/>
                    </a:lnTo>
                    <a:lnTo>
                      <a:pt x="16" y="22"/>
                    </a:lnTo>
                    <a:lnTo>
                      <a:pt x="90" y="22"/>
                    </a:lnTo>
                    <a:lnTo>
                      <a:pt x="108" y="0"/>
                    </a:lnTo>
                    <a:lnTo>
                      <a:pt x="658" y="0"/>
                    </a:lnTo>
                    <a:lnTo>
                      <a:pt x="676" y="22"/>
                    </a:lnTo>
                    <a:lnTo>
                      <a:pt x="750" y="22"/>
                    </a:lnTo>
                    <a:lnTo>
                      <a:pt x="750" y="22"/>
                    </a:lnTo>
                    <a:lnTo>
                      <a:pt x="756" y="22"/>
                    </a:lnTo>
                    <a:lnTo>
                      <a:pt x="762" y="26"/>
                    </a:lnTo>
                    <a:lnTo>
                      <a:pt x="764" y="32"/>
                    </a:lnTo>
                    <a:lnTo>
                      <a:pt x="766" y="38"/>
                    </a:lnTo>
                    <a:lnTo>
                      <a:pt x="766" y="1492"/>
                    </a:lnTo>
                    <a:lnTo>
                      <a:pt x="766" y="1492"/>
                    </a:lnTo>
                    <a:lnTo>
                      <a:pt x="764" y="1498"/>
                    </a:lnTo>
                    <a:lnTo>
                      <a:pt x="762" y="1504"/>
                    </a:lnTo>
                    <a:lnTo>
                      <a:pt x="756" y="1508"/>
                    </a:lnTo>
                    <a:lnTo>
                      <a:pt x="750" y="1508"/>
                    </a:lnTo>
                    <a:lnTo>
                      <a:pt x="672" y="1508"/>
                    </a:lnTo>
                    <a:lnTo>
                      <a:pt x="672" y="1528"/>
                    </a:lnTo>
                    <a:lnTo>
                      <a:pt x="536" y="1528"/>
                    </a:lnTo>
                    <a:close/>
                    <a:moveTo>
                      <a:pt x="118" y="304"/>
                    </a:moveTo>
                    <a:lnTo>
                      <a:pt x="648" y="304"/>
                    </a:lnTo>
                    <a:lnTo>
                      <a:pt x="648" y="156"/>
                    </a:lnTo>
                    <a:lnTo>
                      <a:pt x="118" y="156"/>
                    </a:lnTo>
                    <a:lnTo>
                      <a:pt x="118" y="304"/>
                    </a:lnTo>
                    <a:close/>
                    <a:moveTo>
                      <a:pt x="118" y="496"/>
                    </a:moveTo>
                    <a:lnTo>
                      <a:pt x="648" y="496"/>
                    </a:lnTo>
                    <a:lnTo>
                      <a:pt x="648" y="348"/>
                    </a:lnTo>
                    <a:lnTo>
                      <a:pt x="118" y="348"/>
                    </a:lnTo>
                    <a:lnTo>
                      <a:pt x="118" y="496"/>
                    </a:lnTo>
                    <a:close/>
                    <a:moveTo>
                      <a:pt x="118" y="688"/>
                    </a:moveTo>
                    <a:lnTo>
                      <a:pt x="648" y="688"/>
                    </a:lnTo>
                    <a:lnTo>
                      <a:pt x="648" y="540"/>
                    </a:lnTo>
                    <a:lnTo>
                      <a:pt x="118" y="540"/>
                    </a:lnTo>
                    <a:lnTo>
                      <a:pt x="118" y="688"/>
                    </a:lnTo>
                    <a:close/>
                    <a:moveTo>
                      <a:pt x="382" y="880"/>
                    </a:moveTo>
                    <a:lnTo>
                      <a:pt x="382" y="880"/>
                    </a:lnTo>
                    <a:lnTo>
                      <a:pt x="366" y="882"/>
                    </a:lnTo>
                    <a:lnTo>
                      <a:pt x="350" y="886"/>
                    </a:lnTo>
                    <a:lnTo>
                      <a:pt x="336" y="894"/>
                    </a:lnTo>
                    <a:lnTo>
                      <a:pt x="324" y="904"/>
                    </a:lnTo>
                    <a:lnTo>
                      <a:pt x="314" y="916"/>
                    </a:lnTo>
                    <a:lnTo>
                      <a:pt x="306" y="930"/>
                    </a:lnTo>
                    <a:lnTo>
                      <a:pt x="302" y="946"/>
                    </a:lnTo>
                    <a:lnTo>
                      <a:pt x="300" y="964"/>
                    </a:lnTo>
                    <a:lnTo>
                      <a:pt x="300" y="964"/>
                    </a:lnTo>
                    <a:lnTo>
                      <a:pt x="302" y="980"/>
                    </a:lnTo>
                    <a:lnTo>
                      <a:pt x="306" y="996"/>
                    </a:lnTo>
                    <a:lnTo>
                      <a:pt x="314" y="1010"/>
                    </a:lnTo>
                    <a:lnTo>
                      <a:pt x="324" y="1022"/>
                    </a:lnTo>
                    <a:lnTo>
                      <a:pt x="336" y="1032"/>
                    </a:lnTo>
                    <a:lnTo>
                      <a:pt x="350" y="1040"/>
                    </a:lnTo>
                    <a:lnTo>
                      <a:pt x="366" y="1044"/>
                    </a:lnTo>
                    <a:lnTo>
                      <a:pt x="382" y="1046"/>
                    </a:lnTo>
                    <a:lnTo>
                      <a:pt x="382" y="1046"/>
                    </a:lnTo>
                    <a:lnTo>
                      <a:pt x="400" y="1044"/>
                    </a:lnTo>
                    <a:lnTo>
                      <a:pt x="416" y="1040"/>
                    </a:lnTo>
                    <a:lnTo>
                      <a:pt x="430" y="1032"/>
                    </a:lnTo>
                    <a:lnTo>
                      <a:pt x="442" y="1022"/>
                    </a:lnTo>
                    <a:lnTo>
                      <a:pt x="452" y="1010"/>
                    </a:lnTo>
                    <a:lnTo>
                      <a:pt x="460" y="996"/>
                    </a:lnTo>
                    <a:lnTo>
                      <a:pt x="464" y="980"/>
                    </a:lnTo>
                    <a:lnTo>
                      <a:pt x="466" y="964"/>
                    </a:lnTo>
                    <a:lnTo>
                      <a:pt x="466" y="964"/>
                    </a:lnTo>
                    <a:lnTo>
                      <a:pt x="464" y="946"/>
                    </a:lnTo>
                    <a:lnTo>
                      <a:pt x="460" y="930"/>
                    </a:lnTo>
                    <a:lnTo>
                      <a:pt x="452" y="916"/>
                    </a:lnTo>
                    <a:lnTo>
                      <a:pt x="442" y="904"/>
                    </a:lnTo>
                    <a:lnTo>
                      <a:pt x="430" y="894"/>
                    </a:lnTo>
                    <a:lnTo>
                      <a:pt x="416" y="886"/>
                    </a:lnTo>
                    <a:lnTo>
                      <a:pt x="400" y="882"/>
                    </a:lnTo>
                    <a:lnTo>
                      <a:pt x="382" y="880"/>
                    </a:lnTo>
                    <a:lnTo>
                      <a:pt x="382" y="880"/>
                    </a:lnTo>
                    <a:close/>
                    <a:moveTo>
                      <a:pt x="648" y="1362"/>
                    </a:moveTo>
                    <a:lnTo>
                      <a:pt x="648" y="984"/>
                    </a:lnTo>
                    <a:lnTo>
                      <a:pt x="648" y="984"/>
                    </a:lnTo>
                    <a:lnTo>
                      <a:pt x="624" y="1014"/>
                    </a:lnTo>
                    <a:lnTo>
                      <a:pt x="596" y="1040"/>
                    </a:lnTo>
                    <a:lnTo>
                      <a:pt x="566" y="1064"/>
                    </a:lnTo>
                    <a:lnTo>
                      <a:pt x="534" y="1084"/>
                    </a:lnTo>
                    <a:lnTo>
                      <a:pt x="498" y="1098"/>
                    </a:lnTo>
                    <a:lnTo>
                      <a:pt x="462" y="1110"/>
                    </a:lnTo>
                    <a:lnTo>
                      <a:pt x="442" y="1114"/>
                    </a:lnTo>
                    <a:lnTo>
                      <a:pt x="424" y="1118"/>
                    </a:lnTo>
                    <a:lnTo>
                      <a:pt x="404" y="1120"/>
                    </a:lnTo>
                    <a:lnTo>
                      <a:pt x="382" y="1120"/>
                    </a:lnTo>
                    <a:lnTo>
                      <a:pt x="382" y="1120"/>
                    </a:lnTo>
                    <a:lnTo>
                      <a:pt x="362" y="1120"/>
                    </a:lnTo>
                    <a:lnTo>
                      <a:pt x="342" y="1118"/>
                    </a:lnTo>
                    <a:lnTo>
                      <a:pt x="324" y="1114"/>
                    </a:lnTo>
                    <a:lnTo>
                      <a:pt x="304" y="1110"/>
                    </a:lnTo>
                    <a:lnTo>
                      <a:pt x="268" y="1098"/>
                    </a:lnTo>
                    <a:lnTo>
                      <a:pt x="232" y="1084"/>
                    </a:lnTo>
                    <a:lnTo>
                      <a:pt x="200" y="1064"/>
                    </a:lnTo>
                    <a:lnTo>
                      <a:pt x="170" y="1040"/>
                    </a:lnTo>
                    <a:lnTo>
                      <a:pt x="142" y="1014"/>
                    </a:lnTo>
                    <a:lnTo>
                      <a:pt x="118" y="984"/>
                    </a:lnTo>
                    <a:lnTo>
                      <a:pt x="118" y="1362"/>
                    </a:lnTo>
                    <a:lnTo>
                      <a:pt x="648" y="1362"/>
                    </a:lnTo>
                    <a:close/>
                    <a:moveTo>
                      <a:pt x="648" y="1362"/>
                    </a:moveTo>
                    <a:lnTo>
                      <a:pt x="648" y="136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1" name="Freeform 350"/>
              <p:cNvSpPr>
                <a:spLocks noEditPoints="1"/>
              </p:cNvSpPr>
              <p:nvPr/>
            </p:nvSpPr>
            <p:spPr bwMode="auto">
              <a:xfrm>
                <a:off x="1385597" y="3486094"/>
                <a:ext cx="276417" cy="551388"/>
              </a:xfrm>
              <a:custGeom>
                <a:avLst/>
                <a:gdLst>
                  <a:gd name="T0" fmla="*/ 392 w 766"/>
                  <a:gd name="T1" fmla="*/ 920 h 1528"/>
                  <a:gd name="T2" fmla="*/ 414 w 766"/>
                  <a:gd name="T3" fmla="*/ 932 h 1528"/>
                  <a:gd name="T4" fmla="*/ 426 w 766"/>
                  <a:gd name="T5" fmla="*/ 954 h 1528"/>
                  <a:gd name="T6" fmla="*/ 426 w 766"/>
                  <a:gd name="T7" fmla="*/ 972 h 1528"/>
                  <a:gd name="T8" fmla="*/ 414 w 766"/>
                  <a:gd name="T9" fmla="*/ 994 h 1528"/>
                  <a:gd name="T10" fmla="*/ 392 w 766"/>
                  <a:gd name="T11" fmla="*/ 1008 h 1528"/>
                  <a:gd name="T12" fmla="*/ 374 w 766"/>
                  <a:gd name="T13" fmla="*/ 1008 h 1528"/>
                  <a:gd name="T14" fmla="*/ 352 w 766"/>
                  <a:gd name="T15" fmla="*/ 994 h 1528"/>
                  <a:gd name="T16" fmla="*/ 340 w 766"/>
                  <a:gd name="T17" fmla="*/ 972 h 1528"/>
                  <a:gd name="T18" fmla="*/ 340 w 766"/>
                  <a:gd name="T19" fmla="*/ 954 h 1528"/>
                  <a:gd name="T20" fmla="*/ 352 w 766"/>
                  <a:gd name="T21" fmla="*/ 932 h 1528"/>
                  <a:gd name="T22" fmla="*/ 374 w 766"/>
                  <a:gd name="T23" fmla="*/ 920 h 1528"/>
                  <a:gd name="T24" fmla="*/ 536 w 766"/>
                  <a:gd name="T25" fmla="*/ 1528 h 1528"/>
                  <a:gd name="T26" fmla="*/ 230 w 766"/>
                  <a:gd name="T27" fmla="*/ 1528 h 1528"/>
                  <a:gd name="T28" fmla="*/ 16 w 766"/>
                  <a:gd name="T29" fmla="*/ 1508 h 1528"/>
                  <a:gd name="T30" fmla="*/ 4 w 766"/>
                  <a:gd name="T31" fmla="*/ 1504 h 1528"/>
                  <a:gd name="T32" fmla="*/ 0 w 766"/>
                  <a:gd name="T33" fmla="*/ 38 h 1528"/>
                  <a:gd name="T34" fmla="*/ 4 w 766"/>
                  <a:gd name="T35" fmla="*/ 26 h 1528"/>
                  <a:gd name="T36" fmla="*/ 90 w 766"/>
                  <a:gd name="T37" fmla="*/ 22 h 1528"/>
                  <a:gd name="T38" fmla="*/ 676 w 766"/>
                  <a:gd name="T39" fmla="*/ 22 h 1528"/>
                  <a:gd name="T40" fmla="*/ 756 w 766"/>
                  <a:gd name="T41" fmla="*/ 22 h 1528"/>
                  <a:gd name="T42" fmla="*/ 766 w 766"/>
                  <a:gd name="T43" fmla="*/ 38 h 1528"/>
                  <a:gd name="T44" fmla="*/ 764 w 766"/>
                  <a:gd name="T45" fmla="*/ 1498 h 1528"/>
                  <a:gd name="T46" fmla="*/ 750 w 766"/>
                  <a:gd name="T47" fmla="*/ 1508 h 1528"/>
                  <a:gd name="T48" fmla="*/ 536 w 766"/>
                  <a:gd name="T49" fmla="*/ 1528 h 1528"/>
                  <a:gd name="T50" fmla="*/ 648 w 766"/>
                  <a:gd name="T51" fmla="*/ 156 h 1528"/>
                  <a:gd name="T52" fmla="*/ 118 w 766"/>
                  <a:gd name="T53" fmla="*/ 496 h 1528"/>
                  <a:gd name="T54" fmla="*/ 118 w 766"/>
                  <a:gd name="T55" fmla="*/ 348 h 1528"/>
                  <a:gd name="T56" fmla="*/ 648 w 766"/>
                  <a:gd name="T57" fmla="*/ 688 h 1528"/>
                  <a:gd name="T58" fmla="*/ 118 w 766"/>
                  <a:gd name="T59" fmla="*/ 688 h 1528"/>
                  <a:gd name="T60" fmla="*/ 366 w 766"/>
                  <a:gd name="T61" fmla="*/ 882 h 1528"/>
                  <a:gd name="T62" fmla="*/ 324 w 766"/>
                  <a:gd name="T63" fmla="*/ 904 h 1528"/>
                  <a:gd name="T64" fmla="*/ 302 w 766"/>
                  <a:gd name="T65" fmla="*/ 946 h 1528"/>
                  <a:gd name="T66" fmla="*/ 302 w 766"/>
                  <a:gd name="T67" fmla="*/ 980 h 1528"/>
                  <a:gd name="T68" fmla="*/ 324 w 766"/>
                  <a:gd name="T69" fmla="*/ 1022 h 1528"/>
                  <a:gd name="T70" fmla="*/ 366 w 766"/>
                  <a:gd name="T71" fmla="*/ 1044 h 1528"/>
                  <a:gd name="T72" fmla="*/ 400 w 766"/>
                  <a:gd name="T73" fmla="*/ 1044 h 1528"/>
                  <a:gd name="T74" fmla="*/ 442 w 766"/>
                  <a:gd name="T75" fmla="*/ 1022 h 1528"/>
                  <a:gd name="T76" fmla="*/ 464 w 766"/>
                  <a:gd name="T77" fmla="*/ 980 h 1528"/>
                  <a:gd name="T78" fmla="*/ 464 w 766"/>
                  <a:gd name="T79" fmla="*/ 946 h 1528"/>
                  <a:gd name="T80" fmla="*/ 442 w 766"/>
                  <a:gd name="T81" fmla="*/ 904 h 1528"/>
                  <a:gd name="T82" fmla="*/ 400 w 766"/>
                  <a:gd name="T83" fmla="*/ 882 h 1528"/>
                  <a:gd name="T84" fmla="*/ 648 w 766"/>
                  <a:gd name="T85" fmla="*/ 1362 h 1528"/>
                  <a:gd name="T86" fmla="*/ 624 w 766"/>
                  <a:gd name="T87" fmla="*/ 1014 h 1528"/>
                  <a:gd name="T88" fmla="*/ 534 w 766"/>
                  <a:gd name="T89" fmla="*/ 1084 h 1528"/>
                  <a:gd name="T90" fmla="*/ 442 w 766"/>
                  <a:gd name="T91" fmla="*/ 1114 h 1528"/>
                  <a:gd name="T92" fmla="*/ 382 w 766"/>
                  <a:gd name="T93" fmla="*/ 1120 h 1528"/>
                  <a:gd name="T94" fmla="*/ 342 w 766"/>
                  <a:gd name="T95" fmla="*/ 1118 h 1528"/>
                  <a:gd name="T96" fmla="*/ 268 w 766"/>
                  <a:gd name="T97" fmla="*/ 1098 h 1528"/>
                  <a:gd name="T98" fmla="*/ 170 w 766"/>
                  <a:gd name="T99" fmla="*/ 1040 h 1528"/>
                  <a:gd name="T100" fmla="*/ 118 w 766"/>
                  <a:gd name="T101" fmla="*/ 1362 h 1528"/>
                  <a:gd name="T102" fmla="*/ 648 w 766"/>
                  <a:gd name="T103" fmla="*/ 1362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66" h="1528">
                    <a:moveTo>
                      <a:pt x="382" y="918"/>
                    </a:moveTo>
                    <a:lnTo>
                      <a:pt x="382" y="918"/>
                    </a:lnTo>
                    <a:lnTo>
                      <a:pt x="392" y="920"/>
                    </a:lnTo>
                    <a:lnTo>
                      <a:pt x="400" y="922"/>
                    </a:lnTo>
                    <a:lnTo>
                      <a:pt x="408" y="926"/>
                    </a:lnTo>
                    <a:lnTo>
                      <a:pt x="414" y="932"/>
                    </a:lnTo>
                    <a:lnTo>
                      <a:pt x="420" y="938"/>
                    </a:lnTo>
                    <a:lnTo>
                      <a:pt x="424" y="946"/>
                    </a:lnTo>
                    <a:lnTo>
                      <a:pt x="426" y="954"/>
                    </a:lnTo>
                    <a:lnTo>
                      <a:pt x="428" y="964"/>
                    </a:lnTo>
                    <a:lnTo>
                      <a:pt x="428" y="964"/>
                    </a:lnTo>
                    <a:lnTo>
                      <a:pt x="426" y="972"/>
                    </a:lnTo>
                    <a:lnTo>
                      <a:pt x="424" y="980"/>
                    </a:lnTo>
                    <a:lnTo>
                      <a:pt x="420" y="988"/>
                    </a:lnTo>
                    <a:lnTo>
                      <a:pt x="414" y="994"/>
                    </a:lnTo>
                    <a:lnTo>
                      <a:pt x="408" y="1000"/>
                    </a:lnTo>
                    <a:lnTo>
                      <a:pt x="400" y="1004"/>
                    </a:lnTo>
                    <a:lnTo>
                      <a:pt x="392" y="1008"/>
                    </a:lnTo>
                    <a:lnTo>
                      <a:pt x="382" y="1008"/>
                    </a:lnTo>
                    <a:lnTo>
                      <a:pt x="382" y="1008"/>
                    </a:lnTo>
                    <a:lnTo>
                      <a:pt x="374" y="1008"/>
                    </a:lnTo>
                    <a:lnTo>
                      <a:pt x="366" y="1004"/>
                    </a:lnTo>
                    <a:lnTo>
                      <a:pt x="358" y="1000"/>
                    </a:lnTo>
                    <a:lnTo>
                      <a:pt x="352" y="994"/>
                    </a:lnTo>
                    <a:lnTo>
                      <a:pt x="346" y="988"/>
                    </a:lnTo>
                    <a:lnTo>
                      <a:pt x="342" y="980"/>
                    </a:lnTo>
                    <a:lnTo>
                      <a:pt x="340" y="972"/>
                    </a:lnTo>
                    <a:lnTo>
                      <a:pt x="338" y="964"/>
                    </a:lnTo>
                    <a:lnTo>
                      <a:pt x="338" y="964"/>
                    </a:lnTo>
                    <a:lnTo>
                      <a:pt x="340" y="954"/>
                    </a:lnTo>
                    <a:lnTo>
                      <a:pt x="342" y="946"/>
                    </a:lnTo>
                    <a:lnTo>
                      <a:pt x="346" y="938"/>
                    </a:lnTo>
                    <a:lnTo>
                      <a:pt x="352" y="932"/>
                    </a:lnTo>
                    <a:lnTo>
                      <a:pt x="358" y="926"/>
                    </a:lnTo>
                    <a:lnTo>
                      <a:pt x="366" y="922"/>
                    </a:lnTo>
                    <a:lnTo>
                      <a:pt x="374" y="920"/>
                    </a:lnTo>
                    <a:lnTo>
                      <a:pt x="382" y="918"/>
                    </a:lnTo>
                    <a:lnTo>
                      <a:pt x="382" y="918"/>
                    </a:lnTo>
                    <a:close/>
                    <a:moveTo>
                      <a:pt x="536" y="1528"/>
                    </a:moveTo>
                    <a:lnTo>
                      <a:pt x="536" y="1508"/>
                    </a:lnTo>
                    <a:lnTo>
                      <a:pt x="230" y="1508"/>
                    </a:lnTo>
                    <a:lnTo>
                      <a:pt x="230" y="1528"/>
                    </a:lnTo>
                    <a:lnTo>
                      <a:pt x="94" y="1528"/>
                    </a:lnTo>
                    <a:lnTo>
                      <a:pt x="94" y="1508"/>
                    </a:lnTo>
                    <a:lnTo>
                      <a:pt x="16" y="1508"/>
                    </a:lnTo>
                    <a:lnTo>
                      <a:pt x="16" y="1508"/>
                    </a:lnTo>
                    <a:lnTo>
                      <a:pt x="10" y="1508"/>
                    </a:lnTo>
                    <a:lnTo>
                      <a:pt x="4" y="1504"/>
                    </a:lnTo>
                    <a:lnTo>
                      <a:pt x="2" y="1498"/>
                    </a:lnTo>
                    <a:lnTo>
                      <a:pt x="0" y="1492"/>
                    </a:lnTo>
                    <a:lnTo>
                      <a:pt x="0" y="38"/>
                    </a:lnTo>
                    <a:lnTo>
                      <a:pt x="0" y="38"/>
                    </a:lnTo>
                    <a:lnTo>
                      <a:pt x="2" y="32"/>
                    </a:lnTo>
                    <a:lnTo>
                      <a:pt x="4" y="26"/>
                    </a:lnTo>
                    <a:lnTo>
                      <a:pt x="10" y="22"/>
                    </a:lnTo>
                    <a:lnTo>
                      <a:pt x="16" y="22"/>
                    </a:lnTo>
                    <a:lnTo>
                      <a:pt x="90" y="22"/>
                    </a:lnTo>
                    <a:lnTo>
                      <a:pt x="108" y="0"/>
                    </a:lnTo>
                    <a:lnTo>
                      <a:pt x="658" y="0"/>
                    </a:lnTo>
                    <a:lnTo>
                      <a:pt x="676" y="22"/>
                    </a:lnTo>
                    <a:lnTo>
                      <a:pt x="750" y="22"/>
                    </a:lnTo>
                    <a:lnTo>
                      <a:pt x="750" y="22"/>
                    </a:lnTo>
                    <a:lnTo>
                      <a:pt x="756" y="22"/>
                    </a:lnTo>
                    <a:lnTo>
                      <a:pt x="762" y="26"/>
                    </a:lnTo>
                    <a:lnTo>
                      <a:pt x="764" y="32"/>
                    </a:lnTo>
                    <a:lnTo>
                      <a:pt x="766" y="38"/>
                    </a:lnTo>
                    <a:lnTo>
                      <a:pt x="766" y="1492"/>
                    </a:lnTo>
                    <a:lnTo>
                      <a:pt x="766" y="1492"/>
                    </a:lnTo>
                    <a:lnTo>
                      <a:pt x="764" y="1498"/>
                    </a:lnTo>
                    <a:lnTo>
                      <a:pt x="762" y="1504"/>
                    </a:lnTo>
                    <a:lnTo>
                      <a:pt x="756" y="1508"/>
                    </a:lnTo>
                    <a:lnTo>
                      <a:pt x="750" y="1508"/>
                    </a:lnTo>
                    <a:lnTo>
                      <a:pt x="672" y="1508"/>
                    </a:lnTo>
                    <a:lnTo>
                      <a:pt x="672" y="1528"/>
                    </a:lnTo>
                    <a:lnTo>
                      <a:pt x="536" y="1528"/>
                    </a:lnTo>
                    <a:close/>
                    <a:moveTo>
                      <a:pt x="118" y="304"/>
                    </a:moveTo>
                    <a:lnTo>
                      <a:pt x="648" y="304"/>
                    </a:lnTo>
                    <a:lnTo>
                      <a:pt x="648" y="156"/>
                    </a:lnTo>
                    <a:lnTo>
                      <a:pt x="118" y="156"/>
                    </a:lnTo>
                    <a:lnTo>
                      <a:pt x="118" y="304"/>
                    </a:lnTo>
                    <a:close/>
                    <a:moveTo>
                      <a:pt x="118" y="496"/>
                    </a:moveTo>
                    <a:lnTo>
                      <a:pt x="648" y="496"/>
                    </a:lnTo>
                    <a:lnTo>
                      <a:pt x="648" y="348"/>
                    </a:lnTo>
                    <a:lnTo>
                      <a:pt x="118" y="348"/>
                    </a:lnTo>
                    <a:lnTo>
                      <a:pt x="118" y="496"/>
                    </a:lnTo>
                    <a:close/>
                    <a:moveTo>
                      <a:pt x="118" y="688"/>
                    </a:moveTo>
                    <a:lnTo>
                      <a:pt x="648" y="688"/>
                    </a:lnTo>
                    <a:lnTo>
                      <a:pt x="648" y="540"/>
                    </a:lnTo>
                    <a:lnTo>
                      <a:pt x="118" y="540"/>
                    </a:lnTo>
                    <a:lnTo>
                      <a:pt x="118" y="688"/>
                    </a:lnTo>
                    <a:close/>
                    <a:moveTo>
                      <a:pt x="382" y="880"/>
                    </a:moveTo>
                    <a:lnTo>
                      <a:pt x="382" y="880"/>
                    </a:lnTo>
                    <a:lnTo>
                      <a:pt x="366" y="882"/>
                    </a:lnTo>
                    <a:lnTo>
                      <a:pt x="350" y="886"/>
                    </a:lnTo>
                    <a:lnTo>
                      <a:pt x="336" y="894"/>
                    </a:lnTo>
                    <a:lnTo>
                      <a:pt x="324" y="904"/>
                    </a:lnTo>
                    <a:lnTo>
                      <a:pt x="314" y="916"/>
                    </a:lnTo>
                    <a:lnTo>
                      <a:pt x="306" y="930"/>
                    </a:lnTo>
                    <a:lnTo>
                      <a:pt x="302" y="946"/>
                    </a:lnTo>
                    <a:lnTo>
                      <a:pt x="300" y="964"/>
                    </a:lnTo>
                    <a:lnTo>
                      <a:pt x="300" y="964"/>
                    </a:lnTo>
                    <a:lnTo>
                      <a:pt x="302" y="980"/>
                    </a:lnTo>
                    <a:lnTo>
                      <a:pt x="306" y="996"/>
                    </a:lnTo>
                    <a:lnTo>
                      <a:pt x="314" y="1010"/>
                    </a:lnTo>
                    <a:lnTo>
                      <a:pt x="324" y="1022"/>
                    </a:lnTo>
                    <a:lnTo>
                      <a:pt x="336" y="1032"/>
                    </a:lnTo>
                    <a:lnTo>
                      <a:pt x="350" y="1040"/>
                    </a:lnTo>
                    <a:lnTo>
                      <a:pt x="366" y="1044"/>
                    </a:lnTo>
                    <a:lnTo>
                      <a:pt x="382" y="1046"/>
                    </a:lnTo>
                    <a:lnTo>
                      <a:pt x="382" y="1046"/>
                    </a:lnTo>
                    <a:lnTo>
                      <a:pt x="400" y="1044"/>
                    </a:lnTo>
                    <a:lnTo>
                      <a:pt x="416" y="1040"/>
                    </a:lnTo>
                    <a:lnTo>
                      <a:pt x="430" y="1032"/>
                    </a:lnTo>
                    <a:lnTo>
                      <a:pt x="442" y="1022"/>
                    </a:lnTo>
                    <a:lnTo>
                      <a:pt x="452" y="1010"/>
                    </a:lnTo>
                    <a:lnTo>
                      <a:pt x="460" y="996"/>
                    </a:lnTo>
                    <a:lnTo>
                      <a:pt x="464" y="980"/>
                    </a:lnTo>
                    <a:lnTo>
                      <a:pt x="466" y="964"/>
                    </a:lnTo>
                    <a:lnTo>
                      <a:pt x="466" y="964"/>
                    </a:lnTo>
                    <a:lnTo>
                      <a:pt x="464" y="946"/>
                    </a:lnTo>
                    <a:lnTo>
                      <a:pt x="460" y="930"/>
                    </a:lnTo>
                    <a:lnTo>
                      <a:pt x="452" y="916"/>
                    </a:lnTo>
                    <a:lnTo>
                      <a:pt x="442" y="904"/>
                    </a:lnTo>
                    <a:lnTo>
                      <a:pt x="430" y="894"/>
                    </a:lnTo>
                    <a:lnTo>
                      <a:pt x="416" y="886"/>
                    </a:lnTo>
                    <a:lnTo>
                      <a:pt x="400" y="882"/>
                    </a:lnTo>
                    <a:lnTo>
                      <a:pt x="382" y="880"/>
                    </a:lnTo>
                    <a:lnTo>
                      <a:pt x="382" y="880"/>
                    </a:lnTo>
                    <a:close/>
                    <a:moveTo>
                      <a:pt x="648" y="1362"/>
                    </a:moveTo>
                    <a:lnTo>
                      <a:pt x="648" y="984"/>
                    </a:lnTo>
                    <a:lnTo>
                      <a:pt x="648" y="984"/>
                    </a:lnTo>
                    <a:lnTo>
                      <a:pt x="624" y="1014"/>
                    </a:lnTo>
                    <a:lnTo>
                      <a:pt x="596" y="1040"/>
                    </a:lnTo>
                    <a:lnTo>
                      <a:pt x="566" y="1064"/>
                    </a:lnTo>
                    <a:lnTo>
                      <a:pt x="534" y="1084"/>
                    </a:lnTo>
                    <a:lnTo>
                      <a:pt x="498" y="1098"/>
                    </a:lnTo>
                    <a:lnTo>
                      <a:pt x="462" y="1110"/>
                    </a:lnTo>
                    <a:lnTo>
                      <a:pt x="442" y="1114"/>
                    </a:lnTo>
                    <a:lnTo>
                      <a:pt x="424" y="1118"/>
                    </a:lnTo>
                    <a:lnTo>
                      <a:pt x="404" y="1120"/>
                    </a:lnTo>
                    <a:lnTo>
                      <a:pt x="382" y="1120"/>
                    </a:lnTo>
                    <a:lnTo>
                      <a:pt x="382" y="1120"/>
                    </a:lnTo>
                    <a:lnTo>
                      <a:pt x="362" y="1120"/>
                    </a:lnTo>
                    <a:lnTo>
                      <a:pt x="342" y="1118"/>
                    </a:lnTo>
                    <a:lnTo>
                      <a:pt x="324" y="1114"/>
                    </a:lnTo>
                    <a:lnTo>
                      <a:pt x="304" y="1110"/>
                    </a:lnTo>
                    <a:lnTo>
                      <a:pt x="268" y="1098"/>
                    </a:lnTo>
                    <a:lnTo>
                      <a:pt x="232" y="1084"/>
                    </a:lnTo>
                    <a:lnTo>
                      <a:pt x="200" y="1064"/>
                    </a:lnTo>
                    <a:lnTo>
                      <a:pt x="170" y="1040"/>
                    </a:lnTo>
                    <a:lnTo>
                      <a:pt x="142" y="1014"/>
                    </a:lnTo>
                    <a:lnTo>
                      <a:pt x="118" y="984"/>
                    </a:lnTo>
                    <a:lnTo>
                      <a:pt x="118" y="1362"/>
                    </a:lnTo>
                    <a:lnTo>
                      <a:pt x="648" y="1362"/>
                    </a:lnTo>
                    <a:close/>
                    <a:moveTo>
                      <a:pt x="648" y="1362"/>
                    </a:moveTo>
                    <a:lnTo>
                      <a:pt x="648" y="136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2" name="Freeform 351"/>
              <p:cNvSpPr>
                <a:spLocks noEditPoints="1"/>
              </p:cNvSpPr>
              <p:nvPr/>
            </p:nvSpPr>
            <p:spPr bwMode="auto">
              <a:xfrm>
                <a:off x="2600745" y="3486094"/>
                <a:ext cx="276417" cy="551388"/>
              </a:xfrm>
              <a:custGeom>
                <a:avLst/>
                <a:gdLst>
                  <a:gd name="T0" fmla="*/ 392 w 766"/>
                  <a:gd name="T1" fmla="*/ 920 h 1528"/>
                  <a:gd name="T2" fmla="*/ 414 w 766"/>
                  <a:gd name="T3" fmla="*/ 932 h 1528"/>
                  <a:gd name="T4" fmla="*/ 426 w 766"/>
                  <a:gd name="T5" fmla="*/ 954 h 1528"/>
                  <a:gd name="T6" fmla="*/ 426 w 766"/>
                  <a:gd name="T7" fmla="*/ 972 h 1528"/>
                  <a:gd name="T8" fmla="*/ 414 w 766"/>
                  <a:gd name="T9" fmla="*/ 994 h 1528"/>
                  <a:gd name="T10" fmla="*/ 392 w 766"/>
                  <a:gd name="T11" fmla="*/ 1008 h 1528"/>
                  <a:gd name="T12" fmla="*/ 374 w 766"/>
                  <a:gd name="T13" fmla="*/ 1008 h 1528"/>
                  <a:gd name="T14" fmla="*/ 352 w 766"/>
                  <a:gd name="T15" fmla="*/ 994 h 1528"/>
                  <a:gd name="T16" fmla="*/ 340 w 766"/>
                  <a:gd name="T17" fmla="*/ 972 h 1528"/>
                  <a:gd name="T18" fmla="*/ 340 w 766"/>
                  <a:gd name="T19" fmla="*/ 954 h 1528"/>
                  <a:gd name="T20" fmla="*/ 352 w 766"/>
                  <a:gd name="T21" fmla="*/ 932 h 1528"/>
                  <a:gd name="T22" fmla="*/ 374 w 766"/>
                  <a:gd name="T23" fmla="*/ 920 h 1528"/>
                  <a:gd name="T24" fmla="*/ 536 w 766"/>
                  <a:gd name="T25" fmla="*/ 1528 h 1528"/>
                  <a:gd name="T26" fmla="*/ 230 w 766"/>
                  <a:gd name="T27" fmla="*/ 1528 h 1528"/>
                  <a:gd name="T28" fmla="*/ 16 w 766"/>
                  <a:gd name="T29" fmla="*/ 1508 h 1528"/>
                  <a:gd name="T30" fmla="*/ 4 w 766"/>
                  <a:gd name="T31" fmla="*/ 1504 h 1528"/>
                  <a:gd name="T32" fmla="*/ 0 w 766"/>
                  <a:gd name="T33" fmla="*/ 38 h 1528"/>
                  <a:gd name="T34" fmla="*/ 4 w 766"/>
                  <a:gd name="T35" fmla="*/ 26 h 1528"/>
                  <a:gd name="T36" fmla="*/ 90 w 766"/>
                  <a:gd name="T37" fmla="*/ 22 h 1528"/>
                  <a:gd name="T38" fmla="*/ 676 w 766"/>
                  <a:gd name="T39" fmla="*/ 22 h 1528"/>
                  <a:gd name="T40" fmla="*/ 756 w 766"/>
                  <a:gd name="T41" fmla="*/ 22 h 1528"/>
                  <a:gd name="T42" fmla="*/ 766 w 766"/>
                  <a:gd name="T43" fmla="*/ 38 h 1528"/>
                  <a:gd name="T44" fmla="*/ 764 w 766"/>
                  <a:gd name="T45" fmla="*/ 1498 h 1528"/>
                  <a:gd name="T46" fmla="*/ 750 w 766"/>
                  <a:gd name="T47" fmla="*/ 1508 h 1528"/>
                  <a:gd name="T48" fmla="*/ 536 w 766"/>
                  <a:gd name="T49" fmla="*/ 1528 h 1528"/>
                  <a:gd name="T50" fmla="*/ 648 w 766"/>
                  <a:gd name="T51" fmla="*/ 156 h 1528"/>
                  <a:gd name="T52" fmla="*/ 118 w 766"/>
                  <a:gd name="T53" fmla="*/ 496 h 1528"/>
                  <a:gd name="T54" fmla="*/ 118 w 766"/>
                  <a:gd name="T55" fmla="*/ 348 h 1528"/>
                  <a:gd name="T56" fmla="*/ 648 w 766"/>
                  <a:gd name="T57" fmla="*/ 688 h 1528"/>
                  <a:gd name="T58" fmla="*/ 118 w 766"/>
                  <a:gd name="T59" fmla="*/ 688 h 1528"/>
                  <a:gd name="T60" fmla="*/ 366 w 766"/>
                  <a:gd name="T61" fmla="*/ 882 h 1528"/>
                  <a:gd name="T62" fmla="*/ 324 w 766"/>
                  <a:gd name="T63" fmla="*/ 904 h 1528"/>
                  <a:gd name="T64" fmla="*/ 302 w 766"/>
                  <a:gd name="T65" fmla="*/ 946 h 1528"/>
                  <a:gd name="T66" fmla="*/ 302 w 766"/>
                  <a:gd name="T67" fmla="*/ 980 h 1528"/>
                  <a:gd name="T68" fmla="*/ 324 w 766"/>
                  <a:gd name="T69" fmla="*/ 1022 h 1528"/>
                  <a:gd name="T70" fmla="*/ 366 w 766"/>
                  <a:gd name="T71" fmla="*/ 1044 h 1528"/>
                  <a:gd name="T72" fmla="*/ 400 w 766"/>
                  <a:gd name="T73" fmla="*/ 1044 h 1528"/>
                  <a:gd name="T74" fmla="*/ 442 w 766"/>
                  <a:gd name="T75" fmla="*/ 1022 h 1528"/>
                  <a:gd name="T76" fmla="*/ 464 w 766"/>
                  <a:gd name="T77" fmla="*/ 980 h 1528"/>
                  <a:gd name="T78" fmla="*/ 464 w 766"/>
                  <a:gd name="T79" fmla="*/ 946 h 1528"/>
                  <a:gd name="T80" fmla="*/ 442 w 766"/>
                  <a:gd name="T81" fmla="*/ 904 h 1528"/>
                  <a:gd name="T82" fmla="*/ 400 w 766"/>
                  <a:gd name="T83" fmla="*/ 882 h 1528"/>
                  <a:gd name="T84" fmla="*/ 648 w 766"/>
                  <a:gd name="T85" fmla="*/ 1362 h 1528"/>
                  <a:gd name="T86" fmla="*/ 624 w 766"/>
                  <a:gd name="T87" fmla="*/ 1014 h 1528"/>
                  <a:gd name="T88" fmla="*/ 534 w 766"/>
                  <a:gd name="T89" fmla="*/ 1084 h 1528"/>
                  <a:gd name="T90" fmla="*/ 442 w 766"/>
                  <a:gd name="T91" fmla="*/ 1114 h 1528"/>
                  <a:gd name="T92" fmla="*/ 382 w 766"/>
                  <a:gd name="T93" fmla="*/ 1120 h 1528"/>
                  <a:gd name="T94" fmla="*/ 342 w 766"/>
                  <a:gd name="T95" fmla="*/ 1118 h 1528"/>
                  <a:gd name="T96" fmla="*/ 268 w 766"/>
                  <a:gd name="T97" fmla="*/ 1098 h 1528"/>
                  <a:gd name="T98" fmla="*/ 170 w 766"/>
                  <a:gd name="T99" fmla="*/ 1040 h 1528"/>
                  <a:gd name="T100" fmla="*/ 118 w 766"/>
                  <a:gd name="T101" fmla="*/ 1362 h 1528"/>
                  <a:gd name="T102" fmla="*/ 648 w 766"/>
                  <a:gd name="T103" fmla="*/ 1362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66" h="1528">
                    <a:moveTo>
                      <a:pt x="382" y="918"/>
                    </a:moveTo>
                    <a:lnTo>
                      <a:pt x="382" y="918"/>
                    </a:lnTo>
                    <a:lnTo>
                      <a:pt x="392" y="920"/>
                    </a:lnTo>
                    <a:lnTo>
                      <a:pt x="400" y="922"/>
                    </a:lnTo>
                    <a:lnTo>
                      <a:pt x="408" y="926"/>
                    </a:lnTo>
                    <a:lnTo>
                      <a:pt x="414" y="932"/>
                    </a:lnTo>
                    <a:lnTo>
                      <a:pt x="420" y="938"/>
                    </a:lnTo>
                    <a:lnTo>
                      <a:pt x="424" y="946"/>
                    </a:lnTo>
                    <a:lnTo>
                      <a:pt x="426" y="954"/>
                    </a:lnTo>
                    <a:lnTo>
                      <a:pt x="428" y="964"/>
                    </a:lnTo>
                    <a:lnTo>
                      <a:pt x="428" y="964"/>
                    </a:lnTo>
                    <a:lnTo>
                      <a:pt x="426" y="972"/>
                    </a:lnTo>
                    <a:lnTo>
                      <a:pt x="424" y="980"/>
                    </a:lnTo>
                    <a:lnTo>
                      <a:pt x="420" y="988"/>
                    </a:lnTo>
                    <a:lnTo>
                      <a:pt x="414" y="994"/>
                    </a:lnTo>
                    <a:lnTo>
                      <a:pt x="408" y="1000"/>
                    </a:lnTo>
                    <a:lnTo>
                      <a:pt x="400" y="1004"/>
                    </a:lnTo>
                    <a:lnTo>
                      <a:pt x="392" y="1008"/>
                    </a:lnTo>
                    <a:lnTo>
                      <a:pt x="382" y="1008"/>
                    </a:lnTo>
                    <a:lnTo>
                      <a:pt x="382" y="1008"/>
                    </a:lnTo>
                    <a:lnTo>
                      <a:pt x="374" y="1008"/>
                    </a:lnTo>
                    <a:lnTo>
                      <a:pt x="366" y="1004"/>
                    </a:lnTo>
                    <a:lnTo>
                      <a:pt x="358" y="1000"/>
                    </a:lnTo>
                    <a:lnTo>
                      <a:pt x="352" y="994"/>
                    </a:lnTo>
                    <a:lnTo>
                      <a:pt x="346" y="988"/>
                    </a:lnTo>
                    <a:lnTo>
                      <a:pt x="342" y="980"/>
                    </a:lnTo>
                    <a:lnTo>
                      <a:pt x="340" y="972"/>
                    </a:lnTo>
                    <a:lnTo>
                      <a:pt x="338" y="964"/>
                    </a:lnTo>
                    <a:lnTo>
                      <a:pt x="338" y="964"/>
                    </a:lnTo>
                    <a:lnTo>
                      <a:pt x="340" y="954"/>
                    </a:lnTo>
                    <a:lnTo>
                      <a:pt x="342" y="946"/>
                    </a:lnTo>
                    <a:lnTo>
                      <a:pt x="346" y="938"/>
                    </a:lnTo>
                    <a:lnTo>
                      <a:pt x="352" y="932"/>
                    </a:lnTo>
                    <a:lnTo>
                      <a:pt x="358" y="926"/>
                    </a:lnTo>
                    <a:lnTo>
                      <a:pt x="366" y="922"/>
                    </a:lnTo>
                    <a:lnTo>
                      <a:pt x="374" y="920"/>
                    </a:lnTo>
                    <a:lnTo>
                      <a:pt x="382" y="918"/>
                    </a:lnTo>
                    <a:lnTo>
                      <a:pt x="382" y="918"/>
                    </a:lnTo>
                    <a:close/>
                    <a:moveTo>
                      <a:pt x="536" y="1528"/>
                    </a:moveTo>
                    <a:lnTo>
                      <a:pt x="536" y="1508"/>
                    </a:lnTo>
                    <a:lnTo>
                      <a:pt x="230" y="1508"/>
                    </a:lnTo>
                    <a:lnTo>
                      <a:pt x="230" y="1528"/>
                    </a:lnTo>
                    <a:lnTo>
                      <a:pt x="94" y="1528"/>
                    </a:lnTo>
                    <a:lnTo>
                      <a:pt x="94" y="1508"/>
                    </a:lnTo>
                    <a:lnTo>
                      <a:pt x="16" y="1508"/>
                    </a:lnTo>
                    <a:lnTo>
                      <a:pt x="16" y="1508"/>
                    </a:lnTo>
                    <a:lnTo>
                      <a:pt x="10" y="1508"/>
                    </a:lnTo>
                    <a:lnTo>
                      <a:pt x="4" y="1504"/>
                    </a:lnTo>
                    <a:lnTo>
                      <a:pt x="2" y="1498"/>
                    </a:lnTo>
                    <a:lnTo>
                      <a:pt x="0" y="1492"/>
                    </a:lnTo>
                    <a:lnTo>
                      <a:pt x="0" y="38"/>
                    </a:lnTo>
                    <a:lnTo>
                      <a:pt x="0" y="38"/>
                    </a:lnTo>
                    <a:lnTo>
                      <a:pt x="2" y="32"/>
                    </a:lnTo>
                    <a:lnTo>
                      <a:pt x="4" y="26"/>
                    </a:lnTo>
                    <a:lnTo>
                      <a:pt x="10" y="22"/>
                    </a:lnTo>
                    <a:lnTo>
                      <a:pt x="16" y="22"/>
                    </a:lnTo>
                    <a:lnTo>
                      <a:pt x="90" y="22"/>
                    </a:lnTo>
                    <a:lnTo>
                      <a:pt x="108" y="0"/>
                    </a:lnTo>
                    <a:lnTo>
                      <a:pt x="658" y="0"/>
                    </a:lnTo>
                    <a:lnTo>
                      <a:pt x="676" y="22"/>
                    </a:lnTo>
                    <a:lnTo>
                      <a:pt x="750" y="22"/>
                    </a:lnTo>
                    <a:lnTo>
                      <a:pt x="750" y="22"/>
                    </a:lnTo>
                    <a:lnTo>
                      <a:pt x="756" y="22"/>
                    </a:lnTo>
                    <a:lnTo>
                      <a:pt x="762" y="26"/>
                    </a:lnTo>
                    <a:lnTo>
                      <a:pt x="764" y="32"/>
                    </a:lnTo>
                    <a:lnTo>
                      <a:pt x="766" y="38"/>
                    </a:lnTo>
                    <a:lnTo>
                      <a:pt x="766" y="1492"/>
                    </a:lnTo>
                    <a:lnTo>
                      <a:pt x="766" y="1492"/>
                    </a:lnTo>
                    <a:lnTo>
                      <a:pt x="764" y="1498"/>
                    </a:lnTo>
                    <a:lnTo>
                      <a:pt x="762" y="1504"/>
                    </a:lnTo>
                    <a:lnTo>
                      <a:pt x="756" y="1508"/>
                    </a:lnTo>
                    <a:lnTo>
                      <a:pt x="750" y="1508"/>
                    </a:lnTo>
                    <a:lnTo>
                      <a:pt x="672" y="1508"/>
                    </a:lnTo>
                    <a:lnTo>
                      <a:pt x="672" y="1528"/>
                    </a:lnTo>
                    <a:lnTo>
                      <a:pt x="536" y="1528"/>
                    </a:lnTo>
                    <a:close/>
                    <a:moveTo>
                      <a:pt x="118" y="304"/>
                    </a:moveTo>
                    <a:lnTo>
                      <a:pt x="648" y="304"/>
                    </a:lnTo>
                    <a:lnTo>
                      <a:pt x="648" y="156"/>
                    </a:lnTo>
                    <a:lnTo>
                      <a:pt x="118" y="156"/>
                    </a:lnTo>
                    <a:lnTo>
                      <a:pt x="118" y="304"/>
                    </a:lnTo>
                    <a:close/>
                    <a:moveTo>
                      <a:pt x="118" y="496"/>
                    </a:moveTo>
                    <a:lnTo>
                      <a:pt x="648" y="496"/>
                    </a:lnTo>
                    <a:lnTo>
                      <a:pt x="648" y="348"/>
                    </a:lnTo>
                    <a:lnTo>
                      <a:pt x="118" y="348"/>
                    </a:lnTo>
                    <a:lnTo>
                      <a:pt x="118" y="496"/>
                    </a:lnTo>
                    <a:close/>
                    <a:moveTo>
                      <a:pt x="118" y="688"/>
                    </a:moveTo>
                    <a:lnTo>
                      <a:pt x="648" y="688"/>
                    </a:lnTo>
                    <a:lnTo>
                      <a:pt x="648" y="540"/>
                    </a:lnTo>
                    <a:lnTo>
                      <a:pt x="118" y="540"/>
                    </a:lnTo>
                    <a:lnTo>
                      <a:pt x="118" y="688"/>
                    </a:lnTo>
                    <a:close/>
                    <a:moveTo>
                      <a:pt x="382" y="880"/>
                    </a:moveTo>
                    <a:lnTo>
                      <a:pt x="382" y="880"/>
                    </a:lnTo>
                    <a:lnTo>
                      <a:pt x="366" y="882"/>
                    </a:lnTo>
                    <a:lnTo>
                      <a:pt x="350" y="886"/>
                    </a:lnTo>
                    <a:lnTo>
                      <a:pt x="336" y="894"/>
                    </a:lnTo>
                    <a:lnTo>
                      <a:pt x="324" y="904"/>
                    </a:lnTo>
                    <a:lnTo>
                      <a:pt x="314" y="916"/>
                    </a:lnTo>
                    <a:lnTo>
                      <a:pt x="306" y="930"/>
                    </a:lnTo>
                    <a:lnTo>
                      <a:pt x="302" y="946"/>
                    </a:lnTo>
                    <a:lnTo>
                      <a:pt x="300" y="964"/>
                    </a:lnTo>
                    <a:lnTo>
                      <a:pt x="300" y="964"/>
                    </a:lnTo>
                    <a:lnTo>
                      <a:pt x="302" y="980"/>
                    </a:lnTo>
                    <a:lnTo>
                      <a:pt x="306" y="996"/>
                    </a:lnTo>
                    <a:lnTo>
                      <a:pt x="314" y="1010"/>
                    </a:lnTo>
                    <a:lnTo>
                      <a:pt x="324" y="1022"/>
                    </a:lnTo>
                    <a:lnTo>
                      <a:pt x="336" y="1032"/>
                    </a:lnTo>
                    <a:lnTo>
                      <a:pt x="350" y="1040"/>
                    </a:lnTo>
                    <a:lnTo>
                      <a:pt x="366" y="1044"/>
                    </a:lnTo>
                    <a:lnTo>
                      <a:pt x="382" y="1046"/>
                    </a:lnTo>
                    <a:lnTo>
                      <a:pt x="382" y="1046"/>
                    </a:lnTo>
                    <a:lnTo>
                      <a:pt x="400" y="1044"/>
                    </a:lnTo>
                    <a:lnTo>
                      <a:pt x="416" y="1040"/>
                    </a:lnTo>
                    <a:lnTo>
                      <a:pt x="430" y="1032"/>
                    </a:lnTo>
                    <a:lnTo>
                      <a:pt x="442" y="1022"/>
                    </a:lnTo>
                    <a:lnTo>
                      <a:pt x="452" y="1010"/>
                    </a:lnTo>
                    <a:lnTo>
                      <a:pt x="460" y="996"/>
                    </a:lnTo>
                    <a:lnTo>
                      <a:pt x="464" y="980"/>
                    </a:lnTo>
                    <a:lnTo>
                      <a:pt x="466" y="964"/>
                    </a:lnTo>
                    <a:lnTo>
                      <a:pt x="466" y="964"/>
                    </a:lnTo>
                    <a:lnTo>
                      <a:pt x="464" y="946"/>
                    </a:lnTo>
                    <a:lnTo>
                      <a:pt x="460" y="930"/>
                    </a:lnTo>
                    <a:lnTo>
                      <a:pt x="452" y="916"/>
                    </a:lnTo>
                    <a:lnTo>
                      <a:pt x="442" y="904"/>
                    </a:lnTo>
                    <a:lnTo>
                      <a:pt x="430" y="894"/>
                    </a:lnTo>
                    <a:lnTo>
                      <a:pt x="416" y="886"/>
                    </a:lnTo>
                    <a:lnTo>
                      <a:pt x="400" y="882"/>
                    </a:lnTo>
                    <a:lnTo>
                      <a:pt x="382" y="880"/>
                    </a:lnTo>
                    <a:lnTo>
                      <a:pt x="382" y="880"/>
                    </a:lnTo>
                    <a:close/>
                    <a:moveTo>
                      <a:pt x="648" y="1362"/>
                    </a:moveTo>
                    <a:lnTo>
                      <a:pt x="648" y="984"/>
                    </a:lnTo>
                    <a:lnTo>
                      <a:pt x="648" y="984"/>
                    </a:lnTo>
                    <a:lnTo>
                      <a:pt x="624" y="1014"/>
                    </a:lnTo>
                    <a:lnTo>
                      <a:pt x="596" y="1040"/>
                    </a:lnTo>
                    <a:lnTo>
                      <a:pt x="566" y="1064"/>
                    </a:lnTo>
                    <a:lnTo>
                      <a:pt x="534" y="1084"/>
                    </a:lnTo>
                    <a:lnTo>
                      <a:pt x="498" y="1098"/>
                    </a:lnTo>
                    <a:lnTo>
                      <a:pt x="462" y="1110"/>
                    </a:lnTo>
                    <a:lnTo>
                      <a:pt x="442" y="1114"/>
                    </a:lnTo>
                    <a:lnTo>
                      <a:pt x="424" y="1118"/>
                    </a:lnTo>
                    <a:lnTo>
                      <a:pt x="404" y="1120"/>
                    </a:lnTo>
                    <a:lnTo>
                      <a:pt x="382" y="1120"/>
                    </a:lnTo>
                    <a:lnTo>
                      <a:pt x="382" y="1120"/>
                    </a:lnTo>
                    <a:lnTo>
                      <a:pt x="362" y="1120"/>
                    </a:lnTo>
                    <a:lnTo>
                      <a:pt x="342" y="1118"/>
                    </a:lnTo>
                    <a:lnTo>
                      <a:pt x="324" y="1114"/>
                    </a:lnTo>
                    <a:lnTo>
                      <a:pt x="304" y="1110"/>
                    </a:lnTo>
                    <a:lnTo>
                      <a:pt x="268" y="1098"/>
                    </a:lnTo>
                    <a:lnTo>
                      <a:pt x="232" y="1084"/>
                    </a:lnTo>
                    <a:lnTo>
                      <a:pt x="200" y="1064"/>
                    </a:lnTo>
                    <a:lnTo>
                      <a:pt x="170" y="1040"/>
                    </a:lnTo>
                    <a:lnTo>
                      <a:pt x="142" y="1014"/>
                    </a:lnTo>
                    <a:lnTo>
                      <a:pt x="118" y="984"/>
                    </a:lnTo>
                    <a:lnTo>
                      <a:pt x="118" y="1362"/>
                    </a:lnTo>
                    <a:lnTo>
                      <a:pt x="648" y="1362"/>
                    </a:lnTo>
                    <a:close/>
                    <a:moveTo>
                      <a:pt x="648" y="1362"/>
                    </a:moveTo>
                    <a:lnTo>
                      <a:pt x="648" y="136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cxnSp>
            <p:nvCxnSpPr>
              <p:cNvPr id="353" name="Straight Connector 352"/>
              <p:cNvCxnSpPr/>
              <p:nvPr/>
            </p:nvCxnSpPr>
            <p:spPr>
              <a:xfrm>
                <a:off x="914234" y="3325096"/>
                <a:ext cx="3038037" cy="0"/>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354" name="Straight Connector 353"/>
              <p:cNvCxnSpPr/>
              <p:nvPr/>
            </p:nvCxnSpPr>
            <p:spPr>
              <a:xfrm flipV="1">
                <a:off x="916231" y="3325096"/>
                <a:ext cx="1" cy="89094"/>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355" name="Straight Connector 354"/>
              <p:cNvCxnSpPr/>
              <p:nvPr/>
            </p:nvCxnSpPr>
            <p:spPr>
              <a:xfrm flipV="1">
                <a:off x="1523806" y="3325096"/>
                <a:ext cx="1" cy="89094"/>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356" name="Straight Connector 355"/>
              <p:cNvCxnSpPr/>
              <p:nvPr/>
            </p:nvCxnSpPr>
            <p:spPr>
              <a:xfrm flipV="1">
                <a:off x="2738955" y="3325096"/>
                <a:ext cx="1" cy="89094"/>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357" name="Straight Connector 356"/>
              <p:cNvCxnSpPr/>
              <p:nvPr/>
            </p:nvCxnSpPr>
            <p:spPr>
              <a:xfrm flipV="1">
                <a:off x="3346529" y="3325096"/>
                <a:ext cx="1" cy="89094"/>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358" name="Freeform 357"/>
              <p:cNvSpPr>
                <a:spLocks noEditPoints="1"/>
              </p:cNvSpPr>
              <p:nvPr/>
            </p:nvSpPr>
            <p:spPr bwMode="auto">
              <a:xfrm>
                <a:off x="2297971" y="2631462"/>
                <a:ext cx="276417" cy="551388"/>
              </a:xfrm>
              <a:custGeom>
                <a:avLst/>
                <a:gdLst>
                  <a:gd name="T0" fmla="*/ 392 w 766"/>
                  <a:gd name="T1" fmla="*/ 920 h 1528"/>
                  <a:gd name="T2" fmla="*/ 414 w 766"/>
                  <a:gd name="T3" fmla="*/ 932 h 1528"/>
                  <a:gd name="T4" fmla="*/ 426 w 766"/>
                  <a:gd name="T5" fmla="*/ 954 h 1528"/>
                  <a:gd name="T6" fmla="*/ 426 w 766"/>
                  <a:gd name="T7" fmla="*/ 972 h 1528"/>
                  <a:gd name="T8" fmla="*/ 414 w 766"/>
                  <a:gd name="T9" fmla="*/ 994 h 1528"/>
                  <a:gd name="T10" fmla="*/ 392 w 766"/>
                  <a:gd name="T11" fmla="*/ 1008 h 1528"/>
                  <a:gd name="T12" fmla="*/ 374 w 766"/>
                  <a:gd name="T13" fmla="*/ 1008 h 1528"/>
                  <a:gd name="T14" fmla="*/ 352 w 766"/>
                  <a:gd name="T15" fmla="*/ 994 h 1528"/>
                  <a:gd name="T16" fmla="*/ 340 w 766"/>
                  <a:gd name="T17" fmla="*/ 972 h 1528"/>
                  <a:gd name="T18" fmla="*/ 340 w 766"/>
                  <a:gd name="T19" fmla="*/ 954 h 1528"/>
                  <a:gd name="T20" fmla="*/ 352 w 766"/>
                  <a:gd name="T21" fmla="*/ 932 h 1528"/>
                  <a:gd name="T22" fmla="*/ 374 w 766"/>
                  <a:gd name="T23" fmla="*/ 920 h 1528"/>
                  <a:gd name="T24" fmla="*/ 536 w 766"/>
                  <a:gd name="T25" fmla="*/ 1528 h 1528"/>
                  <a:gd name="T26" fmla="*/ 230 w 766"/>
                  <a:gd name="T27" fmla="*/ 1528 h 1528"/>
                  <a:gd name="T28" fmla="*/ 16 w 766"/>
                  <a:gd name="T29" fmla="*/ 1508 h 1528"/>
                  <a:gd name="T30" fmla="*/ 4 w 766"/>
                  <a:gd name="T31" fmla="*/ 1504 h 1528"/>
                  <a:gd name="T32" fmla="*/ 0 w 766"/>
                  <a:gd name="T33" fmla="*/ 38 h 1528"/>
                  <a:gd name="T34" fmla="*/ 4 w 766"/>
                  <a:gd name="T35" fmla="*/ 26 h 1528"/>
                  <a:gd name="T36" fmla="*/ 90 w 766"/>
                  <a:gd name="T37" fmla="*/ 22 h 1528"/>
                  <a:gd name="T38" fmla="*/ 676 w 766"/>
                  <a:gd name="T39" fmla="*/ 22 h 1528"/>
                  <a:gd name="T40" fmla="*/ 756 w 766"/>
                  <a:gd name="T41" fmla="*/ 22 h 1528"/>
                  <a:gd name="T42" fmla="*/ 766 w 766"/>
                  <a:gd name="T43" fmla="*/ 38 h 1528"/>
                  <a:gd name="T44" fmla="*/ 764 w 766"/>
                  <a:gd name="T45" fmla="*/ 1498 h 1528"/>
                  <a:gd name="T46" fmla="*/ 750 w 766"/>
                  <a:gd name="T47" fmla="*/ 1508 h 1528"/>
                  <a:gd name="T48" fmla="*/ 536 w 766"/>
                  <a:gd name="T49" fmla="*/ 1528 h 1528"/>
                  <a:gd name="T50" fmla="*/ 648 w 766"/>
                  <a:gd name="T51" fmla="*/ 156 h 1528"/>
                  <a:gd name="T52" fmla="*/ 118 w 766"/>
                  <a:gd name="T53" fmla="*/ 496 h 1528"/>
                  <a:gd name="T54" fmla="*/ 118 w 766"/>
                  <a:gd name="T55" fmla="*/ 348 h 1528"/>
                  <a:gd name="T56" fmla="*/ 648 w 766"/>
                  <a:gd name="T57" fmla="*/ 688 h 1528"/>
                  <a:gd name="T58" fmla="*/ 118 w 766"/>
                  <a:gd name="T59" fmla="*/ 688 h 1528"/>
                  <a:gd name="T60" fmla="*/ 366 w 766"/>
                  <a:gd name="T61" fmla="*/ 882 h 1528"/>
                  <a:gd name="T62" fmla="*/ 324 w 766"/>
                  <a:gd name="T63" fmla="*/ 904 h 1528"/>
                  <a:gd name="T64" fmla="*/ 302 w 766"/>
                  <a:gd name="T65" fmla="*/ 946 h 1528"/>
                  <a:gd name="T66" fmla="*/ 302 w 766"/>
                  <a:gd name="T67" fmla="*/ 980 h 1528"/>
                  <a:gd name="T68" fmla="*/ 324 w 766"/>
                  <a:gd name="T69" fmla="*/ 1022 h 1528"/>
                  <a:gd name="T70" fmla="*/ 366 w 766"/>
                  <a:gd name="T71" fmla="*/ 1044 h 1528"/>
                  <a:gd name="T72" fmla="*/ 400 w 766"/>
                  <a:gd name="T73" fmla="*/ 1044 h 1528"/>
                  <a:gd name="T74" fmla="*/ 442 w 766"/>
                  <a:gd name="T75" fmla="*/ 1022 h 1528"/>
                  <a:gd name="T76" fmla="*/ 464 w 766"/>
                  <a:gd name="T77" fmla="*/ 980 h 1528"/>
                  <a:gd name="T78" fmla="*/ 464 w 766"/>
                  <a:gd name="T79" fmla="*/ 946 h 1528"/>
                  <a:gd name="T80" fmla="*/ 442 w 766"/>
                  <a:gd name="T81" fmla="*/ 904 h 1528"/>
                  <a:gd name="T82" fmla="*/ 400 w 766"/>
                  <a:gd name="T83" fmla="*/ 882 h 1528"/>
                  <a:gd name="T84" fmla="*/ 648 w 766"/>
                  <a:gd name="T85" fmla="*/ 1362 h 1528"/>
                  <a:gd name="T86" fmla="*/ 624 w 766"/>
                  <a:gd name="T87" fmla="*/ 1014 h 1528"/>
                  <a:gd name="T88" fmla="*/ 534 w 766"/>
                  <a:gd name="T89" fmla="*/ 1084 h 1528"/>
                  <a:gd name="T90" fmla="*/ 442 w 766"/>
                  <a:gd name="T91" fmla="*/ 1114 h 1528"/>
                  <a:gd name="T92" fmla="*/ 382 w 766"/>
                  <a:gd name="T93" fmla="*/ 1120 h 1528"/>
                  <a:gd name="T94" fmla="*/ 342 w 766"/>
                  <a:gd name="T95" fmla="*/ 1118 h 1528"/>
                  <a:gd name="T96" fmla="*/ 268 w 766"/>
                  <a:gd name="T97" fmla="*/ 1098 h 1528"/>
                  <a:gd name="T98" fmla="*/ 170 w 766"/>
                  <a:gd name="T99" fmla="*/ 1040 h 1528"/>
                  <a:gd name="T100" fmla="*/ 118 w 766"/>
                  <a:gd name="T101" fmla="*/ 1362 h 1528"/>
                  <a:gd name="T102" fmla="*/ 648 w 766"/>
                  <a:gd name="T103" fmla="*/ 1362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66" h="1528">
                    <a:moveTo>
                      <a:pt x="382" y="918"/>
                    </a:moveTo>
                    <a:lnTo>
                      <a:pt x="382" y="918"/>
                    </a:lnTo>
                    <a:lnTo>
                      <a:pt x="392" y="920"/>
                    </a:lnTo>
                    <a:lnTo>
                      <a:pt x="400" y="922"/>
                    </a:lnTo>
                    <a:lnTo>
                      <a:pt x="408" y="926"/>
                    </a:lnTo>
                    <a:lnTo>
                      <a:pt x="414" y="932"/>
                    </a:lnTo>
                    <a:lnTo>
                      <a:pt x="420" y="938"/>
                    </a:lnTo>
                    <a:lnTo>
                      <a:pt x="424" y="946"/>
                    </a:lnTo>
                    <a:lnTo>
                      <a:pt x="426" y="954"/>
                    </a:lnTo>
                    <a:lnTo>
                      <a:pt x="428" y="964"/>
                    </a:lnTo>
                    <a:lnTo>
                      <a:pt x="428" y="964"/>
                    </a:lnTo>
                    <a:lnTo>
                      <a:pt x="426" y="972"/>
                    </a:lnTo>
                    <a:lnTo>
                      <a:pt x="424" y="980"/>
                    </a:lnTo>
                    <a:lnTo>
                      <a:pt x="420" y="988"/>
                    </a:lnTo>
                    <a:lnTo>
                      <a:pt x="414" y="994"/>
                    </a:lnTo>
                    <a:lnTo>
                      <a:pt x="408" y="1000"/>
                    </a:lnTo>
                    <a:lnTo>
                      <a:pt x="400" y="1004"/>
                    </a:lnTo>
                    <a:lnTo>
                      <a:pt x="392" y="1008"/>
                    </a:lnTo>
                    <a:lnTo>
                      <a:pt x="382" y="1008"/>
                    </a:lnTo>
                    <a:lnTo>
                      <a:pt x="382" y="1008"/>
                    </a:lnTo>
                    <a:lnTo>
                      <a:pt x="374" y="1008"/>
                    </a:lnTo>
                    <a:lnTo>
                      <a:pt x="366" y="1004"/>
                    </a:lnTo>
                    <a:lnTo>
                      <a:pt x="358" y="1000"/>
                    </a:lnTo>
                    <a:lnTo>
                      <a:pt x="352" y="994"/>
                    </a:lnTo>
                    <a:lnTo>
                      <a:pt x="346" y="988"/>
                    </a:lnTo>
                    <a:lnTo>
                      <a:pt x="342" y="980"/>
                    </a:lnTo>
                    <a:lnTo>
                      <a:pt x="340" y="972"/>
                    </a:lnTo>
                    <a:lnTo>
                      <a:pt x="338" y="964"/>
                    </a:lnTo>
                    <a:lnTo>
                      <a:pt x="338" y="964"/>
                    </a:lnTo>
                    <a:lnTo>
                      <a:pt x="340" y="954"/>
                    </a:lnTo>
                    <a:lnTo>
                      <a:pt x="342" y="946"/>
                    </a:lnTo>
                    <a:lnTo>
                      <a:pt x="346" y="938"/>
                    </a:lnTo>
                    <a:lnTo>
                      <a:pt x="352" y="932"/>
                    </a:lnTo>
                    <a:lnTo>
                      <a:pt x="358" y="926"/>
                    </a:lnTo>
                    <a:lnTo>
                      <a:pt x="366" y="922"/>
                    </a:lnTo>
                    <a:lnTo>
                      <a:pt x="374" y="920"/>
                    </a:lnTo>
                    <a:lnTo>
                      <a:pt x="382" y="918"/>
                    </a:lnTo>
                    <a:lnTo>
                      <a:pt x="382" y="918"/>
                    </a:lnTo>
                    <a:close/>
                    <a:moveTo>
                      <a:pt x="536" y="1528"/>
                    </a:moveTo>
                    <a:lnTo>
                      <a:pt x="536" y="1508"/>
                    </a:lnTo>
                    <a:lnTo>
                      <a:pt x="230" y="1508"/>
                    </a:lnTo>
                    <a:lnTo>
                      <a:pt x="230" y="1528"/>
                    </a:lnTo>
                    <a:lnTo>
                      <a:pt x="94" y="1528"/>
                    </a:lnTo>
                    <a:lnTo>
                      <a:pt x="94" y="1508"/>
                    </a:lnTo>
                    <a:lnTo>
                      <a:pt x="16" y="1508"/>
                    </a:lnTo>
                    <a:lnTo>
                      <a:pt x="16" y="1508"/>
                    </a:lnTo>
                    <a:lnTo>
                      <a:pt x="10" y="1508"/>
                    </a:lnTo>
                    <a:lnTo>
                      <a:pt x="4" y="1504"/>
                    </a:lnTo>
                    <a:lnTo>
                      <a:pt x="2" y="1498"/>
                    </a:lnTo>
                    <a:lnTo>
                      <a:pt x="0" y="1492"/>
                    </a:lnTo>
                    <a:lnTo>
                      <a:pt x="0" y="38"/>
                    </a:lnTo>
                    <a:lnTo>
                      <a:pt x="0" y="38"/>
                    </a:lnTo>
                    <a:lnTo>
                      <a:pt x="2" y="32"/>
                    </a:lnTo>
                    <a:lnTo>
                      <a:pt x="4" y="26"/>
                    </a:lnTo>
                    <a:lnTo>
                      <a:pt x="10" y="22"/>
                    </a:lnTo>
                    <a:lnTo>
                      <a:pt x="16" y="22"/>
                    </a:lnTo>
                    <a:lnTo>
                      <a:pt x="90" y="22"/>
                    </a:lnTo>
                    <a:lnTo>
                      <a:pt x="108" y="0"/>
                    </a:lnTo>
                    <a:lnTo>
                      <a:pt x="658" y="0"/>
                    </a:lnTo>
                    <a:lnTo>
                      <a:pt x="676" y="22"/>
                    </a:lnTo>
                    <a:lnTo>
                      <a:pt x="750" y="22"/>
                    </a:lnTo>
                    <a:lnTo>
                      <a:pt x="750" y="22"/>
                    </a:lnTo>
                    <a:lnTo>
                      <a:pt x="756" y="22"/>
                    </a:lnTo>
                    <a:lnTo>
                      <a:pt x="762" y="26"/>
                    </a:lnTo>
                    <a:lnTo>
                      <a:pt x="764" y="32"/>
                    </a:lnTo>
                    <a:lnTo>
                      <a:pt x="766" y="38"/>
                    </a:lnTo>
                    <a:lnTo>
                      <a:pt x="766" y="1492"/>
                    </a:lnTo>
                    <a:lnTo>
                      <a:pt x="766" y="1492"/>
                    </a:lnTo>
                    <a:lnTo>
                      <a:pt x="764" y="1498"/>
                    </a:lnTo>
                    <a:lnTo>
                      <a:pt x="762" y="1504"/>
                    </a:lnTo>
                    <a:lnTo>
                      <a:pt x="756" y="1508"/>
                    </a:lnTo>
                    <a:lnTo>
                      <a:pt x="750" y="1508"/>
                    </a:lnTo>
                    <a:lnTo>
                      <a:pt x="672" y="1508"/>
                    </a:lnTo>
                    <a:lnTo>
                      <a:pt x="672" y="1528"/>
                    </a:lnTo>
                    <a:lnTo>
                      <a:pt x="536" y="1528"/>
                    </a:lnTo>
                    <a:close/>
                    <a:moveTo>
                      <a:pt x="118" y="304"/>
                    </a:moveTo>
                    <a:lnTo>
                      <a:pt x="648" y="304"/>
                    </a:lnTo>
                    <a:lnTo>
                      <a:pt x="648" y="156"/>
                    </a:lnTo>
                    <a:lnTo>
                      <a:pt x="118" y="156"/>
                    </a:lnTo>
                    <a:lnTo>
                      <a:pt x="118" y="304"/>
                    </a:lnTo>
                    <a:close/>
                    <a:moveTo>
                      <a:pt x="118" y="496"/>
                    </a:moveTo>
                    <a:lnTo>
                      <a:pt x="648" y="496"/>
                    </a:lnTo>
                    <a:lnTo>
                      <a:pt x="648" y="348"/>
                    </a:lnTo>
                    <a:lnTo>
                      <a:pt x="118" y="348"/>
                    </a:lnTo>
                    <a:lnTo>
                      <a:pt x="118" y="496"/>
                    </a:lnTo>
                    <a:close/>
                    <a:moveTo>
                      <a:pt x="118" y="688"/>
                    </a:moveTo>
                    <a:lnTo>
                      <a:pt x="648" y="688"/>
                    </a:lnTo>
                    <a:lnTo>
                      <a:pt x="648" y="540"/>
                    </a:lnTo>
                    <a:lnTo>
                      <a:pt x="118" y="540"/>
                    </a:lnTo>
                    <a:lnTo>
                      <a:pt x="118" y="688"/>
                    </a:lnTo>
                    <a:close/>
                    <a:moveTo>
                      <a:pt x="382" y="880"/>
                    </a:moveTo>
                    <a:lnTo>
                      <a:pt x="382" y="880"/>
                    </a:lnTo>
                    <a:lnTo>
                      <a:pt x="366" y="882"/>
                    </a:lnTo>
                    <a:lnTo>
                      <a:pt x="350" y="886"/>
                    </a:lnTo>
                    <a:lnTo>
                      <a:pt x="336" y="894"/>
                    </a:lnTo>
                    <a:lnTo>
                      <a:pt x="324" y="904"/>
                    </a:lnTo>
                    <a:lnTo>
                      <a:pt x="314" y="916"/>
                    </a:lnTo>
                    <a:lnTo>
                      <a:pt x="306" y="930"/>
                    </a:lnTo>
                    <a:lnTo>
                      <a:pt x="302" y="946"/>
                    </a:lnTo>
                    <a:lnTo>
                      <a:pt x="300" y="964"/>
                    </a:lnTo>
                    <a:lnTo>
                      <a:pt x="300" y="964"/>
                    </a:lnTo>
                    <a:lnTo>
                      <a:pt x="302" y="980"/>
                    </a:lnTo>
                    <a:lnTo>
                      <a:pt x="306" y="996"/>
                    </a:lnTo>
                    <a:lnTo>
                      <a:pt x="314" y="1010"/>
                    </a:lnTo>
                    <a:lnTo>
                      <a:pt x="324" y="1022"/>
                    </a:lnTo>
                    <a:lnTo>
                      <a:pt x="336" y="1032"/>
                    </a:lnTo>
                    <a:lnTo>
                      <a:pt x="350" y="1040"/>
                    </a:lnTo>
                    <a:lnTo>
                      <a:pt x="366" y="1044"/>
                    </a:lnTo>
                    <a:lnTo>
                      <a:pt x="382" y="1046"/>
                    </a:lnTo>
                    <a:lnTo>
                      <a:pt x="382" y="1046"/>
                    </a:lnTo>
                    <a:lnTo>
                      <a:pt x="400" y="1044"/>
                    </a:lnTo>
                    <a:lnTo>
                      <a:pt x="416" y="1040"/>
                    </a:lnTo>
                    <a:lnTo>
                      <a:pt x="430" y="1032"/>
                    </a:lnTo>
                    <a:lnTo>
                      <a:pt x="442" y="1022"/>
                    </a:lnTo>
                    <a:lnTo>
                      <a:pt x="452" y="1010"/>
                    </a:lnTo>
                    <a:lnTo>
                      <a:pt x="460" y="996"/>
                    </a:lnTo>
                    <a:lnTo>
                      <a:pt x="464" y="980"/>
                    </a:lnTo>
                    <a:lnTo>
                      <a:pt x="466" y="964"/>
                    </a:lnTo>
                    <a:lnTo>
                      <a:pt x="466" y="964"/>
                    </a:lnTo>
                    <a:lnTo>
                      <a:pt x="464" y="946"/>
                    </a:lnTo>
                    <a:lnTo>
                      <a:pt x="460" y="930"/>
                    </a:lnTo>
                    <a:lnTo>
                      <a:pt x="452" y="916"/>
                    </a:lnTo>
                    <a:lnTo>
                      <a:pt x="442" y="904"/>
                    </a:lnTo>
                    <a:lnTo>
                      <a:pt x="430" y="894"/>
                    </a:lnTo>
                    <a:lnTo>
                      <a:pt x="416" y="886"/>
                    </a:lnTo>
                    <a:lnTo>
                      <a:pt x="400" y="882"/>
                    </a:lnTo>
                    <a:lnTo>
                      <a:pt x="382" y="880"/>
                    </a:lnTo>
                    <a:lnTo>
                      <a:pt x="382" y="880"/>
                    </a:lnTo>
                    <a:close/>
                    <a:moveTo>
                      <a:pt x="648" y="1362"/>
                    </a:moveTo>
                    <a:lnTo>
                      <a:pt x="648" y="984"/>
                    </a:lnTo>
                    <a:lnTo>
                      <a:pt x="648" y="984"/>
                    </a:lnTo>
                    <a:lnTo>
                      <a:pt x="624" y="1014"/>
                    </a:lnTo>
                    <a:lnTo>
                      <a:pt x="596" y="1040"/>
                    </a:lnTo>
                    <a:lnTo>
                      <a:pt x="566" y="1064"/>
                    </a:lnTo>
                    <a:lnTo>
                      <a:pt x="534" y="1084"/>
                    </a:lnTo>
                    <a:lnTo>
                      <a:pt x="498" y="1098"/>
                    </a:lnTo>
                    <a:lnTo>
                      <a:pt x="462" y="1110"/>
                    </a:lnTo>
                    <a:lnTo>
                      <a:pt x="442" y="1114"/>
                    </a:lnTo>
                    <a:lnTo>
                      <a:pt x="424" y="1118"/>
                    </a:lnTo>
                    <a:lnTo>
                      <a:pt x="404" y="1120"/>
                    </a:lnTo>
                    <a:lnTo>
                      <a:pt x="382" y="1120"/>
                    </a:lnTo>
                    <a:lnTo>
                      <a:pt x="382" y="1120"/>
                    </a:lnTo>
                    <a:lnTo>
                      <a:pt x="362" y="1120"/>
                    </a:lnTo>
                    <a:lnTo>
                      <a:pt x="342" y="1118"/>
                    </a:lnTo>
                    <a:lnTo>
                      <a:pt x="324" y="1114"/>
                    </a:lnTo>
                    <a:lnTo>
                      <a:pt x="304" y="1110"/>
                    </a:lnTo>
                    <a:lnTo>
                      <a:pt x="268" y="1098"/>
                    </a:lnTo>
                    <a:lnTo>
                      <a:pt x="232" y="1084"/>
                    </a:lnTo>
                    <a:lnTo>
                      <a:pt x="200" y="1064"/>
                    </a:lnTo>
                    <a:lnTo>
                      <a:pt x="170" y="1040"/>
                    </a:lnTo>
                    <a:lnTo>
                      <a:pt x="142" y="1014"/>
                    </a:lnTo>
                    <a:lnTo>
                      <a:pt x="118" y="984"/>
                    </a:lnTo>
                    <a:lnTo>
                      <a:pt x="118" y="1362"/>
                    </a:lnTo>
                    <a:lnTo>
                      <a:pt x="648" y="1362"/>
                    </a:lnTo>
                    <a:close/>
                    <a:moveTo>
                      <a:pt x="648" y="1362"/>
                    </a:moveTo>
                    <a:lnTo>
                      <a:pt x="648" y="136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cxnSp>
            <p:nvCxnSpPr>
              <p:cNvPr id="359" name="Straight Connector 358"/>
              <p:cNvCxnSpPr/>
              <p:nvPr/>
            </p:nvCxnSpPr>
            <p:spPr>
              <a:xfrm flipV="1">
                <a:off x="2131380" y="3327400"/>
                <a:ext cx="0" cy="86791"/>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360" name="TextBox 359"/>
              <p:cNvSpPr txBox="1"/>
              <p:nvPr/>
            </p:nvSpPr>
            <p:spPr>
              <a:xfrm>
                <a:off x="2621279" y="2992665"/>
                <a:ext cx="353549" cy="220965"/>
              </a:xfrm>
              <a:prstGeom prst="rect">
                <a:avLst/>
              </a:prstGeom>
              <a:noFill/>
            </p:spPr>
            <p:txBody>
              <a:bodyPr wrap="none" lIns="0" tIns="0" rIns="0" bIns="0" rtlCol="0" anchor="ctr">
                <a:noAutofit/>
              </a:bodyPr>
              <a:lstStyle/>
              <a:p>
                <a:pPr>
                  <a:lnSpc>
                    <a:spcPct val="90000"/>
                  </a:lnSpc>
                </a:pPr>
                <a:r>
                  <a:rPr lang="en-US" sz="1400" dirty="0">
                    <a:solidFill>
                      <a:schemeClr val="bg2">
                        <a:lumMod val="50000"/>
                      </a:schemeClr>
                    </a:solidFill>
                  </a:rPr>
                  <a:t>2</a:t>
                </a:r>
                <a:r>
                  <a:rPr lang="en-US" sz="1400" dirty="0" smtClean="0">
                    <a:solidFill>
                      <a:schemeClr val="bg2">
                        <a:lumMod val="50000"/>
                      </a:schemeClr>
                    </a:solidFill>
                  </a:rPr>
                  <a:t>00K</a:t>
                </a:r>
                <a:endParaRPr lang="en-US" sz="1400" dirty="0">
                  <a:solidFill>
                    <a:schemeClr val="bg2">
                      <a:lumMod val="50000"/>
                    </a:schemeClr>
                  </a:solidFill>
                </a:endParaRPr>
              </a:p>
            </p:txBody>
          </p:sp>
          <p:cxnSp>
            <p:nvCxnSpPr>
              <p:cNvPr id="361" name="Straight Connector 360"/>
              <p:cNvCxnSpPr/>
              <p:nvPr/>
            </p:nvCxnSpPr>
            <p:spPr>
              <a:xfrm flipV="1">
                <a:off x="3875135" y="2383848"/>
                <a:ext cx="0" cy="80498"/>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grpSp>
            <p:nvGrpSpPr>
              <p:cNvPr id="362" name="Group 361"/>
              <p:cNvGrpSpPr/>
              <p:nvPr/>
            </p:nvGrpSpPr>
            <p:grpSpPr>
              <a:xfrm>
                <a:off x="1324644" y="4129703"/>
                <a:ext cx="474830" cy="379057"/>
                <a:chOff x="725321" y="4129703"/>
                <a:chExt cx="474830" cy="379057"/>
              </a:xfrm>
            </p:grpSpPr>
            <p:sp>
              <p:nvSpPr>
                <p:cNvPr id="390" name="TextBox 389"/>
                <p:cNvSpPr txBox="1"/>
                <p:nvPr/>
              </p:nvSpPr>
              <p:spPr>
                <a:xfrm>
                  <a:off x="907733" y="4287795"/>
                  <a:ext cx="292418" cy="220965"/>
                </a:xfrm>
                <a:prstGeom prst="rect">
                  <a:avLst/>
                </a:prstGeom>
                <a:noFill/>
              </p:spPr>
              <p:txBody>
                <a:bodyPr wrap="none" lIns="0" tIns="0" rIns="0" bIns="0" rtlCol="0" anchor="ctr">
                  <a:noAutofit/>
                </a:bodyPr>
                <a:lstStyle/>
                <a:p>
                  <a:pPr>
                    <a:lnSpc>
                      <a:spcPct val="90000"/>
                    </a:lnSpc>
                  </a:pPr>
                  <a:r>
                    <a:rPr lang="en-US" sz="1200" dirty="0" smtClean="0">
                      <a:solidFill>
                        <a:schemeClr val="bg2">
                          <a:lumMod val="50000"/>
                        </a:schemeClr>
                      </a:solidFill>
                    </a:rPr>
                    <a:t>35K</a:t>
                  </a:r>
                  <a:endParaRPr lang="en-US" sz="1200" dirty="0">
                    <a:solidFill>
                      <a:schemeClr val="bg2">
                        <a:lumMod val="50000"/>
                      </a:schemeClr>
                    </a:solidFill>
                  </a:endParaRPr>
                </a:p>
              </p:txBody>
            </p:sp>
            <p:grpSp>
              <p:nvGrpSpPr>
                <p:cNvPr id="391" name="Group 390"/>
                <p:cNvGrpSpPr/>
                <p:nvPr/>
              </p:nvGrpSpPr>
              <p:grpSpPr>
                <a:xfrm>
                  <a:off x="725321" y="4340225"/>
                  <a:ext cx="163400" cy="147148"/>
                  <a:chOff x="879475" y="817563"/>
                  <a:chExt cx="287338" cy="258762"/>
                </a:xfrm>
                <a:solidFill>
                  <a:schemeClr val="accent1"/>
                </a:solidFill>
              </p:grpSpPr>
              <p:sp>
                <p:nvSpPr>
                  <p:cNvPr id="394" name="Freeform 1593"/>
                  <p:cNvSpPr>
                    <a:spLocks/>
                  </p:cNvSpPr>
                  <p:nvPr/>
                </p:nvSpPr>
                <p:spPr bwMode="auto">
                  <a:xfrm>
                    <a:off x="879475" y="817563"/>
                    <a:ext cx="287338" cy="171450"/>
                  </a:xfrm>
                  <a:custGeom>
                    <a:avLst/>
                    <a:gdLst>
                      <a:gd name="T0" fmla="*/ 829 w 904"/>
                      <a:gd name="T1" fmla="*/ 0 h 544"/>
                      <a:gd name="T2" fmla="*/ 75 w 904"/>
                      <a:gd name="T3" fmla="*/ 0 h 544"/>
                      <a:gd name="T4" fmla="*/ 67 w 904"/>
                      <a:gd name="T5" fmla="*/ 2 h 544"/>
                      <a:gd name="T6" fmla="*/ 59 w 904"/>
                      <a:gd name="T7" fmla="*/ 3 h 544"/>
                      <a:gd name="T8" fmla="*/ 53 w 904"/>
                      <a:gd name="T9" fmla="*/ 4 h 544"/>
                      <a:gd name="T10" fmla="*/ 46 w 904"/>
                      <a:gd name="T11" fmla="*/ 7 h 544"/>
                      <a:gd name="T12" fmla="*/ 40 w 904"/>
                      <a:gd name="T13" fmla="*/ 10 h 544"/>
                      <a:gd name="T14" fmla="*/ 33 w 904"/>
                      <a:gd name="T15" fmla="*/ 14 h 544"/>
                      <a:gd name="T16" fmla="*/ 27 w 904"/>
                      <a:gd name="T17" fmla="*/ 18 h 544"/>
                      <a:gd name="T18" fmla="*/ 22 w 904"/>
                      <a:gd name="T19" fmla="*/ 23 h 544"/>
                      <a:gd name="T20" fmla="*/ 16 w 904"/>
                      <a:gd name="T21" fmla="*/ 28 h 544"/>
                      <a:gd name="T22" fmla="*/ 12 w 904"/>
                      <a:gd name="T23" fmla="*/ 34 h 544"/>
                      <a:gd name="T24" fmla="*/ 9 w 904"/>
                      <a:gd name="T25" fmla="*/ 40 h 544"/>
                      <a:gd name="T26" fmla="*/ 5 w 904"/>
                      <a:gd name="T27" fmla="*/ 47 h 544"/>
                      <a:gd name="T28" fmla="*/ 3 w 904"/>
                      <a:gd name="T29" fmla="*/ 54 h 544"/>
                      <a:gd name="T30" fmla="*/ 1 w 904"/>
                      <a:gd name="T31" fmla="*/ 61 h 544"/>
                      <a:gd name="T32" fmla="*/ 0 w 904"/>
                      <a:gd name="T33" fmla="*/ 69 h 544"/>
                      <a:gd name="T34" fmla="*/ 0 w 904"/>
                      <a:gd name="T35" fmla="*/ 77 h 544"/>
                      <a:gd name="T36" fmla="*/ 0 w 904"/>
                      <a:gd name="T37" fmla="*/ 544 h 544"/>
                      <a:gd name="T38" fmla="*/ 904 w 904"/>
                      <a:gd name="T39" fmla="*/ 544 h 544"/>
                      <a:gd name="T40" fmla="*/ 904 w 904"/>
                      <a:gd name="T41" fmla="*/ 77 h 544"/>
                      <a:gd name="T42" fmla="*/ 904 w 904"/>
                      <a:gd name="T43" fmla="*/ 69 h 544"/>
                      <a:gd name="T44" fmla="*/ 903 w 904"/>
                      <a:gd name="T45" fmla="*/ 61 h 544"/>
                      <a:gd name="T46" fmla="*/ 901 w 904"/>
                      <a:gd name="T47" fmla="*/ 54 h 544"/>
                      <a:gd name="T48" fmla="*/ 899 w 904"/>
                      <a:gd name="T49" fmla="*/ 47 h 544"/>
                      <a:gd name="T50" fmla="*/ 896 w 904"/>
                      <a:gd name="T51" fmla="*/ 40 h 544"/>
                      <a:gd name="T52" fmla="*/ 892 w 904"/>
                      <a:gd name="T53" fmla="*/ 34 h 544"/>
                      <a:gd name="T54" fmla="*/ 888 w 904"/>
                      <a:gd name="T55" fmla="*/ 28 h 544"/>
                      <a:gd name="T56" fmla="*/ 882 w 904"/>
                      <a:gd name="T57" fmla="*/ 23 h 544"/>
                      <a:gd name="T58" fmla="*/ 877 w 904"/>
                      <a:gd name="T59" fmla="*/ 18 h 544"/>
                      <a:gd name="T60" fmla="*/ 871 w 904"/>
                      <a:gd name="T61" fmla="*/ 14 h 544"/>
                      <a:gd name="T62" fmla="*/ 866 w 904"/>
                      <a:gd name="T63" fmla="*/ 10 h 544"/>
                      <a:gd name="T64" fmla="*/ 859 w 904"/>
                      <a:gd name="T65" fmla="*/ 7 h 544"/>
                      <a:gd name="T66" fmla="*/ 851 w 904"/>
                      <a:gd name="T67" fmla="*/ 4 h 544"/>
                      <a:gd name="T68" fmla="*/ 845 w 904"/>
                      <a:gd name="T69" fmla="*/ 3 h 544"/>
                      <a:gd name="T70" fmla="*/ 837 w 904"/>
                      <a:gd name="T71" fmla="*/ 2 h 544"/>
                      <a:gd name="T72" fmla="*/ 829 w 904"/>
                      <a:gd name="T73"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4" h="544">
                        <a:moveTo>
                          <a:pt x="829" y="0"/>
                        </a:moveTo>
                        <a:lnTo>
                          <a:pt x="75" y="0"/>
                        </a:lnTo>
                        <a:lnTo>
                          <a:pt x="67" y="2"/>
                        </a:lnTo>
                        <a:lnTo>
                          <a:pt x="59" y="3"/>
                        </a:lnTo>
                        <a:lnTo>
                          <a:pt x="53" y="4"/>
                        </a:lnTo>
                        <a:lnTo>
                          <a:pt x="46" y="7"/>
                        </a:lnTo>
                        <a:lnTo>
                          <a:pt x="40" y="10"/>
                        </a:lnTo>
                        <a:lnTo>
                          <a:pt x="33" y="14"/>
                        </a:lnTo>
                        <a:lnTo>
                          <a:pt x="27" y="18"/>
                        </a:lnTo>
                        <a:lnTo>
                          <a:pt x="22" y="23"/>
                        </a:lnTo>
                        <a:lnTo>
                          <a:pt x="16" y="28"/>
                        </a:lnTo>
                        <a:lnTo>
                          <a:pt x="12" y="34"/>
                        </a:lnTo>
                        <a:lnTo>
                          <a:pt x="9" y="40"/>
                        </a:lnTo>
                        <a:lnTo>
                          <a:pt x="5" y="47"/>
                        </a:lnTo>
                        <a:lnTo>
                          <a:pt x="3" y="54"/>
                        </a:lnTo>
                        <a:lnTo>
                          <a:pt x="1" y="61"/>
                        </a:lnTo>
                        <a:lnTo>
                          <a:pt x="0" y="69"/>
                        </a:lnTo>
                        <a:lnTo>
                          <a:pt x="0" y="77"/>
                        </a:lnTo>
                        <a:lnTo>
                          <a:pt x="0" y="544"/>
                        </a:lnTo>
                        <a:lnTo>
                          <a:pt x="904" y="544"/>
                        </a:lnTo>
                        <a:lnTo>
                          <a:pt x="904" y="77"/>
                        </a:lnTo>
                        <a:lnTo>
                          <a:pt x="904" y="69"/>
                        </a:lnTo>
                        <a:lnTo>
                          <a:pt x="903" y="61"/>
                        </a:lnTo>
                        <a:lnTo>
                          <a:pt x="901" y="54"/>
                        </a:lnTo>
                        <a:lnTo>
                          <a:pt x="899" y="47"/>
                        </a:lnTo>
                        <a:lnTo>
                          <a:pt x="896" y="40"/>
                        </a:lnTo>
                        <a:lnTo>
                          <a:pt x="892" y="34"/>
                        </a:lnTo>
                        <a:lnTo>
                          <a:pt x="888" y="28"/>
                        </a:lnTo>
                        <a:lnTo>
                          <a:pt x="882" y="23"/>
                        </a:lnTo>
                        <a:lnTo>
                          <a:pt x="877" y="18"/>
                        </a:lnTo>
                        <a:lnTo>
                          <a:pt x="871" y="14"/>
                        </a:lnTo>
                        <a:lnTo>
                          <a:pt x="866" y="10"/>
                        </a:lnTo>
                        <a:lnTo>
                          <a:pt x="859" y="7"/>
                        </a:lnTo>
                        <a:lnTo>
                          <a:pt x="851" y="4"/>
                        </a:lnTo>
                        <a:lnTo>
                          <a:pt x="845" y="3"/>
                        </a:lnTo>
                        <a:lnTo>
                          <a:pt x="837" y="2"/>
                        </a:lnTo>
                        <a:lnTo>
                          <a:pt x="82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5" name="Freeform 1594"/>
                  <p:cNvSpPr>
                    <a:spLocks noEditPoints="1"/>
                  </p:cNvSpPr>
                  <p:nvPr/>
                </p:nvSpPr>
                <p:spPr bwMode="auto">
                  <a:xfrm>
                    <a:off x="879475" y="1000125"/>
                    <a:ext cx="287338" cy="76200"/>
                  </a:xfrm>
                  <a:custGeom>
                    <a:avLst/>
                    <a:gdLst>
                      <a:gd name="T0" fmla="*/ 459 w 904"/>
                      <a:gd name="T1" fmla="*/ 29 h 241"/>
                      <a:gd name="T2" fmla="*/ 469 w 904"/>
                      <a:gd name="T3" fmla="*/ 35 h 241"/>
                      <a:gd name="T4" fmla="*/ 478 w 904"/>
                      <a:gd name="T5" fmla="*/ 43 h 241"/>
                      <a:gd name="T6" fmla="*/ 482 w 904"/>
                      <a:gd name="T7" fmla="*/ 54 h 241"/>
                      <a:gd name="T8" fmla="*/ 482 w 904"/>
                      <a:gd name="T9" fmla="*/ 66 h 241"/>
                      <a:gd name="T10" fmla="*/ 478 w 904"/>
                      <a:gd name="T11" fmla="*/ 77 h 241"/>
                      <a:gd name="T12" fmla="*/ 469 w 904"/>
                      <a:gd name="T13" fmla="*/ 85 h 241"/>
                      <a:gd name="T14" fmla="*/ 459 w 904"/>
                      <a:gd name="T15" fmla="*/ 89 h 241"/>
                      <a:gd name="T16" fmla="*/ 447 w 904"/>
                      <a:gd name="T17" fmla="*/ 89 h 241"/>
                      <a:gd name="T18" fmla="*/ 436 w 904"/>
                      <a:gd name="T19" fmla="*/ 85 h 241"/>
                      <a:gd name="T20" fmla="*/ 427 w 904"/>
                      <a:gd name="T21" fmla="*/ 77 h 241"/>
                      <a:gd name="T22" fmla="*/ 422 w 904"/>
                      <a:gd name="T23" fmla="*/ 66 h 241"/>
                      <a:gd name="T24" fmla="*/ 422 w 904"/>
                      <a:gd name="T25" fmla="*/ 54 h 241"/>
                      <a:gd name="T26" fmla="*/ 427 w 904"/>
                      <a:gd name="T27" fmla="*/ 43 h 241"/>
                      <a:gd name="T28" fmla="*/ 436 w 904"/>
                      <a:gd name="T29" fmla="*/ 35 h 241"/>
                      <a:gd name="T30" fmla="*/ 447 w 904"/>
                      <a:gd name="T31" fmla="*/ 31 h 241"/>
                      <a:gd name="T32" fmla="*/ 452 w 904"/>
                      <a:gd name="T33" fmla="*/ 29 h 241"/>
                      <a:gd name="T34" fmla="*/ 0 w 904"/>
                      <a:gd name="T35" fmla="*/ 83 h 241"/>
                      <a:gd name="T36" fmla="*/ 3 w 904"/>
                      <a:gd name="T37" fmla="*/ 97 h 241"/>
                      <a:gd name="T38" fmla="*/ 9 w 904"/>
                      <a:gd name="T39" fmla="*/ 110 h 241"/>
                      <a:gd name="T40" fmla="*/ 16 w 904"/>
                      <a:gd name="T41" fmla="*/ 122 h 241"/>
                      <a:gd name="T42" fmla="*/ 27 w 904"/>
                      <a:gd name="T43" fmla="*/ 132 h 241"/>
                      <a:gd name="T44" fmla="*/ 40 w 904"/>
                      <a:gd name="T45" fmla="*/ 141 h 241"/>
                      <a:gd name="T46" fmla="*/ 53 w 904"/>
                      <a:gd name="T47" fmla="*/ 147 h 241"/>
                      <a:gd name="T48" fmla="*/ 67 w 904"/>
                      <a:gd name="T49" fmla="*/ 150 h 241"/>
                      <a:gd name="T50" fmla="*/ 437 w 904"/>
                      <a:gd name="T51" fmla="*/ 150 h 241"/>
                      <a:gd name="T52" fmla="*/ 195 w 904"/>
                      <a:gd name="T53" fmla="*/ 211 h 241"/>
                      <a:gd name="T54" fmla="*/ 190 w 904"/>
                      <a:gd name="T55" fmla="*/ 212 h 241"/>
                      <a:gd name="T56" fmla="*/ 186 w 904"/>
                      <a:gd name="T57" fmla="*/ 215 h 241"/>
                      <a:gd name="T58" fmla="*/ 182 w 904"/>
                      <a:gd name="T59" fmla="*/ 220 h 241"/>
                      <a:gd name="T60" fmla="*/ 181 w 904"/>
                      <a:gd name="T61" fmla="*/ 225 h 241"/>
                      <a:gd name="T62" fmla="*/ 182 w 904"/>
                      <a:gd name="T63" fmla="*/ 232 h 241"/>
                      <a:gd name="T64" fmla="*/ 186 w 904"/>
                      <a:gd name="T65" fmla="*/ 236 h 241"/>
                      <a:gd name="T66" fmla="*/ 190 w 904"/>
                      <a:gd name="T67" fmla="*/ 240 h 241"/>
                      <a:gd name="T68" fmla="*/ 195 w 904"/>
                      <a:gd name="T69" fmla="*/ 241 h 241"/>
                      <a:gd name="T70" fmla="*/ 742 w 904"/>
                      <a:gd name="T71" fmla="*/ 241 h 241"/>
                      <a:gd name="T72" fmla="*/ 747 w 904"/>
                      <a:gd name="T73" fmla="*/ 239 h 241"/>
                      <a:gd name="T74" fmla="*/ 752 w 904"/>
                      <a:gd name="T75" fmla="*/ 234 h 241"/>
                      <a:gd name="T76" fmla="*/ 754 w 904"/>
                      <a:gd name="T77" fmla="*/ 229 h 241"/>
                      <a:gd name="T78" fmla="*/ 754 w 904"/>
                      <a:gd name="T79" fmla="*/ 223 h 241"/>
                      <a:gd name="T80" fmla="*/ 752 w 904"/>
                      <a:gd name="T81" fmla="*/ 218 h 241"/>
                      <a:gd name="T82" fmla="*/ 747 w 904"/>
                      <a:gd name="T83" fmla="*/ 213 h 241"/>
                      <a:gd name="T84" fmla="*/ 742 w 904"/>
                      <a:gd name="T85" fmla="*/ 211 h 241"/>
                      <a:gd name="T86" fmla="*/ 468 w 904"/>
                      <a:gd name="T87" fmla="*/ 211 h 241"/>
                      <a:gd name="T88" fmla="*/ 829 w 904"/>
                      <a:gd name="T89" fmla="*/ 150 h 241"/>
                      <a:gd name="T90" fmla="*/ 845 w 904"/>
                      <a:gd name="T91" fmla="*/ 149 h 241"/>
                      <a:gd name="T92" fmla="*/ 859 w 904"/>
                      <a:gd name="T93" fmla="*/ 145 h 241"/>
                      <a:gd name="T94" fmla="*/ 871 w 904"/>
                      <a:gd name="T95" fmla="*/ 137 h 241"/>
                      <a:gd name="T96" fmla="*/ 882 w 904"/>
                      <a:gd name="T97" fmla="*/ 128 h 241"/>
                      <a:gd name="T98" fmla="*/ 892 w 904"/>
                      <a:gd name="T99" fmla="*/ 117 h 241"/>
                      <a:gd name="T100" fmla="*/ 899 w 904"/>
                      <a:gd name="T101" fmla="*/ 104 h 241"/>
                      <a:gd name="T102" fmla="*/ 903 w 904"/>
                      <a:gd name="T103" fmla="*/ 90 h 241"/>
                      <a:gd name="T104" fmla="*/ 904 w 904"/>
                      <a:gd name="T105" fmla="*/ 75 h 241"/>
                      <a:gd name="T106" fmla="*/ 0 w 904"/>
                      <a:gd name="T10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4" h="241">
                        <a:moveTo>
                          <a:pt x="452" y="29"/>
                        </a:moveTo>
                        <a:lnTo>
                          <a:pt x="459" y="29"/>
                        </a:lnTo>
                        <a:lnTo>
                          <a:pt x="464" y="32"/>
                        </a:lnTo>
                        <a:lnTo>
                          <a:pt x="469" y="35"/>
                        </a:lnTo>
                        <a:lnTo>
                          <a:pt x="473" y="38"/>
                        </a:lnTo>
                        <a:lnTo>
                          <a:pt x="478" y="43"/>
                        </a:lnTo>
                        <a:lnTo>
                          <a:pt x="480" y="48"/>
                        </a:lnTo>
                        <a:lnTo>
                          <a:pt x="482" y="54"/>
                        </a:lnTo>
                        <a:lnTo>
                          <a:pt x="482" y="59"/>
                        </a:lnTo>
                        <a:lnTo>
                          <a:pt x="482" y="66"/>
                        </a:lnTo>
                        <a:lnTo>
                          <a:pt x="480" y="71"/>
                        </a:lnTo>
                        <a:lnTo>
                          <a:pt x="478" y="77"/>
                        </a:lnTo>
                        <a:lnTo>
                          <a:pt x="473" y="81"/>
                        </a:lnTo>
                        <a:lnTo>
                          <a:pt x="469" y="85"/>
                        </a:lnTo>
                        <a:lnTo>
                          <a:pt x="464" y="87"/>
                        </a:lnTo>
                        <a:lnTo>
                          <a:pt x="459" y="89"/>
                        </a:lnTo>
                        <a:lnTo>
                          <a:pt x="452" y="90"/>
                        </a:lnTo>
                        <a:lnTo>
                          <a:pt x="447" y="89"/>
                        </a:lnTo>
                        <a:lnTo>
                          <a:pt x="440" y="87"/>
                        </a:lnTo>
                        <a:lnTo>
                          <a:pt x="436" y="85"/>
                        </a:lnTo>
                        <a:lnTo>
                          <a:pt x="431" y="81"/>
                        </a:lnTo>
                        <a:lnTo>
                          <a:pt x="427" y="77"/>
                        </a:lnTo>
                        <a:lnTo>
                          <a:pt x="424" y="71"/>
                        </a:lnTo>
                        <a:lnTo>
                          <a:pt x="422" y="66"/>
                        </a:lnTo>
                        <a:lnTo>
                          <a:pt x="422" y="59"/>
                        </a:lnTo>
                        <a:lnTo>
                          <a:pt x="422" y="54"/>
                        </a:lnTo>
                        <a:lnTo>
                          <a:pt x="424" y="48"/>
                        </a:lnTo>
                        <a:lnTo>
                          <a:pt x="427" y="43"/>
                        </a:lnTo>
                        <a:lnTo>
                          <a:pt x="431" y="38"/>
                        </a:lnTo>
                        <a:lnTo>
                          <a:pt x="436" y="35"/>
                        </a:lnTo>
                        <a:lnTo>
                          <a:pt x="440" y="32"/>
                        </a:lnTo>
                        <a:lnTo>
                          <a:pt x="447" y="31"/>
                        </a:lnTo>
                        <a:lnTo>
                          <a:pt x="452" y="29"/>
                        </a:lnTo>
                        <a:lnTo>
                          <a:pt x="452" y="29"/>
                        </a:lnTo>
                        <a:close/>
                        <a:moveTo>
                          <a:pt x="0" y="75"/>
                        </a:moveTo>
                        <a:lnTo>
                          <a:pt x="0" y="83"/>
                        </a:lnTo>
                        <a:lnTo>
                          <a:pt x="1" y="90"/>
                        </a:lnTo>
                        <a:lnTo>
                          <a:pt x="3" y="97"/>
                        </a:lnTo>
                        <a:lnTo>
                          <a:pt x="5" y="104"/>
                        </a:lnTo>
                        <a:lnTo>
                          <a:pt x="9" y="110"/>
                        </a:lnTo>
                        <a:lnTo>
                          <a:pt x="12" y="117"/>
                        </a:lnTo>
                        <a:lnTo>
                          <a:pt x="16" y="122"/>
                        </a:lnTo>
                        <a:lnTo>
                          <a:pt x="22" y="128"/>
                        </a:lnTo>
                        <a:lnTo>
                          <a:pt x="27" y="132"/>
                        </a:lnTo>
                        <a:lnTo>
                          <a:pt x="33" y="137"/>
                        </a:lnTo>
                        <a:lnTo>
                          <a:pt x="40" y="141"/>
                        </a:lnTo>
                        <a:lnTo>
                          <a:pt x="46" y="145"/>
                        </a:lnTo>
                        <a:lnTo>
                          <a:pt x="53" y="147"/>
                        </a:lnTo>
                        <a:lnTo>
                          <a:pt x="59" y="149"/>
                        </a:lnTo>
                        <a:lnTo>
                          <a:pt x="67" y="150"/>
                        </a:lnTo>
                        <a:lnTo>
                          <a:pt x="75" y="150"/>
                        </a:lnTo>
                        <a:lnTo>
                          <a:pt x="437" y="150"/>
                        </a:lnTo>
                        <a:lnTo>
                          <a:pt x="437" y="211"/>
                        </a:lnTo>
                        <a:lnTo>
                          <a:pt x="195" y="211"/>
                        </a:lnTo>
                        <a:lnTo>
                          <a:pt x="192" y="211"/>
                        </a:lnTo>
                        <a:lnTo>
                          <a:pt x="190" y="212"/>
                        </a:lnTo>
                        <a:lnTo>
                          <a:pt x="188" y="213"/>
                        </a:lnTo>
                        <a:lnTo>
                          <a:pt x="186" y="215"/>
                        </a:lnTo>
                        <a:lnTo>
                          <a:pt x="183" y="218"/>
                        </a:lnTo>
                        <a:lnTo>
                          <a:pt x="182" y="220"/>
                        </a:lnTo>
                        <a:lnTo>
                          <a:pt x="181" y="223"/>
                        </a:lnTo>
                        <a:lnTo>
                          <a:pt x="181" y="225"/>
                        </a:lnTo>
                        <a:lnTo>
                          <a:pt x="181" y="229"/>
                        </a:lnTo>
                        <a:lnTo>
                          <a:pt x="182" y="232"/>
                        </a:lnTo>
                        <a:lnTo>
                          <a:pt x="183" y="234"/>
                        </a:lnTo>
                        <a:lnTo>
                          <a:pt x="186" y="236"/>
                        </a:lnTo>
                        <a:lnTo>
                          <a:pt x="188" y="239"/>
                        </a:lnTo>
                        <a:lnTo>
                          <a:pt x="190" y="240"/>
                        </a:lnTo>
                        <a:lnTo>
                          <a:pt x="192" y="241"/>
                        </a:lnTo>
                        <a:lnTo>
                          <a:pt x="195" y="241"/>
                        </a:lnTo>
                        <a:lnTo>
                          <a:pt x="739" y="241"/>
                        </a:lnTo>
                        <a:lnTo>
                          <a:pt x="742" y="241"/>
                        </a:lnTo>
                        <a:lnTo>
                          <a:pt x="745" y="240"/>
                        </a:lnTo>
                        <a:lnTo>
                          <a:pt x="747" y="239"/>
                        </a:lnTo>
                        <a:lnTo>
                          <a:pt x="750" y="236"/>
                        </a:lnTo>
                        <a:lnTo>
                          <a:pt x="752" y="234"/>
                        </a:lnTo>
                        <a:lnTo>
                          <a:pt x="753" y="232"/>
                        </a:lnTo>
                        <a:lnTo>
                          <a:pt x="754" y="229"/>
                        </a:lnTo>
                        <a:lnTo>
                          <a:pt x="754" y="225"/>
                        </a:lnTo>
                        <a:lnTo>
                          <a:pt x="754" y="223"/>
                        </a:lnTo>
                        <a:lnTo>
                          <a:pt x="753" y="220"/>
                        </a:lnTo>
                        <a:lnTo>
                          <a:pt x="752" y="218"/>
                        </a:lnTo>
                        <a:lnTo>
                          <a:pt x="750" y="215"/>
                        </a:lnTo>
                        <a:lnTo>
                          <a:pt x="747" y="213"/>
                        </a:lnTo>
                        <a:lnTo>
                          <a:pt x="745" y="212"/>
                        </a:lnTo>
                        <a:lnTo>
                          <a:pt x="742" y="211"/>
                        </a:lnTo>
                        <a:lnTo>
                          <a:pt x="739" y="211"/>
                        </a:lnTo>
                        <a:lnTo>
                          <a:pt x="468" y="211"/>
                        </a:lnTo>
                        <a:lnTo>
                          <a:pt x="468" y="150"/>
                        </a:lnTo>
                        <a:lnTo>
                          <a:pt x="829" y="150"/>
                        </a:lnTo>
                        <a:lnTo>
                          <a:pt x="837" y="150"/>
                        </a:lnTo>
                        <a:lnTo>
                          <a:pt x="845" y="149"/>
                        </a:lnTo>
                        <a:lnTo>
                          <a:pt x="851" y="147"/>
                        </a:lnTo>
                        <a:lnTo>
                          <a:pt x="859" y="145"/>
                        </a:lnTo>
                        <a:lnTo>
                          <a:pt x="866" y="141"/>
                        </a:lnTo>
                        <a:lnTo>
                          <a:pt x="871" y="137"/>
                        </a:lnTo>
                        <a:lnTo>
                          <a:pt x="877" y="132"/>
                        </a:lnTo>
                        <a:lnTo>
                          <a:pt x="882" y="128"/>
                        </a:lnTo>
                        <a:lnTo>
                          <a:pt x="888" y="122"/>
                        </a:lnTo>
                        <a:lnTo>
                          <a:pt x="892" y="117"/>
                        </a:lnTo>
                        <a:lnTo>
                          <a:pt x="896" y="110"/>
                        </a:lnTo>
                        <a:lnTo>
                          <a:pt x="899" y="104"/>
                        </a:lnTo>
                        <a:lnTo>
                          <a:pt x="901" y="97"/>
                        </a:lnTo>
                        <a:lnTo>
                          <a:pt x="903" y="90"/>
                        </a:lnTo>
                        <a:lnTo>
                          <a:pt x="904" y="83"/>
                        </a:lnTo>
                        <a:lnTo>
                          <a:pt x="904" y="75"/>
                        </a:lnTo>
                        <a:lnTo>
                          <a:pt x="904" y="0"/>
                        </a:lnTo>
                        <a:lnTo>
                          <a:pt x="0" y="0"/>
                        </a:lnTo>
                        <a:lnTo>
                          <a:pt x="0" y="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cxnSp>
              <p:nvCxnSpPr>
                <p:cNvPr id="392" name="Straight Connector 391"/>
                <p:cNvCxnSpPr/>
                <p:nvPr/>
              </p:nvCxnSpPr>
              <p:spPr>
                <a:xfrm>
                  <a:off x="728602" y="4208422"/>
                  <a:ext cx="385823" cy="0"/>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393" name="Isosceles Triangle 392"/>
                <p:cNvSpPr/>
                <p:nvPr/>
              </p:nvSpPr>
              <p:spPr bwMode="gray">
                <a:xfrm>
                  <a:off x="833106" y="4129703"/>
                  <a:ext cx="176814" cy="78719"/>
                </a:xfrm>
                <a:prstGeom prst="triangl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grpSp>
          <p:grpSp>
            <p:nvGrpSpPr>
              <p:cNvPr id="363" name="Group 362"/>
              <p:cNvGrpSpPr/>
              <p:nvPr/>
            </p:nvGrpSpPr>
            <p:grpSpPr>
              <a:xfrm>
                <a:off x="1933492" y="4129703"/>
                <a:ext cx="474830" cy="379057"/>
                <a:chOff x="725321" y="4129703"/>
                <a:chExt cx="474830" cy="379057"/>
              </a:xfrm>
            </p:grpSpPr>
            <p:sp>
              <p:nvSpPr>
                <p:cNvPr id="384" name="TextBox 383"/>
                <p:cNvSpPr txBox="1"/>
                <p:nvPr/>
              </p:nvSpPr>
              <p:spPr>
                <a:xfrm>
                  <a:off x="907733" y="4287795"/>
                  <a:ext cx="292418" cy="220965"/>
                </a:xfrm>
                <a:prstGeom prst="rect">
                  <a:avLst/>
                </a:prstGeom>
                <a:noFill/>
              </p:spPr>
              <p:txBody>
                <a:bodyPr wrap="none" lIns="0" tIns="0" rIns="0" bIns="0" rtlCol="0" anchor="ctr">
                  <a:noAutofit/>
                </a:bodyPr>
                <a:lstStyle/>
                <a:p>
                  <a:pPr>
                    <a:lnSpc>
                      <a:spcPct val="90000"/>
                    </a:lnSpc>
                  </a:pPr>
                  <a:r>
                    <a:rPr lang="en-US" sz="1200" dirty="0" smtClean="0">
                      <a:solidFill>
                        <a:schemeClr val="bg2">
                          <a:lumMod val="50000"/>
                        </a:schemeClr>
                      </a:solidFill>
                    </a:rPr>
                    <a:t>35K</a:t>
                  </a:r>
                  <a:endParaRPr lang="en-US" sz="1200" dirty="0">
                    <a:solidFill>
                      <a:schemeClr val="bg2">
                        <a:lumMod val="50000"/>
                      </a:schemeClr>
                    </a:solidFill>
                  </a:endParaRPr>
                </a:p>
              </p:txBody>
            </p:sp>
            <p:grpSp>
              <p:nvGrpSpPr>
                <p:cNvPr id="385" name="Group 384"/>
                <p:cNvGrpSpPr/>
                <p:nvPr/>
              </p:nvGrpSpPr>
              <p:grpSpPr>
                <a:xfrm>
                  <a:off x="725321" y="4340225"/>
                  <a:ext cx="163400" cy="147148"/>
                  <a:chOff x="879475" y="817563"/>
                  <a:chExt cx="287338" cy="258762"/>
                </a:xfrm>
                <a:solidFill>
                  <a:schemeClr val="accent1"/>
                </a:solidFill>
              </p:grpSpPr>
              <p:sp>
                <p:nvSpPr>
                  <p:cNvPr id="388" name="Freeform 1593"/>
                  <p:cNvSpPr>
                    <a:spLocks/>
                  </p:cNvSpPr>
                  <p:nvPr/>
                </p:nvSpPr>
                <p:spPr bwMode="auto">
                  <a:xfrm>
                    <a:off x="879475" y="817563"/>
                    <a:ext cx="287338" cy="171450"/>
                  </a:xfrm>
                  <a:custGeom>
                    <a:avLst/>
                    <a:gdLst>
                      <a:gd name="T0" fmla="*/ 829 w 904"/>
                      <a:gd name="T1" fmla="*/ 0 h 544"/>
                      <a:gd name="T2" fmla="*/ 75 w 904"/>
                      <a:gd name="T3" fmla="*/ 0 h 544"/>
                      <a:gd name="T4" fmla="*/ 67 w 904"/>
                      <a:gd name="T5" fmla="*/ 2 h 544"/>
                      <a:gd name="T6" fmla="*/ 59 w 904"/>
                      <a:gd name="T7" fmla="*/ 3 h 544"/>
                      <a:gd name="T8" fmla="*/ 53 w 904"/>
                      <a:gd name="T9" fmla="*/ 4 h 544"/>
                      <a:gd name="T10" fmla="*/ 46 w 904"/>
                      <a:gd name="T11" fmla="*/ 7 h 544"/>
                      <a:gd name="T12" fmla="*/ 40 w 904"/>
                      <a:gd name="T13" fmla="*/ 10 h 544"/>
                      <a:gd name="T14" fmla="*/ 33 w 904"/>
                      <a:gd name="T15" fmla="*/ 14 h 544"/>
                      <a:gd name="T16" fmla="*/ 27 w 904"/>
                      <a:gd name="T17" fmla="*/ 18 h 544"/>
                      <a:gd name="T18" fmla="*/ 22 w 904"/>
                      <a:gd name="T19" fmla="*/ 23 h 544"/>
                      <a:gd name="T20" fmla="*/ 16 w 904"/>
                      <a:gd name="T21" fmla="*/ 28 h 544"/>
                      <a:gd name="T22" fmla="*/ 12 w 904"/>
                      <a:gd name="T23" fmla="*/ 34 h 544"/>
                      <a:gd name="T24" fmla="*/ 9 w 904"/>
                      <a:gd name="T25" fmla="*/ 40 h 544"/>
                      <a:gd name="T26" fmla="*/ 5 w 904"/>
                      <a:gd name="T27" fmla="*/ 47 h 544"/>
                      <a:gd name="T28" fmla="*/ 3 w 904"/>
                      <a:gd name="T29" fmla="*/ 54 h 544"/>
                      <a:gd name="T30" fmla="*/ 1 w 904"/>
                      <a:gd name="T31" fmla="*/ 61 h 544"/>
                      <a:gd name="T32" fmla="*/ 0 w 904"/>
                      <a:gd name="T33" fmla="*/ 69 h 544"/>
                      <a:gd name="T34" fmla="*/ 0 w 904"/>
                      <a:gd name="T35" fmla="*/ 77 h 544"/>
                      <a:gd name="T36" fmla="*/ 0 w 904"/>
                      <a:gd name="T37" fmla="*/ 544 h 544"/>
                      <a:gd name="T38" fmla="*/ 904 w 904"/>
                      <a:gd name="T39" fmla="*/ 544 h 544"/>
                      <a:gd name="T40" fmla="*/ 904 w 904"/>
                      <a:gd name="T41" fmla="*/ 77 h 544"/>
                      <a:gd name="T42" fmla="*/ 904 w 904"/>
                      <a:gd name="T43" fmla="*/ 69 h 544"/>
                      <a:gd name="T44" fmla="*/ 903 w 904"/>
                      <a:gd name="T45" fmla="*/ 61 h 544"/>
                      <a:gd name="T46" fmla="*/ 901 w 904"/>
                      <a:gd name="T47" fmla="*/ 54 h 544"/>
                      <a:gd name="T48" fmla="*/ 899 w 904"/>
                      <a:gd name="T49" fmla="*/ 47 h 544"/>
                      <a:gd name="T50" fmla="*/ 896 w 904"/>
                      <a:gd name="T51" fmla="*/ 40 h 544"/>
                      <a:gd name="T52" fmla="*/ 892 w 904"/>
                      <a:gd name="T53" fmla="*/ 34 h 544"/>
                      <a:gd name="T54" fmla="*/ 888 w 904"/>
                      <a:gd name="T55" fmla="*/ 28 h 544"/>
                      <a:gd name="T56" fmla="*/ 882 w 904"/>
                      <a:gd name="T57" fmla="*/ 23 h 544"/>
                      <a:gd name="T58" fmla="*/ 877 w 904"/>
                      <a:gd name="T59" fmla="*/ 18 h 544"/>
                      <a:gd name="T60" fmla="*/ 871 w 904"/>
                      <a:gd name="T61" fmla="*/ 14 h 544"/>
                      <a:gd name="T62" fmla="*/ 866 w 904"/>
                      <a:gd name="T63" fmla="*/ 10 h 544"/>
                      <a:gd name="T64" fmla="*/ 859 w 904"/>
                      <a:gd name="T65" fmla="*/ 7 h 544"/>
                      <a:gd name="T66" fmla="*/ 851 w 904"/>
                      <a:gd name="T67" fmla="*/ 4 h 544"/>
                      <a:gd name="T68" fmla="*/ 845 w 904"/>
                      <a:gd name="T69" fmla="*/ 3 h 544"/>
                      <a:gd name="T70" fmla="*/ 837 w 904"/>
                      <a:gd name="T71" fmla="*/ 2 h 544"/>
                      <a:gd name="T72" fmla="*/ 829 w 904"/>
                      <a:gd name="T73"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4" h="544">
                        <a:moveTo>
                          <a:pt x="829" y="0"/>
                        </a:moveTo>
                        <a:lnTo>
                          <a:pt x="75" y="0"/>
                        </a:lnTo>
                        <a:lnTo>
                          <a:pt x="67" y="2"/>
                        </a:lnTo>
                        <a:lnTo>
                          <a:pt x="59" y="3"/>
                        </a:lnTo>
                        <a:lnTo>
                          <a:pt x="53" y="4"/>
                        </a:lnTo>
                        <a:lnTo>
                          <a:pt x="46" y="7"/>
                        </a:lnTo>
                        <a:lnTo>
                          <a:pt x="40" y="10"/>
                        </a:lnTo>
                        <a:lnTo>
                          <a:pt x="33" y="14"/>
                        </a:lnTo>
                        <a:lnTo>
                          <a:pt x="27" y="18"/>
                        </a:lnTo>
                        <a:lnTo>
                          <a:pt x="22" y="23"/>
                        </a:lnTo>
                        <a:lnTo>
                          <a:pt x="16" y="28"/>
                        </a:lnTo>
                        <a:lnTo>
                          <a:pt x="12" y="34"/>
                        </a:lnTo>
                        <a:lnTo>
                          <a:pt x="9" y="40"/>
                        </a:lnTo>
                        <a:lnTo>
                          <a:pt x="5" y="47"/>
                        </a:lnTo>
                        <a:lnTo>
                          <a:pt x="3" y="54"/>
                        </a:lnTo>
                        <a:lnTo>
                          <a:pt x="1" y="61"/>
                        </a:lnTo>
                        <a:lnTo>
                          <a:pt x="0" y="69"/>
                        </a:lnTo>
                        <a:lnTo>
                          <a:pt x="0" y="77"/>
                        </a:lnTo>
                        <a:lnTo>
                          <a:pt x="0" y="544"/>
                        </a:lnTo>
                        <a:lnTo>
                          <a:pt x="904" y="544"/>
                        </a:lnTo>
                        <a:lnTo>
                          <a:pt x="904" y="77"/>
                        </a:lnTo>
                        <a:lnTo>
                          <a:pt x="904" y="69"/>
                        </a:lnTo>
                        <a:lnTo>
                          <a:pt x="903" y="61"/>
                        </a:lnTo>
                        <a:lnTo>
                          <a:pt x="901" y="54"/>
                        </a:lnTo>
                        <a:lnTo>
                          <a:pt x="899" y="47"/>
                        </a:lnTo>
                        <a:lnTo>
                          <a:pt x="896" y="40"/>
                        </a:lnTo>
                        <a:lnTo>
                          <a:pt x="892" y="34"/>
                        </a:lnTo>
                        <a:lnTo>
                          <a:pt x="888" y="28"/>
                        </a:lnTo>
                        <a:lnTo>
                          <a:pt x="882" y="23"/>
                        </a:lnTo>
                        <a:lnTo>
                          <a:pt x="877" y="18"/>
                        </a:lnTo>
                        <a:lnTo>
                          <a:pt x="871" y="14"/>
                        </a:lnTo>
                        <a:lnTo>
                          <a:pt x="866" y="10"/>
                        </a:lnTo>
                        <a:lnTo>
                          <a:pt x="859" y="7"/>
                        </a:lnTo>
                        <a:lnTo>
                          <a:pt x="851" y="4"/>
                        </a:lnTo>
                        <a:lnTo>
                          <a:pt x="845" y="3"/>
                        </a:lnTo>
                        <a:lnTo>
                          <a:pt x="837" y="2"/>
                        </a:lnTo>
                        <a:lnTo>
                          <a:pt x="82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9" name="Freeform 1594"/>
                  <p:cNvSpPr>
                    <a:spLocks noEditPoints="1"/>
                  </p:cNvSpPr>
                  <p:nvPr/>
                </p:nvSpPr>
                <p:spPr bwMode="auto">
                  <a:xfrm>
                    <a:off x="879475" y="1000125"/>
                    <a:ext cx="287338" cy="76200"/>
                  </a:xfrm>
                  <a:custGeom>
                    <a:avLst/>
                    <a:gdLst>
                      <a:gd name="T0" fmla="*/ 459 w 904"/>
                      <a:gd name="T1" fmla="*/ 29 h 241"/>
                      <a:gd name="T2" fmla="*/ 469 w 904"/>
                      <a:gd name="T3" fmla="*/ 35 h 241"/>
                      <a:gd name="T4" fmla="*/ 478 w 904"/>
                      <a:gd name="T5" fmla="*/ 43 h 241"/>
                      <a:gd name="T6" fmla="*/ 482 w 904"/>
                      <a:gd name="T7" fmla="*/ 54 h 241"/>
                      <a:gd name="T8" fmla="*/ 482 w 904"/>
                      <a:gd name="T9" fmla="*/ 66 h 241"/>
                      <a:gd name="T10" fmla="*/ 478 w 904"/>
                      <a:gd name="T11" fmla="*/ 77 h 241"/>
                      <a:gd name="T12" fmla="*/ 469 w 904"/>
                      <a:gd name="T13" fmla="*/ 85 h 241"/>
                      <a:gd name="T14" fmla="*/ 459 w 904"/>
                      <a:gd name="T15" fmla="*/ 89 h 241"/>
                      <a:gd name="T16" fmla="*/ 447 w 904"/>
                      <a:gd name="T17" fmla="*/ 89 h 241"/>
                      <a:gd name="T18" fmla="*/ 436 w 904"/>
                      <a:gd name="T19" fmla="*/ 85 h 241"/>
                      <a:gd name="T20" fmla="*/ 427 w 904"/>
                      <a:gd name="T21" fmla="*/ 77 h 241"/>
                      <a:gd name="T22" fmla="*/ 422 w 904"/>
                      <a:gd name="T23" fmla="*/ 66 h 241"/>
                      <a:gd name="T24" fmla="*/ 422 w 904"/>
                      <a:gd name="T25" fmla="*/ 54 h 241"/>
                      <a:gd name="T26" fmla="*/ 427 w 904"/>
                      <a:gd name="T27" fmla="*/ 43 h 241"/>
                      <a:gd name="T28" fmla="*/ 436 w 904"/>
                      <a:gd name="T29" fmla="*/ 35 h 241"/>
                      <a:gd name="T30" fmla="*/ 447 w 904"/>
                      <a:gd name="T31" fmla="*/ 31 h 241"/>
                      <a:gd name="T32" fmla="*/ 452 w 904"/>
                      <a:gd name="T33" fmla="*/ 29 h 241"/>
                      <a:gd name="T34" fmla="*/ 0 w 904"/>
                      <a:gd name="T35" fmla="*/ 83 h 241"/>
                      <a:gd name="T36" fmla="*/ 3 w 904"/>
                      <a:gd name="T37" fmla="*/ 97 h 241"/>
                      <a:gd name="T38" fmla="*/ 9 w 904"/>
                      <a:gd name="T39" fmla="*/ 110 h 241"/>
                      <a:gd name="T40" fmla="*/ 16 w 904"/>
                      <a:gd name="T41" fmla="*/ 122 h 241"/>
                      <a:gd name="T42" fmla="*/ 27 w 904"/>
                      <a:gd name="T43" fmla="*/ 132 h 241"/>
                      <a:gd name="T44" fmla="*/ 40 w 904"/>
                      <a:gd name="T45" fmla="*/ 141 h 241"/>
                      <a:gd name="T46" fmla="*/ 53 w 904"/>
                      <a:gd name="T47" fmla="*/ 147 h 241"/>
                      <a:gd name="T48" fmla="*/ 67 w 904"/>
                      <a:gd name="T49" fmla="*/ 150 h 241"/>
                      <a:gd name="T50" fmla="*/ 437 w 904"/>
                      <a:gd name="T51" fmla="*/ 150 h 241"/>
                      <a:gd name="T52" fmla="*/ 195 w 904"/>
                      <a:gd name="T53" fmla="*/ 211 h 241"/>
                      <a:gd name="T54" fmla="*/ 190 w 904"/>
                      <a:gd name="T55" fmla="*/ 212 h 241"/>
                      <a:gd name="T56" fmla="*/ 186 w 904"/>
                      <a:gd name="T57" fmla="*/ 215 h 241"/>
                      <a:gd name="T58" fmla="*/ 182 w 904"/>
                      <a:gd name="T59" fmla="*/ 220 h 241"/>
                      <a:gd name="T60" fmla="*/ 181 w 904"/>
                      <a:gd name="T61" fmla="*/ 225 h 241"/>
                      <a:gd name="T62" fmla="*/ 182 w 904"/>
                      <a:gd name="T63" fmla="*/ 232 h 241"/>
                      <a:gd name="T64" fmla="*/ 186 w 904"/>
                      <a:gd name="T65" fmla="*/ 236 h 241"/>
                      <a:gd name="T66" fmla="*/ 190 w 904"/>
                      <a:gd name="T67" fmla="*/ 240 h 241"/>
                      <a:gd name="T68" fmla="*/ 195 w 904"/>
                      <a:gd name="T69" fmla="*/ 241 h 241"/>
                      <a:gd name="T70" fmla="*/ 742 w 904"/>
                      <a:gd name="T71" fmla="*/ 241 h 241"/>
                      <a:gd name="T72" fmla="*/ 747 w 904"/>
                      <a:gd name="T73" fmla="*/ 239 h 241"/>
                      <a:gd name="T74" fmla="*/ 752 w 904"/>
                      <a:gd name="T75" fmla="*/ 234 h 241"/>
                      <a:gd name="T76" fmla="*/ 754 w 904"/>
                      <a:gd name="T77" fmla="*/ 229 h 241"/>
                      <a:gd name="T78" fmla="*/ 754 w 904"/>
                      <a:gd name="T79" fmla="*/ 223 h 241"/>
                      <a:gd name="T80" fmla="*/ 752 w 904"/>
                      <a:gd name="T81" fmla="*/ 218 h 241"/>
                      <a:gd name="T82" fmla="*/ 747 w 904"/>
                      <a:gd name="T83" fmla="*/ 213 h 241"/>
                      <a:gd name="T84" fmla="*/ 742 w 904"/>
                      <a:gd name="T85" fmla="*/ 211 h 241"/>
                      <a:gd name="T86" fmla="*/ 468 w 904"/>
                      <a:gd name="T87" fmla="*/ 211 h 241"/>
                      <a:gd name="T88" fmla="*/ 829 w 904"/>
                      <a:gd name="T89" fmla="*/ 150 h 241"/>
                      <a:gd name="T90" fmla="*/ 845 w 904"/>
                      <a:gd name="T91" fmla="*/ 149 h 241"/>
                      <a:gd name="T92" fmla="*/ 859 w 904"/>
                      <a:gd name="T93" fmla="*/ 145 h 241"/>
                      <a:gd name="T94" fmla="*/ 871 w 904"/>
                      <a:gd name="T95" fmla="*/ 137 h 241"/>
                      <a:gd name="T96" fmla="*/ 882 w 904"/>
                      <a:gd name="T97" fmla="*/ 128 h 241"/>
                      <a:gd name="T98" fmla="*/ 892 w 904"/>
                      <a:gd name="T99" fmla="*/ 117 h 241"/>
                      <a:gd name="T100" fmla="*/ 899 w 904"/>
                      <a:gd name="T101" fmla="*/ 104 h 241"/>
                      <a:gd name="T102" fmla="*/ 903 w 904"/>
                      <a:gd name="T103" fmla="*/ 90 h 241"/>
                      <a:gd name="T104" fmla="*/ 904 w 904"/>
                      <a:gd name="T105" fmla="*/ 75 h 241"/>
                      <a:gd name="T106" fmla="*/ 0 w 904"/>
                      <a:gd name="T10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4" h="241">
                        <a:moveTo>
                          <a:pt x="452" y="29"/>
                        </a:moveTo>
                        <a:lnTo>
                          <a:pt x="459" y="29"/>
                        </a:lnTo>
                        <a:lnTo>
                          <a:pt x="464" y="32"/>
                        </a:lnTo>
                        <a:lnTo>
                          <a:pt x="469" y="35"/>
                        </a:lnTo>
                        <a:lnTo>
                          <a:pt x="473" y="38"/>
                        </a:lnTo>
                        <a:lnTo>
                          <a:pt x="478" y="43"/>
                        </a:lnTo>
                        <a:lnTo>
                          <a:pt x="480" y="48"/>
                        </a:lnTo>
                        <a:lnTo>
                          <a:pt x="482" y="54"/>
                        </a:lnTo>
                        <a:lnTo>
                          <a:pt x="482" y="59"/>
                        </a:lnTo>
                        <a:lnTo>
                          <a:pt x="482" y="66"/>
                        </a:lnTo>
                        <a:lnTo>
                          <a:pt x="480" y="71"/>
                        </a:lnTo>
                        <a:lnTo>
                          <a:pt x="478" y="77"/>
                        </a:lnTo>
                        <a:lnTo>
                          <a:pt x="473" y="81"/>
                        </a:lnTo>
                        <a:lnTo>
                          <a:pt x="469" y="85"/>
                        </a:lnTo>
                        <a:lnTo>
                          <a:pt x="464" y="87"/>
                        </a:lnTo>
                        <a:lnTo>
                          <a:pt x="459" y="89"/>
                        </a:lnTo>
                        <a:lnTo>
                          <a:pt x="452" y="90"/>
                        </a:lnTo>
                        <a:lnTo>
                          <a:pt x="447" y="89"/>
                        </a:lnTo>
                        <a:lnTo>
                          <a:pt x="440" y="87"/>
                        </a:lnTo>
                        <a:lnTo>
                          <a:pt x="436" y="85"/>
                        </a:lnTo>
                        <a:lnTo>
                          <a:pt x="431" y="81"/>
                        </a:lnTo>
                        <a:lnTo>
                          <a:pt x="427" y="77"/>
                        </a:lnTo>
                        <a:lnTo>
                          <a:pt x="424" y="71"/>
                        </a:lnTo>
                        <a:lnTo>
                          <a:pt x="422" y="66"/>
                        </a:lnTo>
                        <a:lnTo>
                          <a:pt x="422" y="59"/>
                        </a:lnTo>
                        <a:lnTo>
                          <a:pt x="422" y="54"/>
                        </a:lnTo>
                        <a:lnTo>
                          <a:pt x="424" y="48"/>
                        </a:lnTo>
                        <a:lnTo>
                          <a:pt x="427" y="43"/>
                        </a:lnTo>
                        <a:lnTo>
                          <a:pt x="431" y="38"/>
                        </a:lnTo>
                        <a:lnTo>
                          <a:pt x="436" y="35"/>
                        </a:lnTo>
                        <a:lnTo>
                          <a:pt x="440" y="32"/>
                        </a:lnTo>
                        <a:lnTo>
                          <a:pt x="447" y="31"/>
                        </a:lnTo>
                        <a:lnTo>
                          <a:pt x="452" y="29"/>
                        </a:lnTo>
                        <a:lnTo>
                          <a:pt x="452" y="29"/>
                        </a:lnTo>
                        <a:close/>
                        <a:moveTo>
                          <a:pt x="0" y="75"/>
                        </a:moveTo>
                        <a:lnTo>
                          <a:pt x="0" y="83"/>
                        </a:lnTo>
                        <a:lnTo>
                          <a:pt x="1" y="90"/>
                        </a:lnTo>
                        <a:lnTo>
                          <a:pt x="3" y="97"/>
                        </a:lnTo>
                        <a:lnTo>
                          <a:pt x="5" y="104"/>
                        </a:lnTo>
                        <a:lnTo>
                          <a:pt x="9" y="110"/>
                        </a:lnTo>
                        <a:lnTo>
                          <a:pt x="12" y="117"/>
                        </a:lnTo>
                        <a:lnTo>
                          <a:pt x="16" y="122"/>
                        </a:lnTo>
                        <a:lnTo>
                          <a:pt x="22" y="128"/>
                        </a:lnTo>
                        <a:lnTo>
                          <a:pt x="27" y="132"/>
                        </a:lnTo>
                        <a:lnTo>
                          <a:pt x="33" y="137"/>
                        </a:lnTo>
                        <a:lnTo>
                          <a:pt x="40" y="141"/>
                        </a:lnTo>
                        <a:lnTo>
                          <a:pt x="46" y="145"/>
                        </a:lnTo>
                        <a:lnTo>
                          <a:pt x="53" y="147"/>
                        </a:lnTo>
                        <a:lnTo>
                          <a:pt x="59" y="149"/>
                        </a:lnTo>
                        <a:lnTo>
                          <a:pt x="67" y="150"/>
                        </a:lnTo>
                        <a:lnTo>
                          <a:pt x="75" y="150"/>
                        </a:lnTo>
                        <a:lnTo>
                          <a:pt x="437" y="150"/>
                        </a:lnTo>
                        <a:lnTo>
                          <a:pt x="437" y="211"/>
                        </a:lnTo>
                        <a:lnTo>
                          <a:pt x="195" y="211"/>
                        </a:lnTo>
                        <a:lnTo>
                          <a:pt x="192" y="211"/>
                        </a:lnTo>
                        <a:lnTo>
                          <a:pt x="190" y="212"/>
                        </a:lnTo>
                        <a:lnTo>
                          <a:pt x="188" y="213"/>
                        </a:lnTo>
                        <a:lnTo>
                          <a:pt x="186" y="215"/>
                        </a:lnTo>
                        <a:lnTo>
                          <a:pt x="183" y="218"/>
                        </a:lnTo>
                        <a:lnTo>
                          <a:pt x="182" y="220"/>
                        </a:lnTo>
                        <a:lnTo>
                          <a:pt x="181" y="223"/>
                        </a:lnTo>
                        <a:lnTo>
                          <a:pt x="181" y="225"/>
                        </a:lnTo>
                        <a:lnTo>
                          <a:pt x="181" y="229"/>
                        </a:lnTo>
                        <a:lnTo>
                          <a:pt x="182" y="232"/>
                        </a:lnTo>
                        <a:lnTo>
                          <a:pt x="183" y="234"/>
                        </a:lnTo>
                        <a:lnTo>
                          <a:pt x="186" y="236"/>
                        </a:lnTo>
                        <a:lnTo>
                          <a:pt x="188" y="239"/>
                        </a:lnTo>
                        <a:lnTo>
                          <a:pt x="190" y="240"/>
                        </a:lnTo>
                        <a:lnTo>
                          <a:pt x="192" y="241"/>
                        </a:lnTo>
                        <a:lnTo>
                          <a:pt x="195" y="241"/>
                        </a:lnTo>
                        <a:lnTo>
                          <a:pt x="739" y="241"/>
                        </a:lnTo>
                        <a:lnTo>
                          <a:pt x="742" y="241"/>
                        </a:lnTo>
                        <a:lnTo>
                          <a:pt x="745" y="240"/>
                        </a:lnTo>
                        <a:lnTo>
                          <a:pt x="747" y="239"/>
                        </a:lnTo>
                        <a:lnTo>
                          <a:pt x="750" y="236"/>
                        </a:lnTo>
                        <a:lnTo>
                          <a:pt x="752" y="234"/>
                        </a:lnTo>
                        <a:lnTo>
                          <a:pt x="753" y="232"/>
                        </a:lnTo>
                        <a:lnTo>
                          <a:pt x="754" y="229"/>
                        </a:lnTo>
                        <a:lnTo>
                          <a:pt x="754" y="225"/>
                        </a:lnTo>
                        <a:lnTo>
                          <a:pt x="754" y="223"/>
                        </a:lnTo>
                        <a:lnTo>
                          <a:pt x="753" y="220"/>
                        </a:lnTo>
                        <a:lnTo>
                          <a:pt x="752" y="218"/>
                        </a:lnTo>
                        <a:lnTo>
                          <a:pt x="750" y="215"/>
                        </a:lnTo>
                        <a:lnTo>
                          <a:pt x="747" y="213"/>
                        </a:lnTo>
                        <a:lnTo>
                          <a:pt x="745" y="212"/>
                        </a:lnTo>
                        <a:lnTo>
                          <a:pt x="742" y="211"/>
                        </a:lnTo>
                        <a:lnTo>
                          <a:pt x="739" y="211"/>
                        </a:lnTo>
                        <a:lnTo>
                          <a:pt x="468" y="211"/>
                        </a:lnTo>
                        <a:lnTo>
                          <a:pt x="468" y="150"/>
                        </a:lnTo>
                        <a:lnTo>
                          <a:pt x="829" y="150"/>
                        </a:lnTo>
                        <a:lnTo>
                          <a:pt x="837" y="150"/>
                        </a:lnTo>
                        <a:lnTo>
                          <a:pt x="845" y="149"/>
                        </a:lnTo>
                        <a:lnTo>
                          <a:pt x="851" y="147"/>
                        </a:lnTo>
                        <a:lnTo>
                          <a:pt x="859" y="145"/>
                        </a:lnTo>
                        <a:lnTo>
                          <a:pt x="866" y="141"/>
                        </a:lnTo>
                        <a:lnTo>
                          <a:pt x="871" y="137"/>
                        </a:lnTo>
                        <a:lnTo>
                          <a:pt x="877" y="132"/>
                        </a:lnTo>
                        <a:lnTo>
                          <a:pt x="882" y="128"/>
                        </a:lnTo>
                        <a:lnTo>
                          <a:pt x="888" y="122"/>
                        </a:lnTo>
                        <a:lnTo>
                          <a:pt x="892" y="117"/>
                        </a:lnTo>
                        <a:lnTo>
                          <a:pt x="896" y="110"/>
                        </a:lnTo>
                        <a:lnTo>
                          <a:pt x="899" y="104"/>
                        </a:lnTo>
                        <a:lnTo>
                          <a:pt x="901" y="97"/>
                        </a:lnTo>
                        <a:lnTo>
                          <a:pt x="903" y="90"/>
                        </a:lnTo>
                        <a:lnTo>
                          <a:pt x="904" y="83"/>
                        </a:lnTo>
                        <a:lnTo>
                          <a:pt x="904" y="75"/>
                        </a:lnTo>
                        <a:lnTo>
                          <a:pt x="904" y="0"/>
                        </a:lnTo>
                        <a:lnTo>
                          <a:pt x="0" y="0"/>
                        </a:lnTo>
                        <a:lnTo>
                          <a:pt x="0" y="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cxnSp>
              <p:nvCxnSpPr>
                <p:cNvPr id="386" name="Straight Connector 385"/>
                <p:cNvCxnSpPr/>
                <p:nvPr/>
              </p:nvCxnSpPr>
              <p:spPr>
                <a:xfrm>
                  <a:off x="728602" y="4208422"/>
                  <a:ext cx="385823" cy="0"/>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387" name="Isosceles Triangle 386"/>
                <p:cNvSpPr/>
                <p:nvPr/>
              </p:nvSpPr>
              <p:spPr bwMode="gray">
                <a:xfrm>
                  <a:off x="833106" y="4129703"/>
                  <a:ext cx="176814" cy="78719"/>
                </a:xfrm>
                <a:prstGeom prst="triangl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grpSp>
          <p:grpSp>
            <p:nvGrpSpPr>
              <p:cNvPr id="364" name="Group 363"/>
              <p:cNvGrpSpPr/>
              <p:nvPr/>
            </p:nvGrpSpPr>
            <p:grpSpPr>
              <a:xfrm>
                <a:off x="2542340" y="4129703"/>
                <a:ext cx="474830" cy="379057"/>
                <a:chOff x="725321" y="4129703"/>
                <a:chExt cx="474830" cy="379057"/>
              </a:xfrm>
            </p:grpSpPr>
            <p:sp>
              <p:nvSpPr>
                <p:cNvPr id="378" name="TextBox 377"/>
                <p:cNvSpPr txBox="1"/>
                <p:nvPr/>
              </p:nvSpPr>
              <p:spPr>
                <a:xfrm>
                  <a:off x="907733" y="4287795"/>
                  <a:ext cx="292418" cy="220965"/>
                </a:xfrm>
                <a:prstGeom prst="rect">
                  <a:avLst/>
                </a:prstGeom>
                <a:noFill/>
              </p:spPr>
              <p:txBody>
                <a:bodyPr wrap="none" lIns="0" tIns="0" rIns="0" bIns="0" rtlCol="0" anchor="ctr">
                  <a:noAutofit/>
                </a:bodyPr>
                <a:lstStyle/>
                <a:p>
                  <a:pPr>
                    <a:lnSpc>
                      <a:spcPct val="90000"/>
                    </a:lnSpc>
                  </a:pPr>
                  <a:r>
                    <a:rPr lang="en-US" sz="1200" dirty="0" smtClean="0">
                      <a:solidFill>
                        <a:schemeClr val="bg2">
                          <a:lumMod val="50000"/>
                        </a:schemeClr>
                      </a:solidFill>
                    </a:rPr>
                    <a:t>35K</a:t>
                  </a:r>
                  <a:endParaRPr lang="en-US" sz="1200" dirty="0">
                    <a:solidFill>
                      <a:schemeClr val="bg2">
                        <a:lumMod val="50000"/>
                      </a:schemeClr>
                    </a:solidFill>
                  </a:endParaRPr>
                </a:p>
              </p:txBody>
            </p:sp>
            <p:grpSp>
              <p:nvGrpSpPr>
                <p:cNvPr id="379" name="Group 378"/>
                <p:cNvGrpSpPr/>
                <p:nvPr/>
              </p:nvGrpSpPr>
              <p:grpSpPr>
                <a:xfrm>
                  <a:off x="725321" y="4340225"/>
                  <a:ext cx="163400" cy="147148"/>
                  <a:chOff x="879475" y="817563"/>
                  <a:chExt cx="287338" cy="258762"/>
                </a:xfrm>
                <a:solidFill>
                  <a:schemeClr val="accent1"/>
                </a:solidFill>
              </p:grpSpPr>
              <p:sp>
                <p:nvSpPr>
                  <p:cNvPr id="382" name="Freeform 1593"/>
                  <p:cNvSpPr>
                    <a:spLocks/>
                  </p:cNvSpPr>
                  <p:nvPr/>
                </p:nvSpPr>
                <p:spPr bwMode="auto">
                  <a:xfrm>
                    <a:off x="879475" y="817563"/>
                    <a:ext cx="287338" cy="171450"/>
                  </a:xfrm>
                  <a:custGeom>
                    <a:avLst/>
                    <a:gdLst>
                      <a:gd name="T0" fmla="*/ 829 w 904"/>
                      <a:gd name="T1" fmla="*/ 0 h 544"/>
                      <a:gd name="T2" fmla="*/ 75 w 904"/>
                      <a:gd name="T3" fmla="*/ 0 h 544"/>
                      <a:gd name="T4" fmla="*/ 67 w 904"/>
                      <a:gd name="T5" fmla="*/ 2 h 544"/>
                      <a:gd name="T6" fmla="*/ 59 w 904"/>
                      <a:gd name="T7" fmla="*/ 3 h 544"/>
                      <a:gd name="T8" fmla="*/ 53 w 904"/>
                      <a:gd name="T9" fmla="*/ 4 h 544"/>
                      <a:gd name="T10" fmla="*/ 46 w 904"/>
                      <a:gd name="T11" fmla="*/ 7 h 544"/>
                      <a:gd name="T12" fmla="*/ 40 w 904"/>
                      <a:gd name="T13" fmla="*/ 10 h 544"/>
                      <a:gd name="T14" fmla="*/ 33 w 904"/>
                      <a:gd name="T15" fmla="*/ 14 h 544"/>
                      <a:gd name="T16" fmla="*/ 27 w 904"/>
                      <a:gd name="T17" fmla="*/ 18 h 544"/>
                      <a:gd name="T18" fmla="*/ 22 w 904"/>
                      <a:gd name="T19" fmla="*/ 23 h 544"/>
                      <a:gd name="T20" fmla="*/ 16 w 904"/>
                      <a:gd name="T21" fmla="*/ 28 h 544"/>
                      <a:gd name="T22" fmla="*/ 12 w 904"/>
                      <a:gd name="T23" fmla="*/ 34 h 544"/>
                      <a:gd name="T24" fmla="*/ 9 w 904"/>
                      <a:gd name="T25" fmla="*/ 40 h 544"/>
                      <a:gd name="T26" fmla="*/ 5 w 904"/>
                      <a:gd name="T27" fmla="*/ 47 h 544"/>
                      <a:gd name="T28" fmla="*/ 3 w 904"/>
                      <a:gd name="T29" fmla="*/ 54 h 544"/>
                      <a:gd name="T30" fmla="*/ 1 w 904"/>
                      <a:gd name="T31" fmla="*/ 61 h 544"/>
                      <a:gd name="T32" fmla="*/ 0 w 904"/>
                      <a:gd name="T33" fmla="*/ 69 h 544"/>
                      <a:gd name="T34" fmla="*/ 0 w 904"/>
                      <a:gd name="T35" fmla="*/ 77 h 544"/>
                      <a:gd name="T36" fmla="*/ 0 w 904"/>
                      <a:gd name="T37" fmla="*/ 544 h 544"/>
                      <a:gd name="T38" fmla="*/ 904 w 904"/>
                      <a:gd name="T39" fmla="*/ 544 h 544"/>
                      <a:gd name="T40" fmla="*/ 904 w 904"/>
                      <a:gd name="T41" fmla="*/ 77 h 544"/>
                      <a:gd name="T42" fmla="*/ 904 w 904"/>
                      <a:gd name="T43" fmla="*/ 69 h 544"/>
                      <a:gd name="T44" fmla="*/ 903 w 904"/>
                      <a:gd name="T45" fmla="*/ 61 h 544"/>
                      <a:gd name="T46" fmla="*/ 901 w 904"/>
                      <a:gd name="T47" fmla="*/ 54 h 544"/>
                      <a:gd name="T48" fmla="*/ 899 w 904"/>
                      <a:gd name="T49" fmla="*/ 47 h 544"/>
                      <a:gd name="T50" fmla="*/ 896 w 904"/>
                      <a:gd name="T51" fmla="*/ 40 h 544"/>
                      <a:gd name="T52" fmla="*/ 892 w 904"/>
                      <a:gd name="T53" fmla="*/ 34 h 544"/>
                      <a:gd name="T54" fmla="*/ 888 w 904"/>
                      <a:gd name="T55" fmla="*/ 28 h 544"/>
                      <a:gd name="T56" fmla="*/ 882 w 904"/>
                      <a:gd name="T57" fmla="*/ 23 h 544"/>
                      <a:gd name="T58" fmla="*/ 877 w 904"/>
                      <a:gd name="T59" fmla="*/ 18 h 544"/>
                      <a:gd name="T60" fmla="*/ 871 w 904"/>
                      <a:gd name="T61" fmla="*/ 14 h 544"/>
                      <a:gd name="T62" fmla="*/ 866 w 904"/>
                      <a:gd name="T63" fmla="*/ 10 h 544"/>
                      <a:gd name="T64" fmla="*/ 859 w 904"/>
                      <a:gd name="T65" fmla="*/ 7 h 544"/>
                      <a:gd name="T66" fmla="*/ 851 w 904"/>
                      <a:gd name="T67" fmla="*/ 4 h 544"/>
                      <a:gd name="T68" fmla="*/ 845 w 904"/>
                      <a:gd name="T69" fmla="*/ 3 h 544"/>
                      <a:gd name="T70" fmla="*/ 837 w 904"/>
                      <a:gd name="T71" fmla="*/ 2 h 544"/>
                      <a:gd name="T72" fmla="*/ 829 w 904"/>
                      <a:gd name="T73"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4" h="544">
                        <a:moveTo>
                          <a:pt x="829" y="0"/>
                        </a:moveTo>
                        <a:lnTo>
                          <a:pt x="75" y="0"/>
                        </a:lnTo>
                        <a:lnTo>
                          <a:pt x="67" y="2"/>
                        </a:lnTo>
                        <a:lnTo>
                          <a:pt x="59" y="3"/>
                        </a:lnTo>
                        <a:lnTo>
                          <a:pt x="53" y="4"/>
                        </a:lnTo>
                        <a:lnTo>
                          <a:pt x="46" y="7"/>
                        </a:lnTo>
                        <a:lnTo>
                          <a:pt x="40" y="10"/>
                        </a:lnTo>
                        <a:lnTo>
                          <a:pt x="33" y="14"/>
                        </a:lnTo>
                        <a:lnTo>
                          <a:pt x="27" y="18"/>
                        </a:lnTo>
                        <a:lnTo>
                          <a:pt x="22" y="23"/>
                        </a:lnTo>
                        <a:lnTo>
                          <a:pt x="16" y="28"/>
                        </a:lnTo>
                        <a:lnTo>
                          <a:pt x="12" y="34"/>
                        </a:lnTo>
                        <a:lnTo>
                          <a:pt x="9" y="40"/>
                        </a:lnTo>
                        <a:lnTo>
                          <a:pt x="5" y="47"/>
                        </a:lnTo>
                        <a:lnTo>
                          <a:pt x="3" y="54"/>
                        </a:lnTo>
                        <a:lnTo>
                          <a:pt x="1" y="61"/>
                        </a:lnTo>
                        <a:lnTo>
                          <a:pt x="0" y="69"/>
                        </a:lnTo>
                        <a:lnTo>
                          <a:pt x="0" y="77"/>
                        </a:lnTo>
                        <a:lnTo>
                          <a:pt x="0" y="544"/>
                        </a:lnTo>
                        <a:lnTo>
                          <a:pt x="904" y="544"/>
                        </a:lnTo>
                        <a:lnTo>
                          <a:pt x="904" y="77"/>
                        </a:lnTo>
                        <a:lnTo>
                          <a:pt x="904" y="69"/>
                        </a:lnTo>
                        <a:lnTo>
                          <a:pt x="903" y="61"/>
                        </a:lnTo>
                        <a:lnTo>
                          <a:pt x="901" y="54"/>
                        </a:lnTo>
                        <a:lnTo>
                          <a:pt x="899" y="47"/>
                        </a:lnTo>
                        <a:lnTo>
                          <a:pt x="896" y="40"/>
                        </a:lnTo>
                        <a:lnTo>
                          <a:pt x="892" y="34"/>
                        </a:lnTo>
                        <a:lnTo>
                          <a:pt x="888" y="28"/>
                        </a:lnTo>
                        <a:lnTo>
                          <a:pt x="882" y="23"/>
                        </a:lnTo>
                        <a:lnTo>
                          <a:pt x="877" y="18"/>
                        </a:lnTo>
                        <a:lnTo>
                          <a:pt x="871" y="14"/>
                        </a:lnTo>
                        <a:lnTo>
                          <a:pt x="866" y="10"/>
                        </a:lnTo>
                        <a:lnTo>
                          <a:pt x="859" y="7"/>
                        </a:lnTo>
                        <a:lnTo>
                          <a:pt x="851" y="4"/>
                        </a:lnTo>
                        <a:lnTo>
                          <a:pt x="845" y="3"/>
                        </a:lnTo>
                        <a:lnTo>
                          <a:pt x="837" y="2"/>
                        </a:lnTo>
                        <a:lnTo>
                          <a:pt x="82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3" name="Freeform 1594"/>
                  <p:cNvSpPr>
                    <a:spLocks noEditPoints="1"/>
                  </p:cNvSpPr>
                  <p:nvPr/>
                </p:nvSpPr>
                <p:spPr bwMode="auto">
                  <a:xfrm>
                    <a:off x="879475" y="1000125"/>
                    <a:ext cx="287338" cy="76200"/>
                  </a:xfrm>
                  <a:custGeom>
                    <a:avLst/>
                    <a:gdLst>
                      <a:gd name="T0" fmla="*/ 459 w 904"/>
                      <a:gd name="T1" fmla="*/ 29 h 241"/>
                      <a:gd name="T2" fmla="*/ 469 w 904"/>
                      <a:gd name="T3" fmla="*/ 35 h 241"/>
                      <a:gd name="T4" fmla="*/ 478 w 904"/>
                      <a:gd name="T5" fmla="*/ 43 h 241"/>
                      <a:gd name="T6" fmla="*/ 482 w 904"/>
                      <a:gd name="T7" fmla="*/ 54 h 241"/>
                      <a:gd name="T8" fmla="*/ 482 w 904"/>
                      <a:gd name="T9" fmla="*/ 66 h 241"/>
                      <a:gd name="T10" fmla="*/ 478 w 904"/>
                      <a:gd name="T11" fmla="*/ 77 h 241"/>
                      <a:gd name="T12" fmla="*/ 469 w 904"/>
                      <a:gd name="T13" fmla="*/ 85 h 241"/>
                      <a:gd name="T14" fmla="*/ 459 w 904"/>
                      <a:gd name="T15" fmla="*/ 89 h 241"/>
                      <a:gd name="T16" fmla="*/ 447 w 904"/>
                      <a:gd name="T17" fmla="*/ 89 h 241"/>
                      <a:gd name="T18" fmla="*/ 436 w 904"/>
                      <a:gd name="T19" fmla="*/ 85 h 241"/>
                      <a:gd name="T20" fmla="*/ 427 w 904"/>
                      <a:gd name="T21" fmla="*/ 77 h 241"/>
                      <a:gd name="T22" fmla="*/ 422 w 904"/>
                      <a:gd name="T23" fmla="*/ 66 h 241"/>
                      <a:gd name="T24" fmla="*/ 422 w 904"/>
                      <a:gd name="T25" fmla="*/ 54 h 241"/>
                      <a:gd name="T26" fmla="*/ 427 w 904"/>
                      <a:gd name="T27" fmla="*/ 43 h 241"/>
                      <a:gd name="T28" fmla="*/ 436 w 904"/>
                      <a:gd name="T29" fmla="*/ 35 h 241"/>
                      <a:gd name="T30" fmla="*/ 447 w 904"/>
                      <a:gd name="T31" fmla="*/ 31 h 241"/>
                      <a:gd name="T32" fmla="*/ 452 w 904"/>
                      <a:gd name="T33" fmla="*/ 29 h 241"/>
                      <a:gd name="T34" fmla="*/ 0 w 904"/>
                      <a:gd name="T35" fmla="*/ 83 h 241"/>
                      <a:gd name="T36" fmla="*/ 3 w 904"/>
                      <a:gd name="T37" fmla="*/ 97 h 241"/>
                      <a:gd name="T38" fmla="*/ 9 w 904"/>
                      <a:gd name="T39" fmla="*/ 110 h 241"/>
                      <a:gd name="T40" fmla="*/ 16 w 904"/>
                      <a:gd name="T41" fmla="*/ 122 h 241"/>
                      <a:gd name="T42" fmla="*/ 27 w 904"/>
                      <a:gd name="T43" fmla="*/ 132 h 241"/>
                      <a:gd name="T44" fmla="*/ 40 w 904"/>
                      <a:gd name="T45" fmla="*/ 141 h 241"/>
                      <a:gd name="T46" fmla="*/ 53 w 904"/>
                      <a:gd name="T47" fmla="*/ 147 h 241"/>
                      <a:gd name="T48" fmla="*/ 67 w 904"/>
                      <a:gd name="T49" fmla="*/ 150 h 241"/>
                      <a:gd name="T50" fmla="*/ 437 w 904"/>
                      <a:gd name="T51" fmla="*/ 150 h 241"/>
                      <a:gd name="T52" fmla="*/ 195 w 904"/>
                      <a:gd name="T53" fmla="*/ 211 h 241"/>
                      <a:gd name="T54" fmla="*/ 190 w 904"/>
                      <a:gd name="T55" fmla="*/ 212 h 241"/>
                      <a:gd name="T56" fmla="*/ 186 w 904"/>
                      <a:gd name="T57" fmla="*/ 215 h 241"/>
                      <a:gd name="T58" fmla="*/ 182 w 904"/>
                      <a:gd name="T59" fmla="*/ 220 h 241"/>
                      <a:gd name="T60" fmla="*/ 181 w 904"/>
                      <a:gd name="T61" fmla="*/ 225 h 241"/>
                      <a:gd name="T62" fmla="*/ 182 w 904"/>
                      <a:gd name="T63" fmla="*/ 232 h 241"/>
                      <a:gd name="T64" fmla="*/ 186 w 904"/>
                      <a:gd name="T65" fmla="*/ 236 h 241"/>
                      <a:gd name="T66" fmla="*/ 190 w 904"/>
                      <a:gd name="T67" fmla="*/ 240 h 241"/>
                      <a:gd name="T68" fmla="*/ 195 w 904"/>
                      <a:gd name="T69" fmla="*/ 241 h 241"/>
                      <a:gd name="T70" fmla="*/ 742 w 904"/>
                      <a:gd name="T71" fmla="*/ 241 h 241"/>
                      <a:gd name="T72" fmla="*/ 747 w 904"/>
                      <a:gd name="T73" fmla="*/ 239 h 241"/>
                      <a:gd name="T74" fmla="*/ 752 w 904"/>
                      <a:gd name="T75" fmla="*/ 234 h 241"/>
                      <a:gd name="T76" fmla="*/ 754 w 904"/>
                      <a:gd name="T77" fmla="*/ 229 h 241"/>
                      <a:gd name="T78" fmla="*/ 754 w 904"/>
                      <a:gd name="T79" fmla="*/ 223 h 241"/>
                      <a:gd name="T80" fmla="*/ 752 w 904"/>
                      <a:gd name="T81" fmla="*/ 218 h 241"/>
                      <a:gd name="T82" fmla="*/ 747 w 904"/>
                      <a:gd name="T83" fmla="*/ 213 h 241"/>
                      <a:gd name="T84" fmla="*/ 742 w 904"/>
                      <a:gd name="T85" fmla="*/ 211 h 241"/>
                      <a:gd name="T86" fmla="*/ 468 w 904"/>
                      <a:gd name="T87" fmla="*/ 211 h 241"/>
                      <a:gd name="T88" fmla="*/ 829 w 904"/>
                      <a:gd name="T89" fmla="*/ 150 h 241"/>
                      <a:gd name="T90" fmla="*/ 845 w 904"/>
                      <a:gd name="T91" fmla="*/ 149 h 241"/>
                      <a:gd name="T92" fmla="*/ 859 w 904"/>
                      <a:gd name="T93" fmla="*/ 145 h 241"/>
                      <a:gd name="T94" fmla="*/ 871 w 904"/>
                      <a:gd name="T95" fmla="*/ 137 h 241"/>
                      <a:gd name="T96" fmla="*/ 882 w 904"/>
                      <a:gd name="T97" fmla="*/ 128 h 241"/>
                      <a:gd name="T98" fmla="*/ 892 w 904"/>
                      <a:gd name="T99" fmla="*/ 117 h 241"/>
                      <a:gd name="T100" fmla="*/ 899 w 904"/>
                      <a:gd name="T101" fmla="*/ 104 h 241"/>
                      <a:gd name="T102" fmla="*/ 903 w 904"/>
                      <a:gd name="T103" fmla="*/ 90 h 241"/>
                      <a:gd name="T104" fmla="*/ 904 w 904"/>
                      <a:gd name="T105" fmla="*/ 75 h 241"/>
                      <a:gd name="T106" fmla="*/ 0 w 904"/>
                      <a:gd name="T10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4" h="241">
                        <a:moveTo>
                          <a:pt x="452" y="29"/>
                        </a:moveTo>
                        <a:lnTo>
                          <a:pt x="459" y="29"/>
                        </a:lnTo>
                        <a:lnTo>
                          <a:pt x="464" y="32"/>
                        </a:lnTo>
                        <a:lnTo>
                          <a:pt x="469" y="35"/>
                        </a:lnTo>
                        <a:lnTo>
                          <a:pt x="473" y="38"/>
                        </a:lnTo>
                        <a:lnTo>
                          <a:pt x="478" y="43"/>
                        </a:lnTo>
                        <a:lnTo>
                          <a:pt x="480" y="48"/>
                        </a:lnTo>
                        <a:lnTo>
                          <a:pt x="482" y="54"/>
                        </a:lnTo>
                        <a:lnTo>
                          <a:pt x="482" y="59"/>
                        </a:lnTo>
                        <a:lnTo>
                          <a:pt x="482" y="66"/>
                        </a:lnTo>
                        <a:lnTo>
                          <a:pt x="480" y="71"/>
                        </a:lnTo>
                        <a:lnTo>
                          <a:pt x="478" y="77"/>
                        </a:lnTo>
                        <a:lnTo>
                          <a:pt x="473" y="81"/>
                        </a:lnTo>
                        <a:lnTo>
                          <a:pt x="469" y="85"/>
                        </a:lnTo>
                        <a:lnTo>
                          <a:pt x="464" y="87"/>
                        </a:lnTo>
                        <a:lnTo>
                          <a:pt x="459" y="89"/>
                        </a:lnTo>
                        <a:lnTo>
                          <a:pt x="452" y="90"/>
                        </a:lnTo>
                        <a:lnTo>
                          <a:pt x="447" y="89"/>
                        </a:lnTo>
                        <a:lnTo>
                          <a:pt x="440" y="87"/>
                        </a:lnTo>
                        <a:lnTo>
                          <a:pt x="436" y="85"/>
                        </a:lnTo>
                        <a:lnTo>
                          <a:pt x="431" y="81"/>
                        </a:lnTo>
                        <a:lnTo>
                          <a:pt x="427" y="77"/>
                        </a:lnTo>
                        <a:lnTo>
                          <a:pt x="424" y="71"/>
                        </a:lnTo>
                        <a:lnTo>
                          <a:pt x="422" y="66"/>
                        </a:lnTo>
                        <a:lnTo>
                          <a:pt x="422" y="59"/>
                        </a:lnTo>
                        <a:lnTo>
                          <a:pt x="422" y="54"/>
                        </a:lnTo>
                        <a:lnTo>
                          <a:pt x="424" y="48"/>
                        </a:lnTo>
                        <a:lnTo>
                          <a:pt x="427" y="43"/>
                        </a:lnTo>
                        <a:lnTo>
                          <a:pt x="431" y="38"/>
                        </a:lnTo>
                        <a:lnTo>
                          <a:pt x="436" y="35"/>
                        </a:lnTo>
                        <a:lnTo>
                          <a:pt x="440" y="32"/>
                        </a:lnTo>
                        <a:lnTo>
                          <a:pt x="447" y="31"/>
                        </a:lnTo>
                        <a:lnTo>
                          <a:pt x="452" y="29"/>
                        </a:lnTo>
                        <a:lnTo>
                          <a:pt x="452" y="29"/>
                        </a:lnTo>
                        <a:close/>
                        <a:moveTo>
                          <a:pt x="0" y="75"/>
                        </a:moveTo>
                        <a:lnTo>
                          <a:pt x="0" y="83"/>
                        </a:lnTo>
                        <a:lnTo>
                          <a:pt x="1" y="90"/>
                        </a:lnTo>
                        <a:lnTo>
                          <a:pt x="3" y="97"/>
                        </a:lnTo>
                        <a:lnTo>
                          <a:pt x="5" y="104"/>
                        </a:lnTo>
                        <a:lnTo>
                          <a:pt x="9" y="110"/>
                        </a:lnTo>
                        <a:lnTo>
                          <a:pt x="12" y="117"/>
                        </a:lnTo>
                        <a:lnTo>
                          <a:pt x="16" y="122"/>
                        </a:lnTo>
                        <a:lnTo>
                          <a:pt x="22" y="128"/>
                        </a:lnTo>
                        <a:lnTo>
                          <a:pt x="27" y="132"/>
                        </a:lnTo>
                        <a:lnTo>
                          <a:pt x="33" y="137"/>
                        </a:lnTo>
                        <a:lnTo>
                          <a:pt x="40" y="141"/>
                        </a:lnTo>
                        <a:lnTo>
                          <a:pt x="46" y="145"/>
                        </a:lnTo>
                        <a:lnTo>
                          <a:pt x="53" y="147"/>
                        </a:lnTo>
                        <a:lnTo>
                          <a:pt x="59" y="149"/>
                        </a:lnTo>
                        <a:lnTo>
                          <a:pt x="67" y="150"/>
                        </a:lnTo>
                        <a:lnTo>
                          <a:pt x="75" y="150"/>
                        </a:lnTo>
                        <a:lnTo>
                          <a:pt x="437" y="150"/>
                        </a:lnTo>
                        <a:lnTo>
                          <a:pt x="437" y="211"/>
                        </a:lnTo>
                        <a:lnTo>
                          <a:pt x="195" y="211"/>
                        </a:lnTo>
                        <a:lnTo>
                          <a:pt x="192" y="211"/>
                        </a:lnTo>
                        <a:lnTo>
                          <a:pt x="190" y="212"/>
                        </a:lnTo>
                        <a:lnTo>
                          <a:pt x="188" y="213"/>
                        </a:lnTo>
                        <a:lnTo>
                          <a:pt x="186" y="215"/>
                        </a:lnTo>
                        <a:lnTo>
                          <a:pt x="183" y="218"/>
                        </a:lnTo>
                        <a:lnTo>
                          <a:pt x="182" y="220"/>
                        </a:lnTo>
                        <a:lnTo>
                          <a:pt x="181" y="223"/>
                        </a:lnTo>
                        <a:lnTo>
                          <a:pt x="181" y="225"/>
                        </a:lnTo>
                        <a:lnTo>
                          <a:pt x="181" y="229"/>
                        </a:lnTo>
                        <a:lnTo>
                          <a:pt x="182" y="232"/>
                        </a:lnTo>
                        <a:lnTo>
                          <a:pt x="183" y="234"/>
                        </a:lnTo>
                        <a:lnTo>
                          <a:pt x="186" y="236"/>
                        </a:lnTo>
                        <a:lnTo>
                          <a:pt x="188" y="239"/>
                        </a:lnTo>
                        <a:lnTo>
                          <a:pt x="190" y="240"/>
                        </a:lnTo>
                        <a:lnTo>
                          <a:pt x="192" y="241"/>
                        </a:lnTo>
                        <a:lnTo>
                          <a:pt x="195" y="241"/>
                        </a:lnTo>
                        <a:lnTo>
                          <a:pt x="739" y="241"/>
                        </a:lnTo>
                        <a:lnTo>
                          <a:pt x="742" y="241"/>
                        </a:lnTo>
                        <a:lnTo>
                          <a:pt x="745" y="240"/>
                        </a:lnTo>
                        <a:lnTo>
                          <a:pt x="747" y="239"/>
                        </a:lnTo>
                        <a:lnTo>
                          <a:pt x="750" y="236"/>
                        </a:lnTo>
                        <a:lnTo>
                          <a:pt x="752" y="234"/>
                        </a:lnTo>
                        <a:lnTo>
                          <a:pt x="753" y="232"/>
                        </a:lnTo>
                        <a:lnTo>
                          <a:pt x="754" y="229"/>
                        </a:lnTo>
                        <a:lnTo>
                          <a:pt x="754" y="225"/>
                        </a:lnTo>
                        <a:lnTo>
                          <a:pt x="754" y="223"/>
                        </a:lnTo>
                        <a:lnTo>
                          <a:pt x="753" y="220"/>
                        </a:lnTo>
                        <a:lnTo>
                          <a:pt x="752" y="218"/>
                        </a:lnTo>
                        <a:lnTo>
                          <a:pt x="750" y="215"/>
                        </a:lnTo>
                        <a:lnTo>
                          <a:pt x="747" y="213"/>
                        </a:lnTo>
                        <a:lnTo>
                          <a:pt x="745" y="212"/>
                        </a:lnTo>
                        <a:lnTo>
                          <a:pt x="742" y="211"/>
                        </a:lnTo>
                        <a:lnTo>
                          <a:pt x="739" y="211"/>
                        </a:lnTo>
                        <a:lnTo>
                          <a:pt x="468" y="211"/>
                        </a:lnTo>
                        <a:lnTo>
                          <a:pt x="468" y="150"/>
                        </a:lnTo>
                        <a:lnTo>
                          <a:pt x="829" y="150"/>
                        </a:lnTo>
                        <a:lnTo>
                          <a:pt x="837" y="150"/>
                        </a:lnTo>
                        <a:lnTo>
                          <a:pt x="845" y="149"/>
                        </a:lnTo>
                        <a:lnTo>
                          <a:pt x="851" y="147"/>
                        </a:lnTo>
                        <a:lnTo>
                          <a:pt x="859" y="145"/>
                        </a:lnTo>
                        <a:lnTo>
                          <a:pt x="866" y="141"/>
                        </a:lnTo>
                        <a:lnTo>
                          <a:pt x="871" y="137"/>
                        </a:lnTo>
                        <a:lnTo>
                          <a:pt x="877" y="132"/>
                        </a:lnTo>
                        <a:lnTo>
                          <a:pt x="882" y="128"/>
                        </a:lnTo>
                        <a:lnTo>
                          <a:pt x="888" y="122"/>
                        </a:lnTo>
                        <a:lnTo>
                          <a:pt x="892" y="117"/>
                        </a:lnTo>
                        <a:lnTo>
                          <a:pt x="896" y="110"/>
                        </a:lnTo>
                        <a:lnTo>
                          <a:pt x="899" y="104"/>
                        </a:lnTo>
                        <a:lnTo>
                          <a:pt x="901" y="97"/>
                        </a:lnTo>
                        <a:lnTo>
                          <a:pt x="903" y="90"/>
                        </a:lnTo>
                        <a:lnTo>
                          <a:pt x="904" y="83"/>
                        </a:lnTo>
                        <a:lnTo>
                          <a:pt x="904" y="75"/>
                        </a:lnTo>
                        <a:lnTo>
                          <a:pt x="904" y="0"/>
                        </a:lnTo>
                        <a:lnTo>
                          <a:pt x="0" y="0"/>
                        </a:lnTo>
                        <a:lnTo>
                          <a:pt x="0" y="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cxnSp>
              <p:nvCxnSpPr>
                <p:cNvPr id="380" name="Straight Connector 379"/>
                <p:cNvCxnSpPr/>
                <p:nvPr/>
              </p:nvCxnSpPr>
              <p:spPr>
                <a:xfrm>
                  <a:off x="728602" y="4208422"/>
                  <a:ext cx="385823" cy="0"/>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381" name="Isosceles Triangle 380"/>
                <p:cNvSpPr/>
                <p:nvPr/>
              </p:nvSpPr>
              <p:spPr bwMode="gray">
                <a:xfrm>
                  <a:off x="833106" y="4129703"/>
                  <a:ext cx="176814" cy="78719"/>
                </a:xfrm>
                <a:prstGeom prst="triangl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grpSp>
          <p:grpSp>
            <p:nvGrpSpPr>
              <p:cNvPr id="365" name="Group 364"/>
              <p:cNvGrpSpPr/>
              <p:nvPr/>
            </p:nvGrpSpPr>
            <p:grpSpPr>
              <a:xfrm>
                <a:off x="3151187" y="4129703"/>
                <a:ext cx="1080571" cy="379057"/>
                <a:chOff x="725321" y="4129703"/>
                <a:chExt cx="1080571" cy="379057"/>
              </a:xfrm>
            </p:grpSpPr>
            <p:sp>
              <p:nvSpPr>
                <p:cNvPr id="369" name="TextBox 368"/>
                <p:cNvSpPr txBox="1"/>
                <p:nvPr/>
              </p:nvSpPr>
              <p:spPr>
                <a:xfrm>
                  <a:off x="907733" y="4287795"/>
                  <a:ext cx="292418" cy="220965"/>
                </a:xfrm>
                <a:prstGeom prst="rect">
                  <a:avLst/>
                </a:prstGeom>
                <a:noFill/>
              </p:spPr>
              <p:txBody>
                <a:bodyPr wrap="none" lIns="0" tIns="0" rIns="0" bIns="0" rtlCol="0" anchor="ctr">
                  <a:noAutofit/>
                </a:bodyPr>
                <a:lstStyle/>
                <a:p>
                  <a:pPr>
                    <a:lnSpc>
                      <a:spcPct val="90000"/>
                    </a:lnSpc>
                  </a:pPr>
                  <a:r>
                    <a:rPr lang="en-US" sz="1200" dirty="0" smtClean="0">
                      <a:solidFill>
                        <a:schemeClr val="bg2">
                          <a:lumMod val="50000"/>
                        </a:schemeClr>
                      </a:solidFill>
                    </a:rPr>
                    <a:t>35K</a:t>
                  </a:r>
                  <a:endParaRPr lang="en-US" sz="1200" dirty="0">
                    <a:solidFill>
                      <a:schemeClr val="bg2">
                        <a:lumMod val="50000"/>
                      </a:schemeClr>
                    </a:solidFill>
                  </a:endParaRPr>
                </a:p>
              </p:txBody>
            </p:sp>
            <p:grpSp>
              <p:nvGrpSpPr>
                <p:cNvPr id="370" name="Group 369"/>
                <p:cNvGrpSpPr/>
                <p:nvPr/>
              </p:nvGrpSpPr>
              <p:grpSpPr>
                <a:xfrm>
                  <a:off x="725321" y="4340225"/>
                  <a:ext cx="769141" cy="147148"/>
                  <a:chOff x="879475" y="817563"/>
                  <a:chExt cx="1352531" cy="258762"/>
                </a:xfrm>
                <a:solidFill>
                  <a:schemeClr val="accent1"/>
                </a:solidFill>
              </p:grpSpPr>
              <p:sp>
                <p:nvSpPr>
                  <p:cNvPr id="375" name="Freeform 1593"/>
                  <p:cNvSpPr>
                    <a:spLocks/>
                  </p:cNvSpPr>
                  <p:nvPr/>
                </p:nvSpPr>
                <p:spPr bwMode="auto">
                  <a:xfrm>
                    <a:off x="879475" y="817563"/>
                    <a:ext cx="287338" cy="171450"/>
                  </a:xfrm>
                  <a:custGeom>
                    <a:avLst/>
                    <a:gdLst>
                      <a:gd name="T0" fmla="*/ 829 w 904"/>
                      <a:gd name="T1" fmla="*/ 0 h 544"/>
                      <a:gd name="T2" fmla="*/ 75 w 904"/>
                      <a:gd name="T3" fmla="*/ 0 h 544"/>
                      <a:gd name="T4" fmla="*/ 67 w 904"/>
                      <a:gd name="T5" fmla="*/ 2 h 544"/>
                      <a:gd name="T6" fmla="*/ 59 w 904"/>
                      <a:gd name="T7" fmla="*/ 3 h 544"/>
                      <a:gd name="T8" fmla="*/ 53 w 904"/>
                      <a:gd name="T9" fmla="*/ 4 h 544"/>
                      <a:gd name="T10" fmla="*/ 46 w 904"/>
                      <a:gd name="T11" fmla="*/ 7 h 544"/>
                      <a:gd name="T12" fmla="*/ 40 w 904"/>
                      <a:gd name="T13" fmla="*/ 10 h 544"/>
                      <a:gd name="T14" fmla="*/ 33 w 904"/>
                      <a:gd name="T15" fmla="*/ 14 h 544"/>
                      <a:gd name="T16" fmla="*/ 27 w 904"/>
                      <a:gd name="T17" fmla="*/ 18 h 544"/>
                      <a:gd name="T18" fmla="*/ 22 w 904"/>
                      <a:gd name="T19" fmla="*/ 23 h 544"/>
                      <a:gd name="T20" fmla="*/ 16 w 904"/>
                      <a:gd name="T21" fmla="*/ 28 h 544"/>
                      <a:gd name="T22" fmla="*/ 12 w 904"/>
                      <a:gd name="T23" fmla="*/ 34 h 544"/>
                      <a:gd name="T24" fmla="*/ 9 w 904"/>
                      <a:gd name="T25" fmla="*/ 40 h 544"/>
                      <a:gd name="T26" fmla="*/ 5 w 904"/>
                      <a:gd name="T27" fmla="*/ 47 h 544"/>
                      <a:gd name="T28" fmla="*/ 3 w 904"/>
                      <a:gd name="T29" fmla="*/ 54 h 544"/>
                      <a:gd name="T30" fmla="*/ 1 w 904"/>
                      <a:gd name="T31" fmla="*/ 61 h 544"/>
                      <a:gd name="T32" fmla="*/ 0 w 904"/>
                      <a:gd name="T33" fmla="*/ 69 h 544"/>
                      <a:gd name="T34" fmla="*/ 0 w 904"/>
                      <a:gd name="T35" fmla="*/ 77 h 544"/>
                      <a:gd name="T36" fmla="*/ 0 w 904"/>
                      <a:gd name="T37" fmla="*/ 544 h 544"/>
                      <a:gd name="T38" fmla="*/ 904 w 904"/>
                      <a:gd name="T39" fmla="*/ 544 h 544"/>
                      <a:gd name="T40" fmla="*/ 904 w 904"/>
                      <a:gd name="T41" fmla="*/ 77 h 544"/>
                      <a:gd name="T42" fmla="*/ 904 w 904"/>
                      <a:gd name="T43" fmla="*/ 69 h 544"/>
                      <a:gd name="T44" fmla="*/ 903 w 904"/>
                      <a:gd name="T45" fmla="*/ 61 h 544"/>
                      <a:gd name="T46" fmla="*/ 901 w 904"/>
                      <a:gd name="T47" fmla="*/ 54 h 544"/>
                      <a:gd name="T48" fmla="*/ 899 w 904"/>
                      <a:gd name="T49" fmla="*/ 47 h 544"/>
                      <a:gd name="T50" fmla="*/ 896 w 904"/>
                      <a:gd name="T51" fmla="*/ 40 h 544"/>
                      <a:gd name="T52" fmla="*/ 892 w 904"/>
                      <a:gd name="T53" fmla="*/ 34 h 544"/>
                      <a:gd name="T54" fmla="*/ 888 w 904"/>
                      <a:gd name="T55" fmla="*/ 28 h 544"/>
                      <a:gd name="T56" fmla="*/ 882 w 904"/>
                      <a:gd name="T57" fmla="*/ 23 h 544"/>
                      <a:gd name="T58" fmla="*/ 877 w 904"/>
                      <a:gd name="T59" fmla="*/ 18 h 544"/>
                      <a:gd name="T60" fmla="*/ 871 w 904"/>
                      <a:gd name="T61" fmla="*/ 14 h 544"/>
                      <a:gd name="T62" fmla="*/ 866 w 904"/>
                      <a:gd name="T63" fmla="*/ 10 h 544"/>
                      <a:gd name="T64" fmla="*/ 859 w 904"/>
                      <a:gd name="T65" fmla="*/ 7 h 544"/>
                      <a:gd name="T66" fmla="*/ 851 w 904"/>
                      <a:gd name="T67" fmla="*/ 4 h 544"/>
                      <a:gd name="T68" fmla="*/ 845 w 904"/>
                      <a:gd name="T69" fmla="*/ 3 h 544"/>
                      <a:gd name="T70" fmla="*/ 837 w 904"/>
                      <a:gd name="T71" fmla="*/ 2 h 544"/>
                      <a:gd name="T72" fmla="*/ 829 w 904"/>
                      <a:gd name="T73"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4" h="544">
                        <a:moveTo>
                          <a:pt x="829" y="0"/>
                        </a:moveTo>
                        <a:lnTo>
                          <a:pt x="75" y="0"/>
                        </a:lnTo>
                        <a:lnTo>
                          <a:pt x="67" y="2"/>
                        </a:lnTo>
                        <a:lnTo>
                          <a:pt x="59" y="3"/>
                        </a:lnTo>
                        <a:lnTo>
                          <a:pt x="53" y="4"/>
                        </a:lnTo>
                        <a:lnTo>
                          <a:pt x="46" y="7"/>
                        </a:lnTo>
                        <a:lnTo>
                          <a:pt x="40" y="10"/>
                        </a:lnTo>
                        <a:lnTo>
                          <a:pt x="33" y="14"/>
                        </a:lnTo>
                        <a:lnTo>
                          <a:pt x="27" y="18"/>
                        </a:lnTo>
                        <a:lnTo>
                          <a:pt x="22" y="23"/>
                        </a:lnTo>
                        <a:lnTo>
                          <a:pt x="16" y="28"/>
                        </a:lnTo>
                        <a:lnTo>
                          <a:pt x="12" y="34"/>
                        </a:lnTo>
                        <a:lnTo>
                          <a:pt x="9" y="40"/>
                        </a:lnTo>
                        <a:lnTo>
                          <a:pt x="5" y="47"/>
                        </a:lnTo>
                        <a:lnTo>
                          <a:pt x="3" y="54"/>
                        </a:lnTo>
                        <a:lnTo>
                          <a:pt x="1" y="61"/>
                        </a:lnTo>
                        <a:lnTo>
                          <a:pt x="0" y="69"/>
                        </a:lnTo>
                        <a:lnTo>
                          <a:pt x="0" y="77"/>
                        </a:lnTo>
                        <a:lnTo>
                          <a:pt x="0" y="544"/>
                        </a:lnTo>
                        <a:lnTo>
                          <a:pt x="904" y="544"/>
                        </a:lnTo>
                        <a:lnTo>
                          <a:pt x="904" y="77"/>
                        </a:lnTo>
                        <a:lnTo>
                          <a:pt x="904" y="69"/>
                        </a:lnTo>
                        <a:lnTo>
                          <a:pt x="903" y="61"/>
                        </a:lnTo>
                        <a:lnTo>
                          <a:pt x="901" y="54"/>
                        </a:lnTo>
                        <a:lnTo>
                          <a:pt x="899" y="47"/>
                        </a:lnTo>
                        <a:lnTo>
                          <a:pt x="896" y="40"/>
                        </a:lnTo>
                        <a:lnTo>
                          <a:pt x="892" y="34"/>
                        </a:lnTo>
                        <a:lnTo>
                          <a:pt x="888" y="28"/>
                        </a:lnTo>
                        <a:lnTo>
                          <a:pt x="882" y="23"/>
                        </a:lnTo>
                        <a:lnTo>
                          <a:pt x="877" y="18"/>
                        </a:lnTo>
                        <a:lnTo>
                          <a:pt x="871" y="14"/>
                        </a:lnTo>
                        <a:lnTo>
                          <a:pt x="866" y="10"/>
                        </a:lnTo>
                        <a:lnTo>
                          <a:pt x="859" y="7"/>
                        </a:lnTo>
                        <a:lnTo>
                          <a:pt x="851" y="4"/>
                        </a:lnTo>
                        <a:lnTo>
                          <a:pt x="845" y="3"/>
                        </a:lnTo>
                        <a:lnTo>
                          <a:pt x="837" y="2"/>
                        </a:lnTo>
                        <a:lnTo>
                          <a:pt x="82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6" name="Freeform 1594"/>
                  <p:cNvSpPr>
                    <a:spLocks noEditPoints="1"/>
                  </p:cNvSpPr>
                  <p:nvPr/>
                </p:nvSpPr>
                <p:spPr bwMode="auto">
                  <a:xfrm>
                    <a:off x="879475" y="1000125"/>
                    <a:ext cx="287338" cy="76200"/>
                  </a:xfrm>
                  <a:custGeom>
                    <a:avLst/>
                    <a:gdLst>
                      <a:gd name="T0" fmla="*/ 459 w 904"/>
                      <a:gd name="T1" fmla="*/ 29 h 241"/>
                      <a:gd name="T2" fmla="*/ 469 w 904"/>
                      <a:gd name="T3" fmla="*/ 35 h 241"/>
                      <a:gd name="T4" fmla="*/ 478 w 904"/>
                      <a:gd name="T5" fmla="*/ 43 h 241"/>
                      <a:gd name="T6" fmla="*/ 482 w 904"/>
                      <a:gd name="T7" fmla="*/ 54 h 241"/>
                      <a:gd name="T8" fmla="*/ 482 w 904"/>
                      <a:gd name="T9" fmla="*/ 66 h 241"/>
                      <a:gd name="T10" fmla="*/ 478 w 904"/>
                      <a:gd name="T11" fmla="*/ 77 h 241"/>
                      <a:gd name="T12" fmla="*/ 469 w 904"/>
                      <a:gd name="T13" fmla="*/ 85 h 241"/>
                      <a:gd name="T14" fmla="*/ 459 w 904"/>
                      <a:gd name="T15" fmla="*/ 89 h 241"/>
                      <a:gd name="T16" fmla="*/ 447 w 904"/>
                      <a:gd name="T17" fmla="*/ 89 h 241"/>
                      <a:gd name="T18" fmla="*/ 436 w 904"/>
                      <a:gd name="T19" fmla="*/ 85 h 241"/>
                      <a:gd name="T20" fmla="*/ 427 w 904"/>
                      <a:gd name="T21" fmla="*/ 77 h 241"/>
                      <a:gd name="T22" fmla="*/ 422 w 904"/>
                      <a:gd name="T23" fmla="*/ 66 h 241"/>
                      <a:gd name="T24" fmla="*/ 422 w 904"/>
                      <a:gd name="T25" fmla="*/ 54 h 241"/>
                      <a:gd name="T26" fmla="*/ 427 w 904"/>
                      <a:gd name="T27" fmla="*/ 43 h 241"/>
                      <a:gd name="T28" fmla="*/ 436 w 904"/>
                      <a:gd name="T29" fmla="*/ 35 h 241"/>
                      <a:gd name="T30" fmla="*/ 447 w 904"/>
                      <a:gd name="T31" fmla="*/ 31 h 241"/>
                      <a:gd name="T32" fmla="*/ 452 w 904"/>
                      <a:gd name="T33" fmla="*/ 29 h 241"/>
                      <a:gd name="T34" fmla="*/ 0 w 904"/>
                      <a:gd name="T35" fmla="*/ 83 h 241"/>
                      <a:gd name="T36" fmla="*/ 3 w 904"/>
                      <a:gd name="T37" fmla="*/ 97 h 241"/>
                      <a:gd name="T38" fmla="*/ 9 w 904"/>
                      <a:gd name="T39" fmla="*/ 110 h 241"/>
                      <a:gd name="T40" fmla="*/ 16 w 904"/>
                      <a:gd name="T41" fmla="*/ 122 h 241"/>
                      <a:gd name="T42" fmla="*/ 27 w 904"/>
                      <a:gd name="T43" fmla="*/ 132 h 241"/>
                      <a:gd name="T44" fmla="*/ 40 w 904"/>
                      <a:gd name="T45" fmla="*/ 141 h 241"/>
                      <a:gd name="T46" fmla="*/ 53 w 904"/>
                      <a:gd name="T47" fmla="*/ 147 h 241"/>
                      <a:gd name="T48" fmla="*/ 67 w 904"/>
                      <a:gd name="T49" fmla="*/ 150 h 241"/>
                      <a:gd name="T50" fmla="*/ 437 w 904"/>
                      <a:gd name="T51" fmla="*/ 150 h 241"/>
                      <a:gd name="T52" fmla="*/ 195 w 904"/>
                      <a:gd name="T53" fmla="*/ 211 h 241"/>
                      <a:gd name="T54" fmla="*/ 190 w 904"/>
                      <a:gd name="T55" fmla="*/ 212 h 241"/>
                      <a:gd name="T56" fmla="*/ 186 w 904"/>
                      <a:gd name="T57" fmla="*/ 215 h 241"/>
                      <a:gd name="T58" fmla="*/ 182 w 904"/>
                      <a:gd name="T59" fmla="*/ 220 h 241"/>
                      <a:gd name="T60" fmla="*/ 181 w 904"/>
                      <a:gd name="T61" fmla="*/ 225 h 241"/>
                      <a:gd name="T62" fmla="*/ 182 w 904"/>
                      <a:gd name="T63" fmla="*/ 232 h 241"/>
                      <a:gd name="T64" fmla="*/ 186 w 904"/>
                      <a:gd name="T65" fmla="*/ 236 h 241"/>
                      <a:gd name="T66" fmla="*/ 190 w 904"/>
                      <a:gd name="T67" fmla="*/ 240 h 241"/>
                      <a:gd name="T68" fmla="*/ 195 w 904"/>
                      <a:gd name="T69" fmla="*/ 241 h 241"/>
                      <a:gd name="T70" fmla="*/ 742 w 904"/>
                      <a:gd name="T71" fmla="*/ 241 h 241"/>
                      <a:gd name="T72" fmla="*/ 747 w 904"/>
                      <a:gd name="T73" fmla="*/ 239 h 241"/>
                      <a:gd name="T74" fmla="*/ 752 w 904"/>
                      <a:gd name="T75" fmla="*/ 234 h 241"/>
                      <a:gd name="T76" fmla="*/ 754 w 904"/>
                      <a:gd name="T77" fmla="*/ 229 h 241"/>
                      <a:gd name="T78" fmla="*/ 754 w 904"/>
                      <a:gd name="T79" fmla="*/ 223 h 241"/>
                      <a:gd name="T80" fmla="*/ 752 w 904"/>
                      <a:gd name="T81" fmla="*/ 218 h 241"/>
                      <a:gd name="T82" fmla="*/ 747 w 904"/>
                      <a:gd name="T83" fmla="*/ 213 h 241"/>
                      <a:gd name="T84" fmla="*/ 742 w 904"/>
                      <a:gd name="T85" fmla="*/ 211 h 241"/>
                      <a:gd name="T86" fmla="*/ 468 w 904"/>
                      <a:gd name="T87" fmla="*/ 211 h 241"/>
                      <a:gd name="T88" fmla="*/ 829 w 904"/>
                      <a:gd name="T89" fmla="*/ 150 h 241"/>
                      <a:gd name="T90" fmla="*/ 845 w 904"/>
                      <a:gd name="T91" fmla="*/ 149 h 241"/>
                      <a:gd name="T92" fmla="*/ 859 w 904"/>
                      <a:gd name="T93" fmla="*/ 145 h 241"/>
                      <a:gd name="T94" fmla="*/ 871 w 904"/>
                      <a:gd name="T95" fmla="*/ 137 h 241"/>
                      <a:gd name="T96" fmla="*/ 882 w 904"/>
                      <a:gd name="T97" fmla="*/ 128 h 241"/>
                      <a:gd name="T98" fmla="*/ 892 w 904"/>
                      <a:gd name="T99" fmla="*/ 117 h 241"/>
                      <a:gd name="T100" fmla="*/ 899 w 904"/>
                      <a:gd name="T101" fmla="*/ 104 h 241"/>
                      <a:gd name="T102" fmla="*/ 903 w 904"/>
                      <a:gd name="T103" fmla="*/ 90 h 241"/>
                      <a:gd name="T104" fmla="*/ 904 w 904"/>
                      <a:gd name="T105" fmla="*/ 75 h 241"/>
                      <a:gd name="T106" fmla="*/ 0 w 904"/>
                      <a:gd name="T10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4" h="241">
                        <a:moveTo>
                          <a:pt x="452" y="29"/>
                        </a:moveTo>
                        <a:lnTo>
                          <a:pt x="459" y="29"/>
                        </a:lnTo>
                        <a:lnTo>
                          <a:pt x="464" y="32"/>
                        </a:lnTo>
                        <a:lnTo>
                          <a:pt x="469" y="35"/>
                        </a:lnTo>
                        <a:lnTo>
                          <a:pt x="473" y="38"/>
                        </a:lnTo>
                        <a:lnTo>
                          <a:pt x="478" y="43"/>
                        </a:lnTo>
                        <a:lnTo>
                          <a:pt x="480" y="48"/>
                        </a:lnTo>
                        <a:lnTo>
                          <a:pt x="482" y="54"/>
                        </a:lnTo>
                        <a:lnTo>
                          <a:pt x="482" y="59"/>
                        </a:lnTo>
                        <a:lnTo>
                          <a:pt x="482" y="66"/>
                        </a:lnTo>
                        <a:lnTo>
                          <a:pt x="480" y="71"/>
                        </a:lnTo>
                        <a:lnTo>
                          <a:pt x="478" y="77"/>
                        </a:lnTo>
                        <a:lnTo>
                          <a:pt x="473" y="81"/>
                        </a:lnTo>
                        <a:lnTo>
                          <a:pt x="469" y="85"/>
                        </a:lnTo>
                        <a:lnTo>
                          <a:pt x="464" y="87"/>
                        </a:lnTo>
                        <a:lnTo>
                          <a:pt x="459" y="89"/>
                        </a:lnTo>
                        <a:lnTo>
                          <a:pt x="452" y="90"/>
                        </a:lnTo>
                        <a:lnTo>
                          <a:pt x="447" y="89"/>
                        </a:lnTo>
                        <a:lnTo>
                          <a:pt x="440" y="87"/>
                        </a:lnTo>
                        <a:lnTo>
                          <a:pt x="436" y="85"/>
                        </a:lnTo>
                        <a:lnTo>
                          <a:pt x="431" y="81"/>
                        </a:lnTo>
                        <a:lnTo>
                          <a:pt x="427" y="77"/>
                        </a:lnTo>
                        <a:lnTo>
                          <a:pt x="424" y="71"/>
                        </a:lnTo>
                        <a:lnTo>
                          <a:pt x="422" y="66"/>
                        </a:lnTo>
                        <a:lnTo>
                          <a:pt x="422" y="59"/>
                        </a:lnTo>
                        <a:lnTo>
                          <a:pt x="422" y="54"/>
                        </a:lnTo>
                        <a:lnTo>
                          <a:pt x="424" y="48"/>
                        </a:lnTo>
                        <a:lnTo>
                          <a:pt x="427" y="43"/>
                        </a:lnTo>
                        <a:lnTo>
                          <a:pt x="431" y="38"/>
                        </a:lnTo>
                        <a:lnTo>
                          <a:pt x="436" y="35"/>
                        </a:lnTo>
                        <a:lnTo>
                          <a:pt x="440" y="32"/>
                        </a:lnTo>
                        <a:lnTo>
                          <a:pt x="447" y="31"/>
                        </a:lnTo>
                        <a:lnTo>
                          <a:pt x="452" y="29"/>
                        </a:lnTo>
                        <a:lnTo>
                          <a:pt x="452" y="29"/>
                        </a:lnTo>
                        <a:close/>
                        <a:moveTo>
                          <a:pt x="0" y="75"/>
                        </a:moveTo>
                        <a:lnTo>
                          <a:pt x="0" y="83"/>
                        </a:lnTo>
                        <a:lnTo>
                          <a:pt x="1" y="90"/>
                        </a:lnTo>
                        <a:lnTo>
                          <a:pt x="3" y="97"/>
                        </a:lnTo>
                        <a:lnTo>
                          <a:pt x="5" y="104"/>
                        </a:lnTo>
                        <a:lnTo>
                          <a:pt x="9" y="110"/>
                        </a:lnTo>
                        <a:lnTo>
                          <a:pt x="12" y="117"/>
                        </a:lnTo>
                        <a:lnTo>
                          <a:pt x="16" y="122"/>
                        </a:lnTo>
                        <a:lnTo>
                          <a:pt x="22" y="128"/>
                        </a:lnTo>
                        <a:lnTo>
                          <a:pt x="27" y="132"/>
                        </a:lnTo>
                        <a:lnTo>
                          <a:pt x="33" y="137"/>
                        </a:lnTo>
                        <a:lnTo>
                          <a:pt x="40" y="141"/>
                        </a:lnTo>
                        <a:lnTo>
                          <a:pt x="46" y="145"/>
                        </a:lnTo>
                        <a:lnTo>
                          <a:pt x="53" y="147"/>
                        </a:lnTo>
                        <a:lnTo>
                          <a:pt x="59" y="149"/>
                        </a:lnTo>
                        <a:lnTo>
                          <a:pt x="67" y="150"/>
                        </a:lnTo>
                        <a:lnTo>
                          <a:pt x="75" y="150"/>
                        </a:lnTo>
                        <a:lnTo>
                          <a:pt x="437" y="150"/>
                        </a:lnTo>
                        <a:lnTo>
                          <a:pt x="437" y="211"/>
                        </a:lnTo>
                        <a:lnTo>
                          <a:pt x="195" y="211"/>
                        </a:lnTo>
                        <a:lnTo>
                          <a:pt x="192" y="211"/>
                        </a:lnTo>
                        <a:lnTo>
                          <a:pt x="190" y="212"/>
                        </a:lnTo>
                        <a:lnTo>
                          <a:pt x="188" y="213"/>
                        </a:lnTo>
                        <a:lnTo>
                          <a:pt x="186" y="215"/>
                        </a:lnTo>
                        <a:lnTo>
                          <a:pt x="183" y="218"/>
                        </a:lnTo>
                        <a:lnTo>
                          <a:pt x="182" y="220"/>
                        </a:lnTo>
                        <a:lnTo>
                          <a:pt x="181" y="223"/>
                        </a:lnTo>
                        <a:lnTo>
                          <a:pt x="181" y="225"/>
                        </a:lnTo>
                        <a:lnTo>
                          <a:pt x="181" y="229"/>
                        </a:lnTo>
                        <a:lnTo>
                          <a:pt x="182" y="232"/>
                        </a:lnTo>
                        <a:lnTo>
                          <a:pt x="183" y="234"/>
                        </a:lnTo>
                        <a:lnTo>
                          <a:pt x="186" y="236"/>
                        </a:lnTo>
                        <a:lnTo>
                          <a:pt x="188" y="239"/>
                        </a:lnTo>
                        <a:lnTo>
                          <a:pt x="190" y="240"/>
                        </a:lnTo>
                        <a:lnTo>
                          <a:pt x="192" y="241"/>
                        </a:lnTo>
                        <a:lnTo>
                          <a:pt x="195" y="241"/>
                        </a:lnTo>
                        <a:lnTo>
                          <a:pt x="739" y="241"/>
                        </a:lnTo>
                        <a:lnTo>
                          <a:pt x="742" y="241"/>
                        </a:lnTo>
                        <a:lnTo>
                          <a:pt x="745" y="240"/>
                        </a:lnTo>
                        <a:lnTo>
                          <a:pt x="747" y="239"/>
                        </a:lnTo>
                        <a:lnTo>
                          <a:pt x="750" y="236"/>
                        </a:lnTo>
                        <a:lnTo>
                          <a:pt x="752" y="234"/>
                        </a:lnTo>
                        <a:lnTo>
                          <a:pt x="753" y="232"/>
                        </a:lnTo>
                        <a:lnTo>
                          <a:pt x="754" y="229"/>
                        </a:lnTo>
                        <a:lnTo>
                          <a:pt x="754" y="225"/>
                        </a:lnTo>
                        <a:lnTo>
                          <a:pt x="754" y="223"/>
                        </a:lnTo>
                        <a:lnTo>
                          <a:pt x="753" y="220"/>
                        </a:lnTo>
                        <a:lnTo>
                          <a:pt x="752" y="218"/>
                        </a:lnTo>
                        <a:lnTo>
                          <a:pt x="750" y="215"/>
                        </a:lnTo>
                        <a:lnTo>
                          <a:pt x="747" y="213"/>
                        </a:lnTo>
                        <a:lnTo>
                          <a:pt x="745" y="212"/>
                        </a:lnTo>
                        <a:lnTo>
                          <a:pt x="742" y="211"/>
                        </a:lnTo>
                        <a:lnTo>
                          <a:pt x="739" y="211"/>
                        </a:lnTo>
                        <a:lnTo>
                          <a:pt x="468" y="211"/>
                        </a:lnTo>
                        <a:lnTo>
                          <a:pt x="468" y="150"/>
                        </a:lnTo>
                        <a:lnTo>
                          <a:pt x="829" y="150"/>
                        </a:lnTo>
                        <a:lnTo>
                          <a:pt x="837" y="150"/>
                        </a:lnTo>
                        <a:lnTo>
                          <a:pt x="845" y="149"/>
                        </a:lnTo>
                        <a:lnTo>
                          <a:pt x="851" y="147"/>
                        </a:lnTo>
                        <a:lnTo>
                          <a:pt x="859" y="145"/>
                        </a:lnTo>
                        <a:lnTo>
                          <a:pt x="866" y="141"/>
                        </a:lnTo>
                        <a:lnTo>
                          <a:pt x="871" y="137"/>
                        </a:lnTo>
                        <a:lnTo>
                          <a:pt x="877" y="132"/>
                        </a:lnTo>
                        <a:lnTo>
                          <a:pt x="882" y="128"/>
                        </a:lnTo>
                        <a:lnTo>
                          <a:pt x="888" y="122"/>
                        </a:lnTo>
                        <a:lnTo>
                          <a:pt x="892" y="117"/>
                        </a:lnTo>
                        <a:lnTo>
                          <a:pt x="896" y="110"/>
                        </a:lnTo>
                        <a:lnTo>
                          <a:pt x="899" y="104"/>
                        </a:lnTo>
                        <a:lnTo>
                          <a:pt x="901" y="97"/>
                        </a:lnTo>
                        <a:lnTo>
                          <a:pt x="903" y="90"/>
                        </a:lnTo>
                        <a:lnTo>
                          <a:pt x="904" y="83"/>
                        </a:lnTo>
                        <a:lnTo>
                          <a:pt x="904" y="75"/>
                        </a:lnTo>
                        <a:lnTo>
                          <a:pt x="904" y="0"/>
                        </a:lnTo>
                        <a:lnTo>
                          <a:pt x="0" y="0"/>
                        </a:lnTo>
                        <a:lnTo>
                          <a:pt x="0" y="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7" name="Freeform 1593"/>
                  <p:cNvSpPr>
                    <a:spLocks/>
                  </p:cNvSpPr>
                  <p:nvPr/>
                </p:nvSpPr>
                <p:spPr bwMode="auto">
                  <a:xfrm>
                    <a:off x="1944668" y="817563"/>
                    <a:ext cx="287338" cy="171450"/>
                  </a:xfrm>
                  <a:custGeom>
                    <a:avLst/>
                    <a:gdLst>
                      <a:gd name="T0" fmla="*/ 829 w 904"/>
                      <a:gd name="T1" fmla="*/ 0 h 544"/>
                      <a:gd name="T2" fmla="*/ 75 w 904"/>
                      <a:gd name="T3" fmla="*/ 0 h 544"/>
                      <a:gd name="T4" fmla="*/ 67 w 904"/>
                      <a:gd name="T5" fmla="*/ 2 h 544"/>
                      <a:gd name="T6" fmla="*/ 59 w 904"/>
                      <a:gd name="T7" fmla="*/ 3 h 544"/>
                      <a:gd name="T8" fmla="*/ 53 w 904"/>
                      <a:gd name="T9" fmla="*/ 4 h 544"/>
                      <a:gd name="T10" fmla="*/ 46 w 904"/>
                      <a:gd name="T11" fmla="*/ 7 h 544"/>
                      <a:gd name="T12" fmla="*/ 40 w 904"/>
                      <a:gd name="T13" fmla="*/ 10 h 544"/>
                      <a:gd name="T14" fmla="*/ 33 w 904"/>
                      <a:gd name="T15" fmla="*/ 14 h 544"/>
                      <a:gd name="T16" fmla="*/ 27 w 904"/>
                      <a:gd name="T17" fmla="*/ 18 h 544"/>
                      <a:gd name="T18" fmla="*/ 22 w 904"/>
                      <a:gd name="T19" fmla="*/ 23 h 544"/>
                      <a:gd name="T20" fmla="*/ 16 w 904"/>
                      <a:gd name="T21" fmla="*/ 28 h 544"/>
                      <a:gd name="T22" fmla="*/ 12 w 904"/>
                      <a:gd name="T23" fmla="*/ 34 h 544"/>
                      <a:gd name="T24" fmla="*/ 9 w 904"/>
                      <a:gd name="T25" fmla="*/ 40 h 544"/>
                      <a:gd name="T26" fmla="*/ 5 w 904"/>
                      <a:gd name="T27" fmla="*/ 47 h 544"/>
                      <a:gd name="T28" fmla="*/ 3 w 904"/>
                      <a:gd name="T29" fmla="*/ 54 h 544"/>
                      <a:gd name="T30" fmla="*/ 1 w 904"/>
                      <a:gd name="T31" fmla="*/ 61 h 544"/>
                      <a:gd name="T32" fmla="*/ 0 w 904"/>
                      <a:gd name="T33" fmla="*/ 69 h 544"/>
                      <a:gd name="T34" fmla="*/ 0 w 904"/>
                      <a:gd name="T35" fmla="*/ 77 h 544"/>
                      <a:gd name="T36" fmla="*/ 0 w 904"/>
                      <a:gd name="T37" fmla="*/ 544 h 544"/>
                      <a:gd name="T38" fmla="*/ 904 w 904"/>
                      <a:gd name="T39" fmla="*/ 544 h 544"/>
                      <a:gd name="T40" fmla="*/ 904 w 904"/>
                      <a:gd name="T41" fmla="*/ 77 h 544"/>
                      <a:gd name="T42" fmla="*/ 904 w 904"/>
                      <a:gd name="T43" fmla="*/ 69 h 544"/>
                      <a:gd name="T44" fmla="*/ 903 w 904"/>
                      <a:gd name="T45" fmla="*/ 61 h 544"/>
                      <a:gd name="T46" fmla="*/ 901 w 904"/>
                      <a:gd name="T47" fmla="*/ 54 h 544"/>
                      <a:gd name="T48" fmla="*/ 899 w 904"/>
                      <a:gd name="T49" fmla="*/ 47 h 544"/>
                      <a:gd name="T50" fmla="*/ 896 w 904"/>
                      <a:gd name="T51" fmla="*/ 40 h 544"/>
                      <a:gd name="T52" fmla="*/ 892 w 904"/>
                      <a:gd name="T53" fmla="*/ 34 h 544"/>
                      <a:gd name="T54" fmla="*/ 888 w 904"/>
                      <a:gd name="T55" fmla="*/ 28 h 544"/>
                      <a:gd name="T56" fmla="*/ 882 w 904"/>
                      <a:gd name="T57" fmla="*/ 23 h 544"/>
                      <a:gd name="T58" fmla="*/ 877 w 904"/>
                      <a:gd name="T59" fmla="*/ 18 h 544"/>
                      <a:gd name="T60" fmla="*/ 871 w 904"/>
                      <a:gd name="T61" fmla="*/ 14 h 544"/>
                      <a:gd name="T62" fmla="*/ 866 w 904"/>
                      <a:gd name="T63" fmla="*/ 10 h 544"/>
                      <a:gd name="T64" fmla="*/ 859 w 904"/>
                      <a:gd name="T65" fmla="*/ 7 h 544"/>
                      <a:gd name="T66" fmla="*/ 851 w 904"/>
                      <a:gd name="T67" fmla="*/ 4 h 544"/>
                      <a:gd name="T68" fmla="*/ 845 w 904"/>
                      <a:gd name="T69" fmla="*/ 3 h 544"/>
                      <a:gd name="T70" fmla="*/ 837 w 904"/>
                      <a:gd name="T71" fmla="*/ 2 h 544"/>
                      <a:gd name="T72" fmla="*/ 829 w 904"/>
                      <a:gd name="T73"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4" h="544">
                        <a:moveTo>
                          <a:pt x="829" y="0"/>
                        </a:moveTo>
                        <a:lnTo>
                          <a:pt x="75" y="0"/>
                        </a:lnTo>
                        <a:lnTo>
                          <a:pt x="67" y="2"/>
                        </a:lnTo>
                        <a:lnTo>
                          <a:pt x="59" y="3"/>
                        </a:lnTo>
                        <a:lnTo>
                          <a:pt x="53" y="4"/>
                        </a:lnTo>
                        <a:lnTo>
                          <a:pt x="46" y="7"/>
                        </a:lnTo>
                        <a:lnTo>
                          <a:pt x="40" y="10"/>
                        </a:lnTo>
                        <a:lnTo>
                          <a:pt x="33" y="14"/>
                        </a:lnTo>
                        <a:lnTo>
                          <a:pt x="27" y="18"/>
                        </a:lnTo>
                        <a:lnTo>
                          <a:pt x="22" y="23"/>
                        </a:lnTo>
                        <a:lnTo>
                          <a:pt x="16" y="28"/>
                        </a:lnTo>
                        <a:lnTo>
                          <a:pt x="12" y="34"/>
                        </a:lnTo>
                        <a:lnTo>
                          <a:pt x="9" y="40"/>
                        </a:lnTo>
                        <a:lnTo>
                          <a:pt x="5" y="47"/>
                        </a:lnTo>
                        <a:lnTo>
                          <a:pt x="3" y="54"/>
                        </a:lnTo>
                        <a:lnTo>
                          <a:pt x="1" y="61"/>
                        </a:lnTo>
                        <a:lnTo>
                          <a:pt x="0" y="69"/>
                        </a:lnTo>
                        <a:lnTo>
                          <a:pt x="0" y="77"/>
                        </a:lnTo>
                        <a:lnTo>
                          <a:pt x="0" y="544"/>
                        </a:lnTo>
                        <a:lnTo>
                          <a:pt x="904" y="544"/>
                        </a:lnTo>
                        <a:lnTo>
                          <a:pt x="904" y="77"/>
                        </a:lnTo>
                        <a:lnTo>
                          <a:pt x="904" y="69"/>
                        </a:lnTo>
                        <a:lnTo>
                          <a:pt x="903" y="61"/>
                        </a:lnTo>
                        <a:lnTo>
                          <a:pt x="901" y="54"/>
                        </a:lnTo>
                        <a:lnTo>
                          <a:pt x="899" y="47"/>
                        </a:lnTo>
                        <a:lnTo>
                          <a:pt x="896" y="40"/>
                        </a:lnTo>
                        <a:lnTo>
                          <a:pt x="892" y="34"/>
                        </a:lnTo>
                        <a:lnTo>
                          <a:pt x="888" y="28"/>
                        </a:lnTo>
                        <a:lnTo>
                          <a:pt x="882" y="23"/>
                        </a:lnTo>
                        <a:lnTo>
                          <a:pt x="877" y="18"/>
                        </a:lnTo>
                        <a:lnTo>
                          <a:pt x="871" y="14"/>
                        </a:lnTo>
                        <a:lnTo>
                          <a:pt x="866" y="10"/>
                        </a:lnTo>
                        <a:lnTo>
                          <a:pt x="859" y="7"/>
                        </a:lnTo>
                        <a:lnTo>
                          <a:pt x="851" y="4"/>
                        </a:lnTo>
                        <a:lnTo>
                          <a:pt x="845" y="3"/>
                        </a:lnTo>
                        <a:lnTo>
                          <a:pt x="837" y="2"/>
                        </a:lnTo>
                        <a:lnTo>
                          <a:pt x="82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cxnSp>
              <p:nvCxnSpPr>
                <p:cNvPr id="371" name="Straight Connector 370"/>
                <p:cNvCxnSpPr/>
                <p:nvPr/>
              </p:nvCxnSpPr>
              <p:spPr>
                <a:xfrm>
                  <a:off x="728602" y="4208422"/>
                  <a:ext cx="385823" cy="0"/>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372" name="Isosceles Triangle 371"/>
                <p:cNvSpPr/>
                <p:nvPr/>
              </p:nvSpPr>
              <p:spPr bwMode="gray">
                <a:xfrm>
                  <a:off x="833106" y="4129703"/>
                  <a:ext cx="176814" cy="78719"/>
                </a:xfrm>
                <a:prstGeom prst="triangl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
              <p:nvSpPr>
                <p:cNvPr id="373" name="TextBox 372"/>
                <p:cNvSpPr txBox="1"/>
                <p:nvPr/>
              </p:nvSpPr>
              <p:spPr>
                <a:xfrm>
                  <a:off x="1513474" y="4287795"/>
                  <a:ext cx="292418" cy="220965"/>
                </a:xfrm>
                <a:prstGeom prst="rect">
                  <a:avLst/>
                </a:prstGeom>
                <a:noFill/>
              </p:spPr>
              <p:txBody>
                <a:bodyPr wrap="none" lIns="0" tIns="0" rIns="0" bIns="0" rtlCol="0" anchor="ctr">
                  <a:noAutofit/>
                </a:bodyPr>
                <a:lstStyle/>
                <a:p>
                  <a:pPr>
                    <a:lnSpc>
                      <a:spcPct val="90000"/>
                    </a:lnSpc>
                  </a:pPr>
                  <a:r>
                    <a:rPr lang="en-US" sz="1200" dirty="0">
                      <a:solidFill>
                        <a:schemeClr val="bg2">
                          <a:lumMod val="50000"/>
                        </a:schemeClr>
                      </a:solidFill>
                    </a:rPr>
                    <a:t>2</a:t>
                  </a:r>
                  <a:r>
                    <a:rPr lang="en-US" sz="1200" dirty="0" smtClean="0">
                      <a:solidFill>
                        <a:schemeClr val="bg2">
                          <a:lumMod val="50000"/>
                        </a:schemeClr>
                      </a:solidFill>
                    </a:rPr>
                    <a:t>5K</a:t>
                  </a:r>
                  <a:endParaRPr lang="en-US" sz="1200" dirty="0">
                    <a:solidFill>
                      <a:schemeClr val="bg2">
                        <a:lumMod val="50000"/>
                      </a:schemeClr>
                    </a:solidFill>
                  </a:endParaRPr>
                </a:p>
              </p:txBody>
            </p:sp>
            <p:cxnSp>
              <p:nvCxnSpPr>
                <p:cNvPr id="415" name="Straight Connector 414"/>
                <p:cNvCxnSpPr/>
                <p:nvPr/>
              </p:nvCxnSpPr>
              <p:spPr>
                <a:xfrm>
                  <a:off x="1328713" y="4208421"/>
                  <a:ext cx="385822" cy="0"/>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416" name="Isosceles Triangle 415"/>
                <p:cNvSpPr/>
                <p:nvPr/>
              </p:nvSpPr>
              <p:spPr bwMode="gray">
                <a:xfrm>
                  <a:off x="1433217" y="4129703"/>
                  <a:ext cx="176813" cy="78718"/>
                </a:xfrm>
                <a:prstGeom prst="triangl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grpSp>
          <p:sp>
            <p:nvSpPr>
              <p:cNvPr id="366" name="Freeform 365"/>
              <p:cNvSpPr>
                <a:spLocks noEditPoints="1"/>
              </p:cNvSpPr>
              <p:nvPr/>
            </p:nvSpPr>
            <p:spPr bwMode="auto">
              <a:xfrm>
                <a:off x="3814062" y="3486094"/>
                <a:ext cx="276417" cy="551388"/>
              </a:xfrm>
              <a:custGeom>
                <a:avLst/>
                <a:gdLst>
                  <a:gd name="T0" fmla="*/ 392 w 766"/>
                  <a:gd name="T1" fmla="*/ 920 h 1528"/>
                  <a:gd name="T2" fmla="*/ 414 w 766"/>
                  <a:gd name="T3" fmla="*/ 932 h 1528"/>
                  <a:gd name="T4" fmla="*/ 426 w 766"/>
                  <a:gd name="T5" fmla="*/ 954 h 1528"/>
                  <a:gd name="T6" fmla="*/ 426 w 766"/>
                  <a:gd name="T7" fmla="*/ 972 h 1528"/>
                  <a:gd name="T8" fmla="*/ 414 w 766"/>
                  <a:gd name="T9" fmla="*/ 994 h 1528"/>
                  <a:gd name="T10" fmla="*/ 392 w 766"/>
                  <a:gd name="T11" fmla="*/ 1008 h 1528"/>
                  <a:gd name="T12" fmla="*/ 374 w 766"/>
                  <a:gd name="T13" fmla="*/ 1008 h 1528"/>
                  <a:gd name="T14" fmla="*/ 352 w 766"/>
                  <a:gd name="T15" fmla="*/ 994 h 1528"/>
                  <a:gd name="T16" fmla="*/ 340 w 766"/>
                  <a:gd name="T17" fmla="*/ 972 h 1528"/>
                  <a:gd name="T18" fmla="*/ 340 w 766"/>
                  <a:gd name="T19" fmla="*/ 954 h 1528"/>
                  <a:gd name="T20" fmla="*/ 352 w 766"/>
                  <a:gd name="T21" fmla="*/ 932 h 1528"/>
                  <a:gd name="T22" fmla="*/ 374 w 766"/>
                  <a:gd name="T23" fmla="*/ 920 h 1528"/>
                  <a:gd name="T24" fmla="*/ 536 w 766"/>
                  <a:gd name="T25" fmla="*/ 1528 h 1528"/>
                  <a:gd name="T26" fmla="*/ 230 w 766"/>
                  <a:gd name="T27" fmla="*/ 1528 h 1528"/>
                  <a:gd name="T28" fmla="*/ 16 w 766"/>
                  <a:gd name="T29" fmla="*/ 1508 h 1528"/>
                  <a:gd name="T30" fmla="*/ 4 w 766"/>
                  <a:gd name="T31" fmla="*/ 1504 h 1528"/>
                  <a:gd name="T32" fmla="*/ 0 w 766"/>
                  <a:gd name="T33" fmla="*/ 38 h 1528"/>
                  <a:gd name="T34" fmla="*/ 4 w 766"/>
                  <a:gd name="T35" fmla="*/ 26 h 1528"/>
                  <a:gd name="T36" fmla="*/ 90 w 766"/>
                  <a:gd name="T37" fmla="*/ 22 h 1528"/>
                  <a:gd name="T38" fmla="*/ 676 w 766"/>
                  <a:gd name="T39" fmla="*/ 22 h 1528"/>
                  <a:gd name="T40" fmla="*/ 756 w 766"/>
                  <a:gd name="T41" fmla="*/ 22 h 1528"/>
                  <a:gd name="T42" fmla="*/ 766 w 766"/>
                  <a:gd name="T43" fmla="*/ 38 h 1528"/>
                  <a:gd name="T44" fmla="*/ 764 w 766"/>
                  <a:gd name="T45" fmla="*/ 1498 h 1528"/>
                  <a:gd name="T46" fmla="*/ 750 w 766"/>
                  <a:gd name="T47" fmla="*/ 1508 h 1528"/>
                  <a:gd name="T48" fmla="*/ 536 w 766"/>
                  <a:gd name="T49" fmla="*/ 1528 h 1528"/>
                  <a:gd name="T50" fmla="*/ 648 w 766"/>
                  <a:gd name="T51" fmla="*/ 156 h 1528"/>
                  <a:gd name="T52" fmla="*/ 118 w 766"/>
                  <a:gd name="T53" fmla="*/ 496 h 1528"/>
                  <a:gd name="T54" fmla="*/ 118 w 766"/>
                  <a:gd name="T55" fmla="*/ 348 h 1528"/>
                  <a:gd name="T56" fmla="*/ 648 w 766"/>
                  <a:gd name="T57" fmla="*/ 688 h 1528"/>
                  <a:gd name="T58" fmla="*/ 118 w 766"/>
                  <a:gd name="T59" fmla="*/ 688 h 1528"/>
                  <a:gd name="T60" fmla="*/ 366 w 766"/>
                  <a:gd name="T61" fmla="*/ 882 h 1528"/>
                  <a:gd name="T62" fmla="*/ 324 w 766"/>
                  <a:gd name="T63" fmla="*/ 904 h 1528"/>
                  <a:gd name="T64" fmla="*/ 302 w 766"/>
                  <a:gd name="T65" fmla="*/ 946 h 1528"/>
                  <a:gd name="T66" fmla="*/ 302 w 766"/>
                  <a:gd name="T67" fmla="*/ 980 h 1528"/>
                  <a:gd name="T68" fmla="*/ 324 w 766"/>
                  <a:gd name="T69" fmla="*/ 1022 h 1528"/>
                  <a:gd name="T70" fmla="*/ 366 w 766"/>
                  <a:gd name="T71" fmla="*/ 1044 h 1528"/>
                  <a:gd name="T72" fmla="*/ 400 w 766"/>
                  <a:gd name="T73" fmla="*/ 1044 h 1528"/>
                  <a:gd name="T74" fmla="*/ 442 w 766"/>
                  <a:gd name="T75" fmla="*/ 1022 h 1528"/>
                  <a:gd name="T76" fmla="*/ 464 w 766"/>
                  <a:gd name="T77" fmla="*/ 980 h 1528"/>
                  <a:gd name="T78" fmla="*/ 464 w 766"/>
                  <a:gd name="T79" fmla="*/ 946 h 1528"/>
                  <a:gd name="T80" fmla="*/ 442 w 766"/>
                  <a:gd name="T81" fmla="*/ 904 h 1528"/>
                  <a:gd name="T82" fmla="*/ 400 w 766"/>
                  <a:gd name="T83" fmla="*/ 882 h 1528"/>
                  <a:gd name="T84" fmla="*/ 648 w 766"/>
                  <a:gd name="T85" fmla="*/ 1362 h 1528"/>
                  <a:gd name="T86" fmla="*/ 624 w 766"/>
                  <a:gd name="T87" fmla="*/ 1014 h 1528"/>
                  <a:gd name="T88" fmla="*/ 534 w 766"/>
                  <a:gd name="T89" fmla="*/ 1084 h 1528"/>
                  <a:gd name="T90" fmla="*/ 442 w 766"/>
                  <a:gd name="T91" fmla="*/ 1114 h 1528"/>
                  <a:gd name="T92" fmla="*/ 382 w 766"/>
                  <a:gd name="T93" fmla="*/ 1120 h 1528"/>
                  <a:gd name="T94" fmla="*/ 342 w 766"/>
                  <a:gd name="T95" fmla="*/ 1118 h 1528"/>
                  <a:gd name="T96" fmla="*/ 268 w 766"/>
                  <a:gd name="T97" fmla="*/ 1098 h 1528"/>
                  <a:gd name="T98" fmla="*/ 170 w 766"/>
                  <a:gd name="T99" fmla="*/ 1040 h 1528"/>
                  <a:gd name="T100" fmla="*/ 118 w 766"/>
                  <a:gd name="T101" fmla="*/ 1362 h 1528"/>
                  <a:gd name="T102" fmla="*/ 648 w 766"/>
                  <a:gd name="T103" fmla="*/ 1362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66" h="1528">
                    <a:moveTo>
                      <a:pt x="382" y="918"/>
                    </a:moveTo>
                    <a:lnTo>
                      <a:pt x="382" y="918"/>
                    </a:lnTo>
                    <a:lnTo>
                      <a:pt x="392" y="920"/>
                    </a:lnTo>
                    <a:lnTo>
                      <a:pt x="400" y="922"/>
                    </a:lnTo>
                    <a:lnTo>
                      <a:pt x="408" y="926"/>
                    </a:lnTo>
                    <a:lnTo>
                      <a:pt x="414" y="932"/>
                    </a:lnTo>
                    <a:lnTo>
                      <a:pt x="420" y="938"/>
                    </a:lnTo>
                    <a:lnTo>
                      <a:pt x="424" y="946"/>
                    </a:lnTo>
                    <a:lnTo>
                      <a:pt x="426" y="954"/>
                    </a:lnTo>
                    <a:lnTo>
                      <a:pt x="428" y="964"/>
                    </a:lnTo>
                    <a:lnTo>
                      <a:pt x="428" y="964"/>
                    </a:lnTo>
                    <a:lnTo>
                      <a:pt x="426" y="972"/>
                    </a:lnTo>
                    <a:lnTo>
                      <a:pt x="424" y="980"/>
                    </a:lnTo>
                    <a:lnTo>
                      <a:pt x="420" y="988"/>
                    </a:lnTo>
                    <a:lnTo>
                      <a:pt x="414" y="994"/>
                    </a:lnTo>
                    <a:lnTo>
                      <a:pt x="408" y="1000"/>
                    </a:lnTo>
                    <a:lnTo>
                      <a:pt x="400" y="1004"/>
                    </a:lnTo>
                    <a:lnTo>
                      <a:pt x="392" y="1008"/>
                    </a:lnTo>
                    <a:lnTo>
                      <a:pt x="382" y="1008"/>
                    </a:lnTo>
                    <a:lnTo>
                      <a:pt x="382" y="1008"/>
                    </a:lnTo>
                    <a:lnTo>
                      <a:pt x="374" y="1008"/>
                    </a:lnTo>
                    <a:lnTo>
                      <a:pt x="366" y="1004"/>
                    </a:lnTo>
                    <a:lnTo>
                      <a:pt x="358" y="1000"/>
                    </a:lnTo>
                    <a:lnTo>
                      <a:pt x="352" y="994"/>
                    </a:lnTo>
                    <a:lnTo>
                      <a:pt x="346" y="988"/>
                    </a:lnTo>
                    <a:lnTo>
                      <a:pt x="342" y="980"/>
                    </a:lnTo>
                    <a:lnTo>
                      <a:pt x="340" y="972"/>
                    </a:lnTo>
                    <a:lnTo>
                      <a:pt x="338" y="964"/>
                    </a:lnTo>
                    <a:lnTo>
                      <a:pt x="338" y="964"/>
                    </a:lnTo>
                    <a:lnTo>
                      <a:pt x="340" y="954"/>
                    </a:lnTo>
                    <a:lnTo>
                      <a:pt x="342" y="946"/>
                    </a:lnTo>
                    <a:lnTo>
                      <a:pt x="346" y="938"/>
                    </a:lnTo>
                    <a:lnTo>
                      <a:pt x="352" y="932"/>
                    </a:lnTo>
                    <a:lnTo>
                      <a:pt x="358" y="926"/>
                    </a:lnTo>
                    <a:lnTo>
                      <a:pt x="366" y="922"/>
                    </a:lnTo>
                    <a:lnTo>
                      <a:pt x="374" y="920"/>
                    </a:lnTo>
                    <a:lnTo>
                      <a:pt x="382" y="918"/>
                    </a:lnTo>
                    <a:lnTo>
                      <a:pt x="382" y="918"/>
                    </a:lnTo>
                    <a:close/>
                    <a:moveTo>
                      <a:pt x="536" y="1528"/>
                    </a:moveTo>
                    <a:lnTo>
                      <a:pt x="536" y="1508"/>
                    </a:lnTo>
                    <a:lnTo>
                      <a:pt x="230" y="1508"/>
                    </a:lnTo>
                    <a:lnTo>
                      <a:pt x="230" y="1528"/>
                    </a:lnTo>
                    <a:lnTo>
                      <a:pt x="94" y="1528"/>
                    </a:lnTo>
                    <a:lnTo>
                      <a:pt x="94" y="1508"/>
                    </a:lnTo>
                    <a:lnTo>
                      <a:pt x="16" y="1508"/>
                    </a:lnTo>
                    <a:lnTo>
                      <a:pt x="16" y="1508"/>
                    </a:lnTo>
                    <a:lnTo>
                      <a:pt x="10" y="1508"/>
                    </a:lnTo>
                    <a:lnTo>
                      <a:pt x="4" y="1504"/>
                    </a:lnTo>
                    <a:lnTo>
                      <a:pt x="2" y="1498"/>
                    </a:lnTo>
                    <a:lnTo>
                      <a:pt x="0" y="1492"/>
                    </a:lnTo>
                    <a:lnTo>
                      <a:pt x="0" y="38"/>
                    </a:lnTo>
                    <a:lnTo>
                      <a:pt x="0" y="38"/>
                    </a:lnTo>
                    <a:lnTo>
                      <a:pt x="2" y="32"/>
                    </a:lnTo>
                    <a:lnTo>
                      <a:pt x="4" y="26"/>
                    </a:lnTo>
                    <a:lnTo>
                      <a:pt x="10" y="22"/>
                    </a:lnTo>
                    <a:lnTo>
                      <a:pt x="16" y="22"/>
                    </a:lnTo>
                    <a:lnTo>
                      <a:pt x="90" y="22"/>
                    </a:lnTo>
                    <a:lnTo>
                      <a:pt x="108" y="0"/>
                    </a:lnTo>
                    <a:lnTo>
                      <a:pt x="658" y="0"/>
                    </a:lnTo>
                    <a:lnTo>
                      <a:pt x="676" y="22"/>
                    </a:lnTo>
                    <a:lnTo>
                      <a:pt x="750" y="22"/>
                    </a:lnTo>
                    <a:lnTo>
                      <a:pt x="750" y="22"/>
                    </a:lnTo>
                    <a:lnTo>
                      <a:pt x="756" y="22"/>
                    </a:lnTo>
                    <a:lnTo>
                      <a:pt x="762" y="26"/>
                    </a:lnTo>
                    <a:lnTo>
                      <a:pt x="764" y="32"/>
                    </a:lnTo>
                    <a:lnTo>
                      <a:pt x="766" y="38"/>
                    </a:lnTo>
                    <a:lnTo>
                      <a:pt x="766" y="1492"/>
                    </a:lnTo>
                    <a:lnTo>
                      <a:pt x="766" y="1492"/>
                    </a:lnTo>
                    <a:lnTo>
                      <a:pt x="764" y="1498"/>
                    </a:lnTo>
                    <a:lnTo>
                      <a:pt x="762" y="1504"/>
                    </a:lnTo>
                    <a:lnTo>
                      <a:pt x="756" y="1508"/>
                    </a:lnTo>
                    <a:lnTo>
                      <a:pt x="750" y="1508"/>
                    </a:lnTo>
                    <a:lnTo>
                      <a:pt x="672" y="1508"/>
                    </a:lnTo>
                    <a:lnTo>
                      <a:pt x="672" y="1528"/>
                    </a:lnTo>
                    <a:lnTo>
                      <a:pt x="536" y="1528"/>
                    </a:lnTo>
                    <a:close/>
                    <a:moveTo>
                      <a:pt x="118" y="304"/>
                    </a:moveTo>
                    <a:lnTo>
                      <a:pt x="648" y="304"/>
                    </a:lnTo>
                    <a:lnTo>
                      <a:pt x="648" y="156"/>
                    </a:lnTo>
                    <a:lnTo>
                      <a:pt x="118" y="156"/>
                    </a:lnTo>
                    <a:lnTo>
                      <a:pt x="118" y="304"/>
                    </a:lnTo>
                    <a:close/>
                    <a:moveTo>
                      <a:pt x="118" y="496"/>
                    </a:moveTo>
                    <a:lnTo>
                      <a:pt x="648" y="496"/>
                    </a:lnTo>
                    <a:lnTo>
                      <a:pt x="648" y="348"/>
                    </a:lnTo>
                    <a:lnTo>
                      <a:pt x="118" y="348"/>
                    </a:lnTo>
                    <a:lnTo>
                      <a:pt x="118" y="496"/>
                    </a:lnTo>
                    <a:close/>
                    <a:moveTo>
                      <a:pt x="118" y="688"/>
                    </a:moveTo>
                    <a:lnTo>
                      <a:pt x="648" y="688"/>
                    </a:lnTo>
                    <a:lnTo>
                      <a:pt x="648" y="540"/>
                    </a:lnTo>
                    <a:lnTo>
                      <a:pt x="118" y="540"/>
                    </a:lnTo>
                    <a:lnTo>
                      <a:pt x="118" y="688"/>
                    </a:lnTo>
                    <a:close/>
                    <a:moveTo>
                      <a:pt x="382" y="880"/>
                    </a:moveTo>
                    <a:lnTo>
                      <a:pt x="382" y="880"/>
                    </a:lnTo>
                    <a:lnTo>
                      <a:pt x="366" y="882"/>
                    </a:lnTo>
                    <a:lnTo>
                      <a:pt x="350" y="886"/>
                    </a:lnTo>
                    <a:lnTo>
                      <a:pt x="336" y="894"/>
                    </a:lnTo>
                    <a:lnTo>
                      <a:pt x="324" y="904"/>
                    </a:lnTo>
                    <a:lnTo>
                      <a:pt x="314" y="916"/>
                    </a:lnTo>
                    <a:lnTo>
                      <a:pt x="306" y="930"/>
                    </a:lnTo>
                    <a:lnTo>
                      <a:pt x="302" y="946"/>
                    </a:lnTo>
                    <a:lnTo>
                      <a:pt x="300" y="964"/>
                    </a:lnTo>
                    <a:lnTo>
                      <a:pt x="300" y="964"/>
                    </a:lnTo>
                    <a:lnTo>
                      <a:pt x="302" y="980"/>
                    </a:lnTo>
                    <a:lnTo>
                      <a:pt x="306" y="996"/>
                    </a:lnTo>
                    <a:lnTo>
                      <a:pt x="314" y="1010"/>
                    </a:lnTo>
                    <a:lnTo>
                      <a:pt x="324" y="1022"/>
                    </a:lnTo>
                    <a:lnTo>
                      <a:pt x="336" y="1032"/>
                    </a:lnTo>
                    <a:lnTo>
                      <a:pt x="350" y="1040"/>
                    </a:lnTo>
                    <a:lnTo>
                      <a:pt x="366" y="1044"/>
                    </a:lnTo>
                    <a:lnTo>
                      <a:pt x="382" y="1046"/>
                    </a:lnTo>
                    <a:lnTo>
                      <a:pt x="382" y="1046"/>
                    </a:lnTo>
                    <a:lnTo>
                      <a:pt x="400" y="1044"/>
                    </a:lnTo>
                    <a:lnTo>
                      <a:pt x="416" y="1040"/>
                    </a:lnTo>
                    <a:lnTo>
                      <a:pt x="430" y="1032"/>
                    </a:lnTo>
                    <a:lnTo>
                      <a:pt x="442" y="1022"/>
                    </a:lnTo>
                    <a:lnTo>
                      <a:pt x="452" y="1010"/>
                    </a:lnTo>
                    <a:lnTo>
                      <a:pt x="460" y="996"/>
                    </a:lnTo>
                    <a:lnTo>
                      <a:pt x="464" y="980"/>
                    </a:lnTo>
                    <a:lnTo>
                      <a:pt x="466" y="964"/>
                    </a:lnTo>
                    <a:lnTo>
                      <a:pt x="466" y="964"/>
                    </a:lnTo>
                    <a:lnTo>
                      <a:pt x="464" y="946"/>
                    </a:lnTo>
                    <a:lnTo>
                      <a:pt x="460" y="930"/>
                    </a:lnTo>
                    <a:lnTo>
                      <a:pt x="452" y="916"/>
                    </a:lnTo>
                    <a:lnTo>
                      <a:pt x="442" y="904"/>
                    </a:lnTo>
                    <a:lnTo>
                      <a:pt x="430" y="894"/>
                    </a:lnTo>
                    <a:lnTo>
                      <a:pt x="416" y="886"/>
                    </a:lnTo>
                    <a:lnTo>
                      <a:pt x="400" y="882"/>
                    </a:lnTo>
                    <a:lnTo>
                      <a:pt x="382" y="880"/>
                    </a:lnTo>
                    <a:lnTo>
                      <a:pt x="382" y="880"/>
                    </a:lnTo>
                    <a:close/>
                    <a:moveTo>
                      <a:pt x="648" y="1362"/>
                    </a:moveTo>
                    <a:lnTo>
                      <a:pt x="648" y="984"/>
                    </a:lnTo>
                    <a:lnTo>
                      <a:pt x="648" y="984"/>
                    </a:lnTo>
                    <a:lnTo>
                      <a:pt x="624" y="1014"/>
                    </a:lnTo>
                    <a:lnTo>
                      <a:pt x="596" y="1040"/>
                    </a:lnTo>
                    <a:lnTo>
                      <a:pt x="566" y="1064"/>
                    </a:lnTo>
                    <a:lnTo>
                      <a:pt x="534" y="1084"/>
                    </a:lnTo>
                    <a:lnTo>
                      <a:pt x="498" y="1098"/>
                    </a:lnTo>
                    <a:lnTo>
                      <a:pt x="462" y="1110"/>
                    </a:lnTo>
                    <a:lnTo>
                      <a:pt x="442" y="1114"/>
                    </a:lnTo>
                    <a:lnTo>
                      <a:pt x="424" y="1118"/>
                    </a:lnTo>
                    <a:lnTo>
                      <a:pt x="404" y="1120"/>
                    </a:lnTo>
                    <a:lnTo>
                      <a:pt x="382" y="1120"/>
                    </a:lnTo>
                    <a:lnTo>
                      <a:pt x="382" y="1120"/>
                    </a:lnTo>
                    <a:lnTo>
                      <a:pt x="362" y="1120"/>
                    </a:lnTo>
                    <a:lnTo>
                      <a:pt x="342" y="1118"/>
                    </a:lnTo>
                    <a:lnTo>
                      <a:pt x="324" y="1114"/>
                    </a:lnTo>
                    <a:lnTo>
                      <a:pt x="304" y="1110"/>
                    </a:lnTo>
                    <a:lnTo>
                      <a:pt x="268" y="1098"/>
                    </a:lnTo>
                    <a:lnTo>
                      <a:pt x="232" y="1084"/>
                    </a:lnTo>
                    <a:lnTo>
                      <a:pt x="200" y="1064"/>
                    </a:lnTo>
                    <a:lnTo>
                      <a:pt x="170" y="1040"/>
                    </a:lnTo>
                    <a:lnTo>
                      <a:pt x="142" y="1014"/>
                    </a:lnTo>
                    <a:lnTo>
                      <a:pt x="118" y="984"/>
                    </a:lnTo>
                    <a:lnTo>
                      <a:pt x="118" y="1362"/>
                    </a:lnTo>
                    <a:lnTo>
                      <a:pt x="648" y="1362"/>
                    </a:lnTo>
                    <a:close/>
                    <a:moveTo>
                      <a:pt x="648" y="1362"/>
                    </a:moveTo>
                    <a:lnTo>
                      <a:pt x="648" y="136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cxnSp>
            <p:nvCxnSpPr>
              <p:cNvPr id="367" name="Straight Connector 366"/>
              <p:cNvCxnSpPr/>
              <p:nvPr/>
            </p:nvCxnSpPr>
            <p:spPr>
              <a:xfrm flipV="1">
                <a:off x="3952270" y="3325096"/>
                <a:ext cx="1" cy="89094"/>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368" name="Straight Connector 367"/>
              <p:cNvCxnSpPr/>
              <p:nvPr/>
            </p:nvCxnSpPr>
            <p:spPr>
              <a:xfrm flipV="1">
                <a:off x="2435167" y="3233021"/>
                <a:ext cx="1" cy="89094"/>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grpSp>
      </p:grpSp>
      <p:grpSp>
        <p:nvGrpSpPr>
          <p:cNvPr id="23" name="Group 22"/>
          <p:cNvGrpSpPr/>
          <p:nvPr/>
        </p:nvGrpSpPr>
        <p:grpSpPr>
          <a:xfrm>
            <a:off x="502985" y="1710674"/>
            <a:ext cx="5069648" cy="1020790"/>
            <a:chOff x="502985" y="1794548"/>
            <a:chExt cx="5069648" cy="1020790"/>
          </a:xfrm>
        </p:grpSpPr>
        <p:grpSp>
          <p:nvGrpSpPr>
            <p:cNvPr id="19" name="Group 18"/>
            <p:cNvGrpSpPr/>
            <p:nvPr/>
          </p:nvGrpSpPr>
          <p:grpSpPr>
            <a:xfrm>
              <a:off x="502985" y="1794548"/>
              <a:ext cx="2996626" cy="1020790"/>
              <a:chOff x="502985" y="1797718"/>
              <a:chExt cx="2996626" cy="1020790"/>
            </a:xfrm>
          </p:grpSpPr>
          <p:grpSp>
            <p:nvGrpSpPr>
              <p:cNvPr id="8" name="Group 7"/>
              <p:cNvGrpSpPr/>
              <p:nvPr/>
            </p:nvGrpSpPr>
            <p:grpSpPr>
              <a:xfrm>
                <a:off x="502985" y="1797718"/>
                <a:ext cx="795386" cy="1020790"/>
                <a:chOff x="1129666" y="1743803"/>
                <a:chExt cx="1213813" cy="1557794"/>
              </a:xfrm>
            </p:grpSpPr>
            <p:sp>
              <p:nvSpPr>
                <p:cNvPr id="16" name="TextBox 15"/>
                <p:cNvSpPr txBox="1"/>
                <p:nvPr/>
              </p:nvSpPr>
              <p:spPr>
                <a:xfrm>
                  <a:off x="1892311" y="2679700"/>
                  <a:ext cx="206375" cy="234950"/>
                </a:xfrm>
                <a:prstGeom prst="rect">
                  <a:avLst/>
                </a:prstGeom>
                <a:noFill/>
              </p:spPr>
              <p:txBody>
                <a:bodyPr wrap="none" lIns="0" tIns="0" rIns="0" bIns="0" rtlCol="0">
                  <a:noAutofit/>
                </a:bodyPr>
                <a:lstStyle/>
                <a:p>
                  <a:pPr algn="ctr">
                    <a:lnSpc>
                      <a:spcPct val="90000"/>
                    </a:lnSpc>
                  </a:pPr>
                  <a:r>
                    <a:rPr lang="en-US" sz="1400" dirty="0" smtClean="0"/>
                    <a:t>..</a:t>
                  </a:r>
                  <a:endParaRPr lang="en-US" sz="1400" dirty="0"/>
                </a:p>
              </p:txBody>
            </p:sp>
            <p:sp>
              <p:nvSpPr>
                <p:cNvPr id="17" name="TextBox 16"/>
                <p:cNvSpPr txBox="1"/>
                <p:nvPr/>
              </p:nvSpPr>
              <p:spPr>
                <a:xfrm>
                  <a:off x="1514708" y="3034230"/>
                  <a:ext cx="427795" cy="267367"/>
                </a:xfrm>
                <a:prstGeom prst="rect">
                  <a:avLst/>
                </a:prstGeom>
                <a:noFill/>
              </p:spPr>
              <p:txBody>
                <a:bodyPr wrap="none" lIns="0" tIns="0" rIns="0" bIns="0" rtlCol="0" anchor="ctr">
                  <a:noAutofit/>
                </a:bodyPr>
                <a:lstStyle/>
                <a:p>
                  <a:pPr>
                    <a:lnSpc>
                      <a:spcPct val="90000"/>
                    </a:lnSpc>
                  </a:pPr>
                  <a:r>
                    <a:rPr lang="en-US" sz="1600" dirty="0" smtClean="0">
                      <a:solidFill>
                        <a:schemeClr val="bg2">
                          <a:lumMod val="50000"/>
                        </a:schemeClr>
                      </a:solidFill>
                    </a:rPr>
                    <a:t>15K</a:t>
                  </a:r>
                  <a:endParaRPr lang="en-US" sz="1600" dirty="0">
                    <a:solidFill>
                      <a:schemeClr val="bg2">
                        <a:lumMod val="50000"/>
                      </a:schemeClr>
                    </a:solidFill>
                  </a:endParaRPr>
                </a:p>
              </p:txBody>
            </p:sp>
            <p:sp>
              <p:nvSpPr>
                <p:cNvPr id="80" name="Freeform 284"/>
                <p:cNvSpPr>
                  <a:spLocks noEditPoints="1"/>
                </p:cNvSpPr>
                <p:nvPr/>
              </p:nvSpPr>
              <p:spPr bwMode="auto">
                <a:xfrm>
                  <a:off x="1569340" y="1743803"/>
                  <a:ext cx="334465" cy="667179"/>
                </a:xfrm>
                <a:custGeom>
                  <a:avLst/>
                  <a:gdLst>
                    <a:gd name="T0" fmla="*/ 392 w 766"/>
                    <a:gd name="T1" fmla="*/ 920 h 1528"/>
                    <a:gd name="T2" fmla="*/ 414 w 766"/>
                    <a:gd name="T3" fmla="*/ 932 h 1528"/>
                    <a:gd name="T4" fmla="*/ 426 w 766"/>
                    <a:gd name="T5" fmla="*/ 954 h 1528"/>
                    <a:gd name="T6" fmla="*/ 426 w 766"/>
                    <a:gd name="T7" fmla="*/ 972 h 1528"/>
                    <a:gd name="T8" fmla="*/ 414 w 766"/>
                    <a:gd name="T9" fmla="*/ 994 h 1528"/>
                    <a:gd name="T10" fmla="*/ 392 w 766"/>
                    <a:gd name="T11" fmla="*/ 1008 h 1528"/>
                    <a:gd name="T12" fmla="*/ 374 w 766"/>
                    <a:gd name="T13" fmla="*/ 1008 h 1528"/>
                    <a:gd name="T14" fmla="*/ 352 w 766"/>
                    <a:gd name="T15" fmla="*/ 994 h 1528"/>
                    <a:gd name="T16" fmla="*/ 340 w 766"/>
                    <a:gd name="T17" fmla="*/ 972 h 1528"/>
                    <a:gd name="T18" fmla="*/ 340 w 766"/>
                    <a:gd name="T19" fmla="*/ 954 h 1528"/>
                    <a:gd name="T20" fmla="*/ 352 w 766"/>
                    <a:gd name="T21" fmla="*/ 932 h 1528"/>
                    <a:gd name="T22" fmla="*/ 374 w 766"/>
                    <a:gd name="T23" fmla="*/ 920 h 1528"/>
                    <a:gd name="T24" fmla="*/ 536 w 766"/>
                    <a:gd name="T25" fmla="*/ 1528 h 1528"/>
                    <a:gd name="T26" fmla="*/ 230 w 766"/>
                    <a:gd name="T27" fmla="*/ 1528 h 1528"/>
                    <a:gd name="T28" fmla="*/ 16 w 766"/>
                    <a:gd name="T29" fmla="*/ 1508 h 1528"/>
                    <a:gd name="T30" fmla="*/ 4 w 766"/>
                    <a:gd name="T31" fmla="*/ 1504 h 1528"/>
                    <a:gd name="T32" fmla="*/ 0 w 766"/>
                    <a:gd name="T33" fmla="*/ 38 h 1528"/>
                    <a:gd name="T34" fmla="*/ 4 w 766"/>
                    <a:gd name="T35" fmla="*/ 26 h 1528"/>
                    <a:gd name="T36" fmla="*/ 90 w 766"/>
                    <a:gd name="T37" fmla="*/ 22 h 1528"/>
                    <a:gd name="T38" fmla="*/ 676 w 766"/>
                    <a:gd name="T39" fmla="*/ 22 h 1528"/>
                    <a:gd name="T40" fmla="*/ 756 w 766"/>
                    <a:gd name="T41" fmla="*/ 22 h 1528"/>
                    <a:gd name="T42" fmla="*/ 766 w 766"/>
                    <a:gd name="T43" fmla="*/ 38 h 1528"/>
                    <a:gd name="T44" fmla="*/ 764 w 766"/>
                    <a:gd name="T45" fmla="*/ 1498 h 1528"/>
                    <a:gd name="T46" fmla="*/ 750 w 766"/>
                    <a:gd name="T47" fmla="*/ 1508 h 1528"/>
                    <a:gd name="T48" fmla="*/ 536 w 766"/>
                    <a:gd name="T49" fmla="*/ 1528 h 1528"/>
                    <a:gd name="T50" fmla="*/ 648 w 766"/>
                    <a:gd name="T51" fmla="*/ 156 h 1528"/>
                    <a:gd name="T52" fmla="*/ 118 w 766"/>
                    <a:gd name="T53" fmla="*/ 496 h 1528"/>
                    <a:gd name="T54" fmla="*/ 118 w 766"/>
                    <a:gd name="T55" fmla="*/ 348 h 1528"/>
                    <a:gd name="T56" fmla="*/ 648 w 766"/>
                    <a:gd name="T57" fmla="*/ 688 h 1528"/>
                    <a:gd name="T58" fmla="*/ 118 w 766"/>
                    <a:gd name="T59" fmla="*/ 688 h 1528"/>
                    <a:gd name="T60" fmla="*/ 366 w 766"/>
                    <a:gd name="T61" fmla="*/ 882 h 1528"/>
                    <a:gd name="T62" fmla="*/ 324 w 766"/>
                    <a:gd name="T63" fmla="*/ 904 h 1528"/>
                    <a:gd name="T64" fmla="*/ 302 w 766"/>
                    <a:gd name="T65" fmla="*/ 946 h 1528"/>
                    <a:gd name="T66" fmla="*/ 302 w 766"/>
                    <a:gd name="T67" fmla="*/ 980 h 1528"/>
                    <a:gd name="T68" fmla="*/ 324 w 766"/>
                    <a:gd name="T69" fmla="*/ 1022 h 1528"/>
                    <a:gd name="T70" fmla="*/ 366 w 766"/>
                    <a:gd name="T71" fmla="*/ 1044 h 1528"/>
                    <a:gd name="T72" fmla="*/ 400 w 766"/>
                    <a:gd name="T73" fmla="*/ 1044 h 1528"/>
                    <a:gd name="T74" fmla="*/ 442 w 766"/>
                    <a:gd name="T75" fmla="*/ 1022 h 1528"/>
                    <a:gd name="T76" fmla="*/ 464 w 766"/>
                    <a:gd name="T77" fmla="*/ 980 h 1528"/>
                    <a:gd name="T78" fmla="*/ 464 w 766"/>
                    <a:gd name="T79" fmla="*/ 946 h 1528"/>
                    <a:gd name="T80" fmla="*/ 442 w 766"/>
                    <a:gd name="T81" fmla="*/ 904 h 1528"/>
                    <a:gd name="T82" fmla="*/ 400 w 766"/>
                    <a:gd name="T83" fmla="*/ 882 h 1528"/>
                    <a:gd name="T84" fmla="*/ 648 w 766"/>
                    <a:gd name="T85" fmla="*/ 1362 h 1528"/>
                    <a:gd name="T86" fmla="*/ 624 w 766"/>
                    <a:gd name="T87" fmla="*/ 1014 h 1528"/>
                    <a:gd name="T88" fmla="*/ 534 w 766"/>
                    <a:gd name="T89" fmla="*/ 1084 h 1528"/>
                    <a:gd name="T90" fmla="*/ 442 w 766"/>
                    <a:gd name="T91" fmla="*/ 1114 h 1528"/>
                    <a:gd name="T92" fmla="*/ 382 w 766"/>
                    <a:gd name="T93" fmla="*/ 1120 h 1528"/>
                    <a:gd name="T94" fmla="*/ 342 w 766"/>
                    <a:gd name="T95" fmla="*/ 1118 h 1528"/>
                    <a:gd name="T96" fmla="*/ 268 w 766"/>
                    <a:gd name="T97" fmla="*/ 1098 h 1528"/>
                    <a:gd name="T98" fmla="*/ 170 w 766"/>
                    <a:gd name="T99" fmla="*/ 1040 h 1528"/>
                    <a:gd name="T100" fmla="*/ 118 w 766"/>
                    <a:gd name="T101" fmla="*/ 1362 h 1528"/>
                    <a:gd name="T102" fmla="*/ 648 w 766"/>
                    <a:gd name="T103" fmla="*/ 1362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66" h="1528">
                      <a:moveTo>
                        <a:pt x="382" y="918"/>
                      </a:moveTo>
                      <a:lnTo>
                        <a:pt x="382" y="918"/>
                      </a:lnTo>
                      <a:lnTo>
                        <a:pt x="392" y="920"/>
                      </a:lnTo>
                      <a:lnTo>
                        <a:pt x="400" y="922"/>
                      </a:lnTo>
                      <a:lnTo>
                        <a:pt x="408" y="926"/>
                      </a:lnTo>
                      <a:lnTo>
                        <a:pt x="414" y="932"/>
                      </a:lnTo>
                      <a:lnTo>
                        <a:pt x="420" y="938"/>
                      </a:lnTo>
                      <a:lnTo>
                        <a:pt x="424" y="946"/>
                      </a:lnTo>
                      <a:lnTo>
                        <a:pt x="426" y="954"/>
                      </a:lnTo>
                      <a:lnTo>
                        <a:pt x="428" y="964"/>
                      </a:lnTo>
                      <a:lnTo>
                        <a:pt x="428" y="964"/>
                      </a:lnTo>
                      <a:lnTo>
                        <a:pt x="426" y="972"/>
                      </a:lnTo>
                      <a:lnTo>
                        <a:pt x="424" y="980"/>
                      </a:lnTo>
                      <a:lnTo>
                        <a:pt x="420" y="988"/>
                      </a:lnTo>
                      <a:lnTo>
                        <a:pt x="414" y="994"/>
                      </a:lnTo>
                      <a:lnTo>
                        <a:pt x="408" y="1000"/>
                      </a:lnTo>
                      <a:lnTo>
                        <a:pt x="400" y="1004"/>
                      </a:lnTo>
                      <a:lnTo>
                        <a:pt x="392" y="1008"/>
                      </a:lnTo>
                      <a:lnTo>
                        <a:pt x="382" y="1008"/>
                      </a:lnTo>
                      <a:lnTo>
                        <a:pt x="382" y="1008"/>
                      </a:lnTo>
                      <a:lnTo>
                        <a:pt x="374" y="1008"/>
                      </a:lnTo>
                      <a:lnTo>
                        <a:pt x="366" y="1004"/>
                      </a:lnTo>
                      <a:lnTo>
                        <a:pt x="358" y="1000"/>
                      </a:lnTo>
                      <a:lnTo>
                        <a:pt x="352" y="994"/>
                      </a:lnTo>
                      <a:lnTo>
                        <a:pt x="346" y="988"/>
                      </a:lnTo>
                      <a:lnTo>
                        <a:pt x="342" y="980"/>
                      </a:lnTo>
                      <a:lnTo>
                        <a:pt x="340" y="972"/>
                      </a:lnTo>
                      <a:lnTo>
                        <a:pt x="338" y="964"/>
                      </a:lnTo>
                      <a:lnTo>
                        <a:pt x="338" y="964"/>
                      </a:lnTo>
                      <a:lnTo>
                        <a:pt x="340" y="954"/>
                      </a:lnTo>
                      <a:lnTo>
                        <a:pt x="342" y="946"/>
                      </a:lnTo>
                      <a:lnTo>
                        <a:pt x="346" y="938"/>
                      </a:lnTo>
                      <a:lnTo>
                        <a:pt x="352" y="932"/>
                      </a:lnTo>
                      <a:lnTo>
                        <a:pt x="358" y="926"/>
                      </a:lnTo>
                      <a:lnTo>
                        <a:pt x="366" y="922"/>
                      </a:lnTo>
                      <a:lnTo>
                        <a:pt x="374" y="920"/>
                      </a:lnTo>
                      <a:lnTo>
                        <a:pt x="382" y="918"/>
                      </a:lnTo>
                      <a:lnTo>
                        <a:pt x="382" y="918"/>
                      </a:lnTo>
                      <a:close/>
                      <a:moveTo>
                        <a:pt x="536" y="1528"/>
                      </a:moveTo>
                      <a:lnTo>
                        <a:pt x="536" y="1508"/>
                      </a:lnTo>
                      <a:lnTo>
                        <a:pt x="230" y="1508"/>
                      </a:lnTo>
                      <a:lnTo>
                        <a:pt x="230" y="1528"/>
                      </a:lnTo>
                      <a:lnTo>
                        <a:pt x="94" y="1528"/>
                      </a:lnTo>
                      <a:lnTo>
                        <a:pt x="94" y="1508"/>
                      </a:lnTo>
                      <a:lnTo>
                        <a:pt x="16" y="1508"/>
                      </a:lnTo>
                      <a:lnTo>
                        <a:pt x="16" y="1508"/>
                      </a:lnTo>
                      <a:lnTo>
                        <a:pt x="10" y="1508"/>
                      </a:lnTo>
                      <a:lnTo>
                        <a:pt x="4" y="1504"/>
                      </a:lnTo>
                      <a:lnTo>
                        <a:pt x="2" y="1498"/>
                      </a:lnTo>
                      <a:lnTo>
                        <a:pt x="0" y="1492"/>
                      </a:lnTo>
                      <a:lnTo>
                        <a:pt x="0" y="38"/>
                      </a:lnTo>
                      <a:lnTo>
                        <a:pt x="0" y="38"/>
                      </a:lnTo>
                      <a:lnTo>
                        <a:pt x="2" y="32"/>
                      </a:lnTo>
                      <a:lnTo>
                        <a:pt x="4" y="26"/>
                      </a:lnTo>
                      <a:lnTo>
                        <a:pt x="10" y="22"/>
                      </a:lnTo>
                      <a:lnTo>
                        <a:pt x="16" y="22"/>
                      </a:lnTo>
                      <a:lnTo>
                        <a:pt x="90" y="22"/>
                      </a:lnTo>
                      <a:lnTo>
                        <a:pt x="108" y="0"/>
                      </a:lnTo>
                      <a:lnTo>
                        <a:pt x="658" y="0"/>
                      </a:lnTo>
                      <a:lnTo>
                        <a:pt x="676" y="22"/>
                      </a:lnTo>
                      <a:lnTo>
                        <a:pt x="750" y="22"/>
                      </a:lnTo>
                      <a:lnTo>
                        <a:pt x="750" y="22"/>
                      </a:lnTo>
                      <a:lnTo>
                        <a:pt x="756" y="22"/>
                      </a:lnTo>
                      <a:lnTo>
                        <a:pt x="762" y="26"/>
                      </a:lnTo>
                      <a:lnTo>
                        <a:pt x="764" y="32"/>
                      </a:lnTo>
                      <a:lnTo>
                        <a:pt x="766" y="38"/>
                      </a:lnTo>
                      <a:lnTo>
                        <a:pt x="766" y="1492"/>
                      </a:lnTo>
                      <a:lnTo>
                        <a:pt x="766" y="1492"/>
                      </a:lnTo>
                      <a:lnTo>
                        <a:pt x="764" y="1498"/>
                      </a:lnTo>
                      <a:lnTo>
                        <a:pt x="762" y="1504"/>
                      </a:lnTo>
                      <a:lnTo>
                        <a:pt x="756" y="1508"/>
                      </a:lnTo>
                      <a:lnTo>
                        <a:pt x="750" y="1508"/>
                      </a:lnTo>
                      <a:lnTo>
                        <a:pt x="672" y="1508"/>
                      </a:lnTo>
                      <a:lnTo>
                        <a:pt x="672" y="1528"/>
                      </a:lnTo>
                      <a:lnTo>
                        <a:pt x="536" y="1528"/>
                      </a:lnTo>
                      <a:close/>
                      <a:moveTo>
                        <a:pt x="118" y="304"/>
                      </a:moveTo>
                      <a:lnTo>
                        <a:pt x="648" y="304"/>
                      </a:lnTo>
                      <a:lnTo>
                        <a:pt x="648" y="156"/>
                      </a:lnTo>
                      <a:lnTo>
                        <a:pt x="118" y="156"/>
                      </a:lnTo>
                      <a:lnTo>
                        <a:pt x="118" y="304"/>
                      </a:lnTo>
                      <a:close/>
                      <a:moveTo>
                        <a:pt x="118" y="496"/>
                      </a:moveTo>
                      <a:lnTo>
                        <a:pt x="648" y="496"/>
                      </a:lnTo>
                      <a:lnTo>
                        <a:pt x="648" y="348"/>
                      </a:lnTo>
                      <a:lnTo>
                        <a:pt x="118" y="348"/>
                      </a:lnTo>
                      <a:lnTo>
                        <a:pt x="118" y="496"/>
                      </a:lnTo>
                      <a:close/>
                      <a:moveTo>
                        <a:pt x="118" y="688"/>
                      </a:moveTo>
                      <a:lnTo>
                        <a:pt x="648" y="688"/>
                      </a:lnTo>
                      <a:lnTo>
                        <a:pt x="648" y="540"/>
                      </a:lnTo>
                      <a:lnTo>
                        <a:pt x="118" y="540"/>
                      </a:lnTo>
                      <a:lnTo>
                        <a:pt x="118" y="688"/>
                      </a:lnTo>
                      <a:close/>
                      <a:moveTo>
                        <a:pt x="382" y="880"/>
                      </a:moveTo>
                      <a:lnTo>
                        <a:pt x="382" y="880"/>
                      </a:lnTo>
                      <a:lnTo>
                        <a:pt x="366" y="882"/>
                      </a:lnTo>
                      <a:lnTo>
                        <a:pt x="350" y="886"/>
                      </a:lnTo>
                      <a:lnTo>
                        <a:pt x="336" y="894"/>
                      </a:lnTo>
                      <a:lnTo>
                        <a:pt x="324" y="904"/>
                      </a:lnTo>
                      <a:lnTo>
                        <a:pt x="314" y="916"/>
                      </a:lnTo>
                      <a:lnTo>
                        <a:pt x="306" y="930"/>
                      </a:lnTo>
                      <a:lnTo>
                        <a:pt x="302" y="946"/>
                      </a:lnTo>
                      <a:lnTo>
                        <a:pt x="300" y="964"/>
                      </a:lnTo>
                      <a:lnTo>
                        <a:pt x="300" y="964"/>
                      </a:lnTo>
                      <a:lnTo>
                        <a:pt x="302" y="980"/>
                      </a:lnTo>
                      <a:lnTo>
                        <a:pt x="306" y="996"/>
                      </a:lnTo>
                      <a:lnTo>
                        <a:pt x="314" y="1010"/>
                      </a:lnTo>
                      <a:lnTo>
                        <a:pt x="324" y="1022"/>
                      </a:lnTo>
                      <a:lnTo>
                        <a:pt x="336" y="1032"/>
                      </a:lnTo>
                      <a:lnTo>
                        <a:pt x="350" y="1040"/>
                      </a:lnTo>
                      <a:lnTo>
                        <a:pt x="366" y="1044"/>
                      </a:lnTo>
                      <a:lnTo>
                        <a:pt x="382" y="1046"/>
                      </a:lnTo>
                      <a:lnTo>
                        <a:pt x="382" y="1046"/>
                      </a:lnTo>
                      <a:lnTo>
                        <a:pt x="400" y="1044"/>
                      </a:lnTo>
                      <a:lnTo>
                        <a:pt x="416" y="1040"/>
                      </a:lnTo>
                      <a:lnTo>
                        <a:pt x="430" y="1032"/>
                      </a:lnTo>
                      <a:lnTo>
                        <a:pt x="442" y="1022"/>
                      </a:lnTo>
                      <a:lnTo>
                        <a:pt x="452" y="1010"/>
                      </a:lnTo>
                      <a:lnTo>
                        <a:pt x="460" y="996"/>
                      </a:lnTo>
                      <a:lnTo>
                        <a:pt x="464" y="980"/>
                      </a:lnTo>
                      <a:lnTo>
                        <a:pt x="466" y="964"/>
                      </a:lnTo>
                      <a:lnTo>
                        <a:pt x="466" y="964"/>
                      </a:lnTo>
                      <a:lnTo>
                        <a:pt x="464" y="946"/>
                      </a:lnTo>
                      <a:lnTo>
                        <a:pt x="460" y="930"/>
                      </a:lnTo>
                      <a:lnTo>
                        <a:pt x="452" y="916"/>
                      </a:lnTo>
                      <a:lnTo>
                        <a:pt x="442" y="904"/>
                      </a:lnTo>
                      <a:lnTo>
                        <a:pt x="430" y="894"/>
                      </a:lnTo>
                      <a:lnTo>
                        <a:pt x="416" y="886"/>
                      </a:lnTo>
                      <a:lnTo>
                        <a:pt x="400" y="882"/>
                      </a:lnTo>
                      <a:lnTo>
                        <a:pt x="382" y="880"/>
                      </a:lnTo>
                      <a:lnTo>
                        <a:pt x="382" y="880"/>
                      </a:lnTo>
                      <a:close/>
                      <a:moveTo>
                        <a:pt x="648" y="1362"/>
                      </a:moveTo>
                      <a:lnTo>
                        <a:pt x="648" y="984"/>
                      </a:lnTo>
                      <a:lnTo>
                        <a:pt x="648" y="984"/>
                      </a:lnTo>
                      <a:lnTo>
                        <a:pt x="624" y="1014"/>
                      </a:lnTo>
                      <a:lnTo>
                        <a:pt x="596" y="1040"/>
                      </a:lnTo>
                      <a:lnTo>
                        <a:pt x="566" y="1064"/>
                      </a:lnTo>
                      <a:lnTo>
                        <a:pt x="534" y="1084"/>
                      </a:lnTo>
                      <a:lnTo>
                        <a:pt x="498" y="1098"/>
                      </a:lnTo>
                      <a:lnTo>
                        <a:pt x="462" y="1110"/>
                      </a:lnTo>
                      <a:lnTo>
                        <a:pt x="442" y="1114"/>
                      </a:lnTo>
                      <a:lnTo>
                        <a:pt x="424" y="1118"/>
                      </a:lnTo>
                      <a:lnTo>
                        <a:pt x="404" y="1120"/>
                      </a:lnTo>
                      <a:lnTo>
                        <a:pt x="382" y="1120"/>
                      </a:lnTo>
                      <a:lnTo>
                        <a:pt x="382" y="1120"/>
                      </a:lnTo>
                      <a:lnTo>
                        <a:pt x="362" y="1120"/>
                      </a:lnTo>
                      <a:lnTo>
                        <a:pt x="342" y="1118"/>
                      </a:lnTo>
                      <a:lnTo>
                        <a:pt x="324" y="1114"/>
                      </a:lnTo>
                      <a:lnTo>
                        <a:pt x="304" y="1110"/>
                      </a:lnTo>
                      <a:lnTo>
                        <a:pt x="268" y="1098"/>
                      </a:lnTo>
                      <a:lnTo>
                        <a:pt x="232" y="1084"/>
                      </a:lnTo>
                      <a:lnTo>
                        <a:pt x="200" y="1064"/>
                      </a:lnTo>
                      <a:lnTo>
                        <a:pt x="170" y="1040"/>
                      </a:lnTo>
                      <a:lnTo>
                        <a:pt x="142" y="1014"/>
                      </a:lnTo>
                      <a:lnTo>
                        <a:pt x="118" y="984"/>
                      </a:lnTo>
                      <a:lnTo>
                        <a:pt x="118" y="1362"/>
                      </a:lnTo>
                      <a:lnTo>
                        <a:pt x="648" y="1362"/>
                      </a:lnTo>
                      <a:close/>
                      <a:moveTo>
                        <a:pt x="648" y="1362"/>
                      </a:moveTo>
                      <a:lnTo>
                        <a:pt x="648" y="136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88" name="Group 87"/>
                <p:cNvGrpSpPr/>
                <p:nvPr/>
              </p:nvGrpSpPr>
              <p:grpSpPr>
                <a:xfrm>
                  <a:off x="1396903" y="2760444"/>
                  <a:ext cx="245094" cy="220719"/>
                  <a:chOff x="879475" y="817563"/>
                  <a:chExt cx="287338" cy="258762"/>
                </a:xfrm>
                <a:solidFill>
                  <a:schemeClr val="accent1"/>
                </a:solidFill>
              </p:grpSpPr>
              <p:sp>
                <p:nvSpPr>
                  <p:cNvPr id="89" name="Freeform 1593"/>
                  <p:cNvSpPr>
                    <a:spLocks/>
                  </p:cNvSpPr>
                  <p:nvPr/>
                </p:nvSpPr>
                <p:spPr bwMode="auto">
                  <a:xfrm>
                    <a:off x="879475" y="817563"/>
                    <a:ext cx="287338" cy="171450"/>
                  </a:xfrm>
                  <a:custGeom>
                    <a:avLst/>
                    <a:gdLst>
                      <a:gd name="T0" fmla="*/ 829 w 904"/>
                      <a:gd name="T1" fmla="*/ 0 h 544"/>
                      <a:gd name="T2" fmla="*/ 75 w 904"/>
                      <a:gd name="T3" fmla="*/ 0 h 544"/>
                      <a:gd name="T4" fmla="*/ 67 w 904"/>
                      <a:gd name="T5" fmla="*/ 2 h 544"/>
                      <a:gd name="T6" fmla="*/ 59 w 904"/>
                      <a:gd name="T7" fmla="*/ 3 h 544"/>
                      <a:gd name="T8" fmla="*/ 53 w 904"/>
                      <a:gd name="T9" fmla="*/ 4 h 544"/>
                      <a:gd name="T10" fmla="*/ 46 w 904"/>
                      <a:gd name="T11" fmla="*/ 7 h 544"/>
                      <a:gd name="T12" fmla="*/ 40 w 904"/>
                      <a:gd name="T13" fmla="*/ 10 h 544"/>
                      <a:gd name="T14" fmla="*/ 33 w 904"/>
                      <a:gd name="T15" fmla="*/ 14 h 544"/>
                      <a:gd name="T16" fmla="*/ 27 w 904"/>
                      <a:gd name="T17" fmla="*/ 18 h 544"/>
                      <a:gd name="T18" fmla="*/ 22 w 904"/>
                      <a:gd name="T19" fmla="*/ 23 h 544"/>
                      <a:gd name="T20" fmla="*/ 16 w 904"/>
                      <a:gd name="T21" fmla="*/ 28 h 544"/>
                      <a:gd name="T22" fmla="*/ 12 w 904"/>
                      <a:gd name="T23" fmla="*/ 34 h 544"/>
                      <a:gd name="T24" fmla="*/ 9 w 904"/>
                      <a:gd name="T25" fmla="*/ 40 h 544"/>
                      <a:gd name="T26" fmla="*/ 5 w 904"/>
                      <a:gd name="T27" fmla="*/ 47 h 544"/>
                      <a:gd name="T28" fmla="*/ 3 w 904"/>
                      <a:gd name="T29" fmla="*/ 54 h 544"/>
                      <a:gd name="T30" fmla="*/ 1 w 904"/>
                      <a:gd name="T31" fmla="*/ 61 h 544"/>
                      <a:gd name="T32" fmla="*/ 0 w 904"/>
                      <a:gd name="T33" fmla="*/ 69 h 544"/>
                      <a:gd name="T34" fmla="*/ 0 w 904"/>
                      <a:gd name="T35" fmla="*/ 77 h 544"/>
                      <a:gd name="T36" fmla="*/ 0 w 904"/>
                      <a:gd name="T37" fmla="*/ 544 h 544"/>
                      <a:gd name="T38" fmla="*/ 904 w 904"/>
                      <a:gd name="T39" fmla="*/ 544 h 544"/>
                      <a:gd name="T40" fmla="*/ 904 w 904"/>
                      <a:gd name="T41" fmla="*/ 77 h 544"/>
                      <a:gd name="T42" fmla="*/ 904 w 904"/>
                      <a:gd name="T43" fmla="*/ 69 h 544"/>
                      <a:gd name="T44" fmla="*/ 903 w 904"/>
                      <a:gd name="T45" fmla="*/ 61 h 544"/>
                      <a:gd name="T46" fmla="*/ 901 w 904"/>
                      <a:gd name="T47" fmla="*/ 54 h 544"/>
                      <a:gd name="T48" fmla="*/ 899 w 904"/>
                      <a:gd name="T49" fmla="*/ 47 h 544"/>
                      <a:gd name="T50" fmla="*/ 896 w 904"/>
                      <a:gd name="T51" fmla="*/ 40 h 544"/>
                      <a:gd name="T52" fmla="*/ 892 w 904"/>
                      <a:gd name="T53" fmla="*/ 34 h 544"/>
                      <a:gd name="T54" fmla="*/ 888 w 904"/>
                      <a:gd name="T55" fmla="*/ 28 h 544"/>
                      <a:gd name="T56" fmla="*/ 882 w 904"/>
                      <a:gd name="T57" fmla="*/ 23 h 544"/>
                      <a:gd name="T58" fmla="*/ 877 w 904"/>
                      <a:gd name="T59" fmla="*/ 18 h 544"/>
                      <a:gd name="T60" fmla="*/ 871 w 904"/>
                      <a:gd name="T61" fmla="*/ 14 h 544"/>
                      <a:gd name="T62" fmla="*/ 866 w 904"/>
                      <a:gd name="T63" fmla="*/ 10 h 544"/>
                      <a:gd name="T64" fmla="*/ 859 w 904"/>
                      <a:gd name="T65" fmla="*/ 7 h 544"/>
                      <a:gd name="T66" fmla="*/ 851 w 904"/>
                      <a:gd name="T67" fmla="*/ 4 h 544"/>
                      <a:gd name="T68" fmla="*/ 845 w 904"/>
                      <a:gd name="T69" fmla="*/ 3 h 544"/>
                      <a:gd name="T70" fmla="*/ 837 w 904"/>
                      <a:gd name="T71" fmla="*/ 2 h 544"/>
                      <a:gd name="T72" fmla="*/ 829 w 904"/>
                      <a:gd name="T73"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4" h="544">
                        <a:moveTo>
                          <a:pt x="829" y="0"/>
                        </a:moveTo>
                        <a:lnTo>
                          <a:pt x="75" y="0"/>
                        </a:lnTo>
                        <a:lnTo>
                          <a:pt x="67" y="2"/>
                        </a:lnTo>
                        <a:lnTo>
                          <a:pt x="59" y="3"/>
                        </a:lnTo>
                        <a:lnTo>
                          <a:pt x="53" y="4"/>
                        </a:lnTo>
                        <a:lnTo>
                          <a:pt x="46" y="7"/>
                        </a:lnTo>
                        <a:lnTo>
                          <a:pt x="40" y="10"/>
                        </a:lnTo>
                        <a:lnTo>
                          <a:pt x="33" y="14"/>
                        </a:lnTo>
                        <a:lnTo>
                          <a:pt x="27" y="18"/>
                        </a:lnTo>
                        <a:lnTo>
                          <a:pt x="22" y="23"/>
                        </a:lnTo>
                        <a:lnTo>
                          <a:pt x="16" y="28"/>
                        </a:lnTo>
                        <a:lnTo>
                          <a:pt x="12" y="34"/>
                        </a:lnTo>
                        <a:lnTo>
                          <a:pt x="9" y="40"/>
                        </a:lnTo>
                        <a:lnTo>
                          <a:pt x="5" y="47"/>
                        </a:lnTo>
                        <a:lnTo>
                          <a:pt x="3" y="54"/>
                        </a:lnTo>
                        <a:lnTo>
                          <a:pt x="1" y="61"/>
                        </a:lnTo>
                        <a:lnTo>
                          <a:pt x="0" y="69"/>
                        </a:lnTo>
                        <a:lnTo>
                          <a:pt x="0" y="77"/>
                        </a:lnTo>
                        <a:lnTo>
                          <a:pt x="0" y="544"/>
                        </a:lnTo>
                        <a:lnTo>
                          <a:pt x="904" y="544"/>
                        </a:lnTo>
                        <a:lnTo>
                          <a:pt x="904" y="77"/>
                        </a:lnTo>
                        <a:lnTo>
                          <a:pt x="904" y="69"/>
                        </a:lnTo>
                        <a:lnTo>
                          <a:pt x="903" y="61"/>
                        </a:lnTo>
                        <a:lnTo>
                          <a:pt x="901" y="54"/>
                        </a:lnTo>
                        <a:lnTo>
                          <a:pt x="899" y="47"/>
                        </a:lnTo>
                        <a:lnTo>
                          <a:pt x="896" y="40"/>
                        </a:lnTo>
                        <a:lnTo>
                          <a:pt x="892" y="34"/>
                        </a:lnTo>
                        <a:lnTo>
                          <a:pt x="888" y="28"/>
                        </a:lnTo>
                        <a:lnTo>
                          <a:pt x="882" y="23"/>
                        </a:lnTo>
                        <a:lnTo>
                          <a:pt x="877" y="18"/>
                        </a:lnTo>
                        <a:lnTo>
                          <a:pt x="871" y="14"/>
                        </a:lnTo>
                        <a:lnTo>
                          <a:pt x="866" y="10"/>
                        </a:lnTo>
                        <a:lnTo>
                          <a:pt x="859" y="7"/>
                        </a:lnTo>
                        <a:lnTo>
                          <a:pt x="851" y="4"/>
                        </a:lnTo>
                        <a:lnTo>
                          <a:pt x="845" y="3"/>
                        </a:lnTo>
                        <a:lnTo>
                          <a:pt x="837" y="2"/>
                        </a:lnTo>
                        <a:lnTo>
                          <a:pt x="82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Freeform 1594"/>
                  <p:cNvSpPr>
                    <a:spLocks noEditPoints="1"/>
                  </p:cNvSpPr>
                  <p:nvPr/>
                </p:nvSpPr>
                <p:spPr bwMode="auto">
                  <a:xfrm>
                    <a:off x="879475" y="1000125"/>
                    <a:ext cx="287338" cy="76200"/>
                  </a:xfrm>
                  <a:custGeom>
                    <a:avLst/>
                    <a:gdLst>
                      <a:gd name="T0" fmla="*/ 459 w 904"/>
                      <a:gd name="T1" fmla="*/ 29 h 241"/>
                      <a:gd name="T2" fmla="*/ 469 w 904"/>
                      <a:gd name="T3" fmla="*/ 35 h 241"/>
                      <a:gd name="T4" fmla="*/ 478 w 904"/>
                      <a:gd name="T5" fmla="*/ 43 h 241"/>
                      <a:gd name="T6" fmla="*/ 482 w 904"/>
                      <a:gd name="T7" fmla="*/ 54 h 241"/>
                      <a:gd name="T8" fmla="*/ 482 w 904"/>
                      <a:gd name="T9" fmla="*/ 66 h 241"/>
                      <a:gd name="T10" fmla="*/ 478 w 904"/>
                      <a:gd name="T11" fmla="*/ 77 h 241"/>
                      <a:gd name="T12" fmla="*/ 469 w 904"/>
                      <a:gd name="T13" fmla="*/ 85 h 241"/>
                      <a:gd name="T14" fmla="*/ 459 w 904"/>
                      <a:gd name="T15" fmla="*/ 89 h 241"/>
                      <a:gd name="T16" fmla="*/ 447 w 904"/>
                      <a:gd name="T17" fmla="*/ 89 h 241"/>
                      <a:gd name="T18" fmla="*/ 436 w 904"/>
                      <a:gd name="T19" fmla="*/ 85 h 241"/>
                      <a:gd name="T20" fmla="*/ 427 w 904"/>
                      <a:gd name="T21" fmla="*/ 77 h 241"/>
                      <a:gd name="T22" fmla="*/ 422 w 904"/>
                      <a:gd name="T23" fmla="*/ 66 h 241"/>
                      <a:gd name="T24" fmla="*/ 422 w 904"/>
                      <a:gd name="T25" fmla="*/ 54 h 241"/>
                      <a:gd name="T26" fmla="*/ 427 w 904"/>
                      <a:gd name="T27" fmla="*/ 43 h 241"/>
                      <a:gd name="T28" fmla="*/ 436 w 904"/>
                      <a:gd name="T29" fmla="*/ 35 h 241"/>
                      <a:gd name="T30" fmla="*/ 447 w 904"/>
                      <a:gd name="T31" fmla="*/ 31 h 241"/>
                      <a:gd name="T32" fmla="*/ 452 w 904"/>
                      <a:gd name="T33" fmla="*/ 29 h 241"/>
                      <a:gd name="T34" fmla="*/ 0 w 904"/>
                      <a:gd name="T35" fmla="*/ 83 h 241"/>
                      <a:gd name="T36" fmla="*/ 3 w 904"/>
                      <a:gd name="T37" fmla="*/ 97 h 241"/>
                      <a:gd name="T38" fmla="*/ 9 w 904"/>
                      <a:gd name="T39" fmla="*/ 110 h 241"/>
                      <a:gd name="T40" fmla="*/ 16 w 904"/>
                      <a:gd name="T41" fmla="*/ 122 h 241"/>
                      <a:gd name="T42" fmla="*/ 27 w 904"/>
                      <a:gd name="T43" fmla="*/ 132 h 241"/>
                      <a:gd name="T44" fmla="*/ 40 w 904"/>
                      <a:gd name="T45" fmla="*/ 141 h 241"/>
                      <a:gd name="T46" fmla="*/ 53 w 904"/>
                      <a:gd name="T47" fmla="*/ 147 h 241"/>
                      <a:gd name="T48" fmla="*/ 67 w 904"/>
                      <a:gd name="T49" fmla="*/ 150 h 241"/>
                      <a:gd name="T50" fmla="*/ 437 w 904"/>
                      <a:gd name="T51" fmla="*/ 150 h 241"/>
                      <a:gd name="T52" fmla="*/ 195 w 904"/>
                      <a:gd name="T53" fmla="*/ 211 h 241"/>
                      <a:gd name="T54" fmla="*/ 190 w 904"/>
                      <a:gd name="T55" fmla="*/ 212 h 241"/>
                      <a:gd name="T56" fmla="*/ 186 w 904"/>
                      <a:gd name="T57" fmla="*/ 215 h 241"/>
                      <a:gd name="T58" fmla="*/ 182 w 904"/>
                      <a:gd name="T59" fmla="*/ 220 h 241"/>
                      <a:gd name="T60" fmla="*/ 181 w 904"/>
                      <a:gd name="T61" fmla="*/ 225 h 241"/>
                      <a:gd name="T62" fmla="*/ 182 w 904"/>
                      <a:gd name="T63" fmla="*/ 232 h 241"/>
                      <a:gd name="T64" fmla="*/ 186 w 904"/>
                      <a:gd name="T65" fmla="*/ 236 h 241"/>
                      <a:gd name="T66" fmla="*/ 190 w 904"/>
                      <a:gd name="T67" fmla="*/ 240 h 241"/>
                      <a:gd name="T68" fmla="*/ 195 w 904"/>
                      <a:gd name="T69" fmla="*/ 241 h 241"/>
                      <a:gd name="T70" fmla="*/ 742 w 904"/>
                      <a:gd name="T71" fmla="*/ 241 h 241"/>
                      <a:gd name="T72" fmla="*/ 747 w 904"/>
                      <a:gd name="T73" fmla="*/ 239 h 241"/>
                      <a:gd name="T74" fmla="*/ 752 w 904"/>
                      <a:gd name="T75" fmla="*/ 234 h 241"/>
                      <a:gd name="T76" fmla="*/ 754 w 904"/>
                      <a:gd name="T77" fmla="*/ 229 h 241"/>
                      <a:gd name="T78" fmla="*/ 754 w 904"/>
                      <a:gd name="T79" fmla="*/ 223 h 241"/>
                      <a:gd name="T80" fmla="*/ 752 w 904"/>
                      <a:gd name="T81" fmla="*/ 218 h 241"/>
                      <a:gd name="T82" fmla="*/ 747 w 904"/>
                      <a:gd name="T83" fmla="*/ 213 h 241"/>
                      <a:gd name="T84" fmla="*/ 742 w 904"/>
                      <a:gd name="T85" fmla="*/ 211 h 241"/>
                      <a:gd name="T86" fmla="*/ 468 w 904"/>
                      <a:gd name="T87" fmla="*/ 211 h 241"/>
                      <a:gd name="T88" fmla="*/ 829 w 904"/>
                      <a:gd name="T89" fmla="*/ 150 h 241"/>
                      <a:gd name="T90" fmla="*/ 845 w 904"/>
                      <a:gd name="T91" fmla="*/ 149 h 241"/>
                      <a:gd name="T92" fmla="*/ 859 w 904"/>
                      <a:gd name="T93" fmla="*/ 145 h 241"/>
                      <a:gd name="T94" fmla="*/ 871 w 904"/>
                      <a:gd name="T95" fmla="*/ 137 h 241"/>
                      <a:gd name="T96" fmla="*/ 882 w 904"/>
                      <a:gd name="T97" fmla="*/ 128 h 241"/>
                      <a:gd name="T98" fmla="*/ 892 w 904"/>
                      <a:gd name="T99" fmla="*/ 117 h 241"/>
                      <a:gd name="T100" fmla="*/ 899 w 904"/>
                      <a:gd name="T101" fmla="*/ 104 h 241"/>
                      <a:gd name="T102" fmla="*/ 903 w 904"/>
                      <a:gd name="T103" fmla="*/ 90 h 241"/>
                      <a:gd name="T104" fmla="*/ 904 w 904"/>
                      <a:gd name="T105" fmla="*/ 75 h 241"/>
                      <a:gd name="T106" fmla="*/ 0 w 904"/>
                      <a:gd name="T10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4" h="241">
                        <a:moveTo>
                          <a:pt x="452" y="29"/>
                        </a:moveTo>
                        <a:lnTo>
                          <a:pt x="459" y="29"/>
                        </a:lnTo>
                        <a:lnTo>
                          <a:pt x="464" y="32"/>
                        </a:lnTo>
                        <a:lnTo>
                          <a:pt x="469" y="35"/>
                        </a:lnTo>
                        <a:lnTo>
                          <a:pt x="473" y="38"/>
                        </a:lnTo>
                        <a:lnTo>
                          <a:pt x="478" y="43"/>
                        </a:lnTo>
                        <a:lnTo>
                          <a:pt x="480" y="48"/>
                        </a:lnTo>
                        <a:lnTo>
                          <a:pt x="482" y="54"/>
                        </a:lnTo>
                        <a:lnTo>
                          <a:pt x="482" y="59"/>
                        </a:lnTo>
                        <a:lnTo>
                          <a:pt x="482" y="66"/>
                        </a:lnTo>
                        <a:lnTo>
                          <a:pt x="480" y="71"/>
                        </a:lnTo>
                        <a:lnTo>
                          <a:pt x="478" y="77"/>
                        </a:lnTo>
                        <a:lnTo>
                          <a:pt x="473" y="81"/>
                        </a:lnTo>
                        <a:lnTo>
                          <a:pt x="469" y="85"/>
                        </a:lnTo>
                        <a:lnTo>
                          <a:pt x="464" y="87"/>
                        </a:lnTo>
                        <a:lnTo>
                          <a:pt x="459" y="89"/>
                        </a:lnTo>
                        <a:lnTo>
                          <a:pt x="452" y="90"/>
                        </a:lnTo>
                        <a:lnTo>
                          <a:pt x="447" y="89"/>
                        </a:lnTo>
                        <a:lnTo>
                          <a:pt x="440" y="87"/>
                        </a:lnTo>
                        <a:lnTo>
                          <a:pt x="436" y="85"/>
                        </a:lnTo>
                        <a:lnTo>
                          <a:pt x="431" y="81"/>
                        </a:lnTo>
                        <a:lnTo>
                          <a:pt x="427" y="77"/>
                        </a:lnTo>
                        <a:lnTo>
                          <a:pt x="424" y="71"/>
                        </a:lnTo>
                        <a:lnTo>
                          <a:pt x="422" y="66"/>
                        </a:lnTo>
                        <a:lnTo>
                          <a:pt x="422" y="59"/>
                        </a:lnTo>
                        <a:lnTo>
                          <a:pt x="422" y="54"/>
                        </a:lnTo>
                        <a:lnTo>
                          <a:pt x="424" y="48"/>
                        </a:lnTo>
                        <a:lnTo>
                          <a:pt x="427" y="43"/>
                        </a:lnTo>
                        <a:lnTo>
                          <a:pt x="431" y="38"/>
                        </a:lnTo>
                        <a:lnTo>
                          <a:pt x="436" y="35"/>
                        </a:lnTo>
                        <a:lnTo>
                          <a:pt x="440" y="32"/>
                        </a:lnTo>
                        <a:lnTo>
                          <a:pt x="447" y="31"/>
                        </a:lnTo>
                        <a:lnTo>
                          <a:pt x="452" y="29"/>
                        </a:lnTo>
                        <a:lnTo>
                          <a:pt x="452" y="29"/>
                        </a:lnTo>
                        <a:close/>
                        <a:moveTo>
                          <a:pt x="0" y="75"/>
                        </a:moveTo>
                        <a:lnTo>
                          <a:pt x="0" y="83"/>
                        </a:lnTo>
                        <a:lnTo>
                          <a:pt x="1" y="90"/>
                        </a:lnTo>
                        <a:lnTo>
                          <a:pt x="3" y="97"/>
                        </a:lnTo>
                        <a:lnTo>
                          <a:pt x="5" y="104"/>
                        </a:lnTo>
                        <a:lnTo>
                          <a:pt x="9" y="110"/>
                        </a:lnTo>
                        <a:lnTo>
                          <a:pt x="12" y="117"/>
                        </a:lnTo>
                        <a:lnTo>
                          <a:pt x="16" y="122"/>
                        </a:lnTo>
                        <a:lnTo>
                          <a:pt x="22" y="128"/>
                        </a:lnTo>
                        <a:lnTo>
                          <a:pt x="27" y="132"/>
                        </a:lnTo>
                        <a:lnTo>
                          <a:pt x="33" y="137"/>
                        </a:lnTo>
                        <a:lnTo>
                          <a:pt x="40" y="141"/>
                        </a:lnTo>
                        <a:lnTo>
                          <a:pt x="46" y="145"/>
                        </a:lnTo>
                        <a:lnTo>
                          <a:pt x="53" y="147"/>
                        </a:lnTo>
                        <a:lnTo>
                          <a:pt x="59" y="149"/>
                        </a:lnTo>
                        <a:lnTo>
                          <a:pt x="67" y="150"/>
                        </a:lnTo>
                        <a:lnTo>
                          <a:pt x="75" y="150"/>
                        </a:lnTo>
                        <a:lnTo>
                          <a:pt x="437" y="150"/>
                        </a:lnTo>
                        <a:lnTo>
                          <a:pt x="437" y="211"/>
                        </a:lnTo>
                        <a:lnTo>
                          <a:pt x="195" y="211"/>
                        </a:lnTo>
                        <a:lnTo>
                          <a:pt x="192" y="211"/>
                        </a:lnTo>
                        <a:lnTo>
                          <a:pt x="190" y="212"/>
                        </a:lnTo>
                        <a:lnTo>
                          <a:pt x="188" y="213"/>
                        </a:lnTo>
                        <a:lnTo>
                          <a:pt x="186" y="215"/>
                        </a:lnTo>
                        <a:lnTo>
                          <a:pt x="183" y="218"/>
                        </a:lnTo>
                        <a:lnTo>
                          <a:pt x="182" y="220"/>
                        </a:lnTo>
                        <a:lnTo>
                          <a:pt x="181" y="223"/>
                        </a:lnTo>
                        <a:lnTo>
                          <a:pt x="181" y="225"/>
                        </a:lnTo>
                        <a:lnTo>
                          <a:pt x="181" y="229"/>
                        </a:lnTo>
                        <a:lnTo>
                          <a:pt x="182" y="232"/>
                        </a:lnTo>
                        <a:lnTo>
                          <a:pt x="183" y="234"/>
                        </a:lnTo>
                        <a:lnTo>
                          <a:pt x="186" y="236"/>
                        </a:lnTo>
                        <a:lnTo>
                          <a:pt x="188" y="239"/>
                        </a:lnTo>
                        <a:lnTo>
                          <a:pt x="190" y="240"/>
                        </a:lnTo>
                        <a:lnTo>
                          <a:pt x="192" y="241"/>
                        </a:lnTo>
                        <a:lnTo>
                          <a:pt x="195" y="241"/>
                        </a:lnTo>
                        <a:lnTo>
                          <a:pt x="739" y="241"/>
                        </a:lnTo>
                        <a:lnTo>
                          <a:pt x="742" y="241"/>
                        </a:lnTo>
                        <a:lnTo>
                          <a:pt x="745" y="240"/>
                        </a:lnTo>
                        <a:lnTo>
                          <a:pt x="747" y="239"/>
                        </a:lnTo>
                        <a:lnTo>
                          <a:pt x="750" y="236"/>
                        </a:lnTo>
                        <a:lnTo>
                          <a:pt x="752" y="234"/>
                        </a:lnTo>
                        <a:lnTo>
                          <a:pt x="753" y="232"/>
                        </a:lnTo>
                        <a:lnTo>
                          <a:pt x="754" y="229"/>
                        </a:lnTo>
                        <a:lnTo>
                          <a:pt x="754" y="225"/>
                        </a:lnTo>
                        <a:lnTo>
                          <a:pt x="754" y="223"/>
                        </a:lnTo>
                        <a:lnTo>
                          <a:pt x="753" y="220"/>
                        </a:lnTo>
                        <a:lnTo>
                          <a:pt x="752" y="218"/>
                        </a:lnTo>
                        <a:lnTo>
                          <a:pt x="750" y="215"/>
                        </a:lnTo>
                        <a:lnTo>
                          <a:pt x="747" y="213"/>
                        </a:lnTo>
                        <a:lnTo>
                          <a:pt x="745" y="212"/>
                        </a:lnTo>
                        <a:lnTo>
                          <a:pt x="742" y="211"/>
                        </a:lnTo>
                        <a:lnTo>
                          <a:pt x="739" y="211"/>
                        </a:lnTo>
                        <a:lnTo>
                          <a:pt x="468" y="211"/>
                        </a:lnTo>
                        <a:lnTo>
                          <a:pt x="468" y="150"/>
                        </a:lnTo>
                        <a:lnTo>
                          <a:pt x="829" y="150"/>
                        </a:lnTo>
                        <a:lnTo>
                          <a:pt x="837" y="150"/>
                        </a:lnTo>
                        <a:lnTo>
                          <a:pt x="845" y="149"/>
                        </a:lnTo>
                        <a:lnTo>
                          <a:pt x="851" y="147"/>
                        </a:lnTo>
                        <a:lnTo>
                          <a:pt x="859" y="145"/>
                        </a:lnTo>
                        <a:lnTo>
                          <a:pt x="866" y="141"/>
                        </a:lnTo>
                        <a:lnTo>
                          <a:pt x="871" y="137"/>
                        </a:lnTo>
                        <a:lnTo>
                          <a:pt x="877" y="132"/>
                        </a:lnTo>
                        <a:lnTo>
                          <a:pt x="882" y="128"/>
                        </a:lnTo>
                        <a:lnTo>
                          <a:pt x="888" y="122"/>
                        </a:lnTo>
                        <a:lnTo>
                          <a:pt x="892" y="117"/>
                        </a:lnTo>
                        <a:lnTo>
                          <a:pt x="896" y="110"/>
                        </a:lnTo>
                        <a:lnTo>
                          <a:pt x="899" y="104"/>
                        </a:lnTo>
                        <a:lnTo>
                          <a:pt x="901" y="97"/>
                        </a:lnTo>
                        <a:lnTo>
                          <a:pt x="903" y="90"/>
                        </a:lnTo>
                        <a:lnTo>
                          <a:pt x="904" y="83"/>
                        </a:lnTo>
                        <a:lnTo>
                          <a:pt x="904" y="75"/>
                        </a:lnTo>
                        <a:lnTo>
                          <a:pt x="904" y="0"/>
                        </a:lnTo>
                        <a:lnTo>
                          <a:pt x="0" y="0"/>
                        </a:lnTo>
                        <a:lnTo>
                          <a:pt x="0" y="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1" name="Group 90"/>
                <p:cNvGrpSpPr/>
                <p:nvPr/>
              </p:nvGrpSpPr>
              <p:grpSpPr>
                <a:xfrm>
                  <a:off x="1660746" y="2760444"/>
                  <a:ext cx="245094" cy="220719"/>
                  <a:chOff x="879475" y="817563"/>
                  <a:chExt cx="287338" cy="258762"/>
                </a:xfrm>
                <a:solidFill>
                  <a:schemeClr val="accent1"/>
                </a:solidFill>
              </p:grpSpPr>
              <p:sp>
                <p:nvSpPr>
                  <p:cNvPr id="92" name="Freeform 1593"/>
                  <p:cNvSpPr>
                    <a:spLocks/>
                  </p:cNvSpPr>
                  <p:nvPr/>
                </p:nvSpPr>
                <p:spPr bwMode="auto">
                  <a:xfrm>
                    <a:off x="879475" y="817563"/>
                    <a:ext cx="287338" cy="171450"/>
                  </a:xfrm>
                  <a:custGeom>
                    <a:avLst/>
                    <a:gdLst>
                      <a:gd name="T0" fmla="*/ 829 w 904"/>
                      <a:gd name="T1" fmla="*/ 0 h 544"/>
                      <a:gd name="T2" fmla="*/ 75 w 904"/>
                      <a:gd name="T3" fmla="*/ 0 h 544"/>
                      <a:gd name="T4" fmla="*/ 67 w 904"/>
                      <a:gd name="T5" fmla="*/ 2 h 544"/>
                      <a:gd name="T6" fmla="*/ 59 w 904"/>
                      <a:gd name="T7" fmla="*/ 3 h 544"/>
                      <a:gd name="T8" fmla="*/ 53 w 904"/>
                      <a:gd name="T9" fmla="*/ 4 h 544"/>
                      <a:gd name="T10" fmla="*/ 46 w 904"/>
                      <a:gd name="T11" fmla="*/ 7 h 544"/>
                      <a:gd name="T12" fmla="*/ 40 w 904"/>
                      <a:gd name="T13" fmla="*/ 10 h 544"/>
                      <a:gd name="T14" fmla="*/ 33 w 904"/>
                      <a:gd name="T15" fmla="*/ 14 h 544"/>
                      <a:gd name="T16" fmla="*/ 27 w 904"/>
                      <a:gd name="T17" fmla="*/ 18 h 544"/>
                      <a:gd name="T18" fmla="*/ 22 w 904"/>
                      <a:gd name="T19" fmla="*/ 23 h 544"/>
                      <a:gd name="T20" fmla="*/ 16 w 904"/>
                      <a:gd name="T21" fmla="*/ 28 h 544"/>
                      <a:gd name="T22" fmla="*/ 12 w 904"/>
                      <a:gd name="T23" fmla="*/ 34 h 544"/>
                      <a:gd name="T24" fmla="*/ 9 w 904"/>
                      <a:gd name="T25" fmla="*/ 40 h 544"/>
                      <a:gd name="T26" fmla="*/ 5 w 904"/>
                      <a:gd name="T27" fmla="*/ 47 h 544"/>
                      <a:gd name="T28" fmla="*/ 3 w 904"/>
                      <a:gd name="T29" fmla="*/ 54 h 544"/>
                      <a:gd name="T30" fmla="*/ 1 w 904"/>
                      <a:gd name="T31" fmla="*/ 61 h 544"/>
                      <a:gd name="T32" fmla="*/ 0 w 904"/>
                      <a:gd name="T33" fmla="*/ 69 h 544"/>
                      <a:gd name="T34" fmla="*/ 0 w 904"/>
                      <a:gd name="T35" fmla="*/ 77 h 544"/>
                      <a:gd name="T36" fmla="*/ 0 w 904"/>
                      <a:gd name="T37" fmla="*/ 544 h 544"/>
                      <a:gd name="T38" fmla="*/ 904 w 904"/>
                      <a:gd name="T39" fmla="*/ 544 h 544"/>
                      <a:gd name="T40" fmla="*/ 904 w 904"/>
                      <a:gd name="T41" fmla="*/ 77 h 544"/>
                      <a:gd name="T42" fmla="*/ 904 w 904"/>
                      <a:gd name="T43" fmla="*/ 69 h 544"/>
                      <a:gd name="T44" fmla="*/ 903 w 904"/>
                      <a:gd name="T45" fmla="*/ 61 h 544"/>
                      <a:gd name="T46" fmla="*/ 901 w 904"/>
                      <a:gd name="T47" fmla="*/ 54 h 544"/>
                      <a:gd name="T48" fmla="*/ 899 w 904"/>
                      <a:gd name="T49" fmla="*/ 47 h 544"/>
                      <a:gd name="T50" fmla="*/ 896 w 904"/>
                      <a:gd name="T51" fmla="*/ 40 h 544"/>
                      <a:gd name="T52" fmla="*/ 892 w 904"/>
                      <a:gd name="T53" fmla="*/ 34 h 544"/>
                      <a:gd name="T54" fmla="*/ 888 w 904"/>
                      <a:gd name="T55" fmla="*/ 28 h 544"/>
                      <a:gd name="T56" fmla="*/ 882 w 904"/>
                      <a:gd name="T57" fmla="*/ 23 h 544"/>
                      <a:gd name="T58" fmla="*/ 877 w 904"/>
                      <a:gd name="T59" fmla="*/ 18 h 544"/>
                      <a:gd name="T60" fmla="*/ 871 w 904"/>
                      <a:gd name="T61" fmla="*/ 14 h 544"/>
                      <a:gd name="T62" fmla="*/ 866 w 904"/>
                      <a:gd name="T63" fmla="*/ 10 h 544"/>
                      <a:gd name="T64" fmla="*/ 859 w 904"/>
                      <a:gd name="T65" fmla="*/ 7 h 544"/>
                      <a:gd name="T66" fmla="*/ 851 w 904"/>
                      <a:gd name="T67" fmla="*/ 4 h 544"/>
                      <a:gd name="T68" fmla="*/ 845 w 904"/>
                      <a:gd name="T69" fmla="*/ 3 h 544"/>
                      <a:gd name="T70" fmla="*/ 837 w 904"/>
                      <a:gd name="T71" fmla="*/ 2 h 544"/>
                      <a:gd name="T72" fmla="*/ 829 w 904"/>
                      <a:gd name="T73"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4" h="544">
                        <a:moveTo>
                          <a:pt x="829" y="0"/>
                        </a:moveTo>
                        <a:lnTo>
                          <a:pt x="75" y="0"/>
                        </a:lnTo>
                        <a:lnTo>
                          <a:pt x="67" y="2"/>
                        </a:lnTo>
                        <a:lnTo>
                          <a:pt x="59" y="3"/>
                        </a:lnTo>
                        <a:lnTo>
                          <a:pt x="53" y="4"/>
                        </a:lnTo>
                        <a:lnTo>
                          <a:pt x="46" y="7"/>
                        </a:lnTo>
                        <a:lnTo>
                          <a:pt x="40" y="10"/>
                        </a:lnTo>
                        <a:lnTo>
                          <a:pt x="33" y="14"/>
                        </a:lnTo>
                        <a:lnTo>
                          <a:pt x="27" y="18"/>
                        </a:lnTo>
                        <a:lnTo>
                          <a:pt x="22" y="23"/>
                        </a:lnTo>
                        <a:lnTo>
                          <a:pt x="16" y="28"/>
                        </a:lnTo>
                        <a:lnTo>
                          <a:pt x="12" y="34"/>
                        </a:lnTo>
                        <a:lnTo>
                          <a:pt x="9" y="40"/>
                        </a:lnTo>
                        <a:lnTo>
                          <a:pt x="5" y="47"/>
                        </a:lnTo>
                        <a:lnTo>
                          <a:pt x="3" y="54"/>
                        </a:lnTo>
                        <a:lnTo>
                          <a:pt x="1" y="61"/>
                        </a:lnTo>
                        <a:lnTo>
                          <a:pt x="0" y="69"/>
                        </a:lnTo>
                        <a:lnTo>
                          <a:pt x="0" y="77"/>
                        </a:lnTo>
                        <a:lnTo>
                          <a:pt x="0" y="544"/>
                        </a:lnTo>
                        <a:lnTo>
                          <a:pt x="904" y="544"/>
                        </a:lnTo>
                        <a:lnTo>
                          <a:pt x="904" y="77"/>
                        </a:lnTo>
                        <a:lnTo>
                          <a:pt x="904" y="69"/>
                        </a:lnTo>
                        <a:lnTo>
                          <a:pt x="903" y="61"/>
                        </a:lnTo>
                        <a:lnTo>
                          <a:pt x="901" y="54"/>
                        </a:lnTo>
                        <a:lnTo>
                          <a:pt x="899" y="47"/>
                        </a:lnTo>
                        <a:lnTo>
                          <a:pt x="896" y="40"/>
                        </a:lnTo>
                        <a:lnTo>
                          <a:pt x="892" y="34"/>
                        </a:lnTo>
                        <a:lnTo>
                          <a:pt x="888" y="28"/>
                        </a:lnTo>
                        <a:lnTo>
                          <a:pt x="882" y="23"/>
                        </a:lnTo>
                        <a:lnTo>
                          <a:pt x="877" y="18"/>
                        </a:lnTo>
                        <a:lnTo>
                          <a:pt x="871" y="14"/>
                        </a:lnTo>
                        <a:lnTo>
                          <a:pt x="866" y="10"/>
                        </a:lnTo>
                        <a:lnTo>
                          <a:pt x="859" y="7"/>
                        </a:lnTo>
                        <a:lnTo>
                          <a:pt x="851" y="4"/>
                        </a:lnTo>
                        <a:lnTo>
                          <a:pt x="845" y="3"/>
                        </a:lnTo>
                        <a:lnTo>
                          <a:pt x="837" y="2"/>
                        </a:lnTo>
                        <a:lnTo>
                          <a:pt x="82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Freeform 1594"/>
                  <p:cNvSpPr>
                    <a:spLocks noEditPoints="1"/>
                  </p:cNvSpPr>
                  <p:nvPr/>
                </p:nvSpPr>
                <p:spPr bwMode="auto">
                  <a:xfrm>
                    <a:off x="879475" y="1000125"/>
                    <a:ext cx="287338" cy="76200"/>
                  </a:xfrm>
                  <a:custGeom>
                    <a:avLst/>
                    <a:gdLst>
                      <a:gd name="T0" fmla="*/ 459 w 904"/>
                      <a:gd name="T1" fmla="*/ 29 h 241"/>
                      <a:gd name="T2" fmla="*/ 469 w 904"/>
                      <a:gd name="T3" fmla="*/ 35 h 241"/>
                      <a:gd name="T4" fmla="*/ 478 w 904"/>
                      <a:gd name="T5" fmla="*/ 43 h 241"/>
                      <a:gd name="T6" fmla="*/ 482 w 904"/>
                      <a:gd name="T7" fmla="*/ 54 h 241"/>
                      <a:gd name="T8" fmla="*/ 482 w 904"/>
                      <a:gd name="T9" fmla="*/ 66 h 241"/>
                      <a:gd name="T10" fmla="*/ 478 w 904"/>
                      <a:gd name="T11" fmla="*/ 77 h 241"/>
                      <a:gd name="T12" fmla="*/ 469 w 904"/>
                      <a:gd name="T13" fmla="*/ 85 h 241"/>
                      <a:gd name="T14" fmla="*/ 459 w 904"/>
                      <a:gd name="T15" fmla="*/ 89 h 241"/>
                      <a:gd name="T16" fmla="*/ 447 w 904"/>
                      <a:gd name="T17" fmla="*/ 89 h 241"/>
                      <a:gd name="T18" fmla="*/ 436 w 904"/>
                      <a:gd name="T19" fmla="*/ 85 h 241"/>
                      <a:gd name="T20" fmla="*/ 427 w 904"/>
                      <a:gd name="T21" fmla="*/ 77 h 241"/>
                      <a:gd name="T22" fmla="*/ 422 w 904"/>
                      <a:gd name="T23" fmla="*/ 66 h 241"/>
                      <a:gd name="T24" fmla="*/ 422 w 904"/>
                      <a:gd name="T25" fmla="*/ 54 h 241"/>
                      <a:gd name="T26" fmla="*/ 427 w 904"/>
                      <a:gd name="T27" fmla="*/ 43 h 241"/>
                      <a:gd name="T28" fmla="*/ 436 w 904"/>
                      <a:gd name="T29" fmla="*/ 35 h 241"/>
                      <a:gd name="T30" fmla="*/ 447 w 904"/>
                      <a:gd name="T31" fmla="*/ 31 h 241"/>
                      <a:gd name="T32" fmla="*/ 452 w 904"/>
                      <a:gd name="T33" fmla="*/ 29 h 241"/>
                      <a:gd name="T34" fmla="*/ 0 w 904"/>
                      <a:gd name="T35" fmla="*/ 83 h 241"/>
                      <a:gd name="T36" fmla="*/ 3 w 904"/>
                      <a:gd name="T37" fmla="*/ 97 h 241"/>
                      <a:gd name="T38" fmla="*/ 9 w 904"/>
                      <a:gd name="T39" fmla="*/ 110 h 241"/>
                      <a:gd name="T40" fmla="*/ 16 w 904"/>
                      <a:gd name="T41" fmla="*/ 122 h 241"/>
                      <a:gd name="T42" fmla="*/ 27 w 904"/>
                      <a:gd name="T43" fmla="*/ 132 h 241"/>
                      <a:gd name="T44" fmla="*/ 40 w 904"/>
                      <a:gd name="T45" fmla="*/ 141 h 241"/>
                      <a:gd name="T46" fmla="*/ 53 w 904"/>
                      <a:gd name="T47" fmla="*/ 147 h 241"/>
                      <a:gd name="T48" fmla="*/ 67 w 904"/>
                      <a:gd name="T49" fmla="*/ 150 h 241"/>
                      <a:gd name="T50" fmla="*/ 437 w 904"/>
                      <a:gd name="T51" fmla="*/ 150 h 241"/>
                      <a:gd name="T52" fmla="*/ 195 w 904"/>
                      <a:gd name="T53" fmla="*/ 211 h 241"/>
                      <a:gd name="T54" fmla="*/ 190 w 904"/>
                      <a:gd name="T55" fmla="*/ 212 h 241"/>
                      <a:gd name="T56" fmla="*/ 186 w 904"/>
                      <a:gd name="T57" fmla="*/ 215 h 241"/>
                      <a:gd name="T58" fmla="*/ 182 w 904"/>
                      <a:gd name="T59" fmla="*/ 220 h 241"/>
                      <a:gd name="T60" fmla="*/ 181 w 904"/>
                      <a:gd name="T61" fmla="*/ 225 h 241"/>
                      <a:gd name="T62" fmla="*/ 182 w 904"/>
                      <a:gd name="T63" fmla="*/ 232 h 241"/>
                      <a:gd name="T64" fmla="*/ 186 w 904"/>
                      <a:gd name="T65" fmla="*/ 236 h 241"/>
                      <a:gd name="T66" fmla="*/ 190 w 904"/>
                      <a:gd name="T67" fmla="*/ 240 h 241"/>
                      <a:gd name="T68" fmla="*/ 195 w 904"/>
                      <a:gd name="T69" fmla="*/ 241 h 241"/>
                      <a:gd name="T70" fmla="*/ 742 w 904"/>
                      <a:gd name="T71" fmla="*/ 241 h 241"/>
                      <a:gd name="T72" fmla="*/ 747 w 904"/>
                      <a:gd name="T73" fmla="*/ 239 h 241"/>
                      <a:gd name="T74" fmla="*/ 752 w 904"/>
                      <a:gd name="T75" fmla="*/ 234 h 241"/>
                      <a:gd name="T76" fmla="*/ 754 w 904"/>
                      <a:gd name="T77" fmla="*/ 229 h 241"/>
                      <a:gd name="T78" fmla="*/ 754 w 904"/>
                      <a:gd name="T79" fmla="*/ 223 h 241"/>
                      <a:gd name="T80" fmla="*/ 752 w 904"/>
                      <a:gd name="T81" fmla="*/ 218 h 241"/>
                      <a:gd name="T82" fmla="*/ 747 w 904"/>
                      <a:gd name="T83" fmla="*/ 213 h 241"/>
                      <a:gd name="T84" fmla="*/ 742 w 904"/>
                      <a:gd name="T85" fmla="*/ 211 h 241"/>
                      <a:gd name="T86" fmla="*/ 468 w 904"/>
                      <a:gd name="T87" fmla="*/ 211 h 241"/>
                      <a:gd name="T88" fmla="*/ 829 w 904"/>
                      <a:gd name="T89" fmla="*/ 150 h 241"/>
                      <a:gd name="T90" fmla="*/ 845 w 904"/>
                      <a:gd name="T91" fmla="*/ 149 h 241"/>
                      <a:gd name="T92" fmla="*/ 859 w 904"/>
                      <a:gd name="T93" fmla="*/ 145 h 241"/>
                      <a:gd name="T94" fmla="*/ 871 w 904"/>
                      <a:gd name="T95" fmla="*/ 137 h 241"/>
                      <a:gd name="T96" fmla="*/ 882 w 904"/>
                      <a:gd name="T97" fmla="*/ 128 h 241"/>
                      <a:gd name="T98" fmla="*/ 892 w 904"/>
                      <a:gd name="T99" fmla="*/ 117 h 241"/>
                      <a:gd name="T100" fmla="*/ 899 w 904"/>
                      <a:gd name="T101" fmla="*/ 104 h 241"/>
                      <a:gd name="T102" fmla="*/ 903 w 904"/>
                      <a:gd name="T103" fmla="*/ 90 h 241"/>
                      <a:gd name="T104" fmla="*/ 904 w 904"/>
                      <a:gd name="T105" fmla="*/ 75 h 241"/>
                      <a:gd name="T106" fmla="*/ 0 w 904"/>
                      <a:gd name="T10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4" h="241">
                        <a:moveTo>
                          <a:pt x="452" y="29"/>
                        </a:moveTo>
                        <a:lnTo>
                          <a:pt x="459" y="29"/>
                        </a:lnTo>
                        <a:lnTo>
                          <a:pt x="464" y="32"/>
                        </a:lnTo>
                        <a:lnTo>
                          <a:pt x="469" y="35"/>
                        </a:lnTo>
                        <a:lnTo>
                          <a:pt x="473" y="38"/>
                        </a:lnTo>
                        <a:lnTo>
                          <a:pt x="478" y="43"/>
                        </a:lnTo>
                        <a:lnTo>
                          <a:pt x="480" y="48"/>
                        </a:lnTo>
                        <a:lnTo>
                          <a:pt x="482" y="54"/>
                        </a:lnTo>
                        <a:lnTo>
                          <a:pt x="482" y="59"/>
                        </a:lnTo>
                        <a:lnTo>
                          <a:pt x="482" y="66"/>
                        </a:lnTo>
                        <a:lnTo>
                          <a:pt x="480" y="71"/>
                        </a:lnTo>
                        <a:lnTo>
                          <a:pt x="478" y="77"/>
                        </a:lnTo>
                        <a:lnTo>
                          <a:pt x="473" y="81"/>
                        </a:lnTo>
                        <a:lnTo>
                          <a:pt x="469" y="85"/>
                        </a:lnTo>
                        <a:lnTo>
                          <a:pt x="464" y="87"/>
                        </a:lnTo>
                        <a:lnTo>
                          <a:pt x="459" y="89"/>
                        </a:lnTo>
                        <a:lnTo>
                          <a:pt x="452" y="90"/>
                        </a:lnTo>
                        <a:lnTo>
                          <a:pt x="447" y="89"/>
                        </a:lnTo>
                        <a:lnTo>
                          <a:pt x="440" y="87"/>
                        </a:lnTo>
                        <a:lnTo>
                          <a:pt x="436" y="85"/>
                        </a:lnTo>
                        <a:lnTo>
                          <a:pt x="431" y="81"/>
                        </a:lnTo>
                        <a:lnTo>
                          <a:pt x="427" y="77"/>
                        </a:lnTo>
                        <a:lnTo>
                          <a:pt x="424" y="71"/>
                        </a:lnTo>
                        <a:lnTo>
                          <a:pt x="422" y="66"/>
                        </a:lnTo>
                        <a:lnTo>
                          <a:pt x="422" y="59"/>
                        </a:lnTo>
                        <a:lnTo>
                          <a:pt x="422" y="54"/>
                        </a:lnTo>
                        <a:lnTo>
                          <a:pt x="424" y="48"/>
                        </a:lnTo>
                        <a:lnTo>
                          <a:pt x="427" y="43"/>
                        </a:lnTo>
                        <a:lnTo>
                          <a:pt x="431" y="38"/>
                        </a:lnTo>
                        <a:lnTo>
                          <a:pt x="436" y="35"/>
                        </a:lnTo>
                        <a:lnTo>
                          <a:pt x="440" y="32"/>
                        </a:lnTo>
                        <a:lnTo>
                          <a:pt x="447" y="31"/>
                        </a:lnTo>
                        <a:lnTo>
                          <a:pt x="452" y="29"/>
                        </a:lnTo>
                        <a:lnTo>
                          <a:pt x="452" y="29"/>
                        </a:lnTo>
                        <a:close/>
                        <a:moveTo>
                          <a:pt x="0" y="75"/>
                        </a:moveTo>
                        <a:lnTo>
                          <a:pt x="0" y="83"/>
                        </a:lnTo>
                        <a:lnTo>
                          <a:pt x="1" y="90"/>
                        </a:lnTo>
                        <a:lnTo>
                          <a:pt x="3" y="97"/>
                        </a:lnTo>
                        <a:lnTo>
                          <a:pt x="5" y="104"/>
                        </a:lnTo>
                        <a:lnTo>
                          <a:pt x="9" y="110"/>
                        </a:lnTo>
                        <a:lnTo>
                          <a:pt x="12" y="117"/>
                        </a:lnTo>
                        <a:lnTo>
                          <a:pt x="16" y="122"/>
                        </a:lnTo>
                        <a:lnTo>
                          <a:pt x="22" y="128"/>
                        </a:lnTo>
                        <a:lnTo>
                          <a:pt x="27" y="132"/>
                        </a:lnTo>
                        <a:lnTo>
                          <a:pt x="33" y="137"/>
                        </a:lnTo>
                        <a:lnTo>
                          <a:pt x="40" y="141"/>
                        </a:lnTo>
                        <a:lnTo>
                          <a:pt x="46" y="145"/>
                        </a:lnTo>
                        <a:lnTo>
                          <a:pt x="53" y="147"/>
                        </a:lnTo>
                        <a:lnTo>
                          <a:pt x="59" y="149"/>
                        </a:lnTo>
                        <a:lnTo>
                          <a:pt x="67" y="150"/>
                        </a:lnTo>
                        <a:lnTo>
                          <a:pt x="75" y="150"/>
                        </a:lnTo>
                        <a:lnTo>
                          <a:pt x="437" y="150"/>
                        </a:lnTo>
                        <a:lnTo>
                          <a:pt x="437" y="211"/>
                        </a:lnTo>
                        <a:lnTo>
                          <a:pt x="195" y="211"/>
                        </a:lnTo>
                        <a:lnTo>
                          <a:pt x="192" y="211"/>
                        </a:lnTo>
                        <a:lnTo>
                          <a:pt x="190" y="212"/>
                        </a:lnTo>
                        <a:lnTo>
                          <a:pt x="188" y="213"/>
                        </a:lnTo>
                        <a:lnTo>
                          <a:pt x="186" y="215"/>
                        </a:lnTo>
                        <a:lnTo>
                          <a:pt x="183" y="218"/>
                        </a:lnTo>
                        <a:lnTo>
                          <a:pt x="182" y="220"/>
                        </a:lnTo>
                        <a:lnTo>
                          <a:pt x="181" y="223"/>
                        </a:lnTo>
                        <a:lnTo>
                          <a:pt x="181" y="225"/>
                        </a:lnTo>
                        <a:lnTo>
                          <a:pt x="181" y="229"/>
                        </a:lnTo>
                        <a:lnTo>
                          <a:pt x="182" y="232"/>
                        </a:lnTo>
                        <a:lnTo>
                          <a:pt x="183" y="234"/>
                        </a:lnTo>
                        <a:lnTo>
                          <a:pt x="186" y="236"/>
                        </a:lnTo>
                        <a:lnTo>
                          <a:pt x="188" y="239"/>
                        </a:lnTo>
                        <a:lnTo>
                          <a:pt x="190" y="240"/>
                        </a:lnTo>
                        <a:lnTo>
                          <a:pt x="192" y="241"/>
                        </a:lnTo>
                        <a:lnTo>
                          <a:pt x="195" y="241"/>
                        </a:lnTo>
                        <a:lnTo>
                          <a:pt x="739" y="241"/>
                        </a:lnTo>
                        <a:lnTo>
                          <a:pt x="742" y="241"/>
                        </a:lnTo>
                        <a:lnTo>
                          <a:pt x="745" y="240"/>
                        </a:lnTo>
                        <a:lnTo>
                          <a:pt x="747" y="239"/>
                        </a:lnTo>
                        <a:lnTo>
                          <a:pt x="750" y="236"/>
                        </a:lnTo>
                        <a:lnTo>
                          <a:pt x="752" y="234"/>
                        </a:lnTo>
                        <a:lnTo>
                          <a:pt x="753" y="232"/>
                        </a:lnTo>
                        <a:lnTo>
                          <a:pt x="754" y="229"/>
                        </a:lnTo>
                        <a:lnTo>
                          <a:pt x="754" y="225"/>
                        </a:lnTo>
                        <a:lnTo>
                          <a:pt x="754" y="223"/>
                        </a:lnTo>
                        <a:lnTo>
                          <a:pt x="753" y="220"/>
                        </a:lnTo>
                        <a:lnTo>
                          <a:pt x="752" y="218"/>
                        </a:lnTo>
                        <a:lnTo>
                          <a:pt x="750" y="215"/>
                        </a:lnTo>
                        <a:lnTo>
                          <a:pt x="747" y="213"/>
                        </a:lnTo>
                        <a:lnTo>
                          <a:pt x="745" y="212"/>
                        </a:lnTo>
                        <a:lnTo>
                          <a:pt x="742" y="211"/>
                        </a:lnTo>
                        <a:lnTo>
                          <a:pt x="739" y="211"/>
                        </a:lnTo>
                        <a:lnTo>
                          <a:pt x="468" y="211"/>
                        </a:lnTo>
                        <a:lnTo>
                          <a:pt x="468" y="150"/>
                        </a:lnTo>
                        <a:lnTo>
                          <a:pt x="829" y="150"/>
                        </a:lnTo>
                        <a:lnTo>
                          <a:pt x="837" y="150"/>
                        </a:lnTo>
                        <a:lnTo>
                          <a:pt x="845" y="149"/>
                        </a:lnTo>
                        <a:lnTo>
                          <a:pt x="851" y="147"/>
                        </a:lnTo>
                        <a:lnTo>
                          <a:pt x="859" y="145"/>
                        </a:lnTo>
                        <a:lnTo>
                          <a:pt x="866" y="141"/>
                        </a:lnTo>
                        <a:lnTo>
                          <a:pt x="871" y="137"/>
                        </a:lnTo>
                        <a:lnTo>
                          <a:pt x="877" y="132"/>
                        </a:lnTo>
                        <a:lnTo>
                          <a:pt x="882" y="128"/>
                        </a:lnTo>
                        <a:lnTo>
                          <a:pt x="888" y="122"/>
                        </a:lnTo>
                        <a:lnTo>
                          <a:pt x="892" y="117"/>
                        </a:lnTo>
                        <a:lnTo>
                          <a:pt x="896" y="110"/>
                        </a:lnTo>
                        <a:lnTo>
                          <a:pt x="899" y="104"/>
                        </a:lnTo>
                        <a:lnTo>
                          <a:pt x="901" y="97"/>
                        </a:lnTo>
                        <a:lnTo>
                          <a:pt x="903" y="90"/>
                        </a:lnTo>
                        <a:lnTo>
                          <a:pt x="904" y="83"/>
                        </a:lnTo>
                        <a:lnTo>
                          <a:pt x="904" y="75"/>
                        </a:lnTo>
                        <a:lnTo>
                          <a:pt x="904" y="0"/>
                        </a:lnTo>
                        <a:lnTo>
                          <a:pt x="0" y="0"/>
                        </a:lnTo>
                        <a:lnTo>
                          <a:pt x="0" y="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4" name="Group 93"/>
                <p:cNvGrpSpPr/>
                <p:nvPr/>
              </p:nvGrpSpPr>
              <p:grpSpPr>
                <a:xfrm>
                  <a:off x="1133059" y="2760444"/>
                  <a:ext cx="245094" cy="220719"/>
                  <a:chOff x="879475" y="817563"/>
                  <a:chExt cx="287338" cy="258762"/>
                </a:xfrm>
                <a:solidFill>
                  <a:schemeClr val="accent1"/>
                </a:solidFill>
              </p:grpSpPr>
              <p:sp>
                <p:nvSpPr>
                  <p:cNvPr id="95" name="Freeform 1593"/>
                  <p:cNvSpPr>
                    <a:spLocks/>
                  </p:cNvSpPr>
                  <p:nvPr/>
                </p:nvSpPr>
                <p:spPr bwMode="auto">
                  <a:xfrm>
                    <a:off x="879475" y="817563"/>
                    <a:ext cx="287338" cy="171450"/>
                  </a:xfrm>
                  <a:custGeom>
                    <a:avLst/>
                    <a:gdLst>
                      <a:gd name="T0" fmla="*/ 829 w 904"/>
                      <a:gd name="T1" fmla="*/ 0 h 544"/>
                      <a:gd name="T2" fmla="*/ 75 w 904"/>
                      <a:gd name="T3" fmla="*/ 0 h 544"/>
                      <a:gd name="T4" fmla="*/ 67 w 904"/>
                      <a:gd name="T5" fmla="*/ 2 h 544"/>
                      <a:gd name="T6" fmla="*/ 59 w 904"/>
                      <a:gd name="T7" fmla="*/ 3 h 544"/>
                      <a:gd name="T8" fmla="*/ 53 w 904"/>
                      <a:gd name="T9" fmla="*/ 4 h 544"/>
                      <a:gd name="T10" fmla="*/ 46 w 904"/>
                      <a:gd name="T11" fmla="*/ 7 h 544"/>
                      <a:gd name="T12" fmla="*/ 40 w 904"/>
                      <a:gd name="T13" fmla="*/ 10 h 544"/>
                      <a:gd name="T14" fmla="*/ 33 w 904"/>
                      <a:gd name="T15" fmla="*/ 14 h 544"/>
                      <a:gd name="T16" fmla="*/ 27 w 904"/>
                      <a:gd name="T17" fmla="*/ 18 h 544"/>
                      <a:gd name="T18" fmla="*/ 22 w 904"/>
                      <a:gd name="T19" fmla="*/ 23 h 544"/>
                      <a:gd name="T20" fmla="*/ 16 w 904"/>
                      <a:gd name="T21" fmla="*/ 28 h 544"/>
                      <a:gd name="T22" fmla="*/ 12 w 904"/>
                      <a:gd name="T23" fmla="*/ 34 h 544"/>
                      <a:gd name="T24" fmla="*/ 9 w 904"/>
                      <a:gd name="T25" fmla="*/ 40 h 544"/>
                      <a:gd name="T26" fmla="*/ 5 w 904"/>
                      <a:gd name="T27" fmla="*/ 47 h 544"/>
                      <a:gd name="T28" fmla="*/ 3 w 904"/>
                      <a:gd name="T29" fmla="*/ 54 h 544"/>
                      <a:gd name="T30" fmla="*/ 1 w 904"/>
                      <a:gd name="T31" fmla="*/ 61 h 544"/>
                      <a:gd name="T32" fmla="*/ 0 w 904"/>
                      <a:gd name="T33" fmla="*/ 69 h 544"/>
                      <a:gd name="T34" fmla="*/ 0 w 904"/>
                      <a:gd name="T35" fmla="*/ 77 h 544"/>
                      <a:gd name="T36" fmla="*/ 0 w 904"/>
                      <a:gd name="T37" fmla="*/ 544 h 544"/>
                      <a:gd name="T38" fmla="*/ 904 w 904"/>
                      <a:gd name="T39" fmla="*/ 544 h 544"/>
                      <a:gd name="T40" fmla="*/ 904 w 904"/>
                      <a:gd name="T41" fmla="*/ 77 h 544"/>
                      <a:gd name="T42" fmla="*/ 904 w 904"/>
                      <a:gd name="T43" fmla="*/ 69 h 544"/>
                      <a:gd name="T44" fmla="*/ 903 w 904"/>
                      <a:gd name="T45" fmla="*/ 61 h 544"/>
                      <a:gd name="T46" fmla="*/ 901 w 904"/>
                      <a:gd name="T47" fmla="*/ 54 h 544"/>
                      <a:gd name="T48" fmla="*/ 899 w 904"/>
                      <a:gd name="T49" fmla="*/ 47 h 544"/>
                      <a:gd name="T50" fmla="*/ 896 w 904"/>
                      <a:gd name="T51" fmla="*/ 40 h 544"/>
                      <a:gd name="T52" fmla="*/ 892 w 904"/>
                      <a:gd name="T53" fmla="*/ 34 h 544"/>
                      <a:gd name="T54" fmla="*/ 888 w 904"/>
                      <a:gd name="T55" fmla="*/ 28 h 544"/>
                      <a:gd name="T56" fmla="*/ 882 w 904"/>
                      <a:gd name="T57" fmla="*/ 23 h 544"/>
                      <a:gd name="T58" fmla="*/ 877 w 904"/>
                      <a:gd name="T59" fmla="*/ 18 h 544"/>
                      <a:gd name="T60" fmla="*/ 871 w 904"/>
                      <a:gd name="T61" fmla="*/ 14 h 544"/>
                      <a:gd name="T62" fmla="*/ 866 w 904"/>
                      <a:gd name="T63" fmla="*/ 10 h 544"/>
                      <a:gd name="T64" fmla="*/ 859 w 904"/>
                      <a:gd name="T65" fmla="*/ 7 h 544"/>
                      <a:gd name="T66" fmla="*/ 851 w 904"/>
                      <a:gd name="T67" fmla="*/ 4 h 544"/>
                      <a:gd name="T68" fmla="*/ 845 w 904"/>
                      <a:gd name="T69" fmla="*/ 3 h 544"/>
                      <a:gd name="T70" fmla="*/ 837 w 904"/>
                      <a:gd name="T71" fmla="*/ 2 h 544"/>
                      <a:gd name="T72" fmla="*/ 829 w 904"/>
                      <a:gd name="T73"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4" h="544">
                        <a:moveTo>
                          <a:pt x="829" y="0"/>
                        </a:moveTo>
                        <a:lnTo>
                          <a:pt x="75" y="0"/>
                        </a:lnTo>
                        <a:lnTo>
                          <a:pt x="67" y="2"/>
                        </a:lnTo>
                        <a:lnTo>
                          <a:pt x="59" y="3"/>
                        </a:lnTo>
                        <a:lnTo>
                          <a:pt x="53" y="4"/>
                        </a:lnTo>
                        <a:lnTo>
                          <a:pt x="46" y="7"/>
                        </a:lnTo>
                        <a:lnTo>
                          <a:pt x="40" y="10"/>
                        </a:lnTo>
                        <a:lnTo>
                          <a:pt x="33" y="14"/>
                        </a:lnTo>
                        <a:lnTo>
                          <a:pt x="27" y="18"/>
                        </a:lnTo>
                        <a:lnTo>
                          <a:pt x="22" y="23"/>
                        </a:lnTo>
                        <a:lnTo>
                          <a:pt x="16" y="28"/>
                        </a:lnTo>
                        <a:lnTo>
                          <a:pt x="12" y="34"/>
                        </a:lnTo>
                        <a:lnTo>
                          <a:pt x="9" y="40"/>
                        </a:lnTo>
                        <a:lnTo>
                          <a:pt x="5" y="47"/>
                        </a:lnTo>
                        <a:lnTo>
                          <a:pt x="3" y="54"/>
                        </a:lnTo>
                        <a:lnTo>
                          <a:pt x="1" y="61"/>
                        </a:lnTo>
                        <a:lnTo>
                          <a:pt x="0" y="69"/>
                        </a:lnTo>
                        <a:lnTo>
                          <a:pt x="0" y="77"/>
                        </a:lnTo>
                        <a:lnTo>
                          <a:pt x="0" y="544"/>
                        </a:lnTo>
                        <a:lnTo>
                          <a:pt x="904" y="544"/>
                        </a:lnTo>
                        <a:lnTo>
                          <a:pt x="904" y="77"/>
                        </a:lnTo>
                        <a:lnTo>
                          <a:pt x="904" y="69"/>
                        </a:lnTo>
                        <a:lnTo>
                          <a:pt x="903" y="61"/>
                        </a:lnTo>
                        <a:lnTo>
                          <a:pt x="901" y="54"/>
                        </a:lnTo>
                        <a:lnTo>
                          <a:pt x="899" y="47"/>
                        </a:lnTo>
                        <a:lnTo>
                          <a:pt x="896" y="40"/>
                        </a:lnTo>
                        <a:lnTo>
                          <a:pt x="892" y="34"/>
                        </a:lnTo>
                        <a:lnTo>
                          <a:pt x="888" y="28"/>
                        </a:lnTo>
                        <a:lnTo>
                          <a:pt x="882" y="23"/>
                        </a:lnTo>
                        <a:lnTo>
                          <a:pt x="877" y="18"/>
                        </a:lnTo>
                        <a:lnTo>
                          <a:pt x="871" y="14"/>
                        </a:lnTo>
                        <a:lnTo>
                          <a:pt x="866" y="10"/>
                        </a:lnTo>
                        <a:lnTo>
                          <a:pt x="859" y="7"/>
                        </a:lnTo>
                        <a:lnTo>
                          <a:pt x="851" y="4"/>
                        </a:lnTo>
                        <a:lnTo>
                          <a:pt x="845" y="3"/>
                        </a:lnTo>
                        <a:lnTo>
                          <a:pt x="837" y="2"/>
                        </a:lnTo>
                        <a:lnTo>
                          <a:pt x="82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594"/>
                  <p:cNvSpPr>
                    <a:spLocks noEditPoints="1"/>
                  </p:cNvSpPr>
                  <p:nvPr/>
                </p:nvSpPr>
                <p:spPr bwMode="auto">
                  <a:xfrm>
                    <a:off x="879475" y="1000125"/>
                    <a:ext cx="287338" cy="76200"/>
                  </a:xfrm>
                  <a:custGeom>
                    <a:avLst/>
                    <a:gdLst>
                      <a:gd name="T0" fmla="*/ 459 w 904"/>
                      <a:gd name="T1" fmla="*/ 29 h 241"/>
                      <a:gd name="T2" fmla="*/ 469 w 904"/>
                      <a:gd name="T3" fmla="*/ 35 h 241"/>
                      <a:gd name="T4" fmla="*/ 478 w 904"/>
                      <a:gd name="T5" fmla="*/ 43 h 241"/>
                      <a:gd name="T6" fmla="*/ 482 w 904"/>
                      <a:gd name="T7" fmla="*/ 54 h 241"/>
                      <a:gd name="T8" fmla="*/ 482 w 904"/>
                      <a:gd name="T9" fmla="*/ 66 h 241"/>
                      <a:gd name="T10" fmla="*/ 478 w 904"/>
                      <a:gd name="T11" fmla="*/ 77 h 241"/>
                      <a:gd name="T12" fmla="*/ 469 w 904"/>
                      <a:gd name="T13" fmla="*/ 85 h 241"/>
                      <a:gd name="T14" fmla="*/ 459 w 904"/>
                      <a:gd name="T15" fmla="*/ 89 h 241"/>
                      <a:gd name="T16" fmla="*/ 447 w 904"/>
                      <a:gd name="T17" fmla="*/ 89 h 241"/>
                      <a:gd name="T18" fmla="*/ 436 w 904"/>
                      <a:gd name="T19" fmla="*/ 85 h 241"/>
                      <a:gd name="T20" fmla="*/ 427 w 904"/>
                      <a:gd name="T21" fmla="*/ 77 h 241"/>
                      <a:gd name="T22" fmla="*/ 422 w 904"/>
                      <a:gd name="T23" fmla="*/ 66 h 241"/>
                      <a:gd name="T24" fmla="*/ 422 w 904"/>
                      <a:gd name="T25" fmla="*/ 54 h 241"/>
                      <a:gd name="T26" fmla="*/ 427 w 904"/>
                      <a:gd name="T27" fmla="*/ 43 h 241"/>
                      <a:gd name="T28" fmla="*/ 436 w 904"/>
                      <a:gd name="T29" fmla="*/ 35 h 241"/>
                      <a:gd name="T30" fmla="*/ 447 w 904"/>
                      <a:gd name="T31" fmla="*/ 31 h 241"/>
                      <a:gd name="T32" fmla="*/ 452 w 904"/>
                      <a:gd name="T33" fmla="*/ 29 h 241"/>
                      <a:gd name="T34" fmla="*/ 0 w 904"/>
                      <a:gd name="T35" fmla="*/ 83 h 241"/>
                      <a:gd name="T36" fmla="*/ 3 w 904"/>
                      <a:gd name="T37" fmla="*/ 97 h 241"/>
                      <a:gd name="T38" fmla="*/ 9 w 904"/>
                      <a:gd name="T39" fmla="*/ 110 h 241"/>
                      <a:gd name="T40" fmla="*/ 16 w 904"/>
                      <a:gd name="T41" fmla="*/ 122 h 241"/>
                      <a:gd name="T42" fmla="*/ 27 w 904"/>
                      <a:gd name="T43" fmla="*/ 132 h 241"/>
                      <a:gd name="T44" fmla="*/ 40 w 904"/>
                      <a:gd name="T45" fmla="*/ 141 h 241"/>
                      <a:gd name="T46" fmla="*/ 53 w 904"/>
                      <a:gd name="T47" fmla="*/ 147 h 241"/>
                      <a:gd name="T48" fmla="*/ 67 w 904"/>
                      <a:gd name="T49" fmla="*/ 150 h 241"/>
                      <a:gd name="T50" fmla="*/ 437 w 904"/>
                      <a:gd name="T51" fmla="*/ 150 h 241"/>
                      <a:gd name="T52" fmla="*/ 195 w 904"/>
                      <a:gd name="T53" fmla="*/ 211 h 241"/>
                      <a:gd name="T54" fmla="*/ 190 w 904"/>
                      <a:gd name="T55" fmla="*/ 212 h 241"/>
                      <a:gd name="T56" fmla="*/ 186 w 904"/>
                      <a:gd name="T57" fmla="*/ 215 h 241"/>
                      <a:gd name="T58" fmla="*/ 182 w 904"/>
                      <a:gd name="T59" fmla="*/ 220 h 241"/>
                      <a:gd name="T60" fmla="*/ 181 w 904"/>
                      <a:gd name="T61" fmla="*/ 225 h 241"/>
                      <a:gd name="T62" fmla="*/ 182 w 904"/>
                      <a:gd name="T63" fmla="*/ 232 h 241"/>
                      <a:gd name="T64" fmla="*/ 186 w 904"/>
                      <a:gd name="T65" fmla="*/ 236 h 241"/>
                      <a:gd name="T66" fmla="*/ 190 w 904"/>
                      <a:gd name="T67" fmla="*/ 240 h 241"/>
                      <a:gd name="T68" fmla="*/ 195 w 904"/>
                      <a:gd name="T69" fmla="*/ 241 h 241"/>
                      <a:gd name="T70" fmla="*/ 742 w 904"/>
                      <a:gd name="T71" fmla="*/ 241 h 241"/>
                      <a:gd name="T72" fmla="*/ 747 w 904"/>
                      <a:gd name="T73" fmla="*/ 239 h 241"/>
                      <a:gd name="T74" fmla="*/ 752 w 904"/>
                      <a:gd name="T75" fmla="*/ 234 h 241"/>
                      <a:gd name="T76" fmla="*/ 754 w 904"/>
                      <a:gd name="T77" fmla="*/ 229 h 241"/>
                      <a:gd name="T78" fmla="*/ 754 w 904"/>
                      <a:gd name="T79" fmla="*/ 223 h 241"/>
                      <a:gd name="T80" fmla="*/ 752 w 904"/>
                      <a:gd name="T81" fmla="*/ 218 h 241"/>
                      <a:gd name="T82" fmla="*/ 747 w 904"/>
                      <a:gd name="T83" fmla="*/ 213 h 241"/>
                      <a:gd name="T84" fmla="*/ 742 w 904"/>
                      <a:gd name="T85" fmla="*/ 211 h 241"/>
                      <a:gd name="T86" fmla="*/ 468 w 904"/>
                      <a:gd name="T87" fmla="*/ 211 h 241"/>
                      <a:gd name="T88" fmla="*/ 829 w 904"/>
                      <a:gd name="T89" fmla="*/ 150 h 241"/>
                      <a:gd name="T90" fmla="*/ 845 w 904"/>
                      <a:gd name="T91" fmla="*/ 149 h 241"/>
                      <a:gd name="T92" fmla="*/ 859 w 904"/>
                      <a:gd name="T93" fmla="*/ 145 h 241"/>
                      <a:gd name="T94" fmla="*/ 871 w 904"/>
                      <a:gd name="T95" fmla="*/ 137 h 241"/>
                      <a:gd name="T96" fmla="*/ 882 w 904"/>
                      <a:gd name="T97" fmla="*/ 128 h 241"/>
                      <a:gd name="T98" fmla="*/ 892 w 904"/>
                      <a:gd name="T99" fmla="*/ 117 h 241"/>
                      <a:gd name="T100" fmla="*/ 899 w 904"/>
                      <a:gd name="T101" fmla="*/ 104 h 241"/>
                      <a:gd name="T102" fmla="*/ 903 w 904"/>
                      <a:gd name="T103" fmla="*/ 90 h 241"/>
                      <a:gd name="T104" fmla="*/ 904 w 904"/>
                      <a:gd name="T105" fmla="*/ 75 h 241"/>
                      <a:gd name="T106" fmla="*/ 0 w 904"/>
                      <a:gd name="T10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4" h="241">
                        <a:moveTo>
                          <a:pt x="452" y="29"/>
                        </a:moveTo>
                        <a:lnTo>
                          <a:pt x="459" y="29"/>
                        </a:lnTo>
                        <a:lnTo>
                          <a:pt x="464" y="32"/>
                        </a:lnTo>
                        <a:lnTo>
                          <a:pt x="469" y="35"/>
                        </a:lnTo>
                        <a:lnTo>
                          <a:pt x="473" y="38"/>
                        </a:lnTo>
                        <a:lnTo>
                          <a:pt x="478" y="43"/>
                        </a:lnTo>
                        <a:lnTo>
                          <a:pt x="480" y="48"/>
                        </a:lnTo>
                        <a:lnTo>
                          <a:pt x="482" y="54"/>
                        </a:lnTo>
                        <a:lnTo>
                          <a:pt x="482" y="59"/>
                        </a:lnTo>
                        <a:lnTo>
                          <a:pt x="482" y="66"/>
                        </a:lnTo>
                        <a:lnTo>
                          <a:pt x="480" y="71"/>
                        </a:lnTo>
                        <a:lnTo>
                          <a:pt x="478" y="77"/>
                        </a:lnTo>
                        <a:lnTo>
                          <a:pt x="473" y="81"/>
                        </a:lnTo>
                        <a:lnTo>
                          <a:pt x="469" y="85"/>
                        </a:lnTo>
                        <a:lnTo>
                          <a:pt x="464" y="87"/>
                        </a:lnTo>
                        <a:lnTo>
                          <a:pt x="459" y="89"/>
                        </a:lnTo>
                        <a:lnTo>
                          <a:pt x="452" y="90"/>
                        </a:lnTo>
                        <a:lnTo>
                          <a:pt x="447" y="89"/>
                        </a:lnTo>
                        <a:lnTo>
                          <a:pt x="440" y="87"/>
                        </a:lnTo>
                        <a:lnTo>
                          <a:pt x="436" y="85"/>
                        </a:lnTo>
                        <a:lnTo>
                          <a:pt x="431" y="81"/>
                        </a:lnTo>
                        <a:lnTo>
                          <a:pt x="427" y="77"/>
                        </a:lnTo>
                        <a:lnTo>
                          <a:pt x="424" y="71"/>
                        </a:lnTo>
                        <a:lnTo>
                          <a:pt x="422" y="66"/>
                        </a:lnTo>
                        <a:lnTo>
                          <a:pt x="422" y="59"/>
                        </a:lnTo>
                        <a:lnTo>
                          <a:pt x="422" y="54"/>
                        </a:lnTo>
                        <a:lnTo>
                          <a:pt x="424" y="48"/>
                        </a:lnTo>
                        <a:lnTo>
                          <a:pt x="427" y="43"/>
                        </a:lnTo>
                        <a:lnTo>
                          <a:pt x="431" y="38"/>
                        </a:lnTo>
                        <a:lnTo>
                          <a:pt x="436" y="35"/>
                        </a:lnTo>
                        <a:lnTo>
                          <a:pt x="440" y="32"/>
                        </a:lnTo>
                        <a:lnTo>
                          <a:pt x="447" y="31"/>
                        </a:lnTo>
                        <a:lnTo>
                          <a:pt x="452" y="29"/>
                        </a:lnTo>
                        <a:lnTo>
                          <a:pt x="452" y="29"/>
                        </a:lnTo>
                        <a:close/>
                        <a:moveTo>
                          <a:pt x="0" y="75"/>
                        </a:moveTo>
                        <a:lnTo>
                          <a:pt x="0" y="83"/>
                        </a:lnTo>
                        <a:lnTo>
                          <a:pt x="1" y="90"/>
                        </a:lnTo>
                        <a:lnTo>
                          <a:pt x="3" y="97"/>
                        </a:lnTo>
                        <a:lnTo>
                          <a:pt x="5" y="104"/>
                        </a:lnTo>
                        <a:lnTo>
                          <a:pt x="9" y="110"/>
                        </a:lnTo>
                        <a:lnTo>
                          <a:pt x="12" y="117"/>
                        </a:lnTo>
                        <a:lnTo>
                          <a:pt x="16" y="122"/>
                        </a:lnTo>
                        <a:lnTo>
                          <a:pt x="22" y="128"/>
                        </a:lnTo>
                        <a:lnTo>
                          <a:pt x="27" y="132"/>
                        </a:lnTo>
                        <a:lnTo>
                          <a:pt x="33" y="137"/>
                        </a:lnTo>
                        <a:lnTo>
                          <a:pt x="40" y="141"/>
                        </a:lnTo>
                        <a:lnTo>
                          <a:pt x="46" y="145"/>
                        </a:lnTo>
                        <a:lnTo>
                          <a:pt x="53" y="147"/>
                        </a:lnTo>
                        <a:lnTo>
                          <a:pt x="59" y="149"/>
                        </a:lnTo>
                        <a:lnTo>
                          <a:pt x="67" y="150"/>
                        </a:lnTo>
                        <a:lnTo>
                          <a:pt x="75" y="150"/>
                        </a:lnTo>
                        <a:lnTo>
                          <a:pt x="437" y="150"/>
                        </a:lnTo>
                        <a:lnTo>
                          <a:pt x="437" y="211"/>
                        </a:lnTo>
                        <a:lnTo>
                          <a:pt x="195" y="211"/>
                        </a:lnTo>
                        <a:lnTo>
                          <a:pt x="192" y="211"/>
                        </a:lnTo>
                        <a:lnTo>
                          <a:pt x="190" y="212"/>
                        </a:lnTo>
                        <a:lnTo>
                          <a:pt x="188" y="213"/>
                        </a:lnTo>
                        <a:lnTo>
                          <a:pt x="186" y="215"/>
                        </a:lnTo>
                        <a:lnTo>
                          <a:pt x="183" y="218"/>
                        </a:lnTo>
                        <a:lnTo>
                          <a:pt x="182" y="220"/>
                        </a:lnTo>
                        <a:lnTo>
                          <a:pt x="181" y="223"/>
                        </a:lnTo>
                        <a:lnTo>
                          <a:pt x="181" y="225"/>
                        </a:lnTo>
                        <a:lnTo>
                          <a:pt x="181" y="229"/>
                        </a:lnTo>
                        <a:lnTo>
                          <a:pt x="182" y="232"/>
                        </a:lnTo>
                        <a:lnTo>
                          <a:pt x="183" y="234"/>
                        </a:lnTo>
                        <a:lnTo>
                          <a:pt x="186" y="236"/>
                        </a:lnTo>
                        <a:lnTo>
                          <a:pt x="188" y="239"/>
                        </a:lnTo>
                        <a:lnTo>
                          <a:pt x="190" y="240"/>
                        </a:lnTo>
                        <a:lnTo>
                          <a:pt x="192" y="241"/>
                        </a:lnTo>
                        <a:lnTo>
                          <a:pt x="195" y="241"/>
                        </a:lnTo>
                        <a:lnTo>
                          <a:pt x="739" y="241"/>
                        </a:lnTo>
                        <a:lnTo>
                          <a:pt x="742" y="241"/>
                        </a:lnTo>
                        <a:lnTo>
                          <a:pt x="745" y="240"/>
                        </a:lnTo>
                        <a:lnTo>
                          <a:pt x="747" y="239"/>
                        </a:lnTo>
                        <a:lnTo>
                          <a:pt x="750" y="236"/>
                        </a:lnTo>
                        <a:lnTo>
                          <a:pt x="752" y="234"/>
                        </a:lnTo>
                        <a:lnTo>
                          <a:pt x="753" y="232"/>
                        </a:lnTo>
                        <a:lnTo>
                          <a:pt x="754" y="229"/>
                        </a:lnTo>
                        <a:lnTo>
                          <a:pt x="754" y="225"/>
                        </a:lnTo>
                        <a:lnTo>
                          <a:pt x="754" y="223"/>
                        </a:lnTo>
                        <a:lnTo>
                          <a:pt x="753" y="220"/>
                        </a:lnTo>
                        <a:lnTo>
                          <a:pt x="752" y="218"/>
                        </a:lnTo>
                        <a:lnTo>
                          <a:pt x="750" y="215"/>
                        </a:lnTo>
                        <a:lnTo>
                          <a:pt x="747" y="213"/>
                        </a:lnTo>
                        <a:lnTo>
                          <a:pt x="745" y="212"/>
                        </a:lnTo>
                        <a:lnTo>
                          <a:pt x="742" y="211"/>
                        </a:lnTo>
                        <a:lnTo>
                          <a:pt x="739" y="211"/>
                        </a:lnTo>
                        <a:lnTo>
                          <a:pt x="468" y="211"/>
                        </a:lnTo>
                        <a:lnTo>
                          <a:pt x="468" y="150"/>
                        </a:lnTo>
                        <a:lnTo>
                          <a:pt x="829" y="150"/>
                        </a:lnTo>
                        <a:lnTo>
                          <a:pt x="837" y="150"/>
                        </a:lnTo>
                        <a:lnTo>
                          <a:pt x="845" y="149"/>
                        </a:lnTo>
                        <a:lnTo>
                          <a:pt x="851" y="147"/>
                        </a:lnTo>
                        <a:lnTo>
                          <a:pt x="859" y="145"/>
                        </a:lnTo>
                        <a:lnTo>
                          <a:pt x="866" y="141"/>
                        </a:lnTo>
                        <a:lnTo>
                          <a:pt x="871" y="137"/>
                        </a:lnTo>
                        <a:lnTo>
                          <a:pt x="877" y="132"/>
                        </a:lnTo>
                        <a:lnTo>
                          <a:pt x="882" y="128"/>
                        </a:lnTo>
                        <a:lnTo>
                          <a:pt x="888" y="122"/>
                        </a:lnTo>
                        <a:lnTo>
                          <a:pt x="892" y="117"/>
                        </a:lnTo>
                        <a:lnTo>
                          <a:pt x="896" y="110"/>
                        </a:lnTo>
                        <a:lnTo>
                          <a:pt x="899" y="104"/>
                        </a:lnTo>
                        <a:lnTo>
                          <a:pt x="901" y="97"/>
                        </a:lnTo>
                        <a:lnTo>
                          <a:pt x="903" y="90"/>
                        </a:lnTo>
                        <a:lnTo>
                          <a:pt x="904" y="83"/>
                        </a:lnTo>
                        <a:lnTo>
                          <a:pt x="904" y="75"/>
                        </a:lnTo>
                        <a:lnTo>
                          <a:pt x="904" y="0"/>
                        </a:lnTo>
                        <a:lnTo>
                          <a:pt x="0" y="0"/>
                        </a:lnTo>
                        <a:lnTo>
                          <a:pt x="0" y="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7" name="Group 96"/>
                <p:cNvGrpSpPr/>
                <p:nvPr/>
              </p:nvGrpSpPr>
              <p:grpSpPr>
                <a:xfrm>
                  <a:off x="2098385" y="2760444"/>
                  <a:ext cx="245094" cy="220719"/>
                  <a:chOff x="879475" y="817563"/>
                  <a:chExt cx="287338" cy="258762"/>
                </a:xfrm>
                <a:solidFill>
                  <a:schemeClr val="accent1"/>
                </a:solidFill>
              </p:grpSpPr>
              <p:sp>
                <p:nvSpPr>
                  <p:cNvPr id="98" name="Freeform 1593"/>
                  <p:cNvSpPr>
                    <a:spLocks/>
                  </p:cNvSpPr>
                  <p:nvPr/>
                </p:nvSpPr>
                <p:spPr bwMode="auto">
                  <a:xfrm>
                    <a:off x="879475" y="817563"/>
                    <a:ext cx="287338" cy="171450"/>
                  </a:xfrm>
                  <a:custGeom>
                    <a:avLst/>
                    <a:gdLst>
                      <a:gd name="T0" fmla="*/ 829 w 904"/>
                      <a:gd name="T1" fmla="*/ 0 h 544"/>
                      <a:gd name="T2" fmla="*/ 75 w 904"/>
                      <a:gd name="T3" fmla="*/ 0 h 544"/>
                      <a:gd name="T4" fmla="*/ 67 w 904"/>
                      <a:gd name="T5" fmla="*/ 2 h 544"/>
                      <a:gd name="T6" fmla="*/ 59 w 904"/>
                      <a:gd name="T7" fmla="*/ 3 h 544"/>
                      <a:gd name="T8" fmla="*/ 53 w 904"/>
                      <a:gd name="T9" fmla="*/ 4 h 544"/>
                      <a:gd name="T10" fmla="*/ 46 w 904"/>
                      <a:gd name="T11" fmla="*/ 7 h 544"/>
                      <a:gd name="T12" fmla="*/ 40 w 904"/>
                      <a:gd name="T13" fmla="*/ 10 h 544"/>
                      <a:gd name="T14" fmla="*/ 33 w 904"/>
                      <a:gd name="T15" fmla="*/ 14 h 544"/>
                      <a:gd name="T16" fmla="*/ 27 w 904"/>
                      <a:gd name="T17" fmla="*/ 18 h 544"/>
                      <a:gd name="T18" fmla="*/ 22 w 904"/>
                      <a:gd name="T19" fmla="*/ 23 h 544"/>
                      <a:gd name="T20" fmla="*/ 16 w 904"/>
                      <a:gd name="T21" fmla="*/ 28 h 544"/>
                      <a:gd name="T22" fmla="*/ 12 w 904"/>
                      <a:gd name="T23" fmla="*/ 34 h 544"/>
                      <a:gd name="T24" fmla="*/ 9 w 904"/>
                      <a:gd name="T25" fmla="*/ 40 h 544"/>
                      <a:gd name="T26" fmla="*/ 5 w 904"/>
                      <a:gd name="T27" fmla="*/ 47 h 544"/>
                      <a:gd name="T28" fmla="*/ 3 w 904"/>
                      <a:gd name="T29" fmla="*/ 54 h 544"/>
                      <a:gd name="T30" fmla="*/ 1 w 904"/>
                      <a:gd name="T31" fmla="*/ 61 h 544"/>
                      <a:gd name="T32" fmla="*/ 0 w 904"/>
                      <a:gd name="T33" fmla="*/ 69 h 544"/>
                      <a:gd name="T34" fmla="*/ 0 w 904"/>
                      <a:gd name="T35" fmla="*/ 77 h 544"/>
                      <a:gd name="T36" fmla="*/ 0 w 904"/>
                      <a:gd name="T37" fmla="*/ 544 h 544"/>
                      <a:gd name="T38" fmla="*/ 904 w 904"/>
                      <a:gd name="T39" fmla="*/ 544 h 544"/>
                      <a:gd name="T40" fmla="*/ 904 w 904"/>
                      <a:gd name="T41" fmla="*/ 77 h 544"/>
                      <a:gd name="T42" fmla="*/ 904 w 904"/>
                      <a:gd name="T43" fmla="*/ 69 h 544"/>
                      <a:gd name="T44" fmla="*/ 903 w 904"/>
                      <a:gd name="T45" fmla="*/ 61 h 544"/>
                      <a:gd name="T46" fmla="*/ 901 w 904"/>
                      <a:gd name="T47" fmla="*/ 54 h 544"/>
                      <a:gd name="T48" fmla="*/ 899 w 904"/>
                      <a:gd name="T49" fmla="*/ 47 h 544"/>
                      <a:gd name="T50" fmla="*/ 896 w 904"/>
                      <a:gd name="T51" fmla="*/ 40 h 544"/>
                      <a:gd name="T52" fmla="*/ 892 w 904"/>
                      <a:gd name="T53" fmla="*/ 34 h 544"/>
                      <a:gd name="T54" fmla="*/ 888 w 904"/>
                      <a:gd name="T55" fmla="*/ 28 h 544"/>
                      <a:gd name="T56" fmla="*/ 882 w 904"/>
                      <a:gd name="T57" fmla="*/ 23 h 544"/>
                      <a:gd name="T58" fmla="*/ 877 w 904"/>
                      <a:gd name="T59" fmla="*/ 18 h 544"/>
                      <a:gd name="T60" fmla="*/ 871 w 904"/>
                      <a:gd name="T61" fmla="*/ 14 h 544"/>
                      <a:gd name="T62" fmla="*/ 866 w 904"/>
                      <a:gd name="T63" fmla="*/ 10 h 544"/>
                      <a:gd name="T64" fmla="*/ 859 w 904"/>
                      <a:gd name="T65" fmla="*/ 7 h 544"/>
                      <a:gd name="T66" fmla="*/ 851 w 904"/>
                      <a:gd name="T67" fmla="*/ 4 h 544"/>
                      <a:gd name="T68" fmla="*/ 845 w 904"/>
                      <a:gd name="T69" fmla="*/ 3 h 544"/>
                      <a:gd name="T70" fmla="*/ 837 w 904"/>
                      <a:gd name="T71" fmla="*/ 2 h 544"/>
                      <a:gd name="T72" fmla="*/ 829 w 904"/>
                      <a:gd name="T73"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4" h="544">
                        <a:moveTo>
                          <a:pt x="829" y="0"/>
                        </a:moveTo>
                        <a:lnTo>
                          <a:pt x="75" y="0"/>
                        </a:lnTo>
                        <a:lnTo>
                          <a:pt x="67" y="2"/>
                        </a:lnTo>
                        <a:lnTo>
                          <a:pt x="59" y="3"/>
                        </a:lnTo>
                        <a:lnTo>
                          <a:pt x="53" y="4"/>
                        </a:lnTo>
                        <a:lnTo>
                          <a:pt x="46" y="7"/>
                        </a:lnTo>
                        <a:lnTo>
                          <a:pt x="40" y="10"/>
                        </a:lnTo>
                        <a:lnTo>
                          <a:pt x="33" y="14"/>
                        </a:lnTo>
                        <a:lnTo>
                          <a:pt x="27" y="18"/>
                        </a:lnTo>
                        <a:lnTo>
                          <a:pt x="22" y="23"/>
                        </a:lnTo>
                        <a:lnTo>
                          <a:pt x="16" y="28"/>
                        </a:lnTo>
                        <a:lnTo>
                          <a:pt x="12" y="34"/>
                        </a:lnTo>
                        <a:lnTo>
                          <a:pt x="9" y="40"/>
                        </a:lnTo>
                        <a:lnTo>
                          <a:pt x="5" y="47"/>
                        </a:lnTo>
                        <a:lnTo>
                          <a:pt x="3" y="54"/>
                        </a:lnTo>
                        <a:lnTo>
                          <a:pt x="1" y="61"/>
                        </a:lnTo>
                        <a:lnTo>
                          <a:pt x="0" y="69"/>
                        </a:lnTo>
                        <a:lnTo>
                          <a:pt x="0" y="77"/>
                        </a:lnTo>
                        <a:lnTo>
                          <a:pt x="0" y="544"/>
                        </a:lnTo>
                        <a:lnTo>
                          <a:pt x="904" y="544"/>
                        </a:lnTo>
                        <a:lnTo>
                          <a:pt x="904" y="77"/>
                        </a:lnTo>
                        <a:lnTo>
                          <a:pt x="904" y="69"/>
                        </a:lnTo>
                        <a:lnTo>
                          <a:pt x="903" y="61"/>
                        </a:lnTo>
                        <a:lnTo>
                          <a:pt x="901" y="54"/>
                        </a:lnTo>
                        <a:lnTo>
                          <a:pt x="899" y="47"/>
                        </a:lnTo>
                        <a:lnTo>
                          <a:pt x="896" y="40"/>
                        </a:lnTo>
                        <a:lnTo>
                          <a:pt x="892" y="34"/>
                        </a:lnTo>
                        <a:lnTo>
                          <a:pt x="888" y="28"/>
                        </a:lnTo>
                        <a:lnTo>
                          <a:pt x="882" y="23"/>
                        </a:lnTo>
                        <a:lnTo>
                          <a:pt x="877" y="18"/>
                        </a:lnTo>
                        <a:lnTo>
                          <a:pt x="871" y="14"/>
                        </a:lnTo>
                        <a:lnTo>
                          <a:pt x="866" y="10"/>
                        </a:lnTo>
                        <a:lnTo>
                          <a:pt x="859" y="7"/>
                        </a:lnTo>
                        <a:lnTo>
                          <a:pt x="851" y="4"/>
                        </a:lnTo>
                        <a:lnTo>
                          <a:pt x="845" y="3"/>
                        </a:lnTo>
                        <a:lnTo>
                          <a:pt x="837" y="2"/>
                        </a:lnTo>
                        <a:lnTo>
                          <a:pt x="82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594"/>
                  <p:cNvSpPr>
                    <a:spLocks noEditPoints="1"/>
                  </p:cNvSpPr>
                  <p:nvPr/>
                </p:nvSpPr>
                <p:spPr bwMode="auto">
                  <a:xfrm>
                    <a:off x="879475" y="1000125"/>
                    <a:ext cx="287338" cy="76200"/>
                  </a:xfrm>
                  <a:custGeom>
                    <a:avLst/>
                    <a:gdLst>
                      <a:gd name="T0" fmla="*/ 459 w 904"/>
                      <a:gd name="T1" fmla="*/ 29 h 241"/>
                      <a:gd name="T2" fmla="*/ 469 w 904"/>
                      <a:gd name="T3" fmla="*/ 35 h 241"/>
                      <a:gd name="T4" fmla="*/ 478 w 904"/>
                      <a:gd name="T5" fmla="*/ 43 h 241"/>
                      <a:gd name="T6" fmla="*/ 482 w 904"/>
                      <a:gd name="T7" fmla="*/ 54 h 241"/>
                      <a:gd name="T8" fmla="*/ 482 w 904"/>
                      <a:gd name="T9" fmla="*/ 66 h 241"/>
                      <a:gd name="T10" fmla="*/ 478 w 904"/>
                      <a:gd name="T11" fmla="*/ 77 h 241"/>
                      <a:gd name="T12" fmla="*/ 469 w 904"/>
                      <a:gd name="T13" fmla="*/ 85 h 241"/>
                      <a:gd name="T14" fmla="*/ 459 w 904"/>
                      <a:gd name="T15" fmla="*/ 89 h 241"/>
                      <a:gd name="T16" fmla="*/ 447 w 904"/>
                      <a:gd name="T17" fmla="*/ 89 h 241"/>
                      <a:gd name="T18" fmla="*/ 436 w 904"/>
                      <a:gd name="T19" fmla="*/ 85 h 241"/>
                      <a:gd name="T20" fmla="*/ 427 w 904"/>
                      <a:gd name="T21" fmla="*/ 77 h 241"/>
                      <a:gd name="T22" fmla="*/ 422 w 904"/>
                      <a:gd name="T23" fmla="*/ 66 h 241"/>
                      <a:gd name="T24" fmla="*/ 422 w 904"/>
                      <a:gd name="T25" fmla="*/ 54 h 241"/>
                      <a:gd name="T26" fmla="*/ 427 w 904"/>
                      <a:gd name="T27" fmla="*/ 43 h 241"/>
                      <a:gd name="T28" fmla="*/ 436 w 904"/>
                      <a:gd name="T29" fmla="*/ 35 h 241"/>
                      <a:gd name="T30" fmla="*/ 447 w 904"/>
                      <a:gd name="T31" fmla="*/ 31 h 241"/>
                      <a:gd name="T32" fmla="*/ 452 w 904"/>
                      <a:gd name="T33" fmla="*/ 29 h 241"/>
                      <a:gd name="T34" fmla="*/ 0 w 904"/>
                      <a:gd name="T35" fmla="*/ 83 h 241"/>
                      <a:gd name="T36" fmla="*/ 3 w 904"/>
                      <a:gd name="T37" fmla="*/ 97 h 241"/>
                      <a:gd name="T38" fmla="*/ 9 w 904"/>
                      <a:gd name="T39" fmla="*/ 110 h 241"/>
                      <a:gd name="T40" fmla="*/ 16 w 904"/>
                      <a:gd name="T41" fmla="*/ 122 h 241"/>
                      <a:gd name="T42" fmla="*/ 27 w 904"/>
                      <a:gd name="T43" fmla="*/ 132 h 241"/>
                      <a:gd name="T44" fmla="*/ 40 w 904"/>
                      <a:gd name="T45" fmla="*/ 141 h 241"/>
                      <a:gd name="T46" fmla="*/ 53 w 904"/>
                      <a:gd name="T47" fmla="*/ 147 h 241"/>
                      <a:gd name="T48" fmla="*/ 67 w 904"/>
                      <a:gd name="T49" fmla="*/ 150 h 241"/>
                      <a:gd name="T50" fmla="*/ 437 w 904"/>
                      <a:gd name="T51" fmla="*/ 150 h 241"/>
                      <a:gd name="T52" fmla="*/ 195 w 904"/>
                      <a:gd name="T53" fmla="*/ 211 h 241"/>
                      <a:gd name="T54" fmla="*/ 190 w 904"/>
                      <a:gd name="T55" fmla="*/ 212 h 241"/>
                      <a:gd name="T56" fmla="*/ 186 w 904"/>
                      <a:gd name="T57" fmla="*/ 215 h 241"/>
                      <a:gd name="T58" fmla="*/ 182 w 904"/>
                      <a:gd name="T59" fmla="*/ 220 h 241"/>
                      <a:gd name="T60" fmla="*/ 181 w 904"/>
                      <a:gd name="T61" fmla="*/ 225 h 241"/>
                      <a:gd name="T62" fmla="*/ 182 w 904"/>
                      <a:gd name="T63" fmla="*/ 232 h 241"/>
                      <a:gd name="T64" fmla="*/ 186 w 904"/>
                      <a:gd name="T65" fmla="*/ 236 h 241"/>
                      <a:gd name="T66" fmla="*/ 190 w 904"/>
                      <a:gd name="T67" fmla="*/ 240 h 241"/>
                      <a:gd name="T68" fmla="*/ 195 w 904"/>
                      <a:gd name="T69" fmla="*/ 241 h 241"/>
                      <a:gd name="T70" fmla="*/ 742 w 904"/>
                      <a:gd name="T71" fmla="*/ 241 h 241"/>
                      <a:gd name="T72" fmla="*/ 747 w 904"/>
                      <a:gd name="T73" fmla="*/ 239 h 241"/>
                      <a:gd name="T74" fmla="*/ 752 w 904"/>
                      <a:gd name="T75" fmla="*/ 234 h 241"/>
                      <a:gd name="T76" fmla="*/ 754 w 904"/>
                      <a:gd name="T77" fmla="*/ 229 h 241"/>
                      <a:gd name="T78" fmla="*/ 754 w 904"/>
                      <a:gd name="T79" fmla="*/ 223 h 241"/>
                      <a:gd name="T80" fmla="*/ 752 w 904"/>
                      <a:gd name="T81" fmla="*/ 218 h 241"/>
                      <a:gd name="T82" fmla="*/ 747 w 904"/>
                      <a:gd name="T83" fmla="*/ 213 h 241"/>
                      <a:gd name="T84" fmla="*/ 742 w 904"/>
                      <a:gd name="T85" fmla="*/ 211 h 241"/>
                      <a:gd name="T86" fmla="*/ 468 w 904"/>
                      <a:gd name="T87" fmla="*/ 211 h 241"/>
                      <a:gd name="T88" fmla="*/ 829 w 904"/>
                      <a:gd name="T89" fmla="*/ 150 h 241"/>
                      <a:gd name="T90" fmla="*/ 845 w 904"/>
                      <a:gd name="T91" fmla="*/ 149 h 241"/>
                      <a:gd name="T92" fmla="*/ 859 w 904"/>
                      <a:gd name="T93" fmla="*/ 145 h 241"/>
                      <a:gd name="T94" fmla="*/ 871 w 904"/>
                      <a:gd name="T95" fmla="*/ 137 h 241"/>
                      <a:gd name="T96" fmla="*/ 882 w 904"/>
                      <a:gd name="T97" fmla="*/ 128 h 241"/>
                      <a:gd name="T98" fmla="*/ 892 w 904"/>
                      <a:gd name="T99" fmla="*/ 117 h 241"/>
                      <a:gd name="T100" fmla="*/ 899 w 904"/>
                      <a:gd name="T101" fmla="*/ 104 h 241"/>
                      <a:gd name="T102" fmla="*/ 903 w 904"/>
                      <a:gd name="T103" fmla="*/ 90 h 241"/>
                      <a:gd name="T104" fmla="*/ 904 w 904"/>
                      <a:gd name="T105" fmla="*/ 75 h 241"/>
                      <a:gd name="T106" fmla="*/ 0 w 904"/>
                      <a:gd name="T10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4" h="241">
                        <a:moveTo>
                          <a:pt x="452" y="29"/>
                        </a:moveTo>
                        <a:lnTo>
                          <a:pt x="459" y="29"/>
                        </a:lnTo>
                        <a:lnTo>
                          <a:pt x="464" y="32"/>
                        </a:lnTo>
                        <a:lnTo>
                          <a:pt x="469" y="35"/>
                        </a:lnTo>
                        <a:lnTo>
                          <a:pt x="473" y="38"/>
                        </a:lnTo>
                        <a:lnTo>
                          <a:pt x="478" y="43"/>
                        </a:lnTo>
                        <a:lnTo>
                          <a:pt x="480" y="48"/>
                        </a:lnTo>
                        <a:lnTo>
                          <a:pt x="482" y="54"/>
                        </a:lnTo>
                        <a:lnTo>
                          <a:pt x="482" y="59"/>
                        </a:lnTo>
                        <a:lnTo>
                          <a:pt x="482" y="66"/>
                        </a:lnTo>
                        <a:lnTo>
                          <a:pt x="480" y="71"/>
                        </a:lnTo>
                        <a:lnTo>
                          <a:pt x="478" y="77"/>
                        </a:lnTo>
                        <a:lnTo>
                          <a:pt x="473" y="81"/>
                        </a:lnTo>
                        <a:lnTo>
                          <a:pt x="469" y="85"/>
                        </a:lnTo>
                        <a:lnTo>
                          <a:pt x="464" y="87"/>
                        </a:lnTo>
                        <a:lnTo>
                          <a:pt x="459" y="89"/>
                        </a:lnTo>
                        <a:lnTo>
                          <a:pt x="452" y="90"/>
                        </a:lnTo>
                        <a:lnTo>
                          <a:pt x="447" y="89"/>
                        </a:lnTo>
                        <a:lnTo>
                          <a:pt x="440" y="87"/>
                        </a:lnTo>
                        <a:lnTo>
                          <a:pt x="436" y="85"/>
                        </a:lnTo>
                        <a:lnTo>
                          <a:pt x="431" y="81"/>
                        </a:lnTo>
                        <a:lnTo>
                          <a:pt x="427" y="77"/>
                        </a:lnTo>
                        <a:lnTo>
                          <a:pt x="424" y="71"/>
                        </a:lnTo>
                        <a:lnTo>
                          <a:pt x="422" y="66"/>
                        </a:lnTo>
                        <a:lnTo>
                          <a:pt x="422" y="59"/>
                        </a:lnTo>
                        <a:lnTo>
                          <a:pt x="422" y="54"/>
                        </a:lnTo>
                        <a:lnTo>
                          <a:pt x="424" y="48"/>
                        </a:lnTo>
                        <a:lnTo>
                          <a:pt x="427" y="43"/>
                        </a:lnTo>
                        <a:lnTo>
                          <a:pt x="431" y="38"/>
                        </a:lnTo>
                        <a:lnTo>
                          <a:pt x="436" y="35"/>
                        </a:lnTo>
                        <a:lnTo>
                          <a:pt x="440" y="32"/>
                        </a:lnTo>
                        <a:lnTo>
                          <a:pt x="447" y="31"/>
                        </a:lnTo>
                        <a:lnTo>
                          <a:pt x="452" y="29"/>
                        </a:lnTo>
                        <a:lnTo>
                          <a:pt x="452" y="29"/>
                        </a:lnTo>
                        <a:close/>
                        <a:moveTo>
                          <a:pt x="0" y="75"/>
                        </a:moveTo>
                        <a:lnTo>
                          <a:pt x="0" y="83"/>
                        </a:lnTo>
                        <a:lnTo>
                          <a:pt x="1" y="90"/>
                        </a:lnTo>
                        <a:lnTo>
                          <a:pt x="3" y="97"/>
                        </a:lnTo>
                        <a:lnTo>
                          <a:pt x="5" y="104"/>
                        </a:lnTo>
                        <a:lnTo>
                          <a:pt x="9" y="110"/>
                        </a:lnTo>
                        <a:lnTo>
                          <a:pt x="12" y="117"/>
                        </a:lnTo>
                        <a:lnTo>
                          <a:pt x="16" y="122"/>
                        </a:lnTo>
                        <a:lnTo>
                          <a:pt x="22" y="128"/>
                        </a:lnTo>
                        <a:lnTo>
                          <a:pt x="27" y="132"/>
                        </a:lnTo>
                        <a:lnTo>
                          <a:pt x="33" y="137"/>
                        </a:lnTo>
                        <a:lnTo>
                          <a:pt x="40" y="141"/>
                        </a:lnTo>
                        <a:lnTo>
                          <a:pt x="46" y="145"/>
                        </a:lnTo>
                        <a:lnTo>
                          <a:pt x="53" y="147"/>
                        </a:lnTo>
                        <a:lnTo>
                          <a:pt x="59" y="149"/>
                        </a:lnTo>
                        <a:lnTo>
                          <a:pt x="67" y="150"/>
                        </a:lnTo>
                        <a:lnTo>
                          <a:pt x="75" y="150"/>
                        </a:lnTo>
                        <a:lnTo>
                          <a:pt x="437" y="150"/>
                        </a:lnTo>
                        <a:lnTo>
                          <a:pt x="437" y="211"/>
                        </a:lnTo>
                        <a:lnTo>
                          <a:pt x="195" y="211"/>
                        </a:lnTo>
                        <a:lnTo>
                          <a:pt x="192" y="211"/>
                        </a:lnTo>
                        <a:lnTo>
                          <a:pt x="190" y="212"/>
                        </a:lnTo>
                        <a:lnTo>
                          <a:pt x="188" y="213"/>
                        </a:lnTo>
                        <a:lnTo>
                          <a:pt x="186" y="215"/>
                        </a:lnTo>
                        <a:lnTo>
                          <a:pt x="183" y="218"/>
                        </a:lnTo>
                        <a:lnTo>
                          <a:pt x="182" y="220"/>
                        </a:lnTo>
                        <a:lnTo>
                          <a:pt x="181" y="223"/>
                        </a:lnTo>
                        <a:lnTo>
                          <a:pt x="181" y="225"/>
                        </a:lnTo>
                        <a:lnTo>
                          <a:pt x="181" y="229"/>
                        </a:lnTo>
                        <a:lnTo>
                          <a:pt x="182" y="232"/>
                        </a:lnTo>
                        <a:lnTo>
                          <a:pt x="183" y="234"/>
                        </a:lnTo>
                        <a:lnTo>
                          <a:pt x="186" y="236"/>
                        </a:lnTo>
                        <a:lnTo>
                          <a:pt x="188" y="239"/>
                        </a:lnTo>
                        <a:lnTo>
                          <a:pt x="190" y="240"/>
                        </a:lnTo>
                        <a:lnTo>
                          <a:pt x="192" y="241"/>
                        </a:lnTo>
                        <a:lnTo>
                          <a:pt x="195" y="241"/>
                        </a:lnTo>
                        <a:lnTo>
                          <a:pt x="739" y="241"/>
                        </a:lnTo>
                        <a:lnTo>
                          <a:pt x="742" y="241"/>
                        </a:lnTo>
                        <a:lnTo>
                          <a:pt x="745" y="240"/>
                        </a:lnTo>
                        <a:lnTo>
                          <a:pt x="747" y="239"/>
                        </a:lnTo>
                        <a:lnTo>
                          <a:pt x="750" y="236"/>
                        </a:lnTo>
                        <a:lnTo>
                          <a:pt x="752" y="234"/>
                        </a:lnTo>
                        <a:lnTo>
                          <a:pt x="753" y="232"/>
                        </a:lnTo>
                        <a:lnTo>
                          <a:pt x="754" y="229"/>
                        </a:lnTo>
                        <a:lnTo>
                          <a:pt x="754" y="225"/>
                        </a:lnTo>
                        <a:lnTo>
                          <a:pt x="754" y="223"/>
                        </a:lnTo>
                        <a:lnTo>
                          <a:pt x="753" y="220"/>
                        </a:lnTo>
                        <a:lnTo>
                          <a:pt x="752" y="218"/>
                        </a:lnTo>
                        <a:lnTo>
                          <a:pt x="750" y="215"/>
                        </a:lnTo>
                        <a:lnTo>
                          <a:pt x="747" y="213"/>
                        </a:lnTo>
                        <a:lnTo>
                          <a:pt x="745" y="212"/>
                        </a:lnTo>
                        <a:lnTo>
                          <a:pt x="742" y="211"/>
                        </a:lnTo>
                        <a:lnTo>
                          <a:pt x="739" y="211"/>
                        </a:lnTo>
                        <a:lnTo>
                          <a:pt x="468" y="211"/>
                        </a:lnTo>
                        <a:lnTo>
                          <a:pt x="468" y="150"/>
                        </a:lnTo>
                        <a:lnTo>
                          <a:pt x="829" y="150"/>
                        </a:lnTo>
                        <a:lnTo>
                          <a:pt x="837" y="150"/>
                        </a:lnTo>
                        <a:lnTo>
                          <a:pt x="845" y="149"/>
                        </a:lnTo>
                        <a:lnTo>
                          <a:pt x="851" y="147"/>
                        </a:lnTo>
                        <a:lnTo>
                          <a:pt x="859" y="145"/>
                        </a:lnTo>
                        <a:lnTo>
                          <a:pt x="866" y="141"/>
                        </a:lnTo>
                        <a:lnTo>
                          <a:pt x="871" y="137"/>
                        </a:lnTo>
                        <a:lnTo>
                          <a:pt x="877" y="132"/>
                        </a:lnTo>
                        <a:lnTo>
                          <a:pt x="882" y="128"/>
                        </a:lnTo>
                        <a:lnTo>
                          <a:pt x="888" y="122"/>
                        </a:lnTo>
                        <a:lnTo>
                          <a:pt x="892" y="117"/>
                        </a:lnTo>
                        <a:lnTo>
                          <a:pt x="896" y="110"/>
                        </a:lnTo>
                        <a:lnTo>
                          <a:pt x="899" y="104"/>
                        </a:lnTo>
                        <a:lnTo>
                          <a:pt x="901" y="97"/>
                        </a:lnTo>
                        <a:lnTo>
                          <a:pt x="903" y="90"/>
                        </a:lnTo>
                        <a:lnTo>
                          <a:pt x="904" y="83"/>
                        </a:lnTo>
                        <a:lnTo>
                          <a:pt x="904" y="75"/>
                        </a:lnTo>
                        <a:lnTo>
                          <a:pt x="904" y="0"/>
                        </a:lnTo>
                        <a:lnTo>
                          <a:pt x="0" y="0"/>
                        </a:lnTo>
                        <a:lnTo>
                          <a:pt x="0" y="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cxnSp>
              <p:nvCxnSpPr>
                <p:cNvPr id="5" name="Straight Connector 4"/>
                <p:cNvCxnSpPr/>
                <p:nvPr/>
              </p:nvCxnSpPr>
              <p:spPr>
                <a:xfrm>
                  <a:off x="1129666" y="2614613"/>
                  <a:ext cx="1213813" cy="0"/>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7" name="Isosceles Triangle 6"/>
                <p:cNvSpPr/>
                <p:nvPr/>
              </p:nvSpPr>
              <p:spPr bwMode="gray">
                <a:xfrm>
                  <a:off x="1608772" y="2519363"/>
                  <a:ext cx="255600" cy="95250"/>
                </a:xfrm>
                <a:prstGeom prst="triangl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grpSp>
          <p:grpSp>
            <p:nvGrpSpPr>
              <p:cNvPr id="100" name="Group 99"/>
              <p:cNvGrpSpPr/>
              <p:nvPr/>
            </p:nvGrpSpPr>
            <p:grpSpPr>
              <a:xfrm>
                <a:off x="1603605" y="1797718"/>
                <a:ext cx="795386" cy="1020790"/>
                <a:chOff x="1129666" y="1743803"/>
                <a:chExt cx="1213813" cy="1557794"/>
              </a:xfrm>
            </p:grpSpPr>
            <p:sp>
              <p:nvSpPr>
                <p:cNvPr id="101" name="TextBox 100"/>
                <p:cNvSpPr txBox="1"/>
                <p:nvPr/>
              </p:nvSpPr>
              <p:spPr>
                <a:xfrm>
                  <a:off x="1892311" y="2679700"/>
                  <a:ext cx="206375" cy="234950"/>
                </a:xfrm>
                <a:prstGeom prst="rect">
                  <a:avLst/>
                </a:prstGeom>
                <a:noFill/>
              </p:spPr>
              <p:txBody>
                <a:bodyPr wrap="none" lIns="0" tIns="0" rIns="0" bIns="0" rtlCol="0">
                  <a:noAutofit/>
                </a:bodyPr>
                <a:lstStyle/>
                <a:p>
                  <a:pPr algn="ctr">
                    <a:lnSpc>
                      <a:spcPct val="90000"/>
                    </a:lnSpc>
                  </a:pPr>
                  <a:r>
                    <a:rPr lang="en-US" sz="1400" dirty="0" smtClean="0"/>
                    <a:t>..</a:t>
                  </a:r>
                  <a:endParaRPr lang="en-US" sz="1400" dirty="0"/>
                </a:p>
              </p:txBody>
            </p:sp>
            <p:sp>
              <p:nvSpPr>
                <p:cNvPr id="102" name="TextBox 101"/>
                <p:cNvSpPr txBox="1"/>
                <p:nvPr/>
              </p:nvSpPr>
              <p:spPr>
                <a:xfrm>
                  <a:off x="1514708" y="3034230"/>
                  <a:ext cx="427795" cy="267367"/>
                </a:xfrm>
                <a:prstGeom prst="rect">
                  <a:avLst/>
                </a:prstGeom>
                <a:noFill/>
              </p:spPr>
              <p:txBody>
                <a:bodyPr wrap="none" lIns="0" tIns="0" rIns="0" bIns="0" rtlCol="0" anchor="ctr">
                  <a:noAutofit/>
                </a:bodyPr>
                <a:lstStyle/>
                <a:p>
                  <a:pPr>
                    <a:lnSpc>
                      <a:spcPct val="90000"/>
                    </a:lnSpc>
                  </a:pPr>
                  <a:r>
                    <a:rPr lang="en-US" sz="1600" dirty="0" smtClean="0">
                      <a:solidFill>
                        <a:schemeClr val="bg2">
                          <a:lumMod val="50000"/>
                        </a:schemeClr>
                      </a:solidFill>
                    </a:rPr>
                    <a:t>17K</a:t>
                  </a:r>
                  <a:endParaRPr lang="en-US" sz="1600" dirty="0">
                    <a:solidFill>
                      <a:schemeClr val="bg2">
                        <a:lumMod val="50000"/>
                      </a:schemeClr>
                    </a:solidFill>
                  </a:endParaRPr>
                </a:p>
              </p:txBody>
            </p:sp>
            <p:sp>
              <p:nvSpPr>
                <p:cNvPr id="103" name="Freeform 284"/>
                <p:cNvSpPr>
                  <a:spLocks noEditPoints="1"/>
                </p:cNvSpPr>
                <p:nvPr/>
              </p:nvSpPr>
              <p:spPr bwMode="auto">
                <a:xfrm>
                  <a:off x="1569340" y="1743803"/>
                  <a:ext cx="334465" cy="667179"/>
                </a:xfrm>
                <a:custGeom>
                  <a:avLst/>
                  <a:gdLst>
                    <a:gd name="T0" fmla="*/ 392 w 766"/>
                    <a:gd name="T1" fmla="*/ 920 h 1528"/>
                    <a:gd name="T2" fmla="*/ 414 w 766"/>
                    <a:gd name="T3" fmla="*/ 932 h 1528"/>
                    <a:gd name="T4" fmla="*/ 426 w 766"/>
                    <a:gd name="T5" fmla="*/ 954 h 1528"/>
                    <a:gd name="T6" fmla="*/ 426 w 766"/>
                    <a:gd name="T7" fmla="*/ 972 h 1528"/>
                    <a:gd name="T8" fmla="*/ 414 w 766"/>
                    <a:gd name="T9" fmla="*/ 994 h 1528"/>
                    <a:gd name="T10" fmla="*/ 392 w 766"/>
                    <a:gd name="T11" fmla="*/ 1008 h 1528"/>
                    <a:gd name="T12" fmla="*/ 374 w 766"/>
                    <a:gd name="T13" fmla="*/ 1008 h 1528"/>
                    <a:gd name="T14" fmla="*/ 352 w 766"/>
                    <a:gd name="T15" fmla="*/ 994 h 1528"/>
                    <a:gd name="T16" fmla="*/ 340 w 766"/>
                    <a:gd name="T17" fmla="*/ 972 h 1528"/>
                    <a:gd name="T18" fmla="*/ 340 w 766"/>
                    <a:gd name="T19" fmla="*/ 954 h 1528"/>
                    <a:gd name="T20" fmla="*/ 352 w 766"/>
                    <a:gd name="T21" fmla="*/ 932 h 1528"/>
                    <a:gd name="T22" fmla="*/ 374 w 766"/>
                    <a:gd name="T23" fmla="*/ 920 h 1528"/>
                    <a:gd name="T24" fmla="*/ 536 w 766"/>
                    <a:gd name="T25" fmla="*/ 1528 h 1528"/>
                    <a:gd name="T26" fmla="*/ 230 w 766"/>
                    <a:gd name="T27" fmla="*/ 1528 h 1528"/>
                    <a:gd name="T28" fmla="*/ 16 w 766"/>
                    <a:gd name="T29" fmla="*/ 1508 h 1528"/>
                    <a:gd name="T30" fmla="*/ 4 w 766"/>
                    <a:gd name="T31" fmla="*/ 1504 h 1528"/>
                    <a:gd name="T32" fmla="*/ 0 w 766"/>
                    <a:gd name="T33" fmla="*/ 38 h 1528"/>
                    <a:gd name="T34" fmla="*/ 4 w 766"/>
                    <a:gd name="T35" fmla="*/ 26 h 1528"/>
                    <a:gd name="T36" fmla="*/ 90 w 766"/>
                    <a:gd name="T37" fmla="*/ 22 h 1528"/>
                    <a:gd name="T38" fmla="*/ 676 w 766"/>
                    <a:gd name="T39" fmla="*/ 22 h 1528"/>
                    <a:gd name="T40" fmla="*/ 756 w 766"/>
                    <a:gd name="T41" fmla="*/ 22 h 1528"/>
                    <a:gd name="T42" fmla="*/ 766 w 766"/>
                    <a:gd name="T43" fmla="*/ 38 h 1528"/>
                    <a:gd name="T44" fmla="*/ 764 w 766"/>
                    <a:gd name="T45" fmla="*/ 1498 h 1528"/>
                    <a:gd name="T46" fmla="*/ 750 w 766"/>
                    <a:gd name="T47" fmla="*/ 1508 h 1528"/>
                    <a:gd name="T48" fmla="*/ 536 w 766"/>
                    <a:gd name="T49" fmla="*/ 1528 h 1528"/>
                    <a:gd name="T50" fmla="*/ 648 w 766"/>
                    <a:gd name="T51" fmla="*/ 156 h 1528"/>
                    <a:gd name="T52" fmla="*/ 118 w 766"/>
                    <a:gd name="T53" fmla="*/ 496 h 1528"/>
                    <a:gd name="T54" fmla="*/ 118 w 766"/>
                    <a:gd name="T55" fmla="*/ 348 h 1528"/>
                    <a:gd name="T56" fmla="*/ 648 w 766"/>
                    <a:gd name="T57" fmla="*/ 688 h 1528"/>
                    <a:gd name="T58" fmla="*/ 118 w 766"/>
                    <a:gd name="T59" fmla="*/ 688 h 1528"/>
                    <a:gd name="T60" fmla="*/ 366 w 766"/>
                    <a:gd name="T61" fmla="*/ 882 h 1528"/>
                    <a:gd name="T62" fmla="*/ 324 w 766"/>
                    <a:gd name="T63" fmla="*/ 904 h 1528"/>
                    <a:gd name="T64" fmla="*/ 302 w 766"/>
                    <a:gd name="T65" fmla="*/ 946 h 1528"/>
                    <a:gd name="T66" fmla="*/ 302 w 766"/>
                    <a:gd name="T67" fmla="*/ 980 h 1528"/>
                    <a:gd name="T68" fmla="*/ 324 w 766"/>
                    <a:gd name="T69" fmla="*/ 1022 h 1528"/>
                    <a:gd name="T70" fmla="*/ 366 w 766"/>
                    <a:gd name="T71" fmla="*/ 1044 h 1528"/>
                    <a:gd name="T72" fmla="*/ 400 w 766"/>
                    <a:gd name="T73" fmla="*/ 1044 h 1528"/>
                    <a:gd name="T74" fmla="*/ 442 w 766"/>
                    <a:gd name="T75" fmla="*/ 1022 h 1528"/>
                    <a:gd name="T76" fmla="*/ 464 w 766"/>
                    <a:gd name="T77" fmla="*/ 980 h 1528"/>
                    <a:gd name="T78" fmla="*/ 464 w 766"/>
                    <a:gd name="T79" fmla="*/ 946 h 1528"/>
                    <a:gd name="T80" fmla="*/ 442 w 766"/>
                    <a:gd name="T81" fmla="*/ 904 h 1528"/>
                    <a:gd name="T82" fmla="*/ 400 w 766"/>
                    <a:gd name="T83" fmla="*/ 882 h 1528"/>
                    <a:gd name="T84" fmla="*/ 648 w 766"/>
                    <a:gd name="T85" fmla="*/ 1362 h 1528"/>
                    <a:gd name="T86" fmla="*/ 624 w 766"/>
                    <a:gd name="T87" fmla="*/ 1014 h 1528"/>
                    <a:gd name="T88" fmla="*/ 534 w 766"/>
                    <a:gd name="T89" fmla="*/ 1084 h 1528"/>
                    <a:gd name="T90" fmla="*/ 442 w 766"/>
                    <a:gd name="T91" fmla="*/ 1114 h 1528"/>
                    <a:gd name="T92" fmla="*/ 382 w 766"/>
                    <a:gd name="T93" fmla="*/ 1120 h 1528"/>
                    <a:gd name="T94" fmla="*/ 342 w 766"/>
                    <a:gd name="T95" fmla="*/ 1118 h 1528"/>
                    <a:gd name="T96" fmla="*/ 268 w 766"/>
                    <a:gd name="T97" fmla="*/ 1098 h 1528"/>
                    <a:gd name="T98" fmla="*/ 170 w 766"/>
                    <a:gd name="T99" fmla="*/ 1040 h 1528"/>
                    <a:gd name="T100" fmla="*/ 118 w 766"/>
                    <a:gd name="T101" fmla="*/ 1362 h 1528"/>
                    <a:gd name="T102" fmla="*/ 648 w 766"/>
                    <a:gd name="T103" fmla="*/ 1362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66" h="1528">
                      <a:moveTo>
                        <a:pt x="382" y="918"/>
                      </a:moveTo>
                      <a:lnTo>
                        <a:pt x="382" y="918"/>
                      </a:lnTo>
                      <a:lnTo>
                        <a:pt x="392" y="920"/>
                      </a:lnTo>
                      <a:lnTo>
                        <a:pt x="400" y="922"/>
                      </a:lnTo>
                      <a:lnTo>
                        <a:pt x="408" y="926"/>
                      </a:lnTo>
                      <a:lnTo>
                        <a:pt x="414" y="932"/>
                      </a:lnTo>
                      <a:lnTo>
                        <a:pt x="420" y="938"/>
                      </a:lnTo>
                      <a:lnTo>
                        <a:pt x="424" y="946"/>
                      </a:lnTo>
                      <a:lnTo>
                        <a:pt x="426" y="954"/>
                      </a:lnTo>
                      <a:lnTo>
                        <a:pt x="428" y="964"/>
                      </a:lnTo>
                      <a:lnTo>
                        <a:pt x="428" y="964"/>
                      </a:lnTo>
                      <a:lnTo>
                        <a:pt x="426" y="972"/>
                      </a:lnTo>
                      <a:lnTo>
                        <a:pt x="424" y="980"/>
                      </a:lnTo>
                      <a:lnTo>
                        <a:pt x="420" y="988"/>
                      </a:lnTo>
                      <a:lnTo>
                        <a:pt x="414" y="994"/>
                      </a:lnTo>
                      <a:lnTo>
                        <a:pt x="408" y="1000"/>
                      </a:lnTo>
                      <a:lnTo>
                        <a:pt x="400" y="1004"/>
                      </a:lnTo>
                      <a:lnTo>
                        <a:pt x="392" y="1008"/>
                      </a:lnTo>
                      <a:lnTo>
                        <a:pt x="382" y="1008"/>
                      </a:lnTo>
                      <a:lnTo>
                        <a:pt x="382" y="1008"/>
                      </a:lnTo>
                      <a:lnTo>
                        <a:pt x="374" y="1008"/>
                      </a:lnTo>
                      <a:lnTo>
                        <a:pt x="366" y="1004"/>
                      </a:lnTo>
                      <a:lnTo>
                        <a:pt x="358" y="1000"/>
                      </a:lnTo>
                      <a:lnTo>
                        <a:pt x="352" y="994"/>
                      </a:lnTo>
                      <a:lnTo>
                        <a:pt x="346" y="988"/>
                      </a:lnTo>
                      <a:lnTo>
                        <a:pt x="342" y="980"/>
                      </a:lnTo>
                      <a:lnTo>
                        <a:pt x="340" y="972"/>
                      </a:lnTo>
                      <a:lnTo>
                        <a:pt x="338" y="964"/>
                      </a:lnTo>
                      <a:lnTo>
                        <a:pt x="338" y="964"/>
                      </a:lnTo>
                      <a:lnTo>
                        <a:pt x="340" y="954"/>
                      </a:lnTo>
                      <a:lnTo>
                        <a:pt x="342" y="946"/>
                      </a:lnTo>
                      <a:lnTo>
                        <a:pt x="346" y="938"/>
                      </a:lnTo>
                      <a:lnTo>
                        <a:pt x="352" y="932"/>
                      </a:lnTo>
                      <a:lnTo>
                        <a:pt x="358" y="926"/>
                      </a:lnTo>
                      <a:lnTo>
                        <a:pt x="366" y="922"/>
                      </a:lnTo>
                      <a:lnTo>
                        <a:pt x="374" y="920"/>
                      </a:lnTo>
                      <a:lnTo>
                        <a:pt x="382" y="918"/>
                      </a:lnTo>
                      <a:lnTo>
                        <a:pt x="382" y="918"/>
                      </a:lnTo>
                      <a:close/>
                      <a:moveTo>
                        <a:pt x="536" y="1528"/>
                      </a:moveTo>
                      <a:lnTo>
                        <a:pt x="536" y="1508"/>
                      </a:lnTo>
                      <a:lnTo>
                        <a:pt x="230" y="1508"/>
                      </a:lnTo>
                      <a:lnTo>
                        <a:pt x="230" y="1528"/>
                      </a:lnTo>
                      <a:lnTo>
                        <a:pt x="94" y="1528"/>
                      </a:lnTo>
                      <a:lnTo>
                        <a:pt x="94" y="1508"/>
                      </a:lnTo>
                      <a:lnTo>
                        <a:pt x="16" y="1508"/>
                      </a:lnTo>
                      <a:lnTo>
                        <a:pt x="16" y="1508"/>
                      </a:lnTo>
                      <a:lnTo>
                        <a:pt x="10" y="1508"/>
                      </a:lnTo>
                      <a:lnTo>
                        <a:pt x="4" y="1504"/>
                      </a:lnTo>
                      <a:lnTo>
                        <a:pt x="2" y="1498"/>
                      </a:lnTo>
                      <a:lnTo>
                        <a:pt x="0" y="1492"/>
                      </a:lnTo>
                      <a:lnTo>
                        <a:pt x="0" y="38"/>
                      </a:lnTo>
                      <a:lnTo>
                        <a:pt x="0" y="38"/>
                      </a:lnTo>
                      <a:lnTo>
                        <a:pt x="2" y="32"/>
                      </a:lnTo>
                      <a:lnTo>
                        <a:pt x="4" y="26"/>
                      </a:lnTo>
                      <a:lnTo>
                        <a:pt x="10" y="22"/>
                      </a:lnTo>
                      <a:lnTo>
                        <a:pt x="16" y="22"/>
                      </a:lnTo>
                      <a:lnTo>
                        <a:pt x="90" y="22"/>
                      </a:lnTo>
                      <a:lnTo>
                        <a:pt x="108" y="0"/>
                      </a:lnTo>
                      <a:lnTo>
                        <a:pt x="658" y="0"/>
                      </a:lnTo>
                      <a:lnTo>
                        <a:pt x="676" y="22"/>
                      </a:lnTo>
                      <a:lnTo>
                        <a:pt x="750" y="22"/>
                      </a:lnTo>
                      <a:lnTo>
                        <a:pt x="750" y="22"/>
                      </a:lnTo>
                      <a:lnTo>
                        <a:pt x="756" y="22"/>
                      </a:lnTo>
                      <a:lnTo>
                        <a:pt x="762" y="26"/>
                      </a:lnTo>
                      <a:lnTo>
                        <a:pt x="764" y="32"/>
                      </a:lnTo>
                      <a:lnTo>
                        <a:pt x="766" y="38"/>
                      </a:lnTo>
                      <a:lnTo>
                        <a:pt x="766" y="1492"/>
                      </a:lnTo>
                      <a:lnTo>
                        <a:pt x="766" y="1492"/>
                      </a:lnTo>
                      <a:lnTo>
                        <a:pt x="764" y="1498"/>
                      </a:lnTo>
                      <a:lnTo>
                        <a:pt x="762" y="1504"/>
                      </a:lnTo>
                      <a:lnTo>
                        <a:pt x="756" y="1508"/>
                      </a:lnTo>
                      <a:lnTo>
                        <a:pt x="750" y="1508"/>
                      </a:lnTo>
                      <a:lnTo>
                        <a:pt x="672" y="1508"/>
                      </a:lnTo>
                      <a:lnTo>
                        <a:pt x="672" y="1528"/>
                      </a:lnTo>
                      <a:lnTo>
                        <a:pt x="536" y="1528"/>
                      </a:lnTo>
                      <a:close/>
                      <a:moveTo>
                        <a:pt x="118" y="304"/>
                      </a:moveTo>
                      <a:lnTo>
                        <a:pt x="648" y="304"/>
                      </a:lnTo>
                      <a:lnTo>
                        <a:pt x="648" y="156"/>
                      </a:lnTo>
                      <a:lnTo>
                        <a:pt x="118" y="156"/>
                      </a:lnTo>
                      <a:lnTo>
                        <a:pt x="118" y="304"/>
                      </a:lnTo>
                      <a:close/>
                      <a:moveTo>
                        <a:pt x="118" y="496"/>
                      </a:moveTo>
                      <a:lnTo>
                        <a:pt x="648" y="496"/>
                      </a:lnTo>
                      <a:lnTo>
                        <a:pt x="648" y="348"/>
                      </a:lnTo>
                      <a:lnTo>
                        <a:pt x="118" y="348"/>
                      </a:lnTo>
                      <a:lnTo>
                        <a:pt x="118" y="496"/>
                      </a:lnTo>
                      <a:close/>
                      <a:moveTo>
                        <a:pt x="118" y="688"/>
                      </a:moveTo>
                      <a:lnTo>
                        <a:pt x="648" y="688"/>
                      </a:lnTo>
                      <a:lnTo>
                        <a:pt x="648" y="540"/>
                      </a:lnTo>
                      <a:lnTo>
                        <a:pt x="118" y="540"/>
                      </a:lnTo>
                      <a:lnTo>
                        <a:pt x="118" y="688"/>
                      </a:lnTo>
                      <a:close/>
                      <a:moveTo>
                        <a:pt x="382" y="880"/>
                      </a:moveTo>
                      <a:lnTo>
                        <a:pt x="382" y="880"/>
                      </a:lnTo>
                      <a:lnTo>
                        <a:pt x="366" y="882"/>
                      </a:lnTo>
                      <a:lnTo>
                        <a:pt x="350" y="886"/>
                      </a:lnTo>
                      <a:lnTo>
                        <a:pt x="336" y="894"/>
                      </a:lnTo>
                      <a:lnTo>
                        <a:pt x="324" y="904"/>
                      </a:lnTo>
                      <a:lnTo>
                        <a:pt x="314" y="916"/>
                      </a:lnTo>
                      <a:lnTo>
                        <a:pt x="306" y="930"/>
                      </a:lnTo>
                      <a:lnTo>
                        <a:pt x="302" y="946"/>
                      </a:lnTo>
                      <a:lnTo>
                        <a:pt x="300" y="964"/>
                      </a:lnTo>
                      <a:lnTo>
                        <a:pt x="300" y="964"/>
                      </a:lnTo>
                      <a:lnTo>
                        <a:pt x="302" y="980"/>
                      </a:lnTo>
                      <a:lnTo>
                        <a:pt x="306" y="996"/>
                      </a:lnTo>
                      <a:lnTo>
                        <a:pt x="314" y="1010"/>
                      </a:lnTo>
                      <a:lnTo>
                        <a:pt x="324" y="1022"/>
                      </a:lnTo>
                      <a:lnTo>
                        <a:pt x="336" y="1032"/>
                      </a:lnTo>
                      <a:lnTo>
                        <a:pt x="350" y="1040"/>
                      </a:lnTo>
                      <a:lnTo>
                        <a:pt x="366" y="1044"/>
                      </a:lnTo>
                      <a:lnTo>
                        <a:pt x="382" y="1046"/>
                      </a:lnTo>
                      <a:lnTo>
                        <a:pt x="382" y="1046"/>
                      </a:lnTo>
                      <a:lnTo>
                        <a:pt x="400" y="1044"/>
                      </a:lnTo>
                      <a:lnTo>
                        <a:pt x="416" y="1040"/>
                      </a:lnTo>
                      <a:lnTo>
                        <a:pt x="430" y="1032"/>
                      </a:lnTo>
                      <a:lnTo>
                        <a:pt x="442" y="1022"/>
                      </a:lnTo>
                      <a:lnTo>
                        <a:pt x="452" y="1010"/>
                      </a:lnTo>
                      <a:lnTo>
                        <a:pt x="460" y="996"/>
                      </a:lnTo>
                      <a:lnTo>
                        <a:pt x="464" y="980"/>
                      </a:lnTo>
                      <a:lnTo>
                        <a:pt x="466" y="964"/>
                      </a:lnTo>
                      <a:lnTo>
                        <a:pt x="466" y="964"/>
                      </a:lnTo>
                      <a:lnTo>
                        <a:pt x="464" y="946"/>
                      </a:lnTo>
                      <a:lnTo>
                        <a:pt x="460" y="930"/>
                      </a:lnTo>
                      <a:lnTo>
                        <a:pt x="452" y="916"/>
                      </a:lnTo>
                      <a:lnTo>
                        <a:pt x="442" y="904"/>
                      </a:lnTo>
                      <a:lnTo>
                        <a:pt x="430" y="894"/>
                      </a:lnTo>
                      <a:lnTo>
                        <a:pt x="416" y="886"/>
                      </a:lnTo>
                      <a:lnTo>
                        <a:pt x="400" y="882"/>
                      </a:lnTo>
                      <a:lnTo>
                        <a:pt x="382" y="880"/>
                      </a:lnTo>
                      <a:lnTo>
                        <a:pt x="382" y="880"/>
                      </a:lnTo>
                      <a:close/>
                      <a:moveTo>
                        <a:pt x="648" y="1362"/>
                      </a:moveTo>
                      <a:lnTo>
                        <a:pt x="648" y="984"/>
                      </a:lnTo>
                      <a:lnTo>
                        <a:pt x="648" y="984"/>
                      </a:lnTo>
                      <a:lnTo>
                        <a:pt x="624" y="1014"/>
                      </a:lnTo>
                      <a:lnTo>
                        <a:pt x="596" y="1040"/>
                      </a:lnTo>
                      <a:lnTo>
                        <a:pt x="566" y="1064"/>
                      </a:lnTo>
                      <a:lnTo>
                        <a:pt x="534" y="1084"/>
                      </a:lnTo>
                      <a:lnTo>
                        <a:pt x="498" y="1098"/>
                      </a:lnTo>
                      <a:lnTo>
                        <a:pt x="462" y="1110"/>
                      </a:lnTo>
                      <a:lnTo>
                        <a:pt x="442" y="1114"/>
                      </a:lnTo>
                      <a:lnTo>
                        <a:pt x="424" y="1118"/>
                      </a:lnTo>
                      <a:lnTo>
                        <a:pt x="404" y="1120"/>
                      </a:lnTo>
                      <a:lnTo>
                        <a:pt x="382" y="1120"/>
                      </a:lnTo>
                      <a:lnTo>
                        <a:pt x="382" y="1120"/>
                      </a:lnTo>
                      <a:lnTo>
                        <a:pt x="362" y="1120"/>
                      </a:lnTo>
                      <a:lnTo>
                        <a:pt x="342" y="1118"/>
                      </a:lnTo>
                      <a:lnTo>
                        <a:pt x="324" y="1114"/>
                      </a:lnTo>
                      <a:lnTo>
                        <a:pt x="304" y="1110"/>
                      </a:lnTo>
                      <a:lnTo>
                        <a:pt x="268" y="1098"/>
                      </a:lnTo>
                      <a:lnTo>
                        <a:pt x="232" y="1084"/>
                      </a:lnTo>
                      <a:lnTo>
                        <a:pt x="200" y="1064"/>
                      </a:lnTo>
                      <a:lnTo>
                        <a:pt x="170" y="1040"/>
                      </a:lnTo>
                      <a:lnTo>
                        <a:pt x="142" y="1014"/>
                      </a:lnTo>
                      <a:lnTo>
                        <a:pt x="118" y="984"/>
                      </a:lnTo>
                      <a:lnTo>
                        <a:pt x="118" y="1362"/>
                      </a:lnTo>
                      <a:lnTo>
                        <a:pt x="648" y="1362"/>
                      </a:lnTo>
                      <a:close/>
                      <a:moveTo>
                        <a:pt x="648" y="1362"/>
                      </a:moveTo>
                      <a:lnTo>
                        <a:pt x="648" y="136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04" name="Group 103"/>
                <p:cNvGrpSpPr/>
                <p:nvPr/>
              </p:nvGrpSpPr>
              <p:grpSpPr>
                <a:xfrm>
                  <a:off x="1396903" y="2760444"/>
                  <a:ext cx="245094" cy="220719"/>
                  <a:chOff x="879475" y="817563"/>
                  <a:chExt cx="287338" cy="258762"/>
                </a:xfrm>
                <a:solidFill>
                  <a:schemeClr val="accent1"/>
                </a:solidFill>
              </p:grpSpPr>
              <p:sp>
                <p:nvSpPr>
                  <p:cNvPr id="116" name="Freeform 1593"/>
                  <p:cNvSpPr>
                    <a:spLocks/>
                  </p:cNvSpPr>
                  <p:nvPr/>
                </p:nvSpPr>
                <p:spPr bwMode="auto">
                  <a:xfrm>
                    <a:off x="879475" y="817563"/>
                    <a:ext cx="287338" cy="171450"/>
                  </a:xfrm>
                  <a:custGeom>
                    <a:avLst/>
                    <a:gdLst>
                      <a:gd name="T0" fmla="*/ 829 w 904"/>
                      <a:gd name="T1" fmla="*/ 0 h 544"/>
                      <a:gd name="T2" fmla="*/ 75 w 904"/>
                      <a:gd name="T3" fmla="*/ 0 h 544"/>
                      <a:gd name="T4" fmla="*/ 67 w 904"/>
                      <a:gd name="T5" fmla="*/ 2 h 544"/>
                      <a:gd name="T6" fmla="*/ 59 w 904"/>
                      <a:gd name="T7" fmla="*/ 3 h 544"/>
                      <a:gd name="T8" fmla="*/ 53 w 904"/>
                      <a:gd name="T9" fmla="*/ 4 h 544"/>
                      <a:gd name="T10" fmla="*/ 46 w 904"/>
                      <a:gd name="T11" fmla="*/ 7 h 544"/>
                      <a:gd name="T12" fmla="*/ 40 w 904"/>
                      <a:gd name="T13" fmla="*/ 10 h 544"/>
                      <a:gd name="T14" fmla="*/ 33 w 904"/>
                      <a:gd name="T15" fmla="*/ 14 h 544"/>
                      <a:gd name="T16" fmla="*/ 27 w 904"/>
                      <a:gd name="T17" fmla="*/ 18 h 544"/>
                      <a:gd name="T18" fmla="*/ 22 w 904"/>
                      <a:gd name="T19" fmla="*/ 23 h 544"/>
                      <a:gd name="T20" fmla="*/ 16 w 904"/>
                      <a:gd name="T21" fmla="*/ 28 h 544"/>
                      <a:gd name="T22" fmla="*/ 12 w 904"/>
                      <a:gd name="T23" fmla="*/ 34 h 544"/>
                      <a:gd name="T24" fmla="*/ 9 w 904"/>
                      <a:gd name="T25" fmla="*/ 40 h 544"/>
                      <a:gd name="T26" fmla="*/ 5 w 904"/>
                      <a:gd name="T27" fmla="*/ 47 h 544"/>
                      <a:gd name="T28" fmla="*/ 3 w 904"/>
                      <a:gd name="T29" fmla="*/ 54 h 544"/>
                      <a:gd name="T30" fmla="*/ 1 w 904"/>
                      <a:gd name="T31" fmla="*/ 61 h 544"/>
                      <a:gd name="T32" fmla="*/ 0 w 904"/>
                      <a:gd name="T33" fmla="*/ 69 h 544"/>
                      <a:gd name="T34" fmla="*/ 0 w 904"/>
                      <a:gd name="T35" fmla="*/ 77 h 544"/>
                      <a:gd name="T36" fmla="*/ 0 w 904"/>
                      <a:gd name="T37" fmla="*/ 544 h 544"/>
                      <a:gd name="T38" fmla="*/ 904 w 904"/>
                      <a:gd name="T39" fmla="*/ 544 h 544"/>
                      <a:gd name="T40" fmla="*/ 904 w 904"/>
                      <a:gd name="T41" fmla="*/ 77 h 544"/>
                      <a:gd name="T42" fmla="*/ 904 w 904"/>
                      <a:gd name="T43" fmla="*/ 69 h 544"/>
                      <a:gd name="T44" fmla="*/ 903 w 904"/>
                      <a:gd name="T45" fmla="*/ 61 h 544"/>
                      <a:gd name="T46" fmla="*/ 901 w 904"/>
                      <a:gd name="T47" fmla="*/ 54 h 544"/>
                      <a:gd name="T48" fmla="*/ 899 w 904"/>
                      <a:gd name="T49" fmla="*/ 47 h 544"/>
                      <a:gd name="T50" fmla="*/ 896 w 904"/>
                      <a:gd name="T51" fmla="*/ 40 h 544"/>
                      <a:gd name="T52" fmla="*/ 892 w 904"/>
                      <a:gd name="T53" fmla="*/ 34 h 544"/>
                      <a:gd name="T54" fmla="*/ 888 w 904"/>
                      <a:gd name="T55" fmla="*/ 28 h 544"/>
                      <a:gd name="T56" fmla="*/ 882 w 904"/>
                      <a:gd name="T57" fmla="*/ 23 h 544"/>
                      <a:gd name="T58" fmla="*/ 877 w 904"/>
                      <a:gd name="T59" fmla="*/ 18 h 544"/>
                      <a:gd name="T60" fmla="*/ 871 w 904"/>
                      <a:gd name="T61" fmla="*/ 14 h 544"/>
                      <a:gd name="T62" fmla="*/ 866 w 904"/>
                      <a:gd name="T63" fmla="*/ 10 h 544"/>
                      <a:gd name="T64" fmla="*/ 859 w 904"/>
                      <a:gd name="T65" fmla="*/ 7 h 544"/>
                      <a:gd name="T66" fmla="*/ 851 w 904"/>
                      <a:gd name="T67" fmla="*/ 4 h 544"/>
                      <a:gd name="T68" fmla="*/ 845 w 904"/>
                      <a:gd name="T69" fmla="*/ 3 h 544"/>
                      <a:gd name="T70" fmla="*/ 837 w 904"/>
                      <a:gd name="T71" fmla="*/ 2 h 544"/>
                      <a:gd name="T72" fmla="*/ 829 w 904"/>
                      <a:gd name="T73"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4" h="544">
                        <a:moveTo>
                          <a:pt x="829" y="0"/>
                        </a:moveTo>
                        <a:lnTo>
                          <a:pt x="75" y="0"/>
                        </a:lnTo>
                        <a:lnTo>
                          <a:pt x="67" y="2"/>
                        </a:lnTo>
                        <a:lnTo>
                          <a:pt x="59" y="3"/>
                        </a:lnTo>
                        <a:lnTo>
                          <a:pt x="53" y="4"/>
                        </a:lnTo>
                        <a:lnTo>
                          <a:pt x="46" y="7"/>
                        </a:lnTo>
                        <a:lnTo>
                          <a:pt x="40" y="10"/>
                        </a:lnTo>
                        <a:lnTo>
                          <a:pt x="33" y="14"/>
                        </a:lnTo>
                        <a:lnTo>
                          <a:pt x="27" y="18"/>
                        </a:lnTo>
                        <a:lnTo>
                          <a:pt x="22" y="23"/>
                        </a:lnTo>
                        <a:lnTo>
                          <a:pt x="16" y="28"/>
                        </a:lnTo>
                        <a:lnTo>
                          <a:pt x="12" y="34"/>
                        </a:lnTo>
                        <a:lnTo>
                          <a:pt x="9" y="40"/>
                        </a:lnTo>
                        <a:lnTo>
                          <a:pt x="5" y="47"/>
                        </a:lnTo>
                        <a:lnTo>
                          <a:pt x="3" y="54"/>
                        </a:lnTo>
                        <a:lnTo>
                          <a:pt x="1" y="61"/>
                        </a:lnTo>
                        <a:lnTo>
                          <a:pt x="0" y="69"/>
                        </a:lnTo>
                        <a:lnTo>
                          <a:pt x="0" y="77"/>
                        </a:lnTo>
                        <a:lnTo>
                          <a:pt x="0" y="544"/>
                        </a:lnTo>
                        <a:lnTo>
                          <a:pt x="904" y="544"/>
                        </a:lnTo>
                        <a:lnTo>
                          <a:pt x="904" y="77"/>
                        </a:lnTo>
                        <a:lnTo>
                          <a:pt x="904" y="69"/>
                        </a:lnTo>
                        <a:lnTo>
                          <a:pt x="903" y="61"/>
                        </a:lnTo>
                        <a:lnTo>
                          <a:pt x="901" y="54"/>
                        </a:lnTo>
                        <a:lnTo>
                          <a:pt x="899" y="47"/>
                        </a:lnTo>
                        <a:lnTo>
                          <a:pt x="896" y="40"/>
                        </a:lnTo>
                        <a:lnTo>
                          <a:pt x="892" y="34"/>
                        </a:lnTo>
                        <a:lnTo>
                          <a:pt x="888" y="28"/>
                        </a:lnTo>
                        <a:lnTo>
                          <a:pt x="882" y="23"/>
                        </a:lnTo>
                        <a:lnTo>
                          <a:pt x="877" y="18"/>
                        </a:lnTo>
                        <a:lnTo>
                          <a:pt x="871" y="14"/>
                        </a:lnTo>
                        <a:lnTo>
                          <a:pt x="866" y="10"/>
                        </a:lnTo>
                        <a:lnTo>
                          <a:pt x="859" y="7"/>
                        </a:lnTo>
                        <a:lnTo>
                          <a:pt x="851" y="4"/>
                        </a:lnTo>
                        <a:lnTo>
                          <a:pt x="845" y="3"/>
                        </a:lnTo>
                        <a:lnTo>
                          <a:pt x="837" y="2"/>
                        </a:lnTo>
                        <a:lnTo>
                          <a:pt x="82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 name="Freeform 1594"/>
                  <p:cNvSpPr>
                    <a:spLocks noEditPoints="1"/>
                  </p:cNvSpPr>
                  <p:nvPr/>
                </p:nvSpPr>
                <p:spPr bwMode="auto">
                  <a:xfrm>
                    <a:off x="879475" y="1000125"/>
                    <a:ext cx="287338" cy="76200"/>
                  </a:xfrm>
                  <a:custGeom>
                    <a:avLst/>
                    <a:gdLst>
                      <a:gd name="T0" fmla="*/ 459 w 904"/>
                      <a:gd name="T1" fmla="*/ 29 h 241"/>
                      <a:gd name="T2" fmla="*/ 469 w 904"/>
                      <a:gd name="T3" fmla="*/ 35 h 241"/>
                      <a:gd name="T4" fmla="*/ 478 w 904"/>
                      <a:gd name="T5" fmla="*/ 43 h 241"/>
                      <a:gd name="T6" fmla="*/ 482 w 904"/>
                      <a:gd name="T7" fmla="*/ 54 h 241"/>
                      <a:gd name="T8" fmla="*/ 482 w 904"/>
                      <a:gd name="T9" fmla="*/ 66 h 241"/>
                      <a:gd name="T10" fmla="*/ 478 w 904"/>
                      <a:gd name="T11" fmla="*/ 77 h 241"/>
                      <a:gd name="T12" fmla="*/ 469 w 904"/>
                      <a:gd name="T13" fmla="*/ 85 h 241"/>
                      <a:gd name="T14" fmla="*/ 459 w 904"/>
                      <a:gd name="T15" fmla="*/ 89 h 241"/>
                      <a:gd name="T16" fmla="*/ 447 w 904"/>
                      <a:gd name="T17" fmla="*/ 89 h 241"/>
                      <a:gd name="T18" fmla="*/ 436 w 904"/>
                      <a:gd name="T19" fmla="*/ 85 h 241"/>
                      <a:gd name="T20" fmla="*/ 427 w 904"/>
                      <a:gd name="T21" fmla="*/ 77 h 241"/>
                      <a:gd name="T22" fmla="*/ 422 w 904"/>
                      <a:gd name="T23" fmla="*/ 66 h 241"/>
                      <a:gd name="T24" fmla="*/ 422 w 904"/>
                      <a:gd name="T25" fmla="*/ 54 h 241"/>
                      <a:gd name="T26" fmla="*/ 427 w 904"/>
                      <a:gd name="T27" fmla="*/ 43 h 241"/>
                      <a:gd name="T28" fmla="*/ 436 w 904"/>
                      <a:gd name="T29" fmla="*/ 35 h 241"/>
                      <a:gd name="T30" fmla="*/ 447 w 904"/>
                      <a:gd name="T31" fmla="*/ 31 h 241"/>
                      <a:gd name="T32" fmla="*/ 452 w 904"/>
                      <a:gd name="T33" fmla="*/ 29 h 241"/>
                      <a:gd name="T34" fmla="*/ 0 w 904"/>
                      <a:gd name="T35" fmla="*/ 83 h 241"/>
                      <a:gd name="T36" fmla="*/ 3 w 904"/>
                      <a:gd name="T37" fmla="*/ 97 h 241"/>
                      <a:gd name="T38" fmla="*/ 9 w 904"/>
                      <a:gd name="T39" fmla="*/ 110 h 241"/>
                      <a:gd name="T40" fmla="*/ 16 w 904"/>
                      <a:gd name="T41" fmla="*/ 122 h 241"/>
                      <a:gd name="T42" fmla="*/ 27 w 904"/>
                      <a:gd name="T43" fmla="*/ 132 h 241"/>
                      <a:gd name="T44" fmla="*/ 40 w 904"/>
                      <a:gd name="T45" fmla="*/ 141 h 241"/>
                      <a:gd name="T46" fmla="*/ 53 w 904"/>
                      <a:gd name="T47" fmla="*/ 147 h 241"/>
                      <a:gd name="T48" fmla="*/ 67 w 904"/>
                      <a:gd name="T49" fmla="*/ 150 h 241"/>
                      <a:gd name="T50" fmla="*/ 437 w 904"/>
                      <a:gd name="T51" fmla="*/ 150 h 241"/>
                      <a:gd name="T52" fmla="*/ 195 w 904"/>
                      <a:gd name="T53" fmla="*/ 211 h 241"/>
                      <a:gd name="T54" fmla="*/ 190 w 904"/>
                      <a:gd name="T55" fmla="*/ 212 h 241"/>
                      <a:gd name="T56" fmla="*/ 186 w 904"/>
                      <a:gd name="T57" fmla="*/ 215 h 241"/>
                      <a:gd name="T58" fmla="*/ 182 w 904"/>
                      <a:gd name="T59" fmla="*/ 220 h 241"/>
                      <a:gd name="T60" fmla="*/ 181 w 904"/>
                      <a:gd name="T61" fmla="*/ 225 h 241"/>
                      <a:gd name="T62" fmla="*/ 182 w 904"/>
                      <a:gd name="T63" fmla="*/ 232 h 241"/>
                      <a:gd name="T64" fmla="*/ 186 w 904"/>
                      <a:gd name="T65" fmla="*/ 236 h 241"/>
                      <a:gd name="T66" fmla="*/ 190 w 904"/>
                      <a:gd name="T67" fmla="*/ 240 h 241"/>
                      <a:gd name="T68" fmla="*/ 195 w 904"/>
                      <a:gd name="T69" fmla="*/ 241 h 241"/>
                      <a:gd name="T70" fmla="*/ 742 w 904"/>
                      <a:gd name="T71" fmla="*/ 241 h 241"/>
                      <a:gd name="T72" fmla="*/ 747 w 904"/>
                      <a:gd name="T73" fmla="*/ 239 h 241"/>
                      <a:gd name="T74" fmla="*/ 752 w 904"/>
                      <a:gd name="T75" fmla="*/ 234 h 241"/>
                      <a:gd name="T76" fmla="*/ 754 w 904"/>
                      <a:gd name="T77" fmla="*/ 229 h 241"/>
                      <a:gd name="T78" fmla="*/ 754 w 904"/>
                      <a:gd name="T79" fmla="*/ 223 h 241"/>
                      <a:gd name="T80" fmla="*/ 752 w 904"/>
                      <a:gd name="T81" fmla="*/ 218 h 241"/>
                      <a:gd name="T82" fmla="*/ 747 w 904"/>
                      <a:gd name="T83" fmla="*/ 213 h 241"/>
                      <a:gd name="T84" fmla="*/ 742 w 904"/>
                      <a:gd name="T85" fmla="*/ 211 h 241"/>
                      <a:gd name="T86" fmla="*/ 468 w 904"/>
                      <a:gd name="T87" fmla="*/ 211 h 241"/>
                      <a:gd name="T88" fmla="*/ 829 w 904"/>
                      <a:gd name="T89" fmla="*/ 150 h 241"/>
                      <a:gd name="T90" fmla="*/ 845 w 904"/>
                      <a:gd name="T91" fmla="*/ 149 h 241"/>
                      <a:gd name="T92" fmla="*/ 859 w 904"/>
                      <a:gd name="T93" fmla="*/ 145 h 241"/>
                      <a:gd name="T94" fmla="*/ 871 w 904"/>
                      <a:gd name="T95" fmla="*/ 137 h 241"/>
                      <a:gd name="T96" fmla="*/ 882 w 904"/>
                      <a:gd name="T97" fmla="*/ 128 h 241"/>
                      <a:gd name="T98" fmla="*/ 892 w 904"/>
                      <a:gd name="T99" fmla="*/ 117 h 241"/>
                      <a:gd name="T100" fmla="*/ 899 w 904"/>
                      <a:gd name="T101" fmla="*/ 104 h 241"/>
                      <a:gd name="T102" fmla="*/ 903 w 904"/>
                      <a:gd name="T103" fmla="*/ 90 h 241"/>
                      <a:gd name="T104" fmla="*/ 904 w 904"/>
                      <a:gd name="T105" fmla="*/ 75 h 241"/>
                      <a:gd name="T106" fmla="*/ 0 w 904"/>
                      <a:gd name="T10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4" h="241">
                        <a:moveTo>
                          <a:pt x="452" y="29"/>
                        </a:moveTo>
                        <a:lnTo>
                          <a:pt x="459" y="29"/>
                        </a:lnTo>
                        <a:lnTo>
                          <a:pt x="464" y="32"/>
                        </a:lnTo>
                        <a:lnTo>
                          <a:pt x="469" y="35"/>
                        </a:lnTo>
                        <a:lnTo>
                          <a:pt x="473" y="38"/>
                        </a:lnTo>
                        <a:lnTo>
                          <a:pt x="478" y="43"/>
                        </a:lnTo>
                        <a:lnTo>
                          <a:pt x="480" y="48"/>
                        </a:lnTo>
                        <a:lnTo>
                          <a:pt x="482" y="54"/>
                        </a:lnTo>
                        <a:lnTo>
                          <a:pt x="482" y="59"/>
                        </a:lnTo>
                        <a:lnTo>
                          <a:pt x="482" y="66"/>
                        </a:lnTo>
                        <a:lnTo>
                          <a:pt x="480" y="71"/>
                        </a:lnTo>
                        <a:lnTo>
                          <a:pt x="478" y="77"/>
                        </a:lnTo>
                        <a:lnTo>
                          <a:pt x="473" y="81"/>
                        </a:lnTo>
                        <a:lnTo>
                          <a:pt x="469" y="85"/>
                        </a:lnTo>
                        <a:lnTo>
                          <a:pt x="464" y="87"/>
                        </a:lnTo>
                        <a:lnTo>
                          <a:pt x="459" y="89"/>
                        </a:lnTo>
                        <a:lnTo>
                          <a:pt x="452" y="90"/>
                        </a:lnTo>
                        <a:lnTo>
                          <a:pt x="447" y="89"/>
                        </a:lnTo>
                        <a:lnTo>
                          <a:pt x="440" y="87"/>
                        </a:lnTo>
                        <a:lnTo>
                          <a:pt x="436" y="85"/>
                        </a:lnTo>
                        <a:lnTo>
                          <a:pt x="431" y="81"/>
                        </a:lnTo>
                        <a:lnTo>
                          <a:pt x="427" y="77"/>
                        </a:lnTo>
                        <a:lnTo>
                          <a:pt x="424" y="71"/>
                        </a:lnTo>
                        <a:lnTo>
                          <a:pt x="422" y="66"/>
                        </a:lnTo>
                        <a:lnTo>
                          <a:pt x="422" y="59"/>
                        </a:lnTo>
                        <a:lnTo>
                          <a:pt x="422" y="54"/>
                        </a:lnTo>
                        <a:lnTo>
                          <a:pt x="424" y="48"/>
                        </a:lnTo>
                        <a:lnTo>
                          <a:pt x="427" y="43"/>
                        </a:lnTo>
                        <a:lnTo>
                          <a:pt x="431" y="38"/>
                        </a:lnTo>
                        <a:lnTo>
                          <a:pt x="436" y="35"/>
                        </a:lnTo>
                        <a:lnTo>
                          <a:pt x="440" y="32"/>
                        </a:lnTo>
                        <a:lnTo>
                          <a:pt x="447" y="31"/>
                        </a:lnTo>
                        <a:lnTo>
                          <a:pt x="452" y="29"/>
                        </a:lnTo>
                        <a:lnTo>
                          <a:pt x="452" y="29"/>
                        </a:lnTo>
                        <a:close/>
                        <a:moveTo>
                          <a:pt x="0" y="75"/>
                        </a:moveTo>
                        <a:lnTo>
                          <a:pt x="0" y="83"/>
                        </a:lnTo>
                        <a:lnTo>
                          <a:pt x="1" y="90"/>
                        </a:lnTo>
                        <a:lnTo>
                          <a:pt x="3" y="97"/>
                        </a:lnTo>
                        <a:lnTo>
                          <a:pt x="5" y="104"/>
                        </a:lnTo>
                        <a:lnTo>
                          <a:pt x="9" y="110"/>
                        </a:lnTo>
                        <a:lnTo>
                          <a:pt x="12" y="117"/>
                        </a:lnTo>
                        <a:lnTo>
                          <a:pt x="16" y="122"/>
                        </a:lnTo>
                        <a:lnTo>
                          <a:pt x="22" y="128"/>
                        </a:lnTo>
                        <a:lnTo>
                          <a:pt x="27" y="132"/>
                        </a:lnTo>
                        <a:lnTo>
                          <a:pt x="33" y="137"/>
                        </a:lnTo>
                        <a:lnTo>
                          <a:pt x="40" y="141"/>
                        </a:lnTo>
                        <a:lnTo>
                          <a:pt x="46" y="145"/>
                        </a:lnTo>
                        <a:lnTo>
                          <a:pt x="53" y="147"/>
                        </a:lnTo>
                        <a:lnTo>
                          <a:pt x="59" y="149"/>
                        </a:lnTo>
                        <a:lnTo>
                          <a:pt x="67" y="150"/>
                        </a:lnTo>
                        <a:lnTo>
                          <a:pt x="75" y="150"/>
                        </a:lnTo>
                        <a:lnTo>
                          <a:pt x="437" y="150"/>
                        </a:lnTo>
                        <a:lnTo>
                          <a:pt x="437" y="211"/>
                        </a:lnTo>
                        <a:lnTo>
                          <a:pt x="195" y="211"/>
                        </a:lnTo>
                        <a:lnTo>
                          <a:pt x="192" y="211"/>
                        </a:lnTo>
                        <a:lnTo>
                          <a:pt x="190" y="212"/>
                        </a:lnTo>
                        <a:lnTo>
                          <a:pt x="188" y="213"/>
                        </a:lnTo>
                        <a:lnTo>
                          <a:pt x="186" y="215"/>
                        </a:lnTo>
                        <a:lnTo>
                          <a:pt x="183" y="218"/>
                        </a:lnTo>
                        <a:lnTo>
                          <a:pt x="182" y="220"/>
                        </a:lnTo>
                        <a:lnTo>
                          <a:pt x="181" y="223"/>
                        </a:lnTo>
                        <a:lnTo>
                          <a:pt x="181" y="225"/>
                        </a:lnTo>
                        <a:lnTo>
                          <a:pt x="181" y="229"/>
                        </a:lnTo>
                        <a:lnTo>
                          <a:pt x="182" y="232"/>
                        </a:lnTo>
                        <a:lnTo>
                          <a:pt x="183" y="234"/>
                        </a:lnTo>
                        <a:lnTo>
                          <a:pt x="186" y="236"/>
                        </a:lnTo>
                        <a:lnTo>
                          <a:pt x="188" y="239"/>
                        </a:lnTo>
                        <a:lnTo>
                          <a:pt x="190" y="240"/>
                        </a:lnTo>
                        <a:lnTo>
                          <a:pt x="192" y="241"/>
                        </a:lnTo>
                        <a:lnTo>
                          <a:pt x="195" y="241"/>
                        </a:lnTo>
                        <a:lnTo>
                          <a:pt x="739" y="241"/>
                        </a:lnTo>
                        <a:lnTo>
                          <a:pt x="742" y="241"/>
                        </a:lnTo>
                        <a:lnTo>
                          <a:pt x="745" y="240"/>
                        </a:lnTo>
                        <a:lnTo>
                          <a:pt x="747" y="239"/>
                        </a:lnTo>
                        <a:lnTo>
                          <a:pt x="750" y="236"/>
                        </a:lnTo>
                        <a:lnTo>
                          <a:pt x="752" y="234"/>
                        </a:lnTo>
                        <a:lnTo>
                          <a:pt x="753" y="232"/>
                        </a:lnTo>
                        <a:lnTo>
                          <a:pt x="754" y="229"/>
                        </a:lnTo>
                        <a:lnTo>
                          <a:pt x="754" y="225"/>
                        </a:lnTo>
                        <a:lnTo>
                          <a:pt x="754" y="223"/>
                        </a:lnTo>
                        <a:lnTo>
                          <a:pt x="753" y="220"/>
                        </a:lnTo>
                        <a:lnTo>
                          <a:pt x="752" y="218"/>
                        </a:lnTo>
                        <a:lnTo>
                          <a:pt x="750" y="215"/>
                        </a:lnTo>
                        <a:lnTo>
                          <a:pt x="747" y="213"/>
                        </a:lnTo>
                        <a:lnTo>
                          <a:pt x="745" y="212"/>
                        </a:lnTo>
                        <a:lnTo>
                          <a:pt x="742" y="211"/>
                        </a:lnTo>
                        <a:lnTo>
                          <a:pt x="739" y="211"/>
                        </a:lnTo>
                        <a:lnTo>
                          <a:pt x="468" y="211"/>
                        </a:lnTo>
                        <a:lnTo>
                          <a:pt x="468" y="150"/>
                        </a:lnTo>
                        <a:lnTo>
                          <a:pt x="829" y="150"/>
                        </a:lnTo>
                        <a:lnTo>
                          <a:pt x="837" y="150"/>
                        </a:lnTo>
                        <a:lnTo>
                          <a:pt x="845" y="149"/>
                        </a:lnTo>
                        <a:lnTo>
                          <a:pt x="851" y="147"/>
                        </a:lnTo>
                        <a:lnTo>
                          <a:pt x="859" y="145"/>
                        </a:lnTo>
                        <a:lnTo>
                          <a:pt x="866" y="141"/>
                        </a:lnTo>
                        <a:lnTo>
                          <a:pt x="871" y="137"/>
                        </a:lnTo>
                        <a:lnTo>
                          <a:pt x="877" y="132"/>
                        </a:lnTo>
                        <a:lnTo>
                          <a:pt x="882" y="128"/>
                        </a:lnTo>
                        <a:lnTo>
                          <a:pt x="888" y="122"/>
                        </a:lnTo>
                        <a:lnTo>
                          <a:pt x="892" y="117"/>
                        </a:lnTo>
                        <a:lnTo>
                          <a:pt x="896" y="110"/>
                        </a:lnTo>
                        <a:lnTo>
                          <a:pt x="899" y="104"/>
                        </a:lnTo>
                        <a:lnTo>
                          <a:pt x="901" y="97"/>
                        </a:lnTo>
                        <a:lnTo>
                          <a:pt x="903" y="90"/>
                        </a:lnTo>
                        <a:lnTo>
                          <a:pt x="904" y="83"/>
                        </a:lnTo>
                        <a:lnTo>
                          <a:pt x="904" y="75"/>
                        </a:lnTo>
                        <a:lnTo>
                          <a:pt x="904" y="0"/>
                        </a:lnTo>
                        <a:lnTo>
                          <a:pt x="0" y="0"/>
                        </a:lnTo>
                        <a:lnTo>
                          <a:pt x="0" y="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5" name="Group 104"/>
                <p:cNvGrpSpPr/>
                <p:nvPr/>
              </p:nvGrpSpPr>
              <p:grpSpPr>
                <a:xfrm>
                  <a:off x="1660746" y="2760444"/>
                  <a:ext cx="245094" cy="220719"/>
                  <a:chOff x="879475" y="817563"/>
                  <a:chExt cx="287338" cy="258762"/>
                </a:xfrm>
                <a:solidFill>
                  <a:schemeClr val="accent1"/>
                </a:solidFill>
              </p:grpSpPr>
              <p:sp>
                <p:nvSpPr>
                  <p:cNvPr id="114" name="Freeform 1593"/>
                  <p:cNvSpPr>
                    <a:spLocks/>
                  </p:cNvSpPr>
                  <p:nvPr/>
                </p:nvSpPr>
                <p:spPr bwMode="auto">
                  <a:xfrm>
                    <a:off x="879475" y="817563"/>
                    <a:ext cx="287338" cy="171450"/>
                  </a:xfrm>
                  <a:custGeom>
                    <a:avLst/>
                    <a:gdLst>
                      <a:gd name="T0" fmla="*/ 829 w 904"/>
                      <a:gd name="T1" fmla="*/ 0 h 544"/>
                      <a:gd name="T2" fmla="*/ 75 w 904"/>
                      <a:gd name="T3" fmla="*/ 0 h 544"/>
                      <a:gd name="T4" fmla="*/ 67 w 904"/>
                      <a:gd name="T5" fmla="*/ 2 h 544"/>
                      <a:gd name="T6" fmla="*/ 59 w 904"/>
                      <a:gd name="T7" fmla="*/ 3 h 544"/>
                      <a:gd name="T8" fmla="*/ 53 w 904"/>
                      <a:gd name="T9" fmla="*/ 4 h 544"/>
                      <a:gd name="T10" fmla="*/ 46 w 904"/>
                      <a:gd name="T11" fmla="*/ 7 h 544"/>
                      <a:gd name="T12" fmla="*/ 40 w 904"/>
                      <a:gd name="T13" fmla="*/ 10 h 544"/>
                      <a:gd name="T14" fmla="*/ 33 w 904"/>
                      <a:gd name="T15" fmla="*/ 14 h 544"/>
                      <a:gd name="T16" fmla="*/ 27 w 904"/>
                      <a:gd name="T17" fmla="*/ 18 h 544"/>
                      <a:gd name="T18" fmla="*/ 22 w 904"/>
                      <a:gd name="T19" fmla="*/ 23 h 544"/>
                      <a:gd name="T20" fmla="*/ 16 w 904"/>
                      <a:gd name="T21" fmla="*/ 28 h 544"/>
                      <a:gd name="T22" fmla="*/ 12 w 904"/>
                      <a:gd name="T23" fmla="*/ 34 h 544"/>
                      <a:gd name="T24" fmla="*/ 9 w 904"/>
                      <a:gd name="T25" fmla="*/ 40 h 544"/>
                      <a:gd name="T26" fmla="*/ 5 w 904"/>
                      <a:gd name="T27" fmla="*/ 47 h 544"/>
                      <a:gd name="T28" fmla="*/ 3 w 904"/>
                      <a:gd name="T29" fmla="*/ 54 h 544"/>
                      <a:gd name="T30" fmla="*/ 1 w 904"/>
                      <a:gd name="T31" fmla="*/ 61 h 544"/>
                      <a:gd name="T32" fmla="*/ 0 w 904"/>
                      <a:gd name="T33" fmla="*/ 69 h 544"/>
                      <a:gd name="T34" fmla="*/ 0 w 904"/>
                      <a:gd name="T35" fmla="*/ 77 h 544"/>
                      <a:gd name="T36" fmla="*/ 0 w 904"/>
                      <a:gd name="T37" fmla="*/ 544 h 544"/>
                      <a:gd name="T38" fmla="*/ 904 w 904"/>
                      <a:gd name="T39" fmla="*/ 544 h 544"/>
                      <a:gd name="T40" fmla="*/ 904 w 904"/>
                      <a:gd name="T41" fmla="*/ 77 h 544"/>
                      <a:gd name="T42" fmla="*/ 904 w 904"/>
                      <a:gd name="T43" fmla="*/ 69 h 544"/>
                      <a:gd name="T44" fmla="*/ 903 w 904"/>
                      <a:gd name="T45" fmla="*/ 61 h 544"/>
                      <a:gd name="T46" fmla="*/ 901 w 904"/>
                      <a:gd name="T47" fmla="*/ 54 h 544"/>
                      <a:gd name="T48" fmla="*/ 899 w 904"/>
                      <a:gd name="T49" fmla="*/ 47 h 544"/>
                      <a:gd name="T50" fmla="*/ 896 w 904"/>
                      <a:gd name="T51" fmla="*/ 40 h 544"/>
                      <a:gd name="T52" fmla="*/ 892 w 904"/>
                      <a:gd name="T53" fmla="*/ 34 h 544"/>
                      <a:gd name="T54" fmla="*/ 888 w 904"/>
                      <a:gd name="T55" fmla="*/ 28 h 544"/>
                      <a:gd name="T56" fmla="*/ 882 w 904"/>
                      <a:gd name="T57" fmla="*/ 23 h 544"/>
                      <a:gd name="T58" fmla="*/ 877 w 904"/>
                      <a:gd name="T59" fmla="*/ 18 h 544"/>
                      <a:gd name="T60" fmla="*/ 871 w 904"/>
                      <a:gd name="T61" fmla="*/ 14 h 544"/>
                      <a:gd name="T62" fmla="*/ 866 w 904"/>
                      <a:gd name="T63" fmla="*/ 10 h 544"/>
                      <a:gd name="T64" fmla="*/ 859 w 904"/>
                      <a:gd name="T65" fmla="*/ 7 h 544"/>
                      <a:gd name="T66" fmla="*/ 851 w 904"/>
                      <a:gd name="T67" fmla="*/ 4 h 544"/>
                      <a:gd name="T68" fmla="*/ 845 w 904"/>
                      <a:gd name="T69" fmla="*/ 3 h 544"/>
                      <a:gd name="T70" fmla="*/ 837 w 904"/>
                      <a:gd name="T71" fmla="*/ 2 h 544"/>
                      <a:gd name="T72" fmla="*/ 829 w 904"/>
                      <a:gd name="T73"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4" h="544">
                        <a:moveTo>
                          <a:pt x="829" y="0"/>
                        </a:moveTo>
                        <a:lnTo>
                          <a:pt x="75" y="0"/>
                        </a:lnTo>
                        <a:lnTo>
                          <a:pt x="67" y="2"/>
                        </a:lnTo>
                        <a:lnTo>
                          <a:pt x="59" y="3"/>
                        </a:lnTo>
                        <a:lnTo>
                          <a:pt x="53" y="4"/>
                        </a:lnTo>
                        <a:lnTo>
                          <a:pt x="46" y="7"/>
                        </a:lnTo>
                        <a:lnTo>
                          <a:pt x="40" y="10"/>
                        </a:lnTo>
                        <a:lnTo>
                          <a:pt x="33" y="14"/>
                        </a:lnTo>
                        <a:lnTo>
                          <a:pt x="27" y="18"/>
                        </a:lnTo>
                        <a:lnTo>
                          <a:pt x="22" y="23"/>
                        </a:lnTo>
                        <a:lnTo>
                          <a:pt x="16" y="28"/>
                        </a:lnTo>
                        <a:lnTo>
                          <a:pt x="12" y="34"/>
                        </a:lnTo>
                        <a:lnTo>
                          <a:pt x="9" y="40"/>
                        </a:lnTo>
                        <a:lnTo>
                          <a:pt x="5" y="47"/>
                        </a:lnTo>
                        <a:lnTo>
                          <a:pt x="3" y="54"/>
                        </a:lnTo>
                        <a:lnTo>
                          <a:pt x="1" y="61"/>
                        </a:lnTo>
                        <a:lnTo>
                          <a:pt x="0" y="69"/>
                        </a:lnTo>
                        <a:lnTo>
                          <a:pt x="0" y="77"/>
                        </a:lnTo>
                        <a:lnTo>
                          <a:pt x="0" y="544"/>
                        </a:lnTo>
                        <a:lnTo>
                          <a:pt x="904" y="544"/>
                        </a:lnTo>
                        <a:lnTo>
                          <a:pt x="904" y="77"/>
                        </a:lnTo>
                        <a:lnTo>
                          <a:pt x="904" y="69"/>
                        </a:lnTo>
                        <a:lnTo>
                          <a:pt x="903" y="61"/>
                        </a:lnTo>
                        <a:lnTo>
                          <a:pt x="901" y="54"/>
                        </a:lnTo>
                        <a:lnTo>
                          <a:pt x="899" y="47"/>
                        </a:lnTo>
                        <a:lnTo>
                          <a:pt x="896" y="40"/>
                        </a:lnTo>
                        <a:lnTo>
                          <a:pt x="892" y="34"/>
                        </a:lnTo>
                        <a:lnTo>
                          <a:pt x="888" y="28"/>
                        </a:lnTo>
                        <a:lnTo>
                          <a:pt x="882" y="23"/>
                        </a:lnTo>
                        <a:lnTo>
                          <a:pt x="877" y="18"/>
                        </a:lnTo>
                        <a:lnTo>
                          <a:pt x="871" y="14"/>
                        </a:lnTo>
                        <a:lnTo>
                          <a:pt x="866" y="10"/>
                        </a:lnTo>
                        <a:lnTo>
                          <a:pt x="859" y="7"/>
                        </a:lnTo>
                        <a:lnTo>
                          <a:pt x="851" y="4"/>
                        </a:lnTo>
                        <a:lnTo>
                          <a:pt x="845" y="3"/>
                        </a:lnTo>
                        <a:lnTo>
                          <a:pt x="837" y="2"/>
                        </a:lnTo>
                        <a:lnTo>
                          <a:pt x="82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 name="Freeform 1594"/>
                  <p:cNvSpPr>
                    <a:spLocks noEditPoints="1"/>
                  </p:cNvSpPr>
                  <p:nvPr/>
                </p:nvSpPr>
                <p:spPr bwMode="auto">
                  <a:xfrm>
                    <a:off x="879475" y="1000125"/>
                    <a:ext cx="287338" cy="76200"/>
                  </a:xfrm>
                  <a:custGeom>
                    <a:avLst/>
                    <a:gdLst>
                      <a:gd name="T0" fmla="*/ 459 w 904"/>
                      <a:gd name="T1" fmla="*/ 29 h 241"/>
                      <a:gd name="T2" fmla="*/ 469 w 904"/>
                      <a:gd name="T3" fmla="*/ 35 h 241"/>
                      <a:gd name="T4" fmla="*/ 478 w 904"/>
                      <a:gd name="T5" fmla="*/ 43 h 241"/>
                      <a:gd name="T6" fmla="*/ 482 w 904"/>
                      <a:gd name="T7" fmla="*/ 54 h 241"/>
                      <a:gd name="T8" fmla="*/ 482 w 904"/>
                      <a:gd name="T9" fmla="*/ 66 h 241"/>
                      <a:gd name="T10" fmla="*/ 478 w 904"/>
                      <a:gd name="T11" fmla="*/ 77 h 241"/>
                      <a:gd name="T12" fmla="*/ 469 w 904"/>
                      <a:gd name="T13" fmla="*/ 85 h 241"/>
                      <a:gd name="T14" fmla="*/ 459 w 904"/>
                      <a:gd name="T15" fmla="*/ 89 h 241"/>
                      <a:gd name="T16" fmla="*/ 447 w 904"/>
                      <a:gd name="T17" fmla="*/ 89 h 241"/>
                      <a:gd name="T18" fmla="*/ 436 w 904"/>
                      <a:gd name="T19" fmla="*/ 85 h 241"/>
                      <a:gd name="T20" fmla="*/ 427 w 904"/>
                      <a:gd name="T21" fmla="*/ 77 h 241"/>
                      <a:gd name="T22" fmla="*/ 422 w 904"/>
                      <a:gd name="T23" fmla="*/ 66 h 241"/>
                      <a:gd name="T24" fmla="*/ 422 w 904"/>
                      <a:gd name="T25" fmla="*/ 54 h 241"/>
                      <a:gd name="T26" fmla="*/ 427 w 904"/>
                      <a:gd name="T27" fmla="*/ 43 h 241"/>
                      <a:gd name="T28" fmla="*/ 436 w 904"/>
                      <a:gd name="T29" fmla="*/ 35 h 241"/>
                      <a:gd name="T30" fmla="*/ 447 w 904"/>
                      <a:gd name="T31" fmla="*/ 31 h 241"/>
                      <a:gd name="T32" fmla="*/ 452 w 904"/>
                      <a:gd name="T33" fmla="*/ 29 h 241"/>
                      <a:gd name="T34" fmla="*/ 0 w 904"/>
                      <a:gd name="T35" fmla="*/ 83 h 241"/>
                      <a:gd name="T36" fmla="*/ 3 w 904"/>
                      <a:gd name="T37" fmla="*/ 97 h 241"/>
                      <a:gd name="T38" fmla="*/ 9 w 904"/>
                      <a:gd name="T39" fmla="*/ 110 h 241"/>
                      <a:gd name="T40" fmla="*/ 16 w 904"/>
                      <a:gd name="T41" fmla="*/ 122 h 241"/>
                      <a:gd name="T42" fmla="*/ 27 w 904"/>
                      <a:gd name="T43" fmla="*/ 132 h 241"/>
                      <a:gd name="T44" fmla="*/ 40 w 904"/>
                      <a:gd name="T45" fmla="*/ 141 h 241"/>
                      <a:gd name="T46" fmla="*/ 53 w 904"/>
                      <a:gd name="T47" fmla="*/ 147 h 241"/>
                      <a:gd name="T48" fmla="*/ 67 w 904"/>
                      <a:gd name="T49" fmla="*/ 150 h 241"/>
                      <a:gd name="T50" fmla="*/ 437 w 904"/>
                      <a:gd name="T51" fmla="*/ 150 h 241"/>
                      <a:gd name="T52" fmla="*/ 195 w 904"/>
                      <a:gd name="T53" fmla="*/ 211 h 241"/>
                      <a:gd name="T54" fmla="*/ 190 w 904"/>
                      <a:gd name="T55" fmla="*/ 212 h 241"/>
                      <a:gd name="T56" fmla="*/ 186 w 904"/>
                      <a:gd name="T57" fmla="*/ 215 h 241"/>
                      <a:gd name="T58" fmla="*/ 182 w 904"/>
                      <a:gd name="T59" fmla="*/ 220 h 241"/>
                      <a:gd name="T60" fmla="*/ 181 w 904"/>
                      <a:gd name="T61" fmla="*/ 225 h 241"/>
                      <a:gd name="T62" fmla="*/ 182 w 904"/>
                      <a:gd name="T63" fmla="*/ 232 h 241"/>
                      <a:gd name="T64" fmla="*/ 186 w 904"/>
                      <a:gd name="T65" fmla="*/ 236 h 241"/>
                      <a:gd name="T66" fmla="*/ 190 w 904"/>
                      <a:gd name="T67" fmla="*/ 240 h 241"/>
                      <a:gd name="T68" fmla="*/ 195 w 904"/>
                      <a:gd name="T69" fmla="*/ 241 h 241"/>
                      <a:gd name="T70" fmla="*/ 742 w 904"/>
                      <a:gd name="T71" fmla="*/ 241 h 241"/>
                      <a:gd name="T72" fmla="*/ 747 w 904"/>
                      <a:gd name="T73" fmla="*/ 239 h 241"/>
                      <a:gd name="T74" fmla="*/ 752 w 904"/>
                      <a:gd name="T75" fmla="*/ 234 h 241"/>
                      <a:gd name="T76" fmla="*/ 754 w 904"/>
                      <a:gd name="T77" fmla="*/ 229 h 241"/>
                      <a:gd name="T78" fmla="*/ 754 w 904"/>
                      <a:gd name="T79" fmla="*/ 223 h 241"/>
                      <a:gd name="T80" fmla="*/ 752 w 904"/>
                      <a:gd name="T81" fmla="*/ 218 h 241"/>
                      <a:gd name="T82" fmla="*/ 747 w 904"/>
                      <a:gd name="T83" fmla="*/ 213 h 241"/>
                      <a:gd name="T84" fmla="*/ 742 w 904"/>
                      <a:gd name="T85" fmla="*/ 211 h 241"/>
                      <a:gd name="T86" fmla="*/ 468 w 904"/>
                      <a:gd name="T87" fmla="*/ 211 h 241"/>
                      <a:gd name="T88" fmla="*/ 829 w 904"/>
                      <a:gd name="T89" fmla="*/ 150 h 241"/>
                      <a:gd name="T90" fmla="*/ 845 w 904"/>
                      <a:gd name="T91" fmla="*/ 149 h 241"/>
                      <a:gd name="T92" fmla="*/ 859 w 904"/>
                      <a:gd name="T93" fmla="*/ 145 h 241"/>
                      <a:gd name="T94" fmla="*/ 871 w 904"/>
                      <a:gd name="T95" fmla="*/ 137 h 241"/>
                      <a:gd name="T96" fmla="*/ 882 w 904"/>
                      <a:gd name="T97" fmla="*/ 128 h 241"/>
                      <a:gd name="T98" fmla="*/ 892 w 904"/>
                      <a:gd name="T99" fmla="*/ 117 h 241"/>
                      <a:gd name="T100" fmla="*/ 899 w 904"/>
                      <a:gd name="T101" fmla="*/ 104 h 241"/>
                      <a:gd name="T102" fmla="*/ 903 w 904"/>
                      <a:gd name="T103" fmla="*/ 90 h 241"/>
                      <a:gd name="T104" fmla="*/ 904 w 904"/>
                      <a:gd name="T105" fmla="*/ 75 h 241"/>
                      <a:gd name="T106" fmla="*/ 0 w 904"/>
                      <a:gd name="T10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4" h="241">
                        <a:moveTo>
                          <a:pt x="452" y="29"/>
                        </a:moveTo>
                        <a:lnTo>
                          <a:pt x="459" y="29"/>
                        </a:lnTo>
                        <a:lnTo>
                          <a:pt x="464" y="32"/>
                        </a:lnTo>
                        <a:lnTo>
                          <a:pt x="469" y="35"/>
                        </a:lnTo>
                        <a:lnTo>
                          <a:pt x="473" y="38"/>
                        </a:lnTo>
                        <a:lnTo>
                          <a:pt x="478" y="43"/>
                        </a:lnTo>
                        <a:lnTo>
                          <a:pt x="480" y="48"/>
                        </a:lnTo>
                        <a:lnTo>
                          <a:pt x="482" y="54"/>
                        </a:lnTo>
                        <a:lnTo>
                          <a:pt x="482" y="59"/>
                        </a:lnTo>
                        <a:lnTo>
                          <a:pt x="482" y="66"/>
                        </a:lnTo>
                        <a:lnTo>
                          <a:pt x="480" y="71"/>
                        </a:lnTo>
                        <a:lnTo>
                          <a:pt x="478" y="77"/>
                        </a:lnTo>
                        <a:lnTo>
                          <a:pt x="473" y="81"/>
                        </a:lnTo>
                        <a:lnTo>
                          <a:pt x="469" y="85"/>
                        </a:lnTo>
                        <a:lnTo>
                          <a:pt x="464" y="87"/>
                        </a:lnTo>
                        <a:lnTo>
                          <a:pt x="459" y="89"/>
                        </a:lnTo>
                        <a:lnTo>
                          <a:pt x="452" y="90"/>
                        </a:lnTo>
                        <a:lnTo>
                          <a:pt x="447" y="89"/>
                        </a:lnTo>
                        <a:lnTo>
                          <a:pt x="440" y="87"/>
                        </a:lnTo>
                        <a:lnTo>
                          <a:pt x="436" y="85"/>
                        </a:lnTo>
                        <a:lnTo>
                          <a:pt x="431" y="81"/>
                        </a:lnTo>
                        <a:lnTo>
                          <a:pt x="427" y="77"/>
                        </a:lnTo>
                        <a:lnTo>
                          <a:pt x="424" y="71"/>
                        </a:lnTo>
                        <a:lnTo>
                          <a:pt x="422" y="66"/>
                        </a:lnTo>
                        <a:lnTo>
                          <a:pt x="422" y="59"/>
                        </a:lnTo>
                        <a:lnTo>
                          <a:pt x="422" y="54"/>
                        </a:lnTo>
                        <a:lnTo>
                          <a:pt x="424" y="48"/>
                        </a:lnTo>
                        <a:lnTo>
                          <a:pt x="427" y="43"/>
                        </a:lnTo>
                        <a:lnTo>
                          <a:pt x="431" y="38"/>
                        </a:lnTo>
                        <a:lnTo>
                          <a:pt x="436" y="35"/>
                        </a:lnTo>
                        <a:lnTo>
                          <a:pt x="440" y="32"/>
                        </a:lnTo>
                        <a:lnTo>
                          <a:pt x="447" y="31"/>
                        </a:lnTo>
                        <a:lnTo>
                          <a:pt x="452" y="29"/>
                        </a:lnTo>
                        <a:lnTo>
                          <a:pt x="452" y="29"/>
                        </a:lnTo>
                        <a:close/>
                        <a:moveTo>
                          <a:pt x="0" y="75"/>
                        </a:moveTo>
                        <a:lnTo>
                          <a:pt x="0" y="83"/>
                        </a:lnTo>
                        <a:lnTo>
                          <a:pt x="1" y="90"/>
                        </a:lnTo>
                        <a:lnTo>
                          <a:pt x="3" y="97"/>
                        </a:lnTo>
                        <a:lnTo>
                          <a:pt x="5" y="104"/>
                        </a:lnTo>
                        <a:lnTo>
                          <a:pt x="9" y="110"/>
                        </a:lnTo>
                        <a:lnTo>
                          <a:pt x="12" y="117"/>
                        </a:lnTo>
                        <a:lnTo>
                          <a:pt x="16" y="122"/>
                        </a:lnTo>
                        <a:lnTo>
                          <a:pt x="22" y="128"/>
                        </a:lnTo>
                        <a:lnTo>
                          <a:pt x="27" y="132"/>
                        </a:lnTo>
                        <a:lnTo>
                          <a:pt x="33" y="137"/>
                        </a:lnTo>
                        <a:lnTo>
                          <a:pt x="40" y="141"/>
                        </a:lnTo>
                        <a:lnTo>
                          <a:pt x="46" y="145"/>
                        </a:lnTo>
                        <a:lnTo>
                          <a:pt x="53" y="147"/>
                        </a:lnTo>
                        <a:lnTo>
                          <a:pt x="59" y="149"/>
                        </a:lnTo>
                        <a:lnTo>
                          <a:pt x="67" y="150"/>
                        </a:lnTo>
                        <a:lnTo>
                          <a:pt x="75" y="150"/>
                        </a:lnTo>
                        <a:lnTo>
                          <a:pt x="437" y="150"/>
                        </a:lnTo>
                        <a:lnTo>
                          <a:pt x="437" y="211"/>
                        </a:lnTo>
                        <a:lnTo>
                          <a:pt x="195" y="211"/>
                        </a:lnTo>
                        <a:lnTo>
                          <a:pt x="192" y="211"/>
                        </a:lnTo>
                        <a:lnTo>
                          <a:pt x="190" y="212"/>
                        </a:lnTo>
                        <a:lnTo>
                          <a:pt x="188" y="213"/>
                        </a:lnTo>
                        <a:lnTo>
                          <a:pt x="186" y="215"/>
                        </a:lnTo>
                        <a:lnTo>
                          <a:pt x="183" y="218"/>
                        </a:lnTo>
                        <a:lnTo>
                          <a:pt x="182" y="220"/>
                        </a:lnTo>
                        <a:lnTo>
                          <a:pt x="181" y="223"/>
                        </a:lnTo>
                        <a:lnTo>
                          <a:pt x="181" y="225"/>
                        </a:lnTo>
                        <a:lnTo>
                          <a:pt x="181" y="229"/>
                        </a:lnTo>
                        <a:lnTo>
                          <a:pt x="182" y="232"/>
                        </a:lnTo>
                        <a:lnTo>
                          <a:pt x="183" y="234"/>
                        </a:lnTo>
                        <a:lnTo>
                          <a:pt x="186" y="236"/>
                        </a:lnTo>
                        <a:lnTo>
                          <a:pt x="188" y="239"/>
                        </a:lnTo>
                        <a:lnTo>
                          <a:pt x="190" y="240"/>
                        </a:lnTo>
                        <a:lnTo>
                          <a:pt x="192" y="241"/>
                        </a:lnTo>
                        <a:lnTo>
                          <a:pt x="195" y="241"/>
                        </a:lnTo>
                        <a:lnTo>
                          <a:pt x="739" y="241"/>
                        </a:lnTo>
                        <a:lnTo>
                          <a:pt x="742" y="241"/>
                        </a:lnTo>
                        <a:lnTo>
                          <a:pt x="745" y="240"/>
                        </a:lnTo>
                        <a:lnTo>
                          <a:pt x="747" y="239"/>
                        </a:lnTo>
                        <a:lnTo>
                          <a:pt x="750" y="236"/>
                        </a:lnTo>
                        <a:lnTo>
                          <a:pt x="752" y="234"/>
                        </a:lnTo>
                        <a:lnTo>
                          <a:pt x="753" y="232"/>
                        </a:lnTo>
                        <a:lnTo>
                          <a:pt x="754" y="229"/>
                        </a:lnTo>
                        <a:lnTo>
                          <a:pt x="754" y="225"/>
                        </a:lnTo>
                        <a:lnTo>
                          <a:pt x="754" y="223"/>
                        </a:lnTo>
                        <a:lnTo>
                          <a:pt x="753" y="220"/>
                        </a:lnTo>
                        <a:lnTo>
                          <a:pt x="752" y="218"/>
                        </a:lnTo>
                        <a:lnTo>
                          <a:pt x="750" y="215"/>
                        </a:lnTo>
                        <a:lnTo>
                          <a:pt x="747" y="213"/>
                        </a:lnTo>
                        <a:lnTo>
                          <a:pt x="745" y="212"/>
                        </a:lnTo>
                        <a:lnTo>
                          <a:pt x="742" y="211"/>
                        </a:lnTo>
                        <a:lnTo>
                          <a:pt x="739" y="211"/>
                        </a:lnTo>
                        <a:lnTo>
                          <a:pt x="468" y="211"/>
                        </a:lnTo>
                        <a:lnTo>
                          <a:pt x="468" y="150"/>
                        </a:lnTo>
                        <a:lnTo>
                          <a:pt x="829" y="150"/>
                        </a:lnTo>
                        <a:lnTo>
                          <a:pt x="837" y="150"/>
                        </a:lnTo>
                        <a:lnTo>
                          <a:pt x="845" y="149"/>
                        </a:lnTo>
                        <a:lnTo>
                          <a:pt x="851" y="147"/>
                        </a:lnTo>
                        <a:lnTo>
                          <a:pt x="859" y="145"/>
                        </a:lnTo>
                        <a:lnTo>
                          <a:pt x="866" y="141"/>
                        </a:lnTo>
                        <a:lnTo>
                          <a:pt x="871" y="137"/>
                        </a:lnTo>
                        <a:lnTo>
                          <a:pt x="877" y="132"/>
                        </a:lnTo>
                        <a:lnTo>
                          <a:pt x="882" y="128"/>
                        </a:lnTo>
                        <a:lnTo>
                          <a:pt x="888" y="122"/>
                        </a:lnTo>
                        <a:lnTo>
                          <a:pt x="892" y="117"/>
                        </a:lnTo>
                        <a:lnTo>
                          <a:pt x="896" y="110"/>
                        </a:lnTo>
                        <a:lnTo>
                          <a:pt x="899" y="104"/>
                        </a:lnTo>
                        <a:lnTo>
                          <a:pt x="901" y="97"/>
                        </a:lnTo>
                        <a:lnTo>
                          <a:pt x="903" y="90"/>
                        </a:lnTo>
                        <a:lnTo>
                          <a:pt x="904" y="83"/>
                        </a:lnTo>
                        <a:lnTo>
                          <a:pt x="904" y="75"/>
                        </a:lnTo>
                        <a:lnTo>
                          <a:pt x="904" y="0"/>
                        </a:lnTo>
                        <a:lnTo>
                          <a:pt x="0" y="0"/>
                        </a:lnTo>
                        <a:lnTo>
                          <a:pt x="0" y="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6" name="Group 105"/>
                <p:cNvGrpSpPr/>
                <p:nvPr/>
              </p:nvGrpSpPr>
              <p:grpSpPr>
                <a:xfrm>
                  <a:off x="1133059" y="2760444"/>
                  <a:ext cx="245094" cy="220719"/>
                  <a:chOff x="879475" y="817563"/>
                  <a:chExt cx="287338" cy="258762"/>
                </a:xfrm>
                <a:solidFill>
                  <a:schemeClr val="accent1"/>
                </a:solidFill>
              </p:grpSpPr>
              <p:sp>
                <p:nvSpPr>
                  <p:cNvPr id="112" name="Freeform 1593"/>
                  <p:cNvSpPr>
                    <a:spLocks/>
                  </p:cNvSpPr>
                  <p:nvPr/>
                </p:nvSpPr>
                <p:spPr bwMode="auto">
                  <a:xfrm>
                    <a:off x="879475" y="817563"/>
                    <a:ext cx="287338" cy="171450"/>
                  </a:xfrm>
                  <a:custGeom>
                    <a:avLst/>
                    <a:gdLst>
                      <a:gd name="T0" fmla="*/ 829 w 904"/>
                      <a:gd name="T1" fmla="*/ 0 h 544"/>
                      <a:gd name="T2" fmla="*/ 75 w 904"/>
                      <a:gd name="T3" fmla="*/ 0 h 544"/>
                      <a:gd name="T4" fmla="*/ 67 w 904"/>
                      <a:gd name="T5" fmla="*/ 2 h 544"/>
                      <a:gd name="T6" fmla="*/ 59 w 904"/>
                      <a:gd name="T7" fmla="*/ 3 h 544"/>
                      <a:gd name="T8" fmla="*/ 53 w 904"/>
                      <a:gd name="T9" fmla="*/ 4 h 544"/>
                      <a:gd name="T10" fmla="*/ 46 w 904"/>
                      <a:gd name="T11" fmla="*/ 7 h 544"/>
                      <a:gd name="T12" fmla="*/ 40 w 904"/>
                      <a:gd name="T13" fmla="*/ 10 h 544"/>
                      <a:gd name="T14" fmla="*/ 33 w 904"/>
                      <a:gd name="T15" fmla="*/ 14 h 544"/>
                      <a:gd name="T16" fmla="*/ 27 w 904"/>
                      <a:gd name="T17" fmla="*/ 18 h 544"/>
                      <a:gd name="T18" fmla="*/ 22 w 904"/>
                      <a:gd name="T19" fmla="*/ 23 h 544"/>
                      <a:gd name="T20" fmla="*/ 16 w 904"/>
                      <a:gd name="T21" fmla="*/ 28 h 544"/>
                      <a:gd name="T22" fmla="*/ 12 w 904"/>
                      <a:gd name="T23" fmla="*/ 34 h 544"/>
                      <a:gd name="T24" fmla="*/ 9 w 904"/>
                      <a:gd name="T25" fmla="*/ 40 h 544"/>
                      <a:gd name="T26" fmla="*/ 5 w 904"/>
                      <a:gd name="T27" fmla="*/ 47 h 544"/>
                      <a:gd name="T28" fmla="*/ 3 w 904"/>
                      <a:gd name="T29" fmla="*/ 54 h 544"/>
                      <a:gd name="T30" fmla="*/ 1 w 904"/>
                      <a:gd name="T31" fmla="*/ 61 h 544"/>
                      <a:gd name="T32" fmla="*/ 0 w 904"/>
                      <a:gd name="T33" fmla="*/ 69 h 544"/>
                      <a:gd name="T34" fmla="*/ 0 w 904"/>
                      <a:gd name="T35" fmla="*/ 77 h 544"/>
                      <a:gd name="T36" fmla="*/ 0 w 904"/>
                      <a:gd name="T37" fmla="*/ 544 h 544"/>
                      <a:gd name="T38" fmla="*/ 904 w 904"/>
                      <a:gd name="T39" fmla="*/ 544 h 544"/>
                      <a:gd name="T40" fmla="*/ 904 w 904"/>
                      <a:gd name="T41" fmla="*/ 77 h 544"/>
                      <a:gd name="T42" fmla="*/ 904 w 904"/>
                      <a:gd name="T43" fmla="*/ 69 h 544"/>
                      <a:gd name="T44" fmla="*/ 903 w 904"/>
                      <a:gd name="T45" fmla="*/ 61 h 544"/>
                      <a:gd name="T46" fmla="*/ 901 w 904"/>
                      <a:gd name="T47" fmla="*/ 54 h 544"/>
                      <a:gd name="T48" fmla="*/ 899 w 904"/>
                      <a:gd name="T49" fmla="*/ 47 h 544"/>
                      <a:gd name="T50" fmla="*/ 896 w 904"/>
                      <a:gd name="T51" fmla="*/ 40 h 544"/>
                      <a:gd name="T52" fmla="*/ 892 w 904"/>
                      <a:gd name="T53" fmla="*/ 34 h 544"/>
                      <a:gd name="T54" fmla="*/ 888 w 904"/>
                      <a:gd name="T55" fmla="*/ 28 h 544"/>
                      <a:gd name="T56" fmla="*/ 882 w 904"/>
                      <a:gd name="T57" fmla="*/ 23 h 544"/>
                      <a:gd name="T58" fmla="*/ 877 w 904"/>
                      <a:gd name="T59" fmla="*/ 18 h 544"/>
                      <a:gd name="T60" fmla="*/ 871 w 904"/>
                      <a:gd name="T61" fmla="*/ 14 h 544"/>
                      <a:gd name="T62" fmla="*/ 866 w 904"/>
                      <a:gd name="T63" fmla="*/ 10 h 544"/>
                      <a:gd name="T64" fmla="*/ 859 w 904"/>
                      <a:gd name="T65" fmla="*/ 7 h 544"/>
                      <a:gd name="T66" fmla="*/ 851 w 904"/>
                      <a:gd name="T67" fmla="*/ 4 h 544"/>
                      <a:gd name="T68" fmla="*/ 845 w 904"/>
                      <a:gd name="T69" fmla="*/ 3 h 544"/>
                      <a:gd name="T70" fmla="*/ 837 w 904"/>
                      <a:gd name="T71" fmla="*/ 2 h 544"/>
                      <a:gd name="T72" fmla="*/ 829 w 904"/>
                      <a:gd name="T73"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4" h="544">
                        <a:moveTo>
                          <a:pt x="829" y="0"/>
                        </a:moveTo>
                        <a:lnTo>
                          <a:pt x="75" y="0"/>
                        </a:lnTo>
                        <a:lnTo>
                          <a:pt x="67" y="2"/>
                        </a:lnTo>
                        <a:lnTo>
                          <a:pt x="59" y="3"/>
                        </a:lnTo>
                        <a:lnTo>
                          <a:pt x="53" y="4"/>
                        </a:lnTo>
                        <a:lnTo>
                          <a:pt x="46" y="7"/>
                        </a:lnTo>
                        <a:lnTo>
                          <a:pt x="40" y="10"/>
                        </a:lnTo>
                        <a:lnTo>
                          <a:pt x="33" y="14"/>
                        </a:lnTo>
                        <a:lnTo>
                          <a:pt x="27" y="18"/>
                        </a:lnTo>
                        <a:lnTo>
                          <a:pt x="22" y="23"/>
                        </a:lnTo>
                        <a:lnTo>
                          <a:pt x="16" y="28"/>
                        </a:lnTo>
                        <a:lnTo>
                          <a:pt x="12" y="34"/>
                        </a:lnTo>
                        <a:lnTo>
                          <a:pt x="9" y="40"/>
                        </a:lnTo>
                        <a:lnTo>
                          <a:pt x="5" y="47"/>
                        </a:lnTo>
                        <a:lnTo>
                          <a:pt x="3" y="54"/>
                        </a:lnTo>
                        <a:lnTo>
                          <a:pt x="1" y="61"/>
                        </a:lnTo>
                        <a:lnTo>
                          <a:pt x="0" y="69"/>
                        </a:lnTo>
                        <a:lnTo>
                          <a:pt x="0" y="77"/>
                        </a:lnTo>
                        <a:lnTo>
                          <a:pt x="0" y="544"/>
                        </a:lnTo>
                        <a:lnTo>
                          <a:pt x="904" y="544"/>
                        </a:lnTo>
                        <a:lnTo>
                          <a:pt x="904" y="77"/>
                        </a:lnTo>
                        <a:lnTo>
                          <a:pt x="904" y="69"/>
                        </a:lnTo>
                        <a:lnTo>
                          <a:pt x="903" y="61"/>
                        </a:lnTo>
                        <a:lnTo>
                          <a:pt x="901" y="54"/>
                        </a:lnTo>
                        <a:lnTo>
                          <a:pt x="899" y="47"/>
                        </a:lnTo>
                        <a:lnTo>
                          <a:pt x="896" y="40"/>
                        </a:lnTo>
                        <a:lnTo>
                          <a:pt x="892" y="34"/>
                        </a:lnTo>
                        <a:lnTo>
                          <a:pt x="888" y="28"/>
                        </a:lnTo>
                        <a:lnTo>
                          <a:pt x="882" y="23"/>
                        </a:lnTo>
                        <a:lnTo>
                          <a:pt x="877" y="18"/>
                        </a:lnTo>
                        <a:lnTo>
                          <a:pt x="871" y="14"/>
                        </a:lnTo>
                        <a:lnTo>
                          <a:pt x="866" y="10"/>
                        </a:lnTo>
                        <a:lnTo>
                          <a:pt x="859" y="7"/>
                        </a:lnTo>
                        <a:lnTo>
                          <a:pt x="851" y="4"/>
                        </a:lnTo>
                        <a:lnTo>
                          <a:pt x="845" y="3"/>
                        </a:lnTo>
                        <a:lnTo>
                          <a:pt x="837" y="2"/>
                        </a:lnTo>
                        <a:lnTo>
                          <a:pt x="82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 name="Freeform 1594"/>
                  <p:cNvSpPr>
                    <a:spLocks noEditPoints="1"/>
                  </p:cNvSpPr>
                  <p:nvPr/>
                </p:nvSpPr>
                <p:spPr bwMode="auto">
                  <a:xfrm>
                    <a:off x="879475" y="1000125"/>
                    <a:ext cx="287338" cy="76200"/>
                  </a:xfrm>
                  <a:custGeom>
                    <a:avLst/>
                    <a:gdLst>
                      <a:gd name="T0" fmla="*/ 459 w 904"/>
                      <a:gd name="T1" fmla="*/ 29 h 241"/>
                      <a:gd name="T2" fmla="*/ 469 w 904"/>
                      <a:gd name="T3" fmla="*/ 35 h 241"/>
                      <a:gd name="T4" fmla="*/ 478 w 904"/>
                      <a:gd name="T5" fmla="*/ 43 h 241"/>
                      <a:gd name="T6" fmla="*/ 482 w 904"/>
                      <a:gd name="T7" fmla="*/ 54 h 241"/>
                      <a:gd name="T8" fmla="*/ 482 w 904"/>
                      <a:gd name="T9" fmla="*/ 66 h 241"/>
                      <a:gd name="T10" fmla="*/ 478 w 904"/>
                      <a:gd name="T11" fmla="*/ 77 h 241"/>
                      <a:gd name="T12" fmla="*/ 469 w 904"/>
                      <a:gd name="T13" fmla="*/ 85 h 241"/>
                      <a:gd name="T14" fmla="*/ 459 w 904"/>
                      <a:gd name="T15" fmla="*/ 89 h 241"/>
                      <a:gd name="T16" fmla="*/ 447 w 904"/>
                      <a:gd name="T17" fmla="*/ 89 h 241"/>
                      <a:gd name="T18" fmla="*/ 436 w 904"/>
                      <a:gd name="T19" fmla="*/ 85 h 241"/>
                      <a:gd name="T20" fmla="*/ 427 w 904"/>
                      <a:gd name="T21" fmla="*/ 77 h 241"/>
                      <a:gd name="T22" fmla="*/ 422 w 904"/>
                      <a:gd name="T23" fmla="*/ 66 h 241"/>
                      <a:gd name="T24" fmla="*/ 422 w 904"/>
                      <a:gd name="T25" fmla="*/ 54 h 241"/>
                      <a:gd name="T26" fmla="*/ 427 w 904"/>
                      <a:gd name="T27" fmla="*/ 43 h 241"/>
                      <a:gd name="T28" fmla="*/ 436 w 904"/>
                      <a:gd name="T29" fmla="*/ 35 h 241"/>
                      <a:gd name="T30" fmla="*/ 447 w 904"/>
                      <a:gd name="T31" fmla="*/ 31 h 241"/>
                      <a:gd name="T32" fmla="*/ 452 w 904"/>
                      <a:gd name="T33" fmla="*/ 29 h 241"/>
                      <a:gd name="T34" fmla="*/ 0 w 904"/>
                      <a:gd name="T35" fmla="*/ 83 h 241"/>
                      <a:gd name="T36" fmla="*/ 3 w 904"/>
                      <a:gd name="T37" fmla="*/ 97 h 241"/>
                      <a:gd name="T38" fmla="*/ 9 w 904"/>
                      <a:gd name="T39" fmla="*/ 110 h 241"/>
                      <a:gd name="T40" fmla="*/ 16 w 904"/>
                      <a:gd name="T41" fmla="*/ 122 h 241"/>
                      <a:gd name="T42" fmla="*/ 27 w 904"/>
                      <a:gd name="T43" fmla="*/ 132 h 241"/>
                      <a:gd name="T44" fmla="*/ 40 w 904"/>
                      <a:gd name="T45" fmla="*/ 141 h 241"/>
                      <a:gd name="T46" fmla="*/ 53 w 904"/>
                      <a:gd name="T47" fmla="*/ 147 h 241"/>
                      <a:gd name="T48" fmla="*/ 67 w 904"/>
                      <a:gd name="T49" fmla="*/ 150 h 241"/>
                      <a:gd name="T50" fmla="*/ 437 w 904"/>
                      <a:gd name="T51" fmla="*/ 150 h 241"/>
                      <a:gd name="T52" fmla="*/ 195 w 904"/>
                      <a:gd name="T53" fmla="*/ 211 h 241"/>
                      <a:gd name="T54" fmla="*/ 190 w 904"/>
                      <a:gd name="T55" fmla="*/ 212 h 241"/>
                      <a:gd name="T56" fmla="*/ 186 w 904"/>
                      <a:gd name="T57" fmla="*/ 215 h 241"/>
                      <a:gd name="T58" fmla="*/ 182 w 904"/>
                      <a:gd name="T59" fmla="*/ 220 h 241"/>
                      <a:gd name="T60" fmla="*/ 181 w 904"/>
                      <a:gd name="T61" fmla="*/ 225 h 241"/>
                      <a:gd name="T62" fmla="*/ 182 w 904"/>
                      <a:gd name="T63" fmla="*/ 232 h 241"/>
                      <a:gd name="T64" fmla="*/ 186 w 904"/>
                      <a:gd name="T65" fmla="*/ 236 h 241"/>
                      <a:gd name="T66" fmla="*/ 190 w 904"/>
                      <a:gd name="T67" fmla="*/ 240 h 241"/>
                      <a:gd name="T68" fmla="*/ 195 w 904"/>
                      <a:gd name="T69" fmla="*/ 241 h 241"/>
                      <a:gd name="T70" fmla="*/ 742 w 904"/>
                      <a:gd name="T71" fmla="*/ 241 h 241"/>
                      <a:gd name="T72" fmla="*/ 747 w 904"/>
                      <a:gd name="T73" fmla="*/ 239 h 241"/>
                      <a:gd name="T74" fmla="*/ 752 w 904"/>
                      <a:gd name="T75" fmla="*/ 234 h 241"/>
                      <a:gd name="T76" fmla="*/ 754 w 904"/>
                      <a:gd name="T77" fmla="*/ 229 h 241"/>
                      <a:gd name="T78" fmla="*/ 754 w 904"/>
                      <a:gd name="T79" fmla="*/ 223 h 241"/>
                      <a:gd name="T80" fmla="*/ 752 w 904"/>
                      <a:gd name="T81" fmla="*/ 218 h 241"/>
                      <a:gd name="T82" fmla="*/ 747 w 904"/>
                      <a:gd name="T83" fmla="*/ 213 h 241"/>
                      <a:gd name="T84" fmla="*/ 742 w 904"/>
                      <a:gd name="T85" fmla="*/ 211 h 241"/>
                      <a:gd name="T86" fmla="*/ 468 w 904"/>
                      <a:gd name="T87" fmla="*/ 211 h 241"/>
                      <a:gd name="T88" fmla="*/ 829 w 904"/>
                      <a:gd name="T89" fmla="*/ 150 h 241"/>
                      <a:gd name="T90" fmla="*/ 845 w 904"/>
                      <a:gd name="T91" fmla="*/ 149 h 241"/>
                      <a:gd name="T92" fmla="*/ 859 w 904"/>
                      <a:gd name="T93" fmla="*/ 145 h 241"/>
                      <a:gd name="T94" fmla="*/ 871 w 904"/>
                      <a:gd name="T95" fmla="*/ 137 h 241"/>
                      <a:gd name="T96" fmla="*/ 882 w 904"/>
                      <a:gd name="T97" fmla="*/ 128 h 241"/>
                      <a:gd name="T98" fmla="*/ 892 w 904"/>
                      <a:gd name="T99" fmla="*/ 117 h 241"/>
                      <a:gd name="T100" fmla="*/ 899 w 904"/>
                      <a:gd name="T101" fmla="*/ 104 h 241"/>
                      <a:gd name="T102" fmla="*/ 903 w 904"/>
                      <a:gd name="T103" fmla="*/ 90 h 241"/>
                      <a:gd name="T104" fmla="*/ 904 w 904"/>
                      <a:gd name="T105" fmla="*/ 75 h 241"/>
                      <a:gd name="T106" fmla="*/ 0 w 904"/>
                      <a:gd name="T10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4" h="241">
                        <a:moveTo>
                          <a:pt x="452" y="29"/>
                        </a:moveTo>
                        <a:lnTo>
                          <a:pt x="459" y="29"/>
                        </a:lnTo>
                        <a:lnTo>
                          <a:pt x="464" y="32"/>
                        </a:lnTo>
                        <a:lnTo>
                          <a:pt x="469" y="35"/>
                        </a:lnTo>
                        <a:lnTo>
                          <a:pt x="473" y="38"/>
                        </a:lnTo>
                        <a:lnTo>
                          <a:pt x="478" y="43"/>
                        </a:lnTo>
                        <a:lnTo>
                          <a:pt x="480" y="48"/>
                        </a:lnTo>
                        <a:lnTo>
                          <a:pt x="482" y="54"/>
                        </a:lnTo>
                        <a:lnTo>
                          <a:pt x="482" y="59"/>
                        </a:lnTo>
                        <a:lnTo>
                          <a:pt x="482" y="66"/>
                        </a:lnTo>
                        <a:lnTo>
                          <a:pt x="480" y="71"/>
                        </a:lnTo>
                        <a:lnTo>
                          <a:pt x="478" y="77"/>
                        </a:lnTo>
                        <a:lnTo>
                          <a:pt x="473" y="81"/>
                        </a:lnTo>
                        <a:lnTo>
                          <a:pt x="469" y="85"/>
                        </a:lnTo>
                        <a:lnTo>
                          <a:pt x="464" y="87"/>
                        </a:lnTo>
                        <a:lnTo>
                          <a:pt x="459" y="89"/>
                        </a:lnTo>
                        <a:lnTo>
                          <a:pt x="452" y="90"/>
                        </a:lnTo>
                        <a:lnTo>
                          <a:pt x="447" y="89"/>
                        </a:lnTo>
                        <a:lnTo>
                          <a:pt x="440" y="87"/>
                        </a:lnTo>
                        <a:lnTo>
                          <a:pt x="436" y="85"/>
                        </a:lnTo>
                        <a:lnTo>
                          <a:pt x="431" y="81"/>
                        </a:lnTo>
                        <a:lnTo>
                          <a:pt x="427" y="77"/>
                        </a:lnTo>
                        <a:lnTo>
                          <a:pt x="424" y="71"/>
                        </a:lnTo>
                        <a:lnTo>
                          <a:pt x="422" y="66"/>
                        </a:lnTo>
                        <a:lnTo>
                          <a:pt x="422" y="59"/>
                        </a:lnTo>
                        <a:lnTo>
                          <a:pt x="422" y="54"/>
                        </a:lnTo>
                        <a:lnTo>
                          <a:pt x="424" y="48"/>
                        </a:lnTo>
                        <a:lnTo>
                          <a:pt x="427" y="43"/>
                        </a:lnTo>
                        <a:lnTo>
                          <a:pt x="431" y="38"/>
                        </a:lnTo>
                        <a:lnTo>
                          <a:pt x="436" y="35"/>
                        </a:lnTo>
                        <a:lnTo>
                          <a:pt x="440" y="32"/>
                        </a:lnTo>
                        <a:lnTo>
                          <a:pt x="447" y="31"/>
                        </a:lnTo>
                        <a:lnTo>
                          <a:pt x="452" y="29"/>
                        </a:lnTo>
                        <a:lnTo>
                          <a:pt x="452" y="29"/>
                        </a:lnTo>
                        <a:close/>
                        <a:moveTo>
                          <a:pt x="0" y="75"/>
                        </a:moveTo>
                        <a:lnTo>
                          <a:pt x="0" y="83"/>
                        </a:lnTo>
                        <a:lnTo>
                          <a:pt x="1" y="90"/>
                        </a:lnTo>
                        <a:lnTo>
                          <a:pt x="3" y="97"/>
                        </a:lnTo>
                        <a:lnTo>
                          <a:pt x="5" y="104"/>
                        </a:lnTo>
                        <a:lnTo>
                          <a:pt x="9" y="110"/>
                        </a:lnTo>
                        <a:lnTo>
                          <a:pt x="12" y="117"/>
                        </a:lnTo>
                        <a:lnTo>
                          <a:pt x="16" y="122"/>
                        </a:lnTo>
                        <a:lnTo>
                          <a:pt x="22" y="128"/>
                        </a:lnTo>
                        <a:lnTo>
                          <a:pt x="27" y="132"/>
                        </a:lnTo>
                        <a:lnTo>
                          <a:pt x="33" y="137"/>
                        </a:lnTo>
                        <a:lnTo>
                          <a:pt x="40" y="141"/>
                        </a:lnTo>
                        <a:lnTo>
                          <a:pt x="46" y="145"/>
                        </a:lnTo>
                        <a:lnTo>
                          <a:pt x="53" y="147"/>
                        </a:lnTo>
                        <a:lnTo>
                          <a:pt x="59" y="149"/>
                        </a:lnTo>
                        <a:lnTo>
                          <a:pt x="67" y="150"/>
                        </a:lnTo>
                        <a:lnTo>
                          <a:pt x="75" y="150"/>
                        </a:lnTo>
                        <a:lnTo>
                          <a:pt x="437" y="150"/>
                        </a:lnTo>
                        <a:lnTo>
                          <a:pt x="437" y="211"/>
                        </a:lnTo>
                        <a:lnTo>
                          <a:pt x="195" y="211"/>
                        </a:lnTo>
                        <a:lnTo>
                          <a:pt x="192" y="211"/>
                        </a:lnTo>
                        <a:lnTo>
                          <a:pt x="190" y="212"/>
                        </a:lnTo>
                        <a:lnTo>
                          <a:pt x="188" y="213"/>
                        </a:lnTo>
                        <a:lnTo>
                          <a:pt x="186" y="215"/>
                        </a:lnTo>
                        <a:lnTo>
                          <a:pt x="183" y="218"/>
                        </a:lnTo>
                        <a:lnTo>
                          <a:pt x="182" y="220"/>
                        </a:lnTo>
                        <a:lnTo>
                          <a:pt x="181" y="223"/>
                        </a:lnTo>
                        <a:lnTo>
                          <a:pt x="181" y="225"/>
                        </a:lnTo>
                        <a:lnTo>
                          <a:pt x="181" y="229"/>
                        </a:lnTo>
                        <a:lnTo>
                          <a:pt x="182" y="232"/>
                        </a:lnTo>
                        <a:lnTo>
                          <a:pt x="183" y="234"/>
                        </a:lnTo>
                        <a:lnTo>
                          <a:pt x="186" y="236"/>
                        </a:lnTo>
                        <a:lnTo>
                          <a:pt x="188" y="239"/>
                        </a:lnTo>
                        <a:lnTo>
                          <a:pt x="190" y="240"/>
                        </a:lnTo>
                        <a:lnTo>
                          <a:pt x="192" y="241"/>
                        </a:lnTo>
                        <a:lnTo>
                          <a:pt x="195" y="241"/>
                        </a:lnTo>
                        <a:lnTo>
                          <a:pt x="739" y="241"/>
                        </a:lnTo>
                        <a:lnTo>
                          <a:pt x="742" y="241"/>
                        </a:lnTo>
                        <a:lnTo>
                          <a:pt x="745" y="240"/>
                        </a:lnTo>
                        <a:lnTo>
                          <a:pt x="747" y="239"/>
                        </a:lnTo>
                        <a:lnTo>
                          <a:pt x="750" y="236"/>
                        </a:lnTo>
                        <a:lnTo>
                          <a:pt x="752" y="234"/>
                        </a:lnTo>
                        <a:lnTo>
                          <a:pt x="753" y="232"/>
                        </a:lnTo>
                        <a:lnTo>
                          <a:pt x="754" y="229"/>
                        </a:lnTo>
                        <a:lnTo>
                          <a:pt x="754" y="225"/>
                        </a:lnTo>
                        <a:lnTo>
                          <a:pt x="754" y="223"/>
                        </a:lnTo>
                        <a:lnTo>
                          <a:pt x="753" y="220"/>
                        </a:lnTo>
                        <a:lnTo>
                          <a:pt x="752" y="218"/>
                        </a:lnTo>
                        <a:lnTo>
                          <a:pt x="750" y="215"/>
                        </a:lnTo>
                        <a:lnTo>
                          <a:pt x="747" y="213"/>
                        </a:lnTo>
                        <a:lnTo>
                          <a:pt x="745" y="212"/>
                        </a:lnTo>
                        <a:lnTo>
                          <a:pt x="742" y="211"/>
                        </a:lnTo>
                        <a:lnTo>
                          <a:pt x="739" y="211"/>
                        </a:lnTo>
                        <a:lnTo>
                          <a:pt x="468" y="211"/>
                        </a:lnTo>
                        <a:lnTo>
                          <a:pt x="468" y="150"/>
                        </a:lnTo>
                        <a:lnTo>
                          <a:pt x="829" y="150"/>
                        </a:lnTo>
                        <a:lnTo>
                          <a:pt x="837" y="150"/>
                        </a:lnTo>
                        <a:lnTo>
                          <a:pt x="845" y="149"/>
                        </a:lnTo>
                        <a:lnTo>
                          <a:pt x="851" y="147"/>
                        </a:lnTo>
                        <a:lnTo>
                          <a:pt x="859" y="145"/>
                        </a:lnTo>
                        <a:lnTo>
                          <a:pt x="866" y="141"/>
                        </a:lnTo>
                        <a:lnTo>
                          <a:pt x="871" y="137"/>
                        </a:lnTo>
                        <a:lnTo>
                          <a:pt x="877" y="132"/>
                        </a:lnTo>
                        <a:lnTo>
                          <a:pt x="882" y="128"/>
                        </a:lnTo>
                        <a:lnTo>
                          <a:pt x="888" y="122"/>
                        </a:lnTo>
                        <a:lnTo>
                          <a:pt x="892" y="117"/>
                        </a:lnTo>
                        <a:lnTo>
                          <a:pt x="896" y="110"/>
                        </a:lnTo>
                        <a:lnTo>
                          <a:pt x="899" y="104"/>
                        </a:lnTo>
                        <a:lnTo>
                          <a:pt x="901" y="97"/>
                        </a:lnTo>
                        <a:lnTo>
                          <a:pt x="903" y="90"/>
                        </a:lnTo>
                        <a:lnTo>
                          <a:pt x="904" y="83"/>
                        </a:lnTo>
                        <a:lnTo>
                          <a:pt x="904" y="75"/>
                        </a:lnTo>
                        <a:lnTo>
                          <a:pt x="904" y="0"/>
                        </a:lnTo>
                        <a:lnTo>
                          <a:pt x="0" y="0"/>
                        </a:lnTo>
                        <a:lnTo>
                          <a:pt x="0" y="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7" name="Group 106"/>
                <p:cNvGrpSpPr/>
                <p:nvPr/>
              </p:nvGrpSpPr>
              <p:grpSpPr>
                <a:xfrm>
                  <a:off x="2098385" y="2760444"/>
                  <a:ext cx="245094" cy="220719"/>
                  <a:chOff x="879475" y="817563"/>
                  <a:chExt cx="287338" cy="258762"/>
                </a:xfrm>
                <a:solidFill>
                  <a:schemeClr val="accent1"/>
                </a:solidFill>
              </p:grpSpPr>
              <p:sp>
                <p:nvSpPr>
                  <p:cNvPr id="110" name="Freeform 1593"/>
                  <p:cNvSpPr>
                    <a:spLocks/>
                  </p:cNvSpPr>
                  <p:nvPr/>
                </p:nvSpPr>
                <p:spPr bwMode="auto">
                  <a:xfrm>
                    <a:off x="879475" y="817563"/>
                    <a:ext cx="287338" cy="171450"/>
                  </a:xfrm>
                  <a:custGeom>
                    <a:avLst/>
                    <a:gdLst>
                      <a:gd name="T0" fmla="*/ 829 w 904"/>
                      <a:gd name="T1" fmla="*/ 0 h 544"/>
                      <a:gd name="T2" fmla="*/ 75 w 904"/>
                      <a:gd name="T3" fmla="*/ 0 h 544"/>
                      <a:gd name="T4" fmla="*/ 67 w 904"/>
                      <a:gd name="T5" fmla="*/ 2 h 544"/>
                      <a:gd name="T6" fmla="*/ 59 w 904"/>
                      <a:gd name="T7" fmla="*/ 3 h 544"/>
                      <a:gd name="T8" fmla="*/ 53 w 904"/>
                      <a:gd name="T9" fmla="*/ 4 h 544"/>
                      <a:gd name="T10" fmla="*/ 46 w 904"/>
                      <a:gd name="T11" fmla="*/ 7 h 544"/>
                      <a:gd name="T12" fmla="*/ 40 w 904"/>
                      <a:gd name="T13" fmla="*/ 10 h 544"/>
                      <a:gd name="T14" fmla="*/ 33 w 904"/>
                      <a:gd name="T15" fmla="*/ 14 h 544"/>
                      <a:gd name="T16" fmla="*/ 27 w 904"/>
                      <a:gd name="T17" fmla="*/ 18 h 544"/>
                      <a:gd name="T18" fmla="*/ 22 w 904"/>
                      <a:gd name="T19" fmla="*/ 23 h 544"/>
                      <a:gd name="T20" fmla="*/ 16 w 904"/>
                      <a:gd name="T21" fmla="*/ 28 h 544"/>
                      <a:gd name="T22" fmla="*/ 12 w 904"/>
                      <a:gd name="T23" fmla="*/ 34 h 544"/>
                      <a:gd name="T24" fmla="*/ 9 w 904"/>
                      <a:gd name="T25" fmla="*/ 40 h 544"/>
                      <a:gd name="T26" fmla="*/ 5 w 904"/>
                      <a:gd name="T27" fmla="*/ 47 h 544"/>
                      <a:gd name="T28" fmla="*/ 3 w 904"/>
                      <a:gd name="T29" fmla="*/ 54 h 544"/>
                      <a:gd name="T30" fmla="*/ 1 w 904"/>
                      <a:gd name="T31" fmla="*/ 61 h 544"/>
                      <a:gd name="T32" fmla="*/ 0 w 904"/>
                      <a:gd name="T33" fmla="*/ 69 h 544"/>
                      <a:gd name="T34" fmla="*/ 0 w 904"/>
                      <a:gd name="T35" fmla="*/ 77 h 544"/>
                      <a:gd name="T36" fmla="*/ 0 w 904"/>
                      <a:gd name="T37" fmla="*/ 544 h 544"/>
                      <a:gd name="T38" fmla="*/ 904 w 904"/>
                      <a:gd name="T39" fmla="*/ 544 h 544"/>
                      <a:gd name="T40" fmla="*/ 904 w 904"/>
                      <a:gd name="T41" fmla="*/ 77 h 544"/>
                      <a:gd name="T42" fmla="*/ 904 w 904"/>
                      <a:gd name="T43" fmla="*/ 69 h 544"/>
                      <a:gd name="T44" fmla="*/ 903 w 904"/>
                      <a:gd name="T45" fmla="*/ 61 h 544"/>
                      <a:gd name="T46" fmla="*/ 901 w 904"/>
                      <a:gd name="T47" fmla="*/ 54 h 544"/>
                      <a:gd name="T48" fmla="*/ 899 w 904"/>
                      <a:gd name="T49" fmla="*/ 47 h 544"/>
                      <a:gd name="T50" fmla="*/ 896 w 904"/>
                      <a:gd name="T51" fmla="*/ 40 h 544"/>
                      <a:gd name="T52" fmla="*/ 892 w 904"/>
                      <a:gd name="T53" fmla="*/ 34 h 544"/>
                      <a:gd name="T54" fmla="*/ 888 w 904"/>
                      <a:gd name="T55" fmla="*/ 28 h 544"/>
                      <a:gd name="T56" fmla="*/ 882 w 904"/>
                      <a:gd name="T57" fmla="*/ 23 h 544"/>
                      <a:gd name="T58" fmla="*/ 877 w 904"/>
                      <a:gd name="T59" fmla="*/ 18 h 544"/>
                      <a:gd name="T60" fmla="*/ 871 w 904"/>
                      <a:gd name="T61" fmla="*/ 14 h 544"/>
                      <a:gd name="T62" fmla="*/ 866 w 904"/>
                      <a:gd name="T63" fmla="*/ 10 h 544"/>
                      <a:gd name="T64" fmla="*/ 859 w 904"/>
                      <a:gd name="T65" fmla="*/ 7 h 544"/>
                      <a:gd name="T66" fmla="*/ 851 w 904"/>
                      <a:gd name="T67" fmla="*/ 4 h 544"/>
                      <a:gd name="T68" fmla="*/ 845 w 904"/>
                      <a:gd name="T69" fmla="*/ 3 h 544"/>
                      <a:gd name="T70" fmla="*/ 837 w 904"/>
                      <a:gd name="T71" fmla="*/ 2 h 544"/>
                      <a:gd name="T72" fmla="*/ 829 w 904"/>
                      <a:gd name="T73"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4" h="544">
                        <a:moveTo>
                          <a:pt x="829" y="0"/>
                        </a:moveTo>
                        <a:lnTo>
                          <a:pt x="75" y="0"/>
                        </a:lnTo>
                        <a:lnTo>
                          <a:pt x="67" y="2"/>
                        </a:lnTo>
                        <a:lnTo>
                          <a:pt x="59" y="3"/>
                        </a:lnTo>
                        <a:lnTo>
                          <a:pt x="53" y="4"/>
                        </a:lnTo>
                        <a:lnTo>
                          <a:pt x="46" y="7"/>
                        </a:lnTo>
                        <a:lnTo>
                          <a:pt x="40" y="10"/>
                        </a:lnTo>
                        <a:lnTo>
                          <a:pt x="33" y="14"/>
                        </a:lnTo>
                        <a:lnTo>
                          <a:pt x="27" y="18"/>
                        </a:lnTo>
                        <a:lnTo>
                          <a:pt x="22" y="23"/>
                        </a:lnTo>
                        <a:lnTo>
                          <a:pt x="16" y="28"/>
                        </a:lnTo>
                        <a:lnTo>
                          <a:pt x="12" y="34"/>
                        </a:lnTo>
                        <a:lnTo>
                          <a:pt x="9" y="40"/>
                        </a:lnTo>
                        <a:lnTo>
                          <a:pt x="5" y="47"/>
                        </a:lnTo>
                        <a:lnTo>
                          <a:pt x="3" y="54"/>
                        </a:lnTo>
                        <a:lnTo>
                          <a:pt x="1" y="61"/>
                        </a:lnTo>
                        <a:lnTo>
                          <a:pt x="0" y="69"/>
                        </a:lnTo>
                        <a:lnTo>
                          <a:pt x="0" y="77"/>
                        </a:lnTo>
                        <a:lnTo>
                          <a:pt x="0" y="544"/>
                        </a:lnTo>
                        <a:lnTo>
                          <a:pt x="904" y="544"/>
                        </a:lnTo>
                        <a:lnTo>
                          <a:pt x="904" y="77"/>
                        </a:lnTo>
                        <a:lnTo>
                          <a:pt x="904" y="69"/>
                        </a:lnTo>
                        <a:lnTo>
                          <a:pt x="903" y="61"/>
                        </a:lnTo>
                        <a:lnTo>
                          <a:pt x="901" y="54"/>
                        </a:lnTo>
                        <a:lnTo>
                          <a:pt x="899" y="47"/>
                        </a:lnTo>
                        <a:lnTo>
                          <a:pt x="896" y="40"/>
                        </a:lnTo>
                        <a:lnTo>
                          <a:pt x="892" y="34"/>
                        </a:lnTo>
                        <a:lnTo>
                          <a:pt x="888" y="28"/>
                        </a:lnTo>
                        <a:lnTo>
                          <a:pt x="882" y="23"/>
                        </a:lnTo>
                        <a:lnTo>
                          <a:pt x="877" y="18"/>
                        </a:lnTo>
                        <a:lnTo>
                          <a:pt x="871" y="14"/>
                        </a:lnTo>
                        <a:lnTo>
                          <a:pt x="866" y="10"/>
                        </a:lnTo>
                        <a:lnTo>
                          <a:pt x="859" y="7"/>
                        </a:lnTo>
                        <a:lnTo>
                          <a:pt x="851" y="4"/>
                        </a:lnTo>
                        <a:lnTo>
                          <a:pt x="845" y="3"/>
                        </a:lnTo>
                        <a:lnTo>
                          <a:pt x="837" y="2"/>
                        </a:lnTo>
                        <a:lnTo>
                          <a:pt x="82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1" name="Freeform 1594"/>
                  <p:cNvSpPr>
                    <a:spLocks noEditPoints="1"/>
                  </p:cNvSpPr>
                  <p:nvPr/>
                </p:nvSpPr>
                <p:spPr bwMode="auto">
                  <a:xfrm>
                    <a:off x="879475" y="1000125"/>
                    <a:ext cx="287338" cy="76200"/>
                  </a:xfrm>
                  <a:custGeom>
                    <a:avLst/>
                    <a:gdLst>
                      <a:gd name="T0" fmla="*/ 459 w 904"/>
                      <a:gd name="T1" fmla="*/ 29 h 241"/>
                      <a:gd name="T2" fmla="*/ 469 w 904"/>
                      <a:gd name="T3" fmla="*/ 35 h 241"/>
                      <a:gd name="T4" fmla="*/ 478 w 904"/>
                      <a:gd name="T5" fmla="*/ 43 h 241"/>
                      <a:gd name="T6" fmla="*/ 482 w 904"/>
                      <a:gd name="T7" fmla="*/ 54 h 241"/>
                      <a:gd name="T8" fmla="*/ 482 w 904"/>
                      <a:gd name="T9" fmla="*/ 66 h 241"/>
                      <a:gd name="T10" fmla="*/ 478 w 904"/>
                      <a:gd name="T11" fmla="*/ 77 h 241"/>
                      <a:gd name="T12" fmla="*/ 469 w 904"/>
                      <a:gd name="T13" fmla="*/ 85 h 241"/>
                      <a:gd name="T14" fmla="*/ 459 w 904"/>
                      <a:gd name="T15" fmla="*/ 89 h 241"/>
                      <a:gd name="T16" fmla="*/ 447 w 904"/>
                      <a:gd name="T17" fmla="*/ 89 h 241"/>
                      <a:gd name="T18" fmla="*/ 436 w 904"/>
                      <a:gd name="T19" fmla="*/ 85 h 241"/>
                      <a:gd name="T20" fmla="*/ 427 w 904"/>
                      <a:gd name="T21" fmla="*/ 77 h 241"/>
                      <a:gd name="T22" fmla="*/ 422 w 904"/>
                      <a:gd name="T23" fmla="*/ 66 h 241"/>
                      <a:gd name="T24" fmla="*/ 422 w 904"/>
                      <a:gd name="T25" fmla="*/ 54 h 241"/>
                      <a:gd name="T26" fmla="*/ 427 w 904"/>
                      <a:gd name="T27" fmla="*/ 43 h 241"/>
                      <a:gd name="T28" fmla="*/ 436 w 904"/>
                      <a:gd name="T29" fmla="*/ 35 h 241"/>
                      <a:gd name="T30" fmla="*/ 447 w 904"/>
                      <a:gd name="T31" fmla="*/ 31 h 241"/>
                      <a:gd name="T32" fmla="*/ 452 w 904"/>
                      <a:gd name="T33" fmla="*/ 29 h 241"/>
                      <a:gd name="T34" fmla="*/ 0 w 904"/>
                      <a:gd name="T35" fmla="*/ 83 h 241"/>
                      <a:gd name="T36" fmla="*/ 3 w 904"/>
                      <a:gd name="T37" fmla="*/ 97 h 241"/>
                      <a:gd name="T38" fmla="*/ 9 w 904"/>
                      <a:gd name="T39" fmla="*/ 110 h 241"/>
                      <a:gd name="T40" fmla="*/ 16 w 904"/>
                      <a:gd name="T41" fmla="*/ 122 h 241"/>
                      <a:gd name="T42" fmla="*/ 27 w 904"/>
                      <a:gd name="T43" fmla="*/ 132 h 241"/>
                      <a:gd name="T44" fmla="*/ 40 w 904"/>
                      <a:gd name="T45" fmla="*/ 141 h 241"/>
                      <a:gd name="T46" fmla="*/ 53 w 904"/>
                      <a:gd name="T47" fmla="*/ 147 h 241"/>
                      <a:gd name="T48" fmla="*/ 67 w 904"/>
                      <a:gd name="T49" fmla="*/ 150 h 241"/>
                      <a:gd name="T50" fmla="*/ 437 w 904"/>
                      <a:gd name="T51" fmla="*/ 150 h 241"/>
                      <a:gd name="T52" fmla="*/ 195 w 904"/>
                      <a:gd name="T53" fmla="*/ 211 h 241"/>
                      <a:gd name="T54" fmla="*/ 190 w 904"/>
                      <a:gd name="T55" fmla="*/ 212 h 241"/>
                      <a:gd name="T56" fmla="*/ 186 w 904"/>
                      <a:gd name="T57" fmla="*/ 215 h 241"/>
                      <a:gd name="T58" fmla="*/ 182 w 904"/>
                      <a:gd name="T59" fmla="*/ 220 h 241"/>
                      <a:gd name="T60" fmla="*/ 181 w 904"/>
                      <a:gd name="T61" fmla="*/ 225 h 241"/>
                      <a:gd name="T62" fmla="*/ 182 w 904"/>
                      <a:gd name="T63" fmla="*/ 232 h 241"/>
                      <a:gd name="T64" fmla="*/ 186 w 904"/>
                      <a:gd name="T65" fmla="*/ 236 h 241"/>
                      <a:gd name="T66" fmla="*/ 190 w 904"/>
                      <a:gd name="T67" fmla="*/ 240 h 241"/>
                      <a:gd name="T68" fmla="*/ 195 w 904"/>
                      <a:gd name="T69" fmla="*/ 241 h 241"/>
                      <a:gd name="T70" fmla="*/ 742 w 904"/>
                      <a:gd name="T71" fmla="*/ 241 h 241"/>
                      <a:gd name="T72" fmla="*/ 747 w 904"/>
                      <a:gd name="T73" fmla="*/ 239 h 241"/>
                      <a:gd name="T74" fmla="*/ 752 w 904"/>
                      <a:gd name="T75" fmla="*/ 234 h 241"/>
                      <a:gd name="T76" fmla="*/ 754 w 904"/>
                      <a:gd name="T77" fmla="*/ 229 h 241"/>
                      <a:gd name="T78" fmla="*/ 754 w 904"/>
                      <a:gd name="T79" fmla="*/ 223 h 241"/>
                      <a:gd name="T80" fmla="*/ 752 w 904"/>
                      <a:gd name="T81" fmla="*/ 218 h 241"/>
                      <a:gd name="T82" fmla="*/ 747 w 904"/>
                      <a:gd name="T83" fmla="*/ 213 h 241"/>
                      <a:gd name="T84" fmla="*/ 742 w 904"/>
                      <a:gd name="T85" fmla="*/ 211 h 241"/>
                      <a:gd name="T86" fmla="*/ 468 w 904"/>
                      <a:gd name="T87" fmla="*/ 211 h 241"/>
                      <a:gd name="T88" fmla="*/ 829 w 904"/>
                      <a:gd name="T89" fmla="*/ 150 h 241"/>
                      <a:gd name="T90" fmla="*/ 845 w 904"/>
                      <a:gd name="T91" fmla="*/ 149 h 241"/>
                      <a:gd name="T92" fmla="*/ 859 w 904"/>
                      <a:gd name="T93" fmla="*/ 145 h 241"/>
                      <a:gd name="T94" fmla="*/ 871 w 904"/>
                      <a:gd name="T95" fmla="*/ 137 h 241"/>
                      <a:gd name="T96" fmla="*/ 882 w 904"/>
                      <a:gd name="T97" fmla="*/ 128 h 241"/>
                      <a:gd name="T98" fmla="*/ 892 w 904"/>
                      <a:gd name="T99" fmla="*/ 117 h 241"/>
                      <a:gd name="T100" fmla="*/ 899 w 904"/>
                      <a:gd name="T101" fmla="*/ 104 h 241"/>
                      <a:gd name="T102" fmla="*/ 903 w 904"/>
                      <a:gd name="T103" fmla="*/ 90 h 241"/>
                      <a:gd name="T104" fmla="*/ 904 w 904"/>
                      <a:gd name="T105" fmla="*/ 75 h 241"/>
                      <a:gd name="T106" fmla="*/ 0 w 904"/>
                      <a:gd name="T10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4" h="241">
                        <a:moveTo>
                          <a:pt x="452" y="29"/>
                        </a:moveTo>
                        <a:lnTo>
                          <a:pt x="459" y="29"/>
                        </a:lnTo>
                        <a:lnTo>
                          <a:pt x="464" y="32"/>
                        </a:lnTo>
                        <a:lnTo>
                          <a:pt x="469" y="35"/>
                        </a:lnTo>
                        <a:lnTo>
                          <a:pt x="473" y="38"/>
                        </a:lnTo>
                        <a:lnTo>
                          <a:pt x="478" y="43"/>
                        </a:lnTo>
                        <a:lnTo>
                          <a:pt x="480" y="48"/>
                        </a:lnTo>
                        <a:lnTo>
                          <a:pt x="482" y="54"/>
                        </a:lnTo>
                        <a:lnTo>
                          <a:pt x="482" y="59"/>
                        </a:lnTo>
                        <a:lnTo>
                          <a:pt x="482" y="66"/>
                        </a:lnTo>
                        <a:lnTo>
                          <a:pt x="480" y="71"/>
                        </a:lnTo>
                        <a:lnTo>
                          <a:pt x="478" y="77"/>
                        </a:lnTo>
                        <a:lnTo>
                          <a:pt x="473" y="81"/>
                        </a:lnTo>
                        <a:lnTo>
                          <a:pt x="469" y="85"/>
                        </a:lnTo>
                        <a:lnTo>
                          <a:pt x="464" y="87"/>
                        </a:lnTo>
                        <a:lnTo>
                          <a:pt x="459" y="89"/>
                        </a:lnTo>
                        <a:lnTo>
                          <a:pt x="452" y="90"/>
                        </a:lnTo>
                        <a:lnTo>
                          <a:pt x="447" y="89"/>
                        </a:lnTo>
                        <a:lnTo>
                          <a:pt x="440" y="87"/>
                        </a:lnTo>
                        <a:lnTo>
                          <a:pt x="436" y="85"/>
                        </a:lnTo>
                        <a:lnTo>
                          <a:pt x="431" y="81"/>
                        </a:lnTo>
                        <a:lnTo>
                          <a:pt x="427" y="77"/>
                        </a:lnTo>
                        <a:lnTo>
                          <a:pt x="424" y="71"/>
                        </a:lnTo>
                        <a:lnTo>
                          <a:pt x="422" y="66"/>
                        </a:lnTo>
                        <a:lnTo>
                          <a:pt x="422" y="59"/>
                        </a:lnTo>
                        <a:lnTo>
                          <a:pt x="422" y="54"/>
                        </a:lnTo>
                        <a:lnTo>
                          <a:pt x="424" y="48"/>
                        </a:lnTo>
                        <a:lnTo>
                          <a:pt x="427" y="43"/>
                        </a:lnTo>
                        <a:lnTo>
                          <a:pt x="431" y="38"/>
                        </a:lnTo>
                        <a:lnTo>
                          <a:pt x="436" y="35"/>
                        </a:lnTo>
                        <a:lnTo>
                          <a:pt x="440" y="32"/>
                        </a:lnTo>
                        <a:lnTo>
                          <a:pt x="447" y="31"/>
                        </a:lnTo>
                        <a:lnTo>
                          <a:pt x="452" y="29"/>
                        </a:lnTo>
                        <a:lnTo>
                          <a:pt x="452" y="29"/>
                        </a:lnTo>
                        <a:close/>
                        <a:moveTo>
                          <a:pt x="0" y="75"/>
                        </a:moveTo>
                        <a:lnTo>
                          <a:pt x="0" y="83"/>
                        </a:lnTo>
                        <a:lnTo>
                          <a:pt x="1" y="90"/>
                        </a:lnTo>
                        <a:lnTo>
                          <a:pt x="3" y="97"/>
                        </a:lnTo>
                        <a:lnTo>
                          <a:pt x="5" y="104"/>
                        </a:lnTo>
                        <a:lnTo>
                          <a:pt x="9" y="110"/>
                        </a:lnTo>
                        <a:lnTo>
                          <a:pt x="12" y="117"/>
                        </a:lnTo>
                        <a:lnTo>
                          <a:pt x="16" y="122"/>
                        </a:lnTo>
                        <a:lnTo>
                          <a:pt x="22" y="128"/>
                        </a:lnTo>
                        <a:lnTo>
                          <a:pt x="27" y="132"/>
                        </a:lnTo>
                        <a:lnTo>
                          <a:pt x="33" y="137"/>
                        </a:lnTo>
                        <a:lnTo>
                          <a:pt x="40" y="141"/>
                        </a:lnTo>
                        <a:lnTo>
                          <a:pt x="46" y="145"/>
                        </a:lnTo>
                        <a:lnTo>
                          <a:pt x="53" y="147"/>
                        </a:lnTo>
                        <a:lnTo>
                          <a:pt x="59" y="149"/>
                        </a:lnTo>
                        <a:lnTo>
                          <a:pt x="67" y="150"/>
                        </a:lnTo>
                        <a:lnTo>
                          <a:pt x="75" y="150"/>
                        </a:lnTo>
                        <a:lnTo>
                          <a:pt x="437" y="150"/>
                        </a:lnTo>
                        <a:lnTo>
                          <a:pt x="437" y="211"/>
                        </a:lnTo>
                        <a:lnTo>
                          <a:pt x="195" y="211"/>
                        </a:lnTo>
                        <a:lnTo>
                          <a:pt x="192" y="211"/>
                        </a:lnTo>
                        <a:lnTo>
                          <a:pt x="190" y="212"/>
                        </a:lnTo>
                        <a:lnTo>
                          <a:pt x="188" y="213"/>
                        </a:lnTo>
                        <a:lnTo>
                          <a:pt x="186" y="215"/>
                        </a:lnTo>
                        <a:lnTo>
                          <a:pt x="183" y="218"/>
                        </a:lnTo>
                        <a:lnTo>
                          <a:pt x="182" y="220"/>
                        </a:lnTo>
                        <a:lnTo>
                          <a:pt x="181" y="223"/>
                        </a:lnTo>
                        <a:lnTo>
                          <a:pt x="181" y="225"/>
                        </a:lnTo>
                        <a:lnTo>
                          <a:pt x="181" y="229"/>
                        </a:lnTo>
                        <a:lnTo>
                          <a:pt x="182" y="232"/>
                        </a:lnTo>
                        <a:lnTo>
                          <a:pt x="183" y="234"/>
                        </a:lnTo>
                        <a:lnTo>
                          <a:pt x="186" y="236"/>
                        </a:lnTo>
                        <a:lnTo>
                          <a:pt x="188" y="239"/>
                        </a:lnTo>
                        <a:lnTo>
                          <a:pt x="190" y="240"/>
                        </a:lnTo>
                        <a:lnTo>
                          <a:pt x="192" y="241"/>
                        </a:lnTo>
                        <a:lnTo>
                          <a:pt x="195" y="241"/>
                        </a:lnTo>
                        <a:lnTo>
                          <a:pt x="739" y="241"/>
                        </a:lnTo>
                        <a:lnTo>
                          <a:pt x="742" y="241"/>
                        </a:lnTo>
                        <a:lnTo>
                          <a:pt x="745" y="240"/>
                        </a:lnTo>
                        <a:lnTo>
                          <a:pt x="747" y="239"/>
                        </a:lnTo>
                        <a:lnTo>
                          <a:pt x="750" y="236"/>
                        </a:lnTo>
                        <a:lnTo>
                          <a:pt x="752" y="234"/>
                        </a:lnTo>
                        <a:lnTo>
                          <a:pt x="753" y="232"/>
                        </a:lnTo>
                        <a:lnTo>
                          <a:pt x="754" y="229"/>
                        </a:lnTo>
                        <a:lnTo>
                          <a:pt x="754" y="225"/>
                        </a:lnTo>
                        <a:lnTo>
                          <a:pt x="754" y="223"/>
                        </a:lnTo>
                        <a:lnTo>
                          <a:pt x="753" y="220"/>
                        </a:lnTo>
                        <a:lnTo>
                          <a:pt x="752" y="218"/>
                        </a:lnTo>
                        <a:lnTo>
                          <a:pt x="750" y="215"/>
                        </a:lnTo>
                        <a:lnTo>
                          <a:pt x="747" y="213"/>
                        </a:lnTo>
                        <a:lnTo>
                          <a:pt x="745" y="212"/>
                        </a:lnTo>
                        <a:lnTo>
                          <a:pt x="742" y="211"/>
                        </a:lnTo>
                        <a:lnTo>
                          <a:pt x="739" y="211"/>
                        </a:lnTo>
                        <a:lnTo>
                          <a:pt x="468" y="211"/>
                        </a:lnTo>
                        <a:lnTo>
                          <a:pt x="468" y="150"/>
                        </a:lnTo>
                        <a:lnTo>
                          <a:pt x="829" y="150"/>
                        </a:lnTo>
                        <a:lnTo>
                          <a:pt x="837" y="150"/>
                        </a:lnTo>
                        <a:lnTo>
                          <a:pt x="845" y="149"/>
                        </a:lnTo>
                        <a:lnTo>
                          <a:pt x="851" y="147"/>
                        </a:lnTo>
                        <a:lnTo>
                          <a:pt x="859" y="145"/>
                        </a:lnTo>
                        <a:lnTo>
                          <a:pt x="866" y="141"/>
                        </a:lnTo>
                        <a:lnTo>
                          <a:pt x="871" y="137"/>
                        </a:lnTo>
                        <a:lnTo>
                          <a:pt x="877" y="132"/>
                        </a:lnTo>
                        <a:lnTo>
                          <a:pt x="882" y="128"/>
                        </a:lnTo>
                        <a:lnTo>
                          <a:pt x="888" y="122"/>
                        </a:lnTo>
                        <a:lnTo>
                          <a:pt x="892" y="117"/>
                        </a:lnTo>
                        <a:lnTo>
                          <a:pt x="896" y="110"/>
                        </a:lnTo>
                        <a:lnTo>
                          <a:pt x="899" y="104"/>
                        </a:lnTo>
                        <a:lnTo>
                          <a:pt x="901" y="97"/>
                        </a:lnTo>
                        <a:lnTo>
                          <a:pt x="903" y="90"/>
                        </a:lnTo>
                        <a:lnTo>
                          <a:pt x="904" y="83"/>
                        </a:lnTo>
                        <a:lnTo>
                          <a:pt x="904" y="75"/>
                        </a:lnTo>
                        <a:lnTo>
                          <a:pt x="904" y="0"/>
                        </a:lnTo>
                        <a:lnTo>
                          <a:pt x="0" y="0"/>
                        </a:lnTo>
                        <a:lnTo>
                          <a:pt x="0" y="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cxnSp>
              <p:nvCxnSpPr>
                <p:cNvPr id="108" name="Straight Connector 107"/>
                <p:cNvCxnSpPr/>
                <p:nvPr/>
              </p:nvCxnSpPr>
              <p:spPr>
                <a:xfrm>
                  <a:off x="1129666" y="2614613"/>
                  <a:ext cx="1213813" cy="0"/>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109" name="Isosceles Triangle 108"/>
                <p:cNvSpPr/>
                <p:nvPr/>
              </p:nvSpPr>
              <p:spPr bwMode="gray">
                <a:xfrm>
                  <a:off x="1608772" y="2519363"/>
                  <a:ext cx="255600" cy="95250"/>
                </a:xfrm>
                <a:prstGeom prst="triangl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grpSp>
          <p:grpSp>
            <p:nvGrpSpPr>
              <p:cNvPr id="118" name="Group 117"/>
              <p:cNvGrpSpPr/>
              <p:nvPr/>
            </p:nvGrpSpPr>
            <p:grpSpPr>
              <a:xfrm>
                <a:off x="2704225" y="1797718"/>
                <a:ext cx="795386" cy="1020790"/>
                <a:chOff x="1129666" y="1743803"/>
                <a:chExt cx="1213813" cy="1557794"/>
              </a:xfrm>
            </p:grpSpPr>
            <p:sp>
              <p:nvSpPr>
                <p:cNvPr id="119" name="TextBox 118"/>
                <p:cNvSpPr txBox="1"/>
                <p:nvPr/>
              </p:nvSpPr>
              <p:spPr>
                <a:xfrm>
                  <a:off x="1892311" y="2679700"/>
                  <a:ext cx="206375" cy="234950"/>
                </a:xfrm>
                <a:prstGeom prst="rect">
                  <a:avLst/>
                </a:prstGeom>
                <a:noFill/>
              </p:spPr>
              <p:txBody>
                <a:bodyPr wrap="none" lIns="0" tIns="0" rIns="0" bIns="0" rtlCol="0">
                  <a:noAutofit/>
                </a:bodyPr>
                <a:lstStyle/>
                <a:p>
                  <a:pPr algn="ctr">
                    <a:lnSpc>
                      <a:spcPct val="90000"/>
                    </a:lnSpc>
                  </a:pPr>
                  <a:r>
                    <a:rPr lang="en-US" sz="1400" dirty="0" smtClean="0"/>
                    <a:t>..</a:t>
                  </a:r>
                  <a:endParaRPr lang="en-US" sz="1400" dirty="0"/>
                </a:p>
              </p:txBody>
            </p:sp>
            <p:sp>
              <p:nvSpPr>
                <p:cNvPr id="120" name="TextBox 119"/>
                <p:cNvSpPr txBox="1"/>
                <p:nvPr/>
              </p:nvSpPr>
              <p:spPr>
                <a:xfrm>
                  <a:off x="1514708" y="3034230"/>
                  <a:ext cx="427795" cy="267367"/>
                </a:xfrm>
                <a:prstGeom prst="rect">
                  <a:avLst/>
                </a:prstGeom>
                <a:noFill/>
              </p:spPr>
              <p:txBody>
                <a:bodyPr wrap="none" lIns="0" tIns="0" rIns="0" bIns="0" rtlCol="0" anchor="ctr">
                  <a:noAutofit/>
                </a:bodyPr>
                <a:lstStyle/>
                <a:p>
                  <a:pPr>
                    <a:lnSpc>
                      <a:spcPct val="90000"/>
                    </a:lnSpc>
                  </a:pPr>
                  <a:r>
                    <a:rPr lang="en-US" sz="1600" dirty="0" smtClean="0">
                      <a:solidFill>
                        <a:schemeClr val="bg2">
                          <a:lumMod val="50000"/>
                        </a:schemeClr>
                      </a:solidFill>
                    </a:rPr>
                    <a:t>10K</a:t>
                  </a:r>
                  <a:endParaRPr lang="en-US" sz="1600" dirty="0">
                    <a:solidFill>
                      <a:schemeClr val="bg2">
                        <a:lumMod val="50000"/>
                      </a:schemeClr>
                    </a:solidFill>
                  </a:endParaRPr>
                </a:p>
              </p:txBody>
            </p:sp>
            <p:sp>
              <p:nvSpPr>
                <p:cNvPr id="121" name="Freeform 284"/>
                <p:cNvSpPr>
                  <a:spLocks noEditPoints="1"/>
                </p:cNvSpPr>
                <p:nvPr/>
              </p:nvSpPr>
              <p:spPr bwMode="auto">
                <a:xfrm>
                  <a:off x="1569340" y="1743803"/>
                  <a:ext cx="334465" cy="667179"/>
                </a:xfrm>
                <a:custGeom>
                  <a:avLst/>
                  <a:gdLst>
                    <a:gd name="T0" fmla="*/ 392 w 766"/>
                    <a:gd name="T1" fmla="*/ 920 h 1528"/>
                    <a:gd name="T2" fmla="*/ 414 w 766"/>
                    <a:gd name="T3" fmla="*/ 932 h 1528"/>
                    <a:gd name="T4" fmla="*/ 426 w 766"/>
                    <a:gd name="T5" fmla="*/ 954 h 1528"/>
                    <a:gd name="T6" fmla="*/ 426 w 766"/>
                    <a:gd name="T7" fmla="*/ 972 h 1528"/>
                    <a:gd name="T8" fmla="*/ 414 w 766"/>
                    <a:gd name="T9" fmla="*/ 994 h 1528"/>
                    <a:gd name="T10" fmla="*/ 392 w 766"/>
                    <a:gd name="T11" fmla="*/ 1008 h 1528"/>
                    <a:gd name="T12" fmla="*/ 374 w 766"/>
                    <a:gd name="T13" fmla="*/ 1008 h 1528"/>
                    <a:gd name="T14" fmla="*/ 352 w 766"/>
                    <a:gd name="T15" fmla="*/ 994 h 1528"/>
                    <a:gd name="T16" fmla="*/ 340 w 766"/>
                    <a:gd name="T17" fmla="*/ 972 h 1528"/>
                    <a:gd name="T18" fmla="*/ 340 w 766"/>
                    <a:gd name="T19" fmla="*/ 954 h 1528"/>
                    <a:gd name="T20" fmla="*/ 352 w 766"/>
                    <a:gd name="T21" fmla="*/ 932 h 1528"/>
                    <a:gd name="T22" fmla="*/ 374 w 766"/>
                    <a:gd name="T23" fmla="*/ 920 h 1528"/>
                    <a:gd name="T24" fmla="*/ 536 w 766"/>
                    <a:gd name="T25" fmla="*/ 1528 h 1528"/>
                    <a:gd name="T26" fmla="*/ 230 w 766"/>
                    <a:gd name="T27" fmla="*/ 1528 h 1528"/>
                    <a:gd name="T28" fmla="*/ 16 w 766"/>
                    <a:gd name="T29" fmla="*/ 1508 h 1528"/>
                    <a:gd name="T30" fmla="*/ 4 w 766"/>
                    <a:gd name="T31" fmla="*/ 1504 h 1528"/>
                    <a:gd name="T32" fmla="*/ 0 w 766"/>
                    <a:gd name="T33" fmla="*/ 38 h 1528"/>
                    <a:gd name="T34" fmla="*/ 4 w 766"/>
                    <a:gd name="T35" fmla="*/ 26 h 1528"/>
                    <a:gd name="T36" fmla="*/ 90 w 766"/>
                    <a:gd name="T37" fmla="*/ 22 h 1528"/>
                    <a:gd name="T38" fmla="*/ 676 w 766"/>
                    <a:gd name="T39" fmla="*/ 22 h 1528"/>
                    <a:gd name="T40" fmla="*/ 756 w 766"/>
                    <a:gd name="T41" fmla="*/ 22 h 1528"/>
                    <a:gd name="T42" fmla="*/ 766 w 766"/>
                    <a:gd name="T43" fmla="*/ 38 h 1528"/>
                    <a:gd name="T44" fmla="*/ 764 w 766"/>
                    <a:gd name="T45" fmla="*/ 1498 h 1528"/>
                    <a:gd name="T46" fmla="*/ 750 w 766"/>
                    <a:gd name="T47" fmla="*/ 1508 h 1528"/>
                    <a:gd name="T48" fmla="*/ 536 w 766"/>
                    <a:gd name="T49" fmla="*/ 1528 h 1528"/>
                    <a:gd name="T50" fmla="*/ 648 w 766"/>
                    <a:gd name="T51" fmla="*/ 156 h 1528"/>
                    <a:gd name="T52" fmla="*/ 118 w 766"/>
                    <a:gd name="T53" fmla="*/ 496 h 1528"/>
                    <a:gd name="T54" fmla="*/ 118 w 766"/>
                    <a:gd name="T55" fmla="*/ 348 h 1528"/>
                    <a:gd name="T56" fmla="*/ 648 w 766"/>
                    <a:gd name="T57" fmla="*/ 688 h 1528"/>
                    <a:gd name="T58" fmla="*/ 118 w 766"/>
                    <a:gd name="T59" fmla="*/ 688 h 1528"/>
                    <a:gd name="T60" fmla="*/ 366 w 766"/>
                    <a:gd name="T61" fmla="*/ 882 h 1528"/>
                    <a:gd name="T62" fmla="*/ 324 w 766"/>
                    <a:gd name="T63" fmla="*/ 904 h 1528"/>
                    <a:gd name="T64" fmla="*/ 302 w 766"/>
                    <a:gd name="T65" fmla="*/ 946 h 1528"/>
                    <a:gd name="T66" fmla="*/ 302 w 766"/>
                    <a:gd name="T67" fmla="*/ 980 h 1528"/>
                    <a:gd name="T68" fmla="*/ 324 w 766"/>
                    <a:gd name="T69" fmla="*/ 1022 h 1528"/>
                    <a:gd name="T70" fmla="*/ 366 w 766"/>
                    <a:gd name="T71" fmla="*/ 1044 h 1528"/>
                    <a:gd name="T72" fmla="*/ 400 w 766"/>
                    <a:gd name="T73" fmla="*/ 1044 h 1528"/>
                    <a:gd name="T74" fmla="*/ 442 w 766"/>
                    <a:gd name="T75" fmla="*/ 1022 h 1528"/>
                    <a:gd name="T76" fmla="*/ 464 w 766"/>
                    <a:gd name="T77" fmla="*/ 980 h 1528"/>
                    <a:gd name="T78" fmla="*/ 464 w 766"/>
                    <a:gd name="T79" fmla="*/ 946 h 1528"/>
                    <a:gd name="T80" fmla="*/ 442 w 766"/>
                    <a:gd name="T81" fmla="*/ 904 h 1528"/>
                    <a:gd name="T82" fmla="*/ 400 w 766"/>
                    <a:gd name="T83" fmla="*/ 882 h 1528"/>
                    <a:gd name="T84" fmla="*/ 648 w 766"/>
                    <a:gd name="T85" fmla="*/ 1362 h 1528"/>
                    <a:gd name="T86" fmla="*/ 624 w 766"/>
                    <a:gd name="T87" fmla="*/ 1014 h 1528"/>
                    <a:gd name="T88" fmla="*/ 534 w 766"/>
                    <a:gd name="T89" fmla="*/ 1084 h 1528"/>
                    <a:gd name="T90" fmla="*/ 442 w 766"/>
                    <a:gd name="T91" fmla="*/ 1114 h 1528"/>
                    <a:gd name="T92" fmla="*/ 382 w 766"/>
                    <a:gd name="T93" fmla="*/ 1120 h 1528"/>
                    <a:gd name="T94" fmla="*/ 342 w 766"/>
                    <a:gd name="T95" fmla="*/ 1118 h 1528"/>
                    <a:gd name="T96" fmla="*/ 268 w 766"/>
                    <a:gd name="T97" fmla="*/ 1098 h 1528"/>
                    <a:gd name="T98" fmla="*/ 170 w 766"/>
                    <a:gd name="T99" fmla="*/ 1040 h 1528"/>
                    <a:gd name="T100" fmla="*/ 118 w 766"/>
                    <a:gd name="T101" fmla="*/ 1362 h 1528"/>
                    <a:gd name="T102" fmla="*/ 648 w 766"/>
                    <a:gd name="T103" fmla="*/ 1362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66" h="1528">
                      <a:moveTo>
                        <a:pt x="382" y="918"/>
                      </a:moveTo>
                      <a:lnTo>
                        <a:pt x="382" y="918"/>
                      </a:lnTo>
                      <a:lnTo>
                        <a:pt x="392" y="920"/>
                      </a:lnTo>
                      <a:lnTo>
                        <a:pt x="400" y="922"/>
                      </a:lnTo>
                      <a:lnTo>
                        <a:pt x="408" y="926"/>
                      </a:lnTo>
                      <a:lnTo>
                        <a:pt x="414" y="932"/>
                      </a:lnTo>
                      <a:lnTo>
                        <a:pt x="420" y="938"/>
                      </a:lnTo>
                      <a:lnTo>
                        <a:pt x="424" y="946"/>
                      </a:lnTo>
                      <a:lnTo>
                        <a:pt x="426" y="954"/>
                      </a:lnTo>
                      <a:lnTo>
                        <a:pt x="428" y="964"/>
                      </a:lnTo>
                      <a:lnTo>
                        <a:pt x="428" y="964"/>
                      </a:lnTo>
                      <a:lnTo>
                        <a:pt x="426" y="972"/>
                      </a:lnTo>
                      <a:lnTo>
                        <a:pt x="424" y="980"/>
                      </a:lnTo>
                      <a:lnTo>
                        <a:pt x="420" y="988"/>
                      </a:lnTo>
                      <a:lnTo>
                        <a:pt x="414" y="994"/>
                      </a:lnTo>
                      <a:lnTo>
                        <a:pt x="408" y="1000"/>
                      </a:lnTo>
                      <a:lnTo>
                        <a:pt x="400" y="1004"/>
                      </a:lnTo>
                      <a:lnTo>
                        <a:pt x="392" y="1008"/>
                      </a:lnTo>
                      <a:lnTo>
                        <a:pt x="382" y="1008"/>
                      </a:lnTo>
                      <a:lnTo>
                        <a:pt x="382" y="1008"/>
                      </a:lnTo>
                      <a:lnTo>
                        <a:pt x="374" y="1008"/>
                      </a:lnTo>
                      <a:lnTo>
                        <a:pt x="366" y="1004"/>
                      </a:lnTo>
                      <a:lnTo>
                        <a:pt x="358" y="1000"/>
                      </a:lnTo>
                      <a:lnTo>
                        <a:pt x="352" y="994"/>
                      </a:lnTo>
                      <a:lnTo>
                        <a:pt x="346" y="988"/>
                      </a:lnTo>
                      <a:lnTo>
                        <a:pt x="342" y="980"/>
                      </a:lnTo>
                      <a:lnTo>
                        <a:pt x="340" y="972"/>
                      </a:lnTo>
                      <a:lnTo>
                        <a:pt x="338" y="964"/>
                      </a:lnTo>
                      <a:lnTo>
                        <a:pt x="338" y="964"/>
                      </a:lnTo>
                      <a:lnTo>
                        <a:pt x="340" y="954"/>
                      </a:lnTo>
                      <a:lnTo>
                        <a:pt x="342" y="946"/>
                      </a:lnTo>
                      <a:lnTo>
                        <a:pt x="346" y="938"/>
                      </a:lnTo>
                      <a:lnTo>
                        <a:pt x="352" y="932"/>
                      </a:lnTo>
                      <a:lnTo>
                        <a:pt x="358" y="926"/>
                      </a:lnTo>
                      <a:lnTo>
                        <a:pt x="366" y="922"/>
                      </a:lnTo>
                      <a:lnTo>
                        <a:pt x="374" y="920"/>
                      </a:lnTo>
                      <a:lnTo>
                        <a:pt x="382" y="918"/>
                      </a:lnTo>
                      <a:lnTo>
                        <a:pt x="382" y="918"/>
                      </a:lnTo>
                      <a:close/>
                      <a:moveTo>
                        <a:pt x="536" y="1528"/>
                      </a:moveTo>
                      <a:lnTo>
                        <a:pt x="536" y="1508"/>
                      </a:lnTo>
                      <a:lnTo>
                        <a:pt x="230" y="1508"/>
                      </a:lnTo>
                      <a:lnTo>
                        <a:pt x="230" y="1528"/>
                      </a:lnTo>
                      <a:lnTo>
                        <a:pt x="94" y="1528"/>
                      </a:lnTo>
                      <a:lnTo>
                        <a:pt x="94" y="1508"/>
                      </a:lnTo>
                      <a:lnTo>
                        <a:pt x="16" y="1508"/>
                      </a:lnTo>
                      <a:lnTo>
                        <a:pt x="16" y="1508"/>
                      </a:lnTo>
                      <a:lnTo>
                        <a:pt x="10" y="1508"/>
                      </a:lnTo>
                      <a:lnTo>
                        <a:pt x="4" y="1504"/>
                      </a:lnTo>
                      <a:lnTo>
                        <a:pt x="2" y="1498"/>
                      </a:lnTo>
                      <a:lnTo>
                        <a:pt x="0" y="1492"/>
                      </a:lnTo>
                      <a:lnTo>
                        <a:pt x="0" y="38"/>
                      </a:lnTo>
                      <a:lnTo>
                        <a:pt x="0" y="38"/>
                      </a:lnTo>
                      <a:lnTo>
                        <a:pt x="2" y="32"/>
                      </a:lnTo>
                      <a:lnTo>
                        <a:pt x="4" y="26"/>
                      </a:lnTo>
                      <a:lnTo>
                        <a:pt x="10" y="22"/>
                      </a:lnTo>
                      <a:lnTo>
                        <a:pt x="16" y="22"/>
                      </a:lnTo>
                      <a:lnTo>
                        <a:pt x="90" y="22"/>
                      </a:lnTo>
                      <a:lnTo>
                        <a:pt x="108" y="0"/>
                      </a:lnTo>
                      <a:lnTo>
                        <a:pt x="658" y="0"/>
                      </a:lnTo>
                      <a:lnTo>
                        <a:pt x="676" y="22"/>
                      </a:lnTo>
                      <a:lnTo>
                        <a:pt x="750" y="22"/>
                      </a:lnTo>
                      <a:lnTo>
                        <a:pt x="750" y="22"/>
                      </a:lnTo>
                      <a:lnTo>
                        <a:pt x="756" y="22"/>
                      </a:lnTo>
                      <a:lnTo>
                        <a:pt x="762" y="26"/>
                      </a:lnTo>
                      <a:lnTo>
                        <a:pt x="764" y="32"/>
                      </a:lnTo>
                      <a:lnTo>
                        <a:pt x="766" y="38"/>
                      </a:lnTo>
                      <a:lnTo>
                        <a:pt x="766" y="1492"/>
                      </a:lnTo>
                      <a:lnTo>
                        <a:pt x="766" y="1492"/>
                      </a:lnTo>
                      <a:lnTo>
                        <a:pt x="764" y="1498"/>
                      </a:lnTo>
                      <a:lnTo>
                        <a:pt x="762" y="1504"/>
                      </a:lnTo>
                      <a:lnTo>
                        <a:pt x="756" y="1508"/>
                      </a:lnTo>
                      <a:lnTo>
                        <a:pt x="750" y="1508"/>
                      </a:lnTo>
                      <a:lnTo>
                        <a:pt x="672" y="1508"/>
                      </a:lnTo>
                      <a:lnTo>
                        <a:pt x="672" y="1528"/>
                      </a:lnTo>
                      <a:lnTo>
                        <a:pt x="536" y="1528"/>
                      </a:lnTo>
                      <a:close/>
                      <a:moveTo>
                        <a:pt x="118" y="304"/>
                      </a:moveTo>
                      <a:lnTo>
                        <a:pt x="648" y="304"/>
                      </a:lnTo>
                      <a:lnTo>
                        <a:pt x="648" y="156"/>
                      </a:lnTo>
                      <a:lnTo>
                        <a:pt x="118" y="156"/>
                      </a:lnTo>
                      <a:lnTo>
                        <a:pt x="118" y="304"/>
                      </a:lnTo>
                      <a:close/>
                      <a:moveTo>
                        <a:pt x="118" y="496"/>
                      </a:moveTo>
                      <a:lnTo>
                        <a:pt x="648" y="496"/>
                      </a:lnTo>
                      <a:lnTo>
                        <a:pt x="648" y="348"/>
                      </a:lnTo>
                      <a:lnTo>
                        <a:pt x="118" y="348"/>
                      </a:lnTo>
                      <a:lnTo>
                        <a:pt x="118" y="496"/>
                      </a:lnTo>
                      <a:close/>
                      <a:moveTo>
                        <a:pt x="118" y="688"/>
                      </a:moveTo>
                      <a:lnTo>
                        <a:pt x="648" y="688"/>
                      </a:lnTo>
                      <a:lnTo>
                        <a:pt x="648" y="540"/>
                      </a:lnTo>
                      <a:lnTo>
                        <a:pt x="118" y="540"/>
                      </a:lnTo>
                      <a:lnTo>
                        <a:pt x="118" y="688"/>
                      </a:lnTo>
                      <a:close/>
                      <a:moveTo>
                        <a:pt x="382" y="880"/>
                      </a:moveTo>
                      <a:lnTo>
                        <a:pt x="382" y="880"/>
                      </a:lnTo>
                      <a:lnTo>
                        <a:pt x="366" y="882"/>
                      </a:lnTo>
                      <a:lnTo>
                        <a:pt x="350" y="886"/>
                      </a:lnTo>
                      <a:lnTo>
                        <a:pt x="336" y="894"/>
                      </a:lnTo>
                      <a:lnTo>
                        <a:pt x="324" y="904"/>
                      </a:lnTo>
                      <a:lnTo>
                        <a:pt x="314" y="916"/>
                      </a:lnTo>
                      <a:lnTo>
                        <a:pt x="306" y="930"/>
                      </a:lnTo>
                      <a:lnTo>
                        <a:pt x="302" y="946"/>
                      </a:lnTo>
                      <a:lnTo>
                        <a:pt x="300" y="964"/>
                      </a:lnTo>
                      <a:lnTo>
                        <a:pt x="300" y="964"/>
                      </a:lnTo>
                      <a:lnTo>
                        <a:pt x="302" y="980"/>
                      </a:lnTo>
                      <a:lnTo>
                        <a:pt x="306" y="996"/>
                      </a:lnTo>
                      <a:lnTo>
                        <a:pt x="314" y="1010"/>
                      </a:lnTo>
                      <a:lnTo>
                        <a:pt x="324" y="1022"/>
                      </a:lnTo>
                      <a:lnTo>
                        <a:pt x="336" y="1032"/>
                      </a:lnTo>
                      <a:lnTo>
                        <a:pt x="350" y="1040"/>
                      </a:lnTo>
                      <a:lnTo>
                        <a:pt x="366" y="1044"/>
                      </a:lnTo>
                      <a:lnTo>
                        <a:pt x="382" y="1046"/>
                      </a:lnTo>
                      <a:lnTo>
                        <a:pt x="382" y="1046"/>
                      </a:lnTo>
                      <a:lnTo>
                        <a:pt x="400" y="1044"/>
                      </a:lnTo>
                      <a:lnTo>
                        <a:pt x="416" y="1040"/>
                      </a:lnTo>
                      <a:lnTo>
                        <a:pt x="430" y="1032"/>
                      </a:lnTo>
                      <a:lnTo>
                        <a:pt x="442" y="1022"/>
                      </a:lnTo>
                      <a:lnTo>
                        <a:pt x="452" y="1010"/>
                      </a:lnTo>
                      <a:lnTo>
                        <a:pt x="460" y="996"/>
                      </a:lnTo>
                      <a:lnTo>
                        <a:pt x="464" y="980"/>
                      </a:lnTo>
                      <a:lnTo>
                        <a:pt x="466" y="964"/>
                      </a:lnTo>
                      <a:lnTo>
                        <a:pt x="466" y="964"/>
                      </a:lnTo>
                      <a:lnTo>
                        <a:pt x="464" y="946"/>
                      </a:lnTo>
                      <a:lnTo>
                        <a:pt x="460" y="930"/>
                      </a:lnTo>
                      <a:lnTo>
                        <a:pt x="452" y="916"/>
                      </a:lnTo>
                      <a:lnTo>
                        <a:pt x="442" y="904"/>
                      </a:lnTo>
                      <a:lnTo>
                        <a:pt x="430" y="894"/>
                      </a:lnTo>
                      <a:lnTo>
                        <a:pt x="416" y="886"/>
                      </a:lnTo>
                      <a:lnTo>
                        <a:pt x="400" y="882"/>
                      </a:lnTo>
                      <a:lnTo>
                        <a:pt x="382" y="880"/>
                      </a:lnTo>
                      <a:lnTo>
                        <a:pt x="382" y="880"/>
                      </a:lnTo>
                      <a:close/>
                      <a:moveTo>
                        <a:pt x="648" y="1362"/>
                      </a:moveTo>
                      <a:lnTo>
                        <a:pt x="648" y="984"/>
                      </a:lnTo>
                      <a:lnTo>
                        <a:pt x="648" y="984"/>
                      </a:lnTo>
                      <a:lnTo>
                        <a:pt x="624" y="1014"/>
                      </a:lnTo>
                      <a:lnTo>
                        <a:pt x="596" y="1040"/>
                      </a:lnTo>
                      <a:lnTo>
                        <a:pt x="566" y="1064"/>
                      </a:lnTo>
                      <a:lnTo>
                        <a:pt x="534" y="1084"/>
                      </a:lnTo>
                      <a:lnTo>
                        <a:pt x="498" y="1098"/>
                      </a:lnTo>
                      <a:lnTo>
                        <a:pt x="462" y="1110"/>
                      </a:lnTo>
                      <a:lnTo>
                        <a:pt x="442" y="1114"/>
                      </a:lnTo>
                      <a:lnTo>
                        <a:pt x="424" y="1118"/>
                      </a:lnTo>
                      <a:lnTo>
                        <a:pt x="404" y="1120"/>
                      </a:lnTo>
                      <a:lnTo>
                        <a:pt x="382" y="1120"/>
                      </a:lnTo>
                      <a:lnTo>
                        <a:pt x="382" y="1120"/>
                      </a:lnTo>
                      <a:lnTo>
                        <a:pt x="362" y="1120"/>
                      </a:lnTo>
                      <a:lnTo>
                        <a:pt x="342" y="1118"/>
                      </a:lnTo>
                      <a:lnTo>
                        <a:pt x="324" y="1114"/>
                      </a:lnTo>
                      <a:lnTo>
                        <a:pt x="304" y="1110"/>
                      </a:lnTo>
                      <a:lnTo>
                        <a:pt x="268" y="1098"/>
                      </a:lnTo>
                      <a:lnTo>
                        <a:pt x="232" y="1084"/>
                      </a:lnTo>
                      <a:lnTo>
                        <a:pt x="200" y="1064"/>
                      </a:lnTo>
                      <a:lnTo>
                        <a:pt x="170" y="1040"/>
                      </a:lnTo>
                      <a:lnTo>
                        <a:pt x="142" y="1014"/>
                      </a:lnTo>
                      <a:lnTo>
                        <a:pt x="118" y="984"/>
                      </a:lnTo>
                      <a:lnTo>
                        <a:pt x="118" y="1362"/>
                      </a:lnTo>
                      <a:lnTo>
                        <a:pt x="648" y="1362"/>
                      </a:lnTo>
                      <a:close/>
                      <a:moveTo>
                        <a:pt x="648" y="1362"/>
                      </a:moveTo>
                      <a:lnTo>
                        <a:pt x="648" y="136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22" name="Group 121"/>
                <p:cNvGrpSpPr/>
                <p:nvPr/>
              </p:nvGrpSpPr>
              <p:grpSpPr>
                <a:xfrm>
                  <a:off x="1396903" y="2760444"/>
                  <a:ext cx="245094" cy="220719"/>
                  <a:chOff x="879475" y="817563"/>
                  <a:chExt cx="287338" cy="258762"/>
                </a:xfrm>
                <a:solidFill>
                  <a:schemeClr val="accent1"/>
                </a:solidFill>
              </p:grpSpPr>
              <p:sp>
                <p:nvSpPr>
                  <p:cNvPr id="134" name="Freeform 1593"/>
                  <p:cNvSpPr>
                    <a:spLocks/>
                  </p:cNvSpPr>
                  <p:nvPr/>
                </p:nvSpPr>
                <p:spPr bwMode="auto">
                  <a:xfrm>
                    <a:off x="879475" y="817563"/>
                    <a:ext cx="287338" cy="171450"/>
                  </a:xfrm>
                  <a:custGeom>
                    <a:avLst/>
                    <a:gdLst>
                      <a:gd name="T0" fmla="*/ 829 w 904"/>
                      <a:gd name="T1" fmla="*/ 0 h 544"/>
                      <a:gd name="T2" fmla="*/ 75 w 904"/>
                      <a:gd name="T3" fmla="*/ 0 h 544"/>
                      <a:gd name="T4" fmla="*/ 67 w 904"/>
                      <a:gd name="T5" fmla="*/ 2 h 544"/>
                      <a:gd name="T6" fmla="*/ 59 w 904"/>
                      <a:gd name="T7" fmla="*/ 3 h 544"/>
                      <a:gd name="T8" fmla="*/ 53 w 904"/>
                      <a:gd name="T9" fmla="*/ 4 h 544"/>
                      <a:gd name="T10" fmla="*/ 46 w 904"/>
                      <a:gd name="T11" fmla="*/ 7 h 544"/>
                      <a:gd name="T12" fmla="*/ 40 w 904"/>
                      <a:gd name="T13" fmla="*/ 10 h 544"/>
                      <a:gd name="T14" fmla="*/ 33 w 904"/>
                      <a:gd name="T15" fmla="*/ 14 h 544"/>
                      <a:gd name="T16" fmla="*/ 27 w 904"/>
                      <a:gd name="T17" fmla="*/ 18 h 544"/>
                      <a:gd name="T18" fmla="*/ 22 w 904"/>
                      <a:gd name="T19" fmla="*/ 23 h 544"/>
                      <a:gd name="T20" fmla="*/ 16 w 904"/>
                      <a:gd name="T21" fmla="*/ 28 h 544"/>
                      <a:gd name="T22" fmla="*/ 12 w 904"/>
                      <a:gd name="T23" fmla="*/ 34 h 544"/>
                      <a:gd name="T24" fmla="*/ 9 w 904"/>
                      <a:gd name="T25" fmla="*/ 40 h 544"/>
                      <a:gd name="T26" fmla="*/ 5 w 904"/>
                      <a:gd name="T27" fmla="*/ 47 h 544"/>
                      <a:gd name="T28" fmla="*/ 3 w 904"/>
                      <a:gd name="T29" fmla="*/ 54 h 544"/>
                      <a:gd name="T30" fmla="*/ 1 w 904"/>
                      <a:gd name="T31" fmla="*/ 61 h 544"/>
                      <a:gd name="T32" fmla="*/ 0 w 904"/>
                      <a:gd name="T33" fmla="*/ 69 h 544"/>
                      <a:gd name="T34" fmla="*/ 0 w 904"/>
                      <a:gd name="T35" fmla="*/ 77 h 544"/>
                      <a:gd name="T36" fmla="*/ 0 w 904"/>
                      <a:gd name="T37" fmla="*/ 544 h 544"/>
                      <a:gd name="T38" fmla="*/ 904 w 904"/>
                      <a:gd name="T39" fmla="*/ 544 h 544"/>
                      <a:gd name="T40" fmla="*/ 904 w 904"/>
                      <a:gd name="T41" fmla="*/ 77 h 544"/>
                      <a:gd name="T42" fmla="*/ 904 w 904"/>
                      <a:gd name="T43" fmla="*/ 69 h 544"/>
                      <a:gd name="T44" fmla="*/ 903 w 904"/>
                      <a:gd name="T45" fmla="*/ 61 h 544"/>
                      <a:gd name="T46" fmla="*/ 901 w 904"/>
                      <a:gd name="T47" fmla="*/ 54 h 544"/>
                      <a:gd name="T48" fmla="*/ 899 w 904"/>
                      <a:gd name="T49" fmla="*/ 47 h 544"/>
                      <a:gd name="T50" fmla="*/ 896 w 904"/>
                      <a:gd name="T51" fmla="*/ 40 h 544"/>
                      <a:gd name="T52" fmla="*/ 892 w 904"/>
                      <a:gd name="T53" fmla="*/ 34 h 544"/>
                      <a:gd name="T54" fmla="*/ 888 w 904"/>
                      <a:gd name="T55" fmla="*/ 28 h 544"/>
                      <a:gd name="T56" fmla="*/ 882 w 904"/>
                      <a:gd name="T57" fmla="*/ 23 h 544"/>
                      <a:gd name="T58" fmla="*/ 877 w 904"/>
                      <a:gd name="T59" fmla="*/ 18 h 544"/>
                      <a:gd name="T60" fmla="*/ 871 w 904"/>
                      <a:gd name="T61" fmla="*/ 14 h 544"/>
                      <a:gd name="T62" fmla="*/ 866 w 904"/>
                      <a:gd name="T63" fmla="*/ 10 h 544"/>
                      <a:gd name="T64" fmla="*/ 859 w 904"/>
                      <a:gd name="T65" fmla="*/ 7 h 544"/>
                      <a:gd name="T66" fmla="*/ 851 w 904"/>
                      <a:gd name="T67" fmla="*/ 4 h 544"/>
                      <a:gd name="T68" fmla="*/ 845 w 904"/>
                      <a:gd name="T69" fmla="*/ 3 h 544"/>
                      <a:gd name="T70" fmla="*/ 837 w 904"/>
                      <a:gd name="T71" fmla="*/ 2 h 544"/>
                      <a:gd name="T72" fmla="*/ 829 w 904"/>
                      <a:gd name="T73"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4" h="544">
                        <a:moveTo>
                          <a:pt x="829" y="0"/>
                        </a:moveTo>
                        <a:lnTo>
                          <a:pt x="75" y="0"/>
                        </a:lnTo>
                        <a:lnTo>
                          <a:pt x="67" y="2"/>
                        </a:lnTo>
                        <a:lnTo>
                          <a:pt x="59" y="3"/>
                        </a:lnTo>
                        <a:lnTo>
                          <a:pt x="53" y="4"/>
                        </a:lnTo>
                        <a:lnTo>
                          <a:pt x="46" y="7"/>
                        </a:lnTo>
                        <a:lnTo>
                          <a:pt x="40" y="10"/>
                        </a:lnTo>
                        <a:lnTo>
                          <a:pt x="33" y="14"/>
                        </a:lnTo>
                        <a:lnTo>
                          <a:pt x="27" y="18"/>
                        </a:lnTo>
                        <a:lnTo>
                          <a:pt x="22" y="23"/>
                        </a:lnTo>
                        <a:lnTo>
                          <a:pt x="16" y="28"/>
                        </a:lnTo>
                        <a:lnTo>
                          <a:pt x="12" y="34"/>
                        </a:lnTo>
                        <a:lnTo>
                          <a:pt x="9" y="40"/>
                        </a:lnTo>
                        <a:lnTo>
                          <a:pt x="5" y="47"/>
                        </a:lnTo>
                        <a:lnTo>
                          <a:pt x="3" y="54"/>
                        </a:lnTo>
                        <a:lnTo>
                          <a:pt x="1" y="61"/>
                        </a:lnTo>
                        <a:lnTo>
                          <a:pt x="0" y="69"/>
                        </a:lnTo>
                        <a:lnTo>
                          <a:pt x="0" y="77"/>
                        </a:lnTo>
                        <a:lnTo>
                          <a:pt x="0" y="544"/>
                        </a:lnTo>
                        <a:lnTo>
                          <a:pt x="904" y="544"/>
                        </a:lnTo>
                        <a:lnTo>
                          <a:pt x="904" y="77"/>
                        </a:lnTo>
                        <a:lnTo>
                          <a:pt x="904" y="69"/>
                        </a:lnTo>
                        <a:lnTo>
                          <a:pt x="903" y="61"/>
                        </a:lnTo>
                        <a:lnTo>
                          <a:pt x="901" y="54"/>
                        </a:lnTo>
                        <a:lnTo>
                          <a:pt x="899" y="47"/>
                        </a:lnTo>
                        <a:lnTo>
                          <a:pt x="896" y="40"/>
                        </a:lnTo>
                        <a:lnTo>
                          <a:pt x="892" y="34"/>
                        </a:lnTo>
                        <a:lnTo>
                          <a:pt x="888" y="28"/>
                        </a:lnTo>
                        <a:lnTo>
                          <a:pt x="882" y="23"/>
                        </a:lnTo>
                        <a:lnTo>
                          <a:pt x="877" y="18"/>
                        </a:lnTo>
                        <a:lnTo>
                          <a:pt x="871" y="14"/>
                        </a:lnTo>
                        <a:lnTo>
                          <a:pt x="866" y="10"/>
                        </a:lnTo>
                        <a:lnTo>
                          <a:pt x="859" y="7"/>
                        </a:lnTo>
                        <a:lnTo>
                          <a:pt x="851" y="4"/>
                        </a:lnTo>
                        <a:lnTo>
                          <a:pt x="845" y="3"/>
                        </a:lnTo>
                        <a:lnTo>
                          <a:pt x="837" y="2"/>
                        </a:lnTo>
                        <a:lnTo>
                          <a:pt x="82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 name="Freeform 1594"/>
                  <p:cNvSpPr>
                    <a:spLocks noEditPoints="1"/>
                  </p:cNvSpPr>
                  <p:nvPr/>
                </p:nvSpPr>
                <p:spPr bwMode="auto">
                  <a:xfrm>
                    <a:off x="879475" y="1000125"/>
                    <a:ext cx="287338" cy="76200"/>
                  </a:xfrm>
                  <a:custGeom>
                    <a:avLst/>
                    <a:gdLst>
                      <a:gd name="T0" fmla="*/ 459 w 904"/>
                      <a:gd name="T1" fmla="*/ 29 h 241"/>
                      <a:gd name="T2" fmla="*/ 469 w 904"/>
                      <a:gd name="T3" fmla="*/ 35 h 241"/>
                      <a:gd name="T4" fmla="*/ 478 w 904"/>
                      <a:gd name="T5" fmla="*/ 43 h 241"/>
                      <a:gd name="T6" fmla="*/ 482 w 904"/>
                      <a:gd name="T7" fmla="*/ 54 h 241"/>
                      <a:gd name="T8" fmla="*/ 482 w 904"/>
                      <a:gd name="T9" fmla="*/ 66 h 241"/>
                      <a:gd name="T10" fmla="*/ 478 w 904"/>
                      <a:gd name="T11" fmla="*/ 77 h 241"/>
                      <a:gd name="T12" fmla="*/ 469 w 904"/>
                      <a:gd name="T13" fmla="*/ 85 h 241"/>
                      <a:gd name="T14" fmla="*/ 459 w 904"/>
                      <a:gd name="T15" fmla="*/ 89 h 241"/>
                      <a:gd name="T16" fmla="*/ 447 w 904"/>
                      <a:gd name="T17" fmla="*/ 89 h 241"/>
                      <a:gd name="T18" fmla="*/ 436 w 904"/>
                      <a:gd name="T19" fmla="*/ 85 h 241"/>
                      <a:gd name="T20" fmla="*/ 427 w 904"/>
                      <a:gd name="T21" fmla="*/ 77 h 241"/>
                      <a:gd name="T22" fmla="*/ 422 w 904"/>
                      <a:gd name="T23" fmla="*/ 66 h 241"/>
                      <a:gd name="T24" fmla="*/ 422 w 904"/>
                      <a:gd name="T25" fmla="*/ 54 h 241"/>
                      <a:gd name="T26" fmla="*/ 427 w 904"/>
                      <a:gd name="T27" fmla="*/ 43 h 241"/>
                      <a:gd name="T28" fmla="*/ 436 w 904"/>
                      <a:gd name="T29" fmla="*/ 35 h 241"/>
                      <a:gd name="T30" fmla="*/ 447 w 904"/>
                      <a:gd name="T31" fmla="*/ 31 h 241"/>
                      <a:gd name="T32" fmla="*/ 452 w 904"/>
                      <a:gd name="T33" fmla="*/ 29 h 241"/>
                      <a:gd name="T34" fmla="*/ 0 w 904"/>
                      <a:gd name="T35" fmla="*/ 83 h 241"/>
                      <a:gd name="T36" fmla="*/ 3 w 904"/>
                      <a:gd name="T37" fmla="*/ 97 h 241"/>
                      <a:gd name="T38" fmla="*/ 9 w 904"/>
                      <a:gd name="T39" fmla="*/ 110 h 241"/>
                      <a:gd name="T40" fmla="*/ 16 w 904"/>
                      <a:gd name="T41" fmla="*/ 122 h 241"/>
                      <a:gd name="T42" fmla="*/ 27 w 904"/>
                      <a:gd name="T43" fmla="*/ 132 h 241"/>
                      <a:gd name="T44" fmla="*/ 40 w 904"/>
                      <a:gd name="T45" fmla="*/ 141 h 241"/>
                      <a:gd name="T46" fmla="*/ 53 w 904"/>
                      <a:gd name="T47" fmla="*/ 147 h 241"/>
                      <a:gd name="T48" fmla="*/ 67 w 904"/>
                      <a:gd name="T49" fmla="*/ 150 h 241"/>
                      <a:gd name="T50" fmla="*/ 437 w 904"/>
                      <a:gd name="T51" fmla="*/ 150 h 241"/>
                      <a:gd name="T52" fmla="*/ 195 w 904"/>
                      <a:gd name="T53" fmla="*/ 211 h 241"/>
                      <a:gd name="T54" fmla="*/ 190 w 904"/>
                      <a:gd name="T55" fmla="*/ 212 h 241"/>
                      <a:gd name="T56" fmla="*/ 186 w 904"/>
                      <a:gd name="T57" fmla="*/ 215 h 241"/>
                      <a:gd name="T58" fmla="*/ 182 w 904"/>
                      <a:gd name="T59" fmla="*/ 220 h 241"/>
                      <a:gd name="T60" fmla="*/ 181 w 904"/>
                      <a:gd name="T61" fmla="*/ 225 h 241"/>
                      <a:gd name="T62" fmla="*/ 182 w 904"/>
                      <a:gd name="T63" fmla="*/ 232 h 241"/>
                      <a:gd name="T64" fmla="*/ 186 w 904"/>
                      <a:gd name="T65" fmla="*/ 236 h 241"/>
                      <a:gd name="T66" fmla="*/ 190 w 904"/>
                      <a:gd name="T67" fmla="*/ 240 h 241"/>
                      <a:gd name="T68" fmla="*/ 195 w 904"/>
                      <a:gd name="T69" fmla="*/ 241 h 241"/>
                      <a:gd name="T70" fmla="*/ 742 w 904"/>
                      <a:gd name="T71" fmla="*/ 241 h 241"/>
                      <a:gd name="T72" fmla="*/ 747 w 904"/>
                      <a:gd name="T73" fmla="*/ 239 h 241"/>
                      <a:gd name="T74" fmla="*/ 752 w 904"/>
                      <a:gd name="T75" fmla="*/ 234 h 241"/>
                      <a:gd name="T76" fmla="*/ 754 w 904"/>
                      <a:gd name="T77" fmla="*/ 229 h 241"/>
                      <a:gd name="T78" fmla="*/ 754 w 904"/>
                      <a:gd name="T79" fmla="*/ 223 h 241"/>
                      <a:gd name="T80" fmla="*/ 752 w 904"/>
                      <a:gd name="T81" fmla="*/ 218 h 241"/>
                      <a:gd name="T82" fmla="*/ 747 w 904"/>
                      <a:gd name="T83" fmla="*/ 213 h 241"/>
                      <a:gd name="T84" fmla="*/ 742 w 904"/>
                      <a:gd name="T85" fmla="*/ 211 h 241"/>
                      <a:gd name="T86" fmla="*/ 468 w 904"/>
                      <a:gd name="T87" fmla="*/ 211 h 241"/>
                      <a:gd name="T88" fmla="*/ 829 w 904"/>
                      <a:gd name="T89" fmla="*/ 150 h 241"/>
                      <a:gd name="T90" fmla="*/ 845 w 904"/>
                      <a:gd name="T91" fmla="*/ 149 h 241"/>
                      <a:gd name="T92" fmla="*/ 859 w 904"/>
                      <a:gd name="T93" fmla="*/ 145 h 241"/>
                      <a:gd name="T94" fmla="*/ 871 w 904"/>
                      <a:gd name="T95" fmla="*/ 137 h 241"/>
                      <a:gd name="T96" fmla="*/ 882 w 904"/>
                      <a:gd name="T97" fmla="*/ 128 h 241"/>
                      <a:gd name="T98" fmla="*/ 892 w 904"/>
                      <a:gd name="T99" fmla="*/ 117 h 241"/>
                      <a:gd name="T100" fmla="*/ 899 w 904"/>
                      <a:gd name="T101" fmla="*/ 104 h 241"/>
                      <a:gd name="T102" fmla="*/ 903 w 904"/>
                      <a:gd name="T103" fmla="*/ 90 h 241"/>
                      <a:gd name="T104" fmla="*/ 904 w 904"/>
                      <a:gd name="T105" fmla="*/ 75 h 241"/>
                      <a:gd name="T106" fmla="*/ 0 w 904"/>
                      <a:gd name="T10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4" h="241">
                        <a:moveTo>
                          <a:pt x="452" y="29"/>
                        </a:moveTo>
                        <a:lnTo>
                          <a:pt x="459" y="29"/>
                        </a:lnTo>
                        <a:lnTo>
                          <a:pt x="464" y="32"/>
                        </a:lnTo>
                        <a:lnTo>
                          <a:pt x="469" y="35"/>
                        </a:lnTo>
                        <a:lnTo>
                          <a:pt x="473" y="38"/>
                        </a:lnTo>
                        <a:lnTo>
                          <a:pt x="478" y="43"/>
                        </a:lnTo>
                        <a:lnTo>
                          <a:pt x="480" y="48"/>
                        </a:lnTo>
                        <a:lnTo>
                          <a:pt x="482" y="54"/>
                        </a:lnTo>
                        <a:lnTo>
                          <a:pt x="482" y="59"/>
                        </a:lnTo>
                        <a:lnTo>
                          <a:pt x="482" y="66"/>
                        </a:lnTo>
                        <a:lnTo>
                          <a:pt x="480" y="71"/>
                        </a:lnTo>
                        <a:lnTo>
                          <a:pt x="478" y="77"/>
                        </a:lnTo>
                        <a:lnTo>
                          <a:pt x="473" y="81"/>
                        </a:lnTo>
                        <a:lnTo>
                          <a:pt x="469" y="85"/>
                        </a:lnTo>
                        <a:lnTo>
                          <a:pt x="464" y="87"/>
                        </a:lnTo>
                        <a:lnTo>
                          <a:pt x="459" y="89"/>
                        </a:lnTo>
                        <a:lnTo>
                          <a:pt x="452" y="90"/>
                        </a:lnTo>
                        <a:lnTo>
                          <a:pt x="447" y="89"/>
                        </a:lnTo>
                        <a:lnTo>
                          <a:pt x="440" y="87"/>
                        </a:lnTo>
                        <a:lnTo>
                          <a:pt x="436" y="85"/>
                        </a:lnTo>
                        <a:lnTo>
                          <a:pt x="431" y="81"/>
                        </a:lnTo>
                        <a:lnTo>
                          <a:pt x="427" y="77"/>
                        </a:lnTo>
                        <a:lnTo>
                          <a:pt x="424" y="71"/>
                        </a:lnTo>
                        <a:lnTo>
                          <a:pt x="422" y="66"/>
                        </a:lnTo>
                        <a:lnTo>
                          <a:pt x="422" y="59"/>
                        </a:lnTo>
                        <a:lnTo>
                          <a:pt x="422" y="54"/>
                        </a:lnTo>
                        <a:lnTo>
                          <a:pt x="424" y="48"/>
                        </a:lnTo>
                        <a:lnTo>
                          <a:pt x="427" y="43"/>
                        </a:lnTo>
                        <a:lnTo>
                          <a:pt x="431" y="38"/>
                        </a:lnTo>
                        <a:lnTo>
                          <a:pt x="436" y="35"/>
                        </a:lnTo>
                        <a:lnTo>
                          <a:pt x="440" y="32"/>
                        </a:lnTo>
                        <a:lnTo>
                          <a:pt x="447" y="31"/>
                        </a:lnTo>
                        <a:lnTo>
                          <a:pt x="452" y="29"/>
                        </a:lnTo>
                        <a:lnTo>
                          <a:pt x="452" y="29"/>
                        </a:lnTo>
                        <a:close/>
                        <a:moveTo>
                          <a:pt x="0" y="75"/>
                        </a:moveTo>
                        <a:lnTo>
                          <a:pt x="0" y="83"/>
                        </a:lnTo>
                        <a:lnTo>
                          <a:pt x="1" y="90"/>
                        </a:lnTo>
                        <a:lnTo>
                          <a:pt x="3" y="97"/>
                        </a:lnTo>
                        <a:lnTo>
                          <a:pt x="5" y="104"/>
                        </a:lnTo>
                        <a:lnTo>
                          <a:pt x="9" y="110"/>
                        </a:lnTo>
                        <a:lnTo>
                          <a:pt x="12" y="117"/>
                        </a:lnTo>
                        <a:lnTo>
                          <a:pt x="16" y="122"/>
                        </a:lnTo>
                        <a:lnTo>
                          <a:pt x="22" y="128"/>
                        </a:lnTo>
                        <a:lnTo>
                          <a:pt x="27" y="132"/>
                        </a:lnTo>
                        <a:lnTo>
                          <a:pt x="33" y="137"/>
                        </a:lnTo>
                        <a:lnTo>
                          <a:pt x="40" y="141"/>
                        </a:lnTo>
                        <a:lnTo>
                          <a:pt x="46" y="145"/>
                        </a:lnTo>
                        <a:lnTo>
                          <a:pt x="53" y="147"/>
                        </a:lnTo>
                        <a:lnTo>
                          <a:pt x="59" y="149"/>
                        </a:lnTo>
                        <a:lnTo>
                          <a:pt x="67" y="150"/>
                        </a:lnTo>
                        <a:lnTo>
                          <a:pt x="75" y="150"/>
                        </a:lnTo>
                        <a:lnTo>
                          <a:pt x="437" y="150"/>
                        </a:lnTo>
                        <a:lnTo>
                          <a:pt x="437" y="211"/>
                        </a:lnTo>
                        <a:lnTo>
                          <a:pt x="195" y="211"/>
                        </a:lnTo>
                        <a:lnTo>
                          <a:pt x="192" y="211"/>
                        </a:lnTo>
                        <a:lnTo>
                          <a:pt x="190" y="212"/>
                        </a:lnTo>
                        <a:lnTo>
                          <a:pt x="188" y="213"/>
                        </a:lnTo>
                        <a:lnTo>
                          <a:pt x="186" y="215"/>
                        </a:lnTo>
                        <a:lnTo>
                          <a:pt x="183" y="218"/>
                        </a:lnTo>
                        <a:lnTo>
                          <a:pt x="182" y="220"/>
                        </a:lnTo>
                        <a:lnTo>
                          <a:pt x="181" y="223"/>
                        </a:lnTo>
                        <a:lnTo>
                          <a:pt x="181" y="225"/>
                        </a:lnTo>
                        <a:lnTo>
                          <a:pt x="181" y="229"/>
                        </a:lnTo>
                        <a:lnTo>
                          <a:pt x="182" y="232"/>
                        </a:lnTo>
                        <a:lnTo>
                          <a:pt x="183" y="234"/>
                        </a:lnTo>
                        <a:lnTo>
                          <a:pt x="186" y="236"/>
                        </a:lnTo>
                        <a:lnTo>
                          <a:pt x="188" y="239"/>
                        </a:lnTo>
                        <a:lnTo>
                          <a:pt x="190" y="240"/>
                        </a:lnTo>
                        <a:lnTo>
                          <a:pt x="192" y="241"/>
                        </a:lnTo>
                        <a:lnTo>
                          <a:pt x="195" y="241"/>
                        </a:lnTo>
                        <a:lnTo>
                          <a:pt x="739" y="241"/>
                        </a:lnTo>
                        <a:lnTo>
                          <a:pt x="742" y="241"/>
                        </a:lnTo>
                        <a:lnTo>
                          <a:pt x="745" y="240"/>
                        </a:lnTo>
                        <a:lnTo>
                          <a:pt x="747" y="239"/>
                        </a:lnTo>
                        <a:lnTo>
                          <a:pt x="750" y="236"/>
                        </a:lnTo>
                        <a:lnTo>
                          <a:pt x="752" y="234"/>
                        </a:lnTo>
                        <a:lnTo>
                          <a:pt x="753" y="232"/>
                        </a:lnTo>
                        <a:lnTo>
                          <a:pt x="754" y="229"/>
                        </a:lnTo>
                        <a:lnTo>
                          <a:pt x="754" y="225"/>
                        </a:lnTo>
                        <a:lnTo>
                          <a:pt x="754" y="223"/>
                        </a:lnTo>
                        <a:lnTo>
                          <a:pt x="753" y="220"/>
                        </a:lnTo>
                        <a:lnTo>
                          <a:pt x="752" y="218"/>
                        </a:lnTo>
                        <a:lnTo>
                          <a:pt x="750" y="215"/>
                        </a:lnTo>
                        <a:lnTo>
                          <a:pt x="747" y="213"/>
                        </a:lnTo>
                        <a:lnTo>
                          <a:pt x="745" y="212"/>
                        </a:lnTo>
                        <a:lnTo>
                          <a:pt x="742" y="211"/>
                        </a:lnTo>
                        <a:lnTo>
                          <a:pt x="739" y="211"/>
                        </a:lnTo>
                        <a:lnTo>
                          <a:pt x="468" y="211"/>
                        </a:lnTo>
                        <a:lnTo>
                          <a:pt x="468" y="150"/>
                        </a:lnTo>
                        <a:lnTo>
                          <a:pt x="829" y="150"/>
                        </a:lnTo>
                        <a:lnTo>
                          <a:pt x="837" y="150"/>
                        </a:lnTo>
                        <a:lnTo>
                          <a:pt x="845" y="149"/>
                        </a:lnTo>
                        <a:lnTo>
                          <a:pt x="851" y="147"/>
                        </a:lnTo>
                        <a:lnTo>
                          <a:pt x="859" y="145"/>
                        </a:lnTo>
                        <a:lnTo>
                          <a:pt x="866" y="141"/>
                        </a:lnTo>
                        <a:lnTo>
                          <a:pt x="871" y="137"/>
                        </a:lnTo>
                        <a:lnTo>
                          <a:pt x="877" y="132"/>
                        </a:lnTo>
                        <a:lnTo>
                          <a:pt x="882" y="128"/>
                        </a:lnTo>
                        <a:lnTo>
                          <a:pt x="888" y="122"/>
                        </a:lnTo>
                        <a:lnTo>
                          <a:pt x="892" y="117"/>
                        </a:lnTo>
                        <a:lnTo>
                          <a:pt x="896" y="110"/>
                        </a:lnTo>
                        <a:lnTo>
                          <a:pt x="899" y="104"/>
                        </a:lnTo>
                        <a:lnTo>
                          <a:pt x="901" y="97"/>
                        </a:lnTo>
                        <a:lnTo>
                          <a:pt x="903" y="90"/>
                        </a:lnTo>
                        <a:lnTo>
                          <a:pt x="904" y="83"/>
                        </a:lnTo>
                        <a:lnTo>
                          <a:pt x="904" y="75"/>
                        </a:lnTo>
                        <a:lnTo>
                          <a:pt x="904" y="0"/>
                        </a:lnTo>
                        <a:lnTo>
                          <a:pt x="0" y="0"/>
                        </a:lnTo>
                        <a:lnTo>
                          <a:pt x="0" y="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3" name="Group 122"/>
                <p:cNvGrpSpPr/>
                <p:nvPr/>
              </p:nvGrpSpPr>
              <p:grpSpPr>
                <a:xfrm>
                  <a:off x="1660746" y="2760444"/>
                  <a:ext cx="245094" cy="220719"/>
                  <a:chOff x="879475" y="817563"/>
                  <a:chExt cx="287338" cy="258762"/>
                </a:xfrm>
                <a:solidFill>
                  <a:schemeClr val="accent1"/>
                </a:solidFill>
              </p:grpSpPr>
              <p:sp>
                <p:nvSpPr>
                  <p:cNvPr id="132" name="Freeform 1593"/>
                  <p:cNvSpPr>
                    <a:spLocks/>
                  </p:cNvSpPr>
                  <p:nvPr/>
                </p:nvSpPr>
                <p:spPr bwMode="auto">
                  <a:xfrm>
                    <a:off x="879475" y="817563"/>
                    <a:ext cx="287338" cy="171450"/>
                  </a:xfrm>
                  <a:custGeom>
                    <a:avLst/>
                    <a:gdLst>
                      <a:gd name="T0" fmla="*/ 829 w 904"/>
                      <a:gd name="T1" fmla="*/ 0 h 544"/>
                      <a:gd name="T2" fmla="*/ 75 w 904"/>
                      <a:gd name="T3" fmla="*/ 0 h 544"/>
                      <a:gd name="T4" fmla="*/ 67 w 904"/>
                      <a:gd name="T5" fmla="*/ 2 h 544"/>
                      <a:gd name="T6" fmla="*/ 59 w 904"/>
                      <a:gd name="T7" fmla="*/ 3 h 544"/>
                      <a:gd name="T8" fmla="*/ 53 w 904"/>
                      <a:gd name="T9" fmla="*/ 4 h 544"/>
                      <a:gd name="T10" fmla="*/ 46 w 904"/>
                      <a:gd name="T11" fmla="*/ 7 h 544"/>
                      <a:gd name="T12" fmla="*/ 40 w 904"/>
                      <a:gd name="T13" fmla="*/ 10 h 544"/>
                      <a:gd name="T14" fmla="*/ 33 w 904"/>
                      <a:gd name="T15" fmla="*/ 14 h 544"/>
                      <a:gd name="T16" fmla="*/ 27 w 904"/>
                      <a:gd name="T17" fmla="*/ 18 h 544"/>
                      <a:gd name="T18" fmla="*/ 22 w 904"/>
                      <a:gd name="T19" fmla="*/ 23 h 544"/>
                      <a:gd name="T20" fmla="*/ 16 w 904"/>
                      <a:gd name="T21" fmla="*/ 28 h 544"/>
                      <a:gd name="T22" fmla="*/ 12 w 904"/>
                      <a:gd name="T23" fmla="*/ 34 h 544"/>
                      <a:gd name="T24" fmla="*/ 9 w 904"/>
                      <a:gd name="T25" fmla="*/ 40 h 544"/>
                      <a:gd name="T26" fmla="*/ 5 w 904"/>
                      <a:gd name="T27" fmla="*/ 47 h 544"/>
                      <a:gd name="T28" fmla="*/ 3 w 904"/>
                      <a:gd name="T29" fmla="*/ 54 h 544"/>
                      <a:gd name="T30" fmla="*/ 1 w 904"/>
                      <a:gd name="T31" fmla="*/ 61 h 544"/>
                      <a:gd name="T32" fmla="*/ 0 w 904"/>
                      <a:gd name="T33" fmla="*/ 69 h 544"/>
                      <a:gd name="T34" fmla="*/ 0 w 904"/>
                      <a:gd name="T35" fmla="*/ 77 h 544"/>
                      <a:gd name="T36" fmla="*/ 0 w 904"/>
                      <a:gd name="T37" fmla="*/ 544 h 544"/>
                      <a:gd name="T38" fmla="*/ 904 w 904"/>
                      <a:gd name="T39" fmla="*/ 544 h 544"/>
                      <a:gd name="T40" fmla="*/ 904 w 904"/>
                      <a:gd name="T41" fmla="*/ 77 h 544"/>
                      <a:gd name="T42" fmla="*/ 904 w 904"/>
                      <a:gd name="T43" fmla="*/ 69 h 544"/>
                      <a:gd name="T44" fmla="*/ 903 w 904"/>
                      <a:gd name="T45" fmla="*/ 61 h 544"/>
                      <a:gd name="T46" fmla="*/ 901 w 904"/>
                      <a:gd name="T47" fmla="*/ 54 h 544"/>
                      <a:gd name="T48" fmla="*/ 899 w 904"/>
                      <a:gd name="T49" fmla="*/ 47 h 544"/>
                      <a:gd name="T50" fmla="*/ 896 w 904"/>
                      <a:gd name="T51" fmla="*/ 40 h 544"/>
                      <a:gd name="T52" fmla="*/ 892 w 904"/>
                      <a:gd name="T53" fmla="*/ 34 h 544"/>
                      <a:gd name="T54" fmla="*/ 888 w 904"/>
                      <a:gd name="T55" fmla="*/ 28 h 544"/>
                      <a:gd name="T56" fmla="*/ 882 w 904"/>
                      <a:gd name="T57" fmla="*/ 23 h 544"/>
                      <a:gd name="T58" fmla="*/ 877 w 904"/>
                      <a:gd name="T59" fmla="*/ 18 h 544"/>
                      <a:gd name="T60" fmla="*/ 871 w 904"/>
                      <a:gd name="T61" fmla="*/ 14 h 544"/>
                      <a:gd name="T62" fmla="*/ 866 w 904"/>
                      <a:gd name="T63" fmla="*/ 10 h 544"/>
                      <a:gd name="T64" fmla="*/ 859 w 904"/>
                      <a:gd name="T65" fmla="*/ 7 h 544"/>
                      <a:gd name="T66" fmla="*/ 851 w 904"/>
                      <a:gd name="T67" fmla="*/ 4 h 544"/>
                      <a:gd name="T68" fmla="*/ 845 w 904"/>
                      <a:gd name="T69" fmla="*/ 3 h 544"/>
                      <a:gd name="T70" fmla="*/ 837 w 904"/>
                      <a:gd name="T71" fmla="*/ 2 h 544"/>
                      <a:gd name="T72" fmla="*/ 829 w 904"/>
                      <a:gd name="T73"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4" h="544">
                        <a:moveTo>
                          <a:pt x="829" y="0"/>
                        </a:moveTo>
                        <a:lnTo>
                          <a:pt x="75" y="0"/>
                        </a:lnTo>
                        <a:lnTo>
                          <a:pt x="67" y="2"/>
                        </a:lnTo>
                        <a:lnTo>
                          <a:pt x="59" y="3"/>
                        </a:lnTo>
                        <a:lnTo>
                          <a:pt x="53" y="4"/>
                        </a:lnTo>
                        <a:lnTo>
                          <a:pt x="46" y="7"/>
                        </a:lnTo>
                        <a:lnTo>
                          <a:pt x="40" y="10"/>
                        </a:lnTo>
                        <a:lnTo>
                          <a:pt x="33" y="14"/>
                        </a:lnTo>
                        <a:lnTo>
                          <a:pt x="27" y="18"/>
                        </a:lnTo>
                        <a:lnTo>
                          <a:pt x="22" y="23"/>
                        </a:lnTo>
                        <a:lnTo>
                          <a:pt x="16" y="28"/>
                        </a:lnTo>
                        <a:lnTo>
                          <a:pt x="12" y="34"/>
                        </a:lnTo>
                        <a:lnTo>
                          <a:pt x="9" y="40"/>
                        </a:lnTo>
                        <a:lnTo>
                          <a:pt x="5" y="47"/>
                        </a:lnTo>
                        <a:lnTo>
                          <a:pt x="3" y="54"/>
                        </a:lnTo>
                        <a:lnTo>
                          <a:pt x="1" y="61"/>
                        </a:lnTo>
                        <a:lnTo>
                          <a:pt x="0" y="69"/>
                        </a:lnTo>
                        <a:lnTo>
                          <a:pt x="0" y="77"/>
                        </a:lnTo>
                        <a:lnTo>
                          <a:pt x="0" y="544"/>
                        </a:lnTo>
                        <a:lnTo>
                          <a:pt x="904" y="544"/>
                        </a:lnTo>
                        <a:lnTo>
                          <a:pt x="904" y="77"/>
                        </a:lnTo>
                        <a:lnTo>
                          <a:pt x="904" y="69"/>
                        </a:lnTo>
                        <a:lnTo>
                          <a:pt x="903" y="61"/>
                        </a:lnTo>
                        <a:lnTo>
                          <a:pt x="901" y="54"/>
                        </a:lnTo>
                        <a:lnTo>
                          <a:pt x="899" y="47"/>
                        </a:lnTo>
                        <a:lnTo>
                          <a:pt x="896" y="40"/>
                        </a:lnTo>
                        <a:lnTo>
                          <a:pt x="892" y="34"/>
                        </a:lnTo>
                        <a:lnTo>
                          <a:pt x="888" y="28"/>
                        </a:lnTo>
                        <a:lnTo>
                          <a:pt x="882" y="23"/>
                        </a:lnTo>
                        <a:lnTo>
                          <a:pt x="877" y="18"/>
                        </a:lnTo>
                        <a:lnTo>
                          <a:pt x="871" y="14"/>
                        </a:lnTo>
                        <a:lnTo>
                          <a:pt x="866" y="10"/>
                        </a:lnTo>
                        <a:lnTo>
                          <a:pt x="859" y="7"/>
                        </a:lnTo>
                        <a:lnTo>
                          <a:pt x="851" y="4"/>
                        </a:lnTo>
                        <a:lnTo>
                          <a:pt x="845" y="3"/>
                        </a:lnTo>
                        <a:lnTo>
                          <a:pt x="837" y="2"/>
                        </a:lnTo>
                        <a:lnTo>
                          <a:pt x="82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 name="Freeform 1594"/>
                  <p:cNvSpPr>
                    <a:spLocks noEditPoints="1"/>
                  </p:cNvSpPr>
                  <p:nvPr/>
                </p:nvSpPr>
                <p:spPr bwMode="auto">
                  <a:xfrm>
                    <a:off x="879475" y="1000125"/>
                    <a:ext cx="287338" cy="76200"/>
                  </a:xfrm>
                  <a:custGeom>
                    <a:avLst/>
                    <a:gdLst>
                      <a:gd name="T0" fmla="*/ 459 w 904"/>
                      <a:gd name="T1" fmla="*/ 29 h 241"/>
                      <a:gd name="T2" fmla="*/ 469 w 904"/>
                      <a:gd name="T3" fmla="*/ 35 h 241"/>
                      <a:gd name="T4" fmla="*/ 478 w 904"/>
                      <a:gd name="T5" fmla="*/ 43 h 241"/>
                      <a:gd name="T6" fmla="*/ 482 w 904"/>
                      <a:gd name="T7" fmla="*/ 54 h 241"/>
                      <a:gd name="T8" fmla="*/ 482 w 904"/>
                      <a:gd name="T9" fmla="*/ 66 h 241"/>
                      <a:gd name="T10" fmla="*/ 478 w 904"/>
                      <a:gd name="T11" fmla="*/ 77 h 241"/>
                      <a:gd name="T12" fmla="*/ 469 w 904"/>
                      <a:gd name="T13" fmla="*/ 85 h 241"/>
                      <a:gd name="T14" fmla="*/ 459 w 904"/>
                      <a:gd name="T15" fmla="*/ 89 h 241"/>
                      <a:gd name="T16" fmla="*/ 447 w 904"/>
                      <a:gd name="T17" fmla="*/ 89 h 241"/>
                      <a:gd name="T18" fmla="*/ 436 w 904"/>
                      <a:gd name="T19" fmla="*/ 85 h 241"/>
                      <a:gd name="T20" fmla="*/ 427 w 904"/>
                      <a:gd name="T21" fmla="*/ 77 h 241"/>
                      <a:gd name="T22" fmla="*/ 422 w 904"/>
                      <a:gd name="T23" fmla="*/ 66 h 241"/>
                      <a:gd name="T24" fmla="*/ 422 w 904"/>
                      <a:gd name="T25" fmla="*/ 54 h 241"/>
                      <a:gd name="T26" fmla="*/ 427 w 904"/>
                      <a:gd name="T27" fmla="*/ 43 h 241"/>
                      <a:gd name="T28" fmla="*/ 436 w 904"/>
                      <a:gd name="T29" fmla="*/ 35 h 241"/>
                      <a:gd name="T30" fmla="*/ 447 w 904"/>
                      <a:gd name="T31" fmla="*/ 31 h 241"/>
                      <a:gd name="T32" fmla="*/ 452 w 904"/>
                      <a:gd name="T33" fmla="*/ 29 h 241"/>
                      <a:gd name="T34" fmla="*/ 0 w 904"/>
                      <a:gd name="T35" fmla="*/ 83 h 241"/>
                      <a:gd name="T36" fmla="*/ 3 w 904"/>
                      <a:gd name="T37" fmla="*/ 97 h 241"/>
                      <a:gd name="T38" fmla="*/ 9 w 904"/>
                      <a:gd name="T39" fmla="*/ 110 h 241"/>
                      <a:gd name="T40" fmla="*/ 16 w 904"/>
                      <a:gd name="T41" fmla="*/ 122 h 241"/>
                      <a:gd name="T42" fmla="*/ 27 w 904"/>
                      <a:gd name="T43" fmla="*/ 132 h 241"/>
                      <a:gd name="T44" fmla="*/ 40 w 904"/>
                      <a:gd name="T45" fmla="*/ 141 h 241"/>
                      <a:gd name="T46" fmla="*/ 53 w 904"/>
                      <a:gd name="T47" fmla="*/ 147 h 241"/>
                      <a:gd name="T48" fmla="*/ 67 w 904"/>
                      <a:gd name="T49" fmla="*/ 150 h 241"/>
                      <a:gd name="T50" fmla="*/ 437 w 904"/>
                      <a:gd name="T51" fmla="*/ 150 h 241"/>
                      <a:gd name="T52" fmla="*/ 195 w 904"/>
                      <a:gd name="T53" fmla="*/ 211 h 241"/>
                      <a:gd name="T54" fmla="*/ 190 w 904"/>
                      <a:gd name="T55" fmla="*/ 212 h 241"/>
                      <a:gd name="T56" fmla="*/ 186 w 904"/>
                      <a:gd name="T57" fmla="*/ 215 h 241"/>
                      <a:gd name="T58" fmla="*/ 182 w 904"/>
                      <a:gd name="T59" fmla="*/ 220 h 241"/>
                      <a:gd name="T60" fmla="*/ 181 w 904"/>
                      <a:gd name="T61" fmla="*/ 225 h 241"/>
                      <a:gd name="T62" fmla="*/ 182 w 904"/>
                      <a:gd name="T63" fmla="*/ 232 h 241"/>
                      <a:gd name="T64" fmla="*/ 186 w 904"/>
                      <a:gd name="T65" fmla="*/ 236 h 241"/>
                      <a:gd name="T66" fmla="*/ 190 w 904"/>
                      <a:gd name="T67" fmla="*/ 240 h 241"/>
                      <a:gd name="T68" fmla="*/ 195 w 904"/>
                      <a:gd name="T69" fmla="*/ 241 h 241"/>
                      <a:gd name="T70" fmla="*/ 742 w 904"/>
                      <a:gd name="T71" fmla="*/ 241 h 241"/>
                      <a:gd name="T72" fmla="*/ 747 w 904"/>
                      <a:gd name="T73" fmla="*/ 239 h 241"/>
                      <a:gd name="T74" fmla="*/ 752 w 904"/>
                      <a:gd name="T75" fmla="*/ 234 h 241"/>
                      <a:gd name="T76" fmla="*/ 754 w 904"/>
                      <a:gd name="T77" fmla="*/ 229 h 241"/>
                      <a:gd name="T78" fmla="*/ 754 w 904"/>
                      <a:gd name="T79" fmla="*/ 223 h 241"/>
                      <a:gd name="T80" fmla="*/ 752 w 904"/>
                      <a:gd name="T81" fmla="*/ 218 h 241"/>
                      <a:gd name="T82" fmla="*/ 747 w 904"/>
                      <a:gd name="T83" fmla="*/ 213 h 241"/>
                      <a:gd name="T84" fmla="*/ 742 w 904"/>
                      <a:gd name="T85" fmla="*/ 211 h 241"/>
                      <a:gd name="T86" fmla="*/ 468 w 904"/>
                      <a:gd name="T87" fmla="*/ 211 h 241"/>
                      <a:gd name="T88" fmla="*/ 829 w 904"/>
                      <a:gd name="T89" fmla="*/ 150 h 241"/>
                      <a:gd name="T90" fmla="*/ 845 w 904"/>
                      <a:gd name="T91" fmla="*/ 149 h 241"/>
                      <a:gd name="T92" fmla="*/ 859 w 904"/>
                      <a:gd name="T93" fmla="*/ 145 h 241"/>
                      <a:gd name="T94" fmla="*/ 871 w 904"/>
                      <a:gd name="T95" fmla="*/ 137 h 241"/>
                      <a:gd name="T96" fmla="*/ 882 w 904"/>
                      <a:gd name="T97" fmla="*/ 128 h 241"/>
                      <a:gd name="T98" fmla="*/ 892 w 904"/>
                      <a:gd name="T99" fmla="*/ 117 h 241"/>
                      <a:gd name="T100" fmla="*/ 899 w 904"/>
                      <a:gd name="T101" fmla="*/ 104 h 241"/>
                      <a:gd name="T102" fmla="*/ 903 w 904"/>
                      <a:gd name="T103" fmla="*/ 90 h 241"/>
                      <a:gd name="T104" fmla="*/ 904 w 904"/>
                      <a:gd name="T105" fmla="*/ 75 h 241"/>
                      <a:gd name="T106" fmla="*/ 0 w 904"/>
                      <a:gd name="T10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4" h="241">
                        <a:moveTo>
                          <a:pt x="452" y="29"/>
                        </a:moveTo>
                        <a:lnTo>
                          <a:pt x="459" y="29"/>
                        </a:lnTo>
                        <a:lnTo>
                          <a:pt x="464" y="32"/>
                        </a:lnTo>
                        <a:lnTo>
                          <a:pt x="469" y="35"/>
                        </a:lnTo>
                        <a:lnTo>
                          <a:pt x="473" y="38"/>
                        </a:lnTo>
                        <a:lnTo>
                          <a:pt x="478" y="43"/>
                        </a:lnTo>
                        <a:lnTo>
                          <a:pt x="480" y="48"/>
                        </a:lnTo>
                        <a:lnTo>
                          <a:pt x="482" y="54"/>
                        </a:lnTo>
                        <a:lnTo>
                          <a:pt x="482" y="59"/>
                        </a:lnTo>
                        <a:lnTo>
                          <a:pt x="482" y="66"/>
                        </a:lnTo>
                        <a:lnTo>
                          <a:pt x="480" y="71"/>
                        </a:lnTo>
                        <a:lnTo>
                          <a:pt x="478" y="77"/>
                        </a:lnTo>
                        <a:lnTo>
                          <a:pt x="473" y="81"/>
                        </a:lnTo>
                        <a:lnTo>
                          <a:pt x="469" y="85"/>
                        </a:lnTo>
                        <a:lnTo>
                          <a:pt x="464" y="87"/>
                        </a:lnTo>
                        <a:lnTo>
                          <a:pt x="459" y="89"/>
                        </a:lnTo>
                        <a:lnTo>
                          <a:pt x="452" y="90"/>
                        </a:lnTo>
                        <a:lnTo>
                          <a:pt x="447" y="89"/>
                        </a:lnTo>
                        <a:lnTo>
                          <a:pt x="440" y="87"/>
                        </a:lnTo>
                        <a:lnTo>
                          <a:pt x="436" y="85"/>
                        </a:lnTo>
                        <a:lnTo>
                          <a:pt x="431" y="81"/>
                        </a:lnTo>
                        <a:lnTo>
                          <a:pt x="427" y="77"/>
                        </a:lnTo>
                        <a:lnTo>
                          <a:pt x="424" y="71"/>
                        </a:lnTo>
                        <a:lnTo>
                          <a:pt x="422" y="66"/>
                        </a:lnTo>
                        <a:lnTo>
                          <a:pt x="422" y="59"/>
                        </a:lnTo>
                        <a:lnTo>
                          <a:pt x="422" y="54"/>
                        </a:lnTo>
                        <a:lnTo>
                          <a:pt x="424" y="48"/>
                        </a:lnTo>
                        <a:lnTo>
                          <a:pt x="427" y="43"/>
                        </a:lnTo>
                        <a:lnTo>
                          <a:pt x="431" y="38"/>
                        </a:lnTo>
                        <a:lnTo>
                          <a:pt x="436" y="35"/>
                        </a:lnTo>
                        <a:lnTo>
                          <a:pt x="440" y="32"/>
                        </a:lnTo>
                        <a:lnTo>
                          <a:pt x="447" y="31"/>
                        </a:lnTo>
                        <a:lnTo>
                          <a:pt x="452" y="29"/>
                        </a:lnTo>
                        <a:lnTo>
                          <a:pt x="452" y="29"/>
                        </a:lnTo>
                        <a:close/>
                        <a:moveTo>
                          <a:pt x="0" y="75"/>
                        </a:moveTo>
                        <a:lnTo>
                          <a:pt x="0" y="83"/>
                        </a:lnTo>
                        <a:lnTo>
                          <a:pt x="1" y="90"/>
                        </a:lnTo>
                        <a:lnTo>
                          <a:pt x="3" y="97"/>
                        </a:lnTo>
                        <a:lnTo>
                          <a:pt x="5" y="104"/>
                        </a:lnTo>
                        <a:lnTo>
                          <a:pt x="9" y="110"/>
                        </a:lnTo>
                        <a:lnTo>
                          <a:pt x="12" y="117"/>
                        </a:lnTo>
                        <a:lnTo>
                          <a:pt x="16" y="122"/>
                        </a:lnTo>
                        <a:lnTo>
                          <a:pt x="22" y="128"/>
                        </a:lnTo>
                        <a:lnTo>
                          <a:pt x="27" y="132"/>
                        </a:lnTo>
                        <a:lnTo>
                          <a:pt x="33" y="137"/>
                        </a:lnTo>
                        <a:lnTo>
                          <a:pt x="40" y="141"/>
                        </a:lnTo>
                        <a:lnTo>
                          <a:pt x="46" y="145"/>
                        </a:lnTo>
                        <a:lnTo>
                          <a:pt x="53" y="147"/>
                        </a:lnTo>
                        <a:lnTo>
                          <a:pt x="59" y="149"/>
                        </a:lnTo>
                        <a:lnTo>
                          <a:pt x="67" y="150"/>
                        </a:lnTo>
                        <a:lnTo>
                          <a:pt x="75" y="150"/>
                        </a:lnTo>
                        <a:lnTo>
                          <a:pt x="437" y="150"/>
                        </a:lnTo>
                        <a:lnTo>
                          <a:pt x="437" y="211"/>
                        </a:lnTo>
                        <a:lnTo>
                          <a:pt x="195" y="211"/>
                        </a:lnTo>
                        <a:lnTo>
                          <a:pt x="192" y="211"/>
                        </a:lnTo>
                        <a:lnTo>
                          <a:pt x="190" y="212"/>
                        </a:lnTo>
                        <a:lnTo>
                          <a:pt x="188" y="213"/>
                        </a:lnTo>
                        <a:lnTo>
                          <a:pt x="186" y="215"/>
                        </a:lnTo>
                        <a:lnTo>
                          <a:pt x="183" y="218"/>
                        </a:lnTo>
                        <a:lnTo>
                          <a:pt x="182" y="220"/>
                        </a:lnTo>
                        <a:lnTo>
                          <a:pt x="181" y="223"/>
                        </a:lnTo>
                        <a:lnTo>
                          <a:pt x="181" y="225"/>
                        </a:lnTo>
                        <a:lnTo>
                          <a:pt x="181" y="229"/>
                        </a:lnTo>
                        <a:lnTo>
                          <a:pt x="182" y="232"/>
                        </a:lnTo>
                        <a:lnTo>
                          <a:pt x="183" y="234"/>
                        </a:lnTo>
                        <a:lnTo>
                          <a:pt x="186" y="236"/>
                        </a:lnTo>
                        <a:lnTo>
                          <a:pt x="188" y="239"/>
                        </a:lnTo>
                        <a:lnTo>
                          <a:pt x="190" y="240"/>
                        </a:lnTo>
                        <a:lnTo>
                          <a:pt x="192" y="241"/>
                        </a:lnTo>
                        <a:lnTo>
                          <a:pt x="195" y="241"/>
                        </a:lnTo>
                        <a:lnTo>
                          <a:pt x="739" y="241"/>
                        </a:lnTo>
                        <a:lnTo>
                          <a:pt x="742" y="241"/>
                        </a:lnTo>
                        <a:lnTo>
                          <a:pt x="745" y="240"/>
                        </a:lnTo>
                        <a:lnTo>
                          <a:pt x="747" y="239"/>
                        </a:lnTo>
                        <a:lnTo>
                          <a:pt x="750" y="236"/>
                        </a:lnTo>
                        <a:lnTo>
                          <a:pt x="752" y="234"/>
                        </a:lnTo>
                        <a:lnTo>
                          <a:pt x="753" y="232"/>
                        </a:lnTo>
                        <a:lnTo>
                          <a:pt x="754" y="229"/>
                        </a:lnTo>
                        <a:lnTo>
                          <a:pt x="754" y="225"/>
                        </a:lnTo>
                        <a:lnTo>
                          <a:pt x="754" y="223"/>
                        </a:lnTo>
                        <a:lnTo>
                          <a:pt x="753" y="220"/>
                        </a:lnTo>
                        <a:lnTo>
                          <a:pt x="752" y="218"/>
                        </a:lnTo>
                        <a:lnTo>
                          <a:pt x="750" y="215"/>
                        </a:lnTo>
                        <a:lnTo>
                          <a:pt x="747" y="213"/>
                        </a:lnTo>
                        <a:lnTo>
                          <a:pt x="745" y="212"/>
                        </a:lnTo>
                        <a:lnTo>
                          <a:pt x="742" y="211"/>
                        </a:lnTo>
                        <a:lnTo>
                          <a:pt x="739" y="211"/>
                        </a:lnTo>
                        <a:lnTo>
                          <a:pt x="468" y="211"/>
                        </a:lnTo>
                        <a:lnTo>
                          <a:pt x="468" y="150"/>
                        </a:lnTo>
                        <a:lnTo>
                          <a:pt x="829" y="150"/>
                        </a:lnTo>
                        <a:lnTo>
                          <a:pt x="837" y="150"/>
                        </a:lnTo>
                        <a:lnTo>
                          <a:pt x="845" y="149"/>
                        </a:lnTo>
                        <a:lnTo>
                          <a:pt x="851" y="147"/>
                        </a:lnTo>
                        <a:lnTo>
                          <a:pt x="859" y="145"/>
                        </a:lnTo>
                        <a:lnTo>
                          <a:pt x="866" y="141"/>
                        </a:lnTo>
                        <a:lnTo>
                          <a:pt x="871" y="137"/>
                        </a:lnTo>
                        <a:lnTo>
                          <a:pt x="877" y="132"/>
                        </a:lnTo>
                        <a:lnTo>
                          <a:pt x="882" y="128"/>
                        </a:lnTo>
                        <a:lnTo>
                          <a:pt x="888" y="122"/>
                        </a:lnTo>
                        <a:lnTo>
                          <a:pt x="892" y="117"/>
                        </a:lnTo>
                        <a:lnTo>
                          <a:pt x="896" y="110"/>
                        </a:lnTo>
                        <a:lnTo>
                          <a:pt x="899" y="104"/>
                        </a:lnTo>
                        <a:lnTo>
                          <a:pt x="901" y="97"/>
                        </a:lnTo>
                        <a:lnTo>
                          <a:pt x="903" y="90"/>
                        </a:lnTo>
                        <a:lnTo>
                          <a:pt x="904" y="83"/>
                        </a:lnTo>
                        <a:lnTo>
                          <a:pt x="904" y="75"/>
                        </a:lnTo>
                        <a:lnTo>
                          <a:pt x="904" y="0"/>
                        </a:lnTo>
                        <a:lnTo>
                          <a:pt x="0" y="0"/>
                        </a:lnTo>
                        <a:lnTo>
                          <a:pt x="0" y="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4" name="Group 123"/>
                <p:cNvGrpSpPr/>
                <p:nvPr/>
              </p:nvGrpSpPr>
              <p:grpSpPr>
                <a:xfrm>
                  <a:off x="1133059" y="2760444"/>
                  <a:ext cx="245094" cy="220719"/>
                  <a:chOff x="879475" y="817563"/>
                  <a:chExt cx="287338" cy="258762"/>
                </a:xfrm>
                <a:solidFill>
                  <a:schemeClr val="accent1"/>
                </a:solidFill>
              </p:grpSpPr>
              <p:sp>
                <p:nvSpPr>
                  <p:cNvPr id="130" name="Freeform 1593"/>
                  <p:cNvSpPr>
                    <a:spLocks/>
                  </p:cNvSpPr>
                  <p:nvPr/>
                </p:nvSpPr>
                <p:spPr bwMode="auto">
                  <a:xfrm>
                    <a:off x="879475" y="817563"/>
                    <a:ext cx="287338" cy="171450"/>
                  </a:xfrm>
                  <a:custGeom>
                    <a:avLst/>
                    <a:gdLst>
                      <a:gd name="T0" fmla="*/ 829 w 904"/>
                      <a:gd name="T1" fmla="*/ 0 h 544"/>
                      <a:gd name="T2" fmla="*/ 75 w 904"/>
                      <a:gd name="T3" fmla="*/ 0 h 544"/>
                      <a:gd name="T4" fmla="*/ 67 w 904"/>
                      <a:gd name="T5" fmla="*/ 2 h 544"/>
                      <a:gd name="T6" fmla="*/ 59 w 904"/>
                      <a:gd name="T7" fmla="*/ 3 h 544"/>
                      <a:gd name="T8" fmla="*/ 53 w 904"/>
                      <a:gd name="T9" fmla="*/ 4 h 544"/>
                      <a:gd name="T10" fmla="*/ 46 w 904"/>
                      <a:gd name="T11" fmla="*/ 7 h 544"/>
                      <a:gd name="T12" fmla="*/ 40 w 904"/>
                      <a:gd name="T13" fmla="*/ 10 h 544"/>
                      <a:gd name="T14" fmla="*/ 33 w 904"/>
                      <a:gd name="T15" fmla="*/ 14 h 544"/>
                      <a:gd name="T16" fmla="*/ 27 w 904"/>
                      <a:gd name="T17" fmla="*/ 18 h 544"/>
                      <a:gd name="T18" fmla="*/ 22 w 904"/>
                      <a:gd name="T19" fmla="*/ 23 h 544"/>
                      <a:gd name="T20" fmla="*/ 16 w 904"/>
                      <a:gd name="T21" fmla="*/ 28 h 544"/>
                      <a:gd name="T22" fmla="*/ 12 w 904"/>
                      <a:gd name="T23" fmla="*/ 34 h 544"/>
                      <a:gd name="T24" fmla="*/ 9 w 904"/>
                      <a:gd name="T25" fmla="*/ 40 h 544"/>
                      <a:gd name="T26" fmla="*/ 5 w 904"/>
                      <a:gd name="T27" fmla="*/ 47 h 544"/>
                      <a:gd name="T28" fmla="*/ 3 w 904"/>
                      <a:gd name="T29" fmla="*/ 54 h 544"/>
                      <a:gd name="T30" fmla="*/ 1 w 904"/>
                      <a:gd name="T31" fmla="*/ 61 h 544"/>
                      <a:gd name="T32" fmla="*/ 0 w 904"/>
                      <a:gd name="T33" fmla="*/ 69 h 544"/>
                      <a:gd name="T34" fmla="*/ 0 w 904"/>
                      <a:gd name="T35" fmla="*/ 77 h 544"/>
                      <a:gd name="T36" fmla="*/ 0 w 904"/>
                      <a:gd name="T37" fmla="*/ 544 h 544"/>
                      <a:gd name="T38" fmla="*/ 904 w 904"/>
                      <a:gd name="T39" fmla="*/ 544 h 544"/>
                      <a:gd name="T40" fmla="*/ 904 w 904"/>
                      <a:gd name="T41" fmla="*/ 77 h 544"/>
                      <a:gd name="T42" fmla="*/ 904 w 904"/>
                      <a:gd name="T43" fmla="*/ 69 h 544"/>
                      <a:gd name="T44" fmla="*/ 903 w 904"/>
                      <a:gd name="T45" fmla="*/ 61 h 544"/>
                      <a:gd name="T46" fmla="*/ 901 w 904"/>
                      <a:gd name="T47" fmla="*/ 54 h 544"/>
                      <a:gd name="T48" fmla="*/ 899 w 904"/>
                      <a:gd name="T49" fmla="*/ 47 h 544"/>
                      <a:gd name="T50" fmla="*/ 896 w 904"/>
                      <a:gd name="T51" fmla="*/ 40 h 544"/>
                      <a:gd name="T52" fmla="*/ 892 w 904"/>
                      <a:gd name="T53" fmla="*/ 34 h 544"/>
                      <a:gd name="T54" fmla="*/ 888 w 904"/>
                      <a:gd name="T55" fmla="*/ 28 h 544"/>
                      <a:gd name="T56" fmla="*/ 882 w 904"/>
                      <a:gd name="T57" fmla="*/ 23 h 544"/>
                      <a:gd name="T58" fmla="*/ 877 w 904"/>
                      <a:gd name="T59" fmla="*/ 18 h 544"/>
                      <a:gd name="T60" fmla="*/ 871 w 904"/>
                      <a:gd name="T61" fmla="*/ 14 h 544"/>
                      <a:gd name="T62" fmla="*/ 866 w 904"/>
                      <a:gd name="T63" fmla="*/ 10 h 544"/>
                      <a:gd name="T64" fmla="*/ 859 w 904"/>
                      <a:gd name="T65" fmla="*/ 7 h 544"/>
                      <a:gd name="T66" fmla="*/ 851 w 904"/>
                      <a:gd name="T67" fmla="*/ 4 h 544"/>
                      <a:gd name="T68" fmla="*/ 845 w 904"/>
                      <a:gd name="T69" fmla="*/ 3 h 544"/>
                      <a:gd name="T70" fmla="*/ 837 w 904"/>
                      <a:gd name="T71" fmla="*/ 2 h 544"/>
                      <a:gd name="T72" fmla="*/ 829 w 904"/>
                      <a:gd name="T73"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4" h="544">
                        <a:moveTo>
                          <a:pt x="829" y="0"/>
                        </a:moveTo>
                        <a:lnTo>
                          <a:pt x="75" y="0"/>
                        </a:lnTo>
                        <a:lnTo>
                          <a:pt x="67" y="2"/>
                        </a:lnTo>
                        <a:lnTo>
                          <a:pt x="59" y="3"/>
                        </a:lnTo>
                        <a:lnTo>
                          <a:pt x="53" y="4"/>
                        </a:lnTo>
                        <a:lnTo>
                          <a:pt x="46" y="7"/>
                        </a:lnTo>
                        <a:lnTo>
                          <a:pt x="40" y="10"/>
                        </a:lnTo>
                        <a:lnTo>
                          <a:pt x="33" y="14"/>
                        </a:lnTo>
                        <a:lnTo>
                          <a:pt x="27" y="18"/>
                        </a:lnTo>
                        <a:lnTo>
                          <a:pt x="22" y="23"/>
                        </a:lnTo>
                        <a:lnTo>
                          <a:pt x="16" y="28"/>
                        </a:lnTo>
                        <a:lnTo>
                          <a:pt x="12" y="34"/>
                        </a:lnTo>
                        <a:lnTo>
                          <a:pt x="9" y="40"/>
                        </a:lnTo>
                        <a:lnTo>
                          <a:pt x="5" y="47"/>
                        </a:lnTo>
                        <a:lnTo>
                          <a:pt x="3" y="54"/>
                        </a:lnTo>
                        <a:lnTo>
                          <a:pt x="1" y="61"/>
                        </a:lnTo>
                        <a:lnTo>
                          <a:pt x="0" y="69"/>
                        </a:lnTo>
                        <a:lnTo>
                          <a:pt x="0" y="77"/>
                        </a:lnTo>
                        <a:lnTo>
                          <a:pt x="0" y="544"/>
                        </a:lnTo>
                        <a:lnTo>
                          <a:pt x="904" y="544"/>
                        </a:lnTo>
                        <a:lnTo>
                          <a:pt x="904" y="77"/>
                        </a:lnTo>
                        <a:lnTo>
                          <a:pt x="904" y="69"/>
                        </a:lnTo>
                        <a:lnTo>
                          <a:pt x="903" y="61"/>
                        </a:lnTo>
                        <a:lnTo>
                          <a:pt x="901" y="54"/>
                        </a:lnTo>
                        <a:lnTo>
                          <a:pt x="899" y="47"/>
                        </a:lnTo>
                        <a:lnTo>
                          <a:pt x="896" y="40"/>
                        </a:lnTo>
                        <a:lnTo>
                          <a:pt x="892" y="34"/>
                        </a:lnTo>
                        <a:lnTo>
                          <a:pt x="888" y="28"/>
                        </a:lnTo>
                        <a:lnTo>
                          <a:pt x="882" y="23"/>
                        </a:lnTo>
                        <a:lnTo>
                          <a:pt x="877" y="18"/>
                        </a:lnTo>
                        <a:lnTo>
                          <a:pt x="871" y="14"/>
                        </a:lnTo>
                        <a:lnTo>
                          <a:pt x="866" y="10"/>
                        </a:lnTo>
                        <a:lnTo>
                          <a:pt x="859" y="7"/>
                        </a:lnTo>
                        <a:lnTo>
                          <a:pt x="851" y="4"/>
                        </a:lnTo>
                        <a:lnTo>
                          <a:pt x="845" y="3"/>
                        </a:lnTo>
                        <a:lnTo>
                          <a:pt x="837" y="2"/>
                        </a:lnTo>
                        <a:lnTo>
                          <a:pt x="82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 name="Freeform 1594"/>
                  <p:cNvSpPr>
                    <a:spLocks noEditPoints="1"/>
                  </p:cNvSpPr>
                  <p:nvPr/>
                </p:nvSpPr>
                <p:spPr bwMode="auto">
                  <a:xfrm>
                    <a:off x="879475" y="1000125"/>
                    <a:ext cx="287338" cy="76200"/>
                  </a:xfrm>
                  <a:custGeom>
                    <a:avLst/>
                    <a:gdLst>
                      <a:gd name="T0" fmla="*/ 459 w 904"/>
                      <a:gd name="T1" fmla="*/ 29 h 241"/>
                      <a:gd name="T2" fmla="*/ 469 w 904"/>
                      <a:gd name="T3" fmla="*/ 35 h 241"/>
                      <a:gd name="T4" fmla="*/ 478 w 904"/>
                      <a:gd name="T5" fmla="*/ 43 h 241"/>
                      <a:gd name="T6" fmla="*/ 482 w 904"/>
                      <a:gd name="T7" fmla="*/ 54 h 241"/>
                      <a:gd name="T8" fmla="*/ 482 w 904"/>
                      <a:gd name="T9" fmla="*/ 66 h 241"/>
                      <a:gd name="T10" fmla="*/ 478 w 904"/>
                      <a:gd name="T11" fmla="*/ 77 h 241"/>
                      <a:gd name="T12" fmla="*/ 469 w 904"/>
                      <a:gd name="T13" fmla="*/ 85 h 241"/>
                      <a:gd name="T14" fmla="*/ 459 w 904"/>
                      <a:gd name="T15" fmla="*/ 89 h 241"/>
                      <a:gd name="T16" fmla="*/ 447 w 904"/>
                      <a:gd name="T17" fmla="*/ 89 h 241"/>
                      <a:gd name="T18" fmla="*/ 436 w 904"/>
                      <a:gd name="T19" fmla="*/ 85 h 241"/>
                      <a:gd name="T20" fmla="*/ 427 w 904"/>
                      <a:gd name="T21" fmla="*/ 77 h 241"/>
                      <a:gd name="T22" fmla="*/ 422 w 904"/>
                      <a:gd name="T23" fmla="*/ 66 h 241"/>
                      <a:gd name="T24" fmla="*/ 422 w 904"/>
                      <a:gd name="T25" fmla="*/ 54 h 241"/>
                      <a:gd name="T26" fmla="*/ 427 w 904"/>
                      <a:gd name="T27" fmla="*/ 43 h 241"/>
                      <a:gd name="T28" fmla="*/ 436 w 904"/>
                      <a:gd name="T29" fmla="*/ 35 h 241"/>
                      <a:gd name="T30" fmla="*/ 447 w 904"/>
                      <a:gd name="T31" fmla="*/ 31 h 241"/>
                      <a:gd name="T32" fmla="*/ 452 w 904"/>
                      <a:gd name="T33" fmla="*/ 29 h 241"/>
                      <a:gd name="T34" fmla="*/ 0 w 904"/>
                      <a:gd name="T35" fmla="*/ 83 h 241"/>
                      <a:gd name="T36" fmla="*/ 3 w 904"/>
                      <a:gd name="T37" fmla="*/ 97 h 241"/>
                      <a:gd name="T38" fmla="*/ 9 w 904"/>
                      <a:gd name="T39" fmla="*/ 110 h 241"/>
                      <a:gd name="T40" fmla="*/ 16 w 904"/>
                      <a:gd name="T41" fmla="*/ 122 h 241"/>
                      <a:gd name="T42" fmla="*/ 27 w 904"/>
                      <a:gd name="T43" fmla="*/ 132 h 241"/>
                      <a:gd name="T44" fmla="*/ 40 w 904"/>
                      <a:gd name="T45" fmla="*/ 141 h 241"/>
                      <a:gd name="T46" fmla="*/ 53 w 904"/>
                      <a:gd name="T47" fmla="*/ 147 h 241"/>
                      <a:gd name="T48" fmla="*/ 67 w 904"/>
                      <a:gd name="T49" fmla="*/ 150 h 241"/>
                      <a:gd name="T50" fmla="*/ 437 w 904"/>
                      <a:gd name="T51" fmla="*/ 150 h 241"/>
                      <a:gd name="T52" fmla="*/ 195 w 904"/>
                      <a:gd name="T53" fmla="*/ 211 h 241"/>
                      <a:gd name="T54" fmla="*/ 190 w 904"/>
                      <a:gd name="T55" fmla="*/ 212 h 241"/>
                      <a:gd name="T56" fmla="*/ 186 w 904"/>
                      <a:gd name="T57" fmla="*/ 215 h 241"/>
                      <a:gd name="T58" fmla="*/ 182 w 904"/>
                      <a:gd name="T59" fmla="*/ 220 h 241"/>
                      <a:gd name="T60" fmla="*/ 181 w 904"/>
                      <a:gd name="T61" fmla="*/ 225 h 241"/>
                      <a:gd name="T62" fmla="*/ 182 w 904"/>
                      <a:gd name="T63" fmla="*/ 232 h 241"/>
                      <a:gd name="T64" fmla="*/ 186 w 904"/>
                      <a:gd name="T65" fmla="*/ 236 h 241"/>
                      <a:gd name="T66" fmla="*/ 190 w 904"/>
                      <a:gd name="T67" fmla="*/ 240 h 241"/>
                      <a:gd name="T68" fmla="*/ 195 w 904"/>
                      <a:gd name="T69" fmla="*/ 241 h 241"/>
                      <a:gd name="T70" fmla="*/ 742 w 904"/>
                      <a:gd name="T71" fmla="*/ 241 h 241"/>
                      <a:gd name="T72" fmla="*/ 747 w 904"/>
                      <a:gd name="T73" fmla="*/ 239 h 241"/>
                      <a:gd name="T74" fmla="*/ 752 w 904"/>
                      <a:gd name="T75" fmla="*/ 234 h 241"/>
                      <a:gd name="T76" fmla="*/ 754 w 904"/>
                      <a:gd name="T77" fmla="*/ 229 h 241"/>
                      <a:gd name="T78" fmla="*/ 754 w 904"/>
                      <a:gd name="T79" fmla="*/ 223 h 241"/>
                      <a:gd name="T80" fmla="*/ 752 w 904"/>
                      <a:gd name="T81" fmla="*/ 218 h 241"/>
                      <a:gd name="T82" fmla="*/ 747 w 904"/>
                      <a:gd name="T83" fmla="*/ 213 h 241"/>
                      <a:gd name="T84" fmla="*/ 742 w 904"/>
                      <a:gd name="T85" fmla="*/ 211 h 241"/>
                      <a:gd name="T86" fmla="*/ 468 w 904"/>
                      <a:gd name="T87" fmla="*/ 211 h 241"/>
                      <a:gd name="T88" fmla="*/ 829 w 904"/>
                      <a:gd name="T89" fmla="*/ 150 h 241"/>
                      <a:gd name="T90" fmla="*/ 845 w 904"/>
                      <a:gd name="T91" fmla="*/ 149 h 241"/>
                      <a:gd name="T92" fmla="*/ 859 w 904"/>
                      <a:gd name="T93" fmla="*/ 145 h 241"/>
                      <a:gd name="T94" fmla="*/ 871 w 904"/>
                      <a:gd name="T95" fmla="*/ 137 h 241"/>
                      <a:gd name="T96" fmla="*/ 882 w 904"/>
                      <a:gd name="T97" fmla="*/ 128 h 241"/>
                      <a:gd name="T98" fmla="*/ 892 w 904"/>
                      <a:gd name="T99" fmla="*/ 117 h 241"/>
                      <a:gd name="T100" fmla="*/ 899 w 904"/>
                      <a:gd name="T101" fmla="*/ 104 h 241"/>
                      <a:gd name="T102" fmla="*/ 903 w 904"/>
                      <a:gd name="T103" fmla="*/ 90 h 241"/>
                      <a:gd name="T104" fmla="*/ 904 w 904"/>
                      <a:gd name="T105" fmla="*/ 75 h 241"/>
                      <a:gd name="T106" fmla="*/ 0 w 904"/>
                      <a:gd name="T10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4" h="241">
                        <a:moveTo>
                          <a:pt x="452" y="29"/>
                        </a:moveTo>
                        <a:lnTo>
                          <a:pt x="459" y="29"/>
                        </a:lnTo>
                        <a:lnTo>
                          <a:pt x="464" y="32"/>
                        </a:lnTo>
                        <a:lnTo>
                          <a:pt x="469" y="35"/>
                        </a:lnTo>
                        <a:lnTo>
                          <a:pt x="473" y="38"/>
                        </a:lnTo>
                        <a:lnTo>
                          <a:pt x="478" y="43"/>
                        </a:lnTo>
                        <a:lnTo>
                          <a:pt x="480" y="48"/>
                        </a:lnTo>
                        <a:lnTo>
                          <a:pt x="482" y="54"/>
                        </a:lnTo>
                        <a:lnTo>
                          <a:pt x="482" y="59"/>
                        </a:lnTo>
                        <a:lnTo>
                          <a:pt x="482" y="66"/>
                        </a:lnTo>
                        <a:lnTo>
                          <a:pt x="480" y="71"/>
                        </a:lnTo>
                        <a:lnTo>
                          <a:pt x="478" y="77"/>
                        </a:lnTo>
                        <a:lnTo>
                          <a:pt x="473" y="81"/>
                        </a:lnTo>
                        <a:lnTo>
                          <a:pt x="469" y="85"/>
                        </a:lnTo>
                        <a:lnTo>
                          <a:pt x="464" y="87"/>
                        </a:lnTo>
                        <a:lnTo>
                          <a:pt x="459" y="89"/>
                        </a:lnTo>
                        <a:lnTo>
                          <a:pt x="452" y="90"/>
                        </a:lnTo>
                        <a:lnTo>
                          <a:pt x="447" y="89"/>
                        </a:lnTo>
                        <a:lnTo>
                          <a:pt x="440" y="87"/>
                        </a:lnTo>
                        <a:lnTo>
                          <a:pt x="436" y="85"/>
                        </a:lnTo>
                        <a:lnTo>
                          <a:pt x="431" y="81"/>
                        </a:lnTo>
                        <a:lnTo>
                          <a:pt x="427" y="77"/>
                        </a:lnTo>
                        <a:lnTo>
                          <a:pt x="424" y="71"/>
                        </a:lnTo>
                        <a:lnTo>
                          <a:pt x="422" y="66"/>
                        </a:lnTo>
                        <a:lnTo>
                          <a:pt x="422" y="59"/>
                        </a:lnTo>
                        <a:lnTo>
                          <a:pt x="422" y="54"/>
                        </a:lnTo>
                        <a:lnTo>
                          <a:pt x="424" y="48"/>
                        </a:lnTo>
                        <a:lnTo>
                          <a:pt x="427" y="43"/>
                        </a:lnTo>
                        <a:lnTo>
                          <a:pt x="431" y="38"/>
                        </a:lnTo>
                        <a:lnTo>
                          <a:pt x="436" y="35"/>
                        </a:lnTo>
                        <a:lnTo>
                          <a:pt x="440" y="32"/>
                        </a:lnTo>
                        <a:lnTo>
                          <a:pt x="447" y="31"/>
                        </a:lnTo>
                        <a:lnTo>
                          <a:pt x="452" y="29"/>
                        </a:lnTo>
                        <a:lnTo>
                          <a:pt x="452" y="29"/>
                        </a:lnTo>
                        <a:close/>
                        <a:moveTo>
                          <a:pt x="0" y="75"/>
                        </a:moveTo>
                        <a:lnTo>
                          <a:pt x="0" y="83"/>
                        </a:lnTo>
                        <a:lnTo>
                          <a:pt x="1" y="90"/>
                        </a:lnTo>
                        <a:lnTo>
                          <a:pt x="3" y="97"/>
                        </a:lnTo>
                        <a:lnTo>
                          <a:pt x="5" y="104"/>
                        </a:lnTo>
                        <a:lnTo>
                          <a:pt x="9" y="110"/>
                        </a:lnTo>
                        <a:lnTo>
                          <a:pt x="12" y="117"/>
                        </a:lnTo>
                        <a:lnTo>
                          <a:pt x="16" y="122"/>
                        </a:lnTo>
                        <a:lnTo>
                          <a:pt x="22" y="128"/>
                        </a:lnTo>
                        <a:lnTo>
                          <a:pt x="27" y="132"/>
                        </a:lnTo>
                        <a:lnTo>
                          <a:pt x="33" y="137"/>
                        </a:lnTo>
                        <a:lnTo>
                          <a:pt x="40" y="141"/>
                        </a:lnTo>
                        <a:lnTo>
                          <a:pt x="46" y="145"/>
                        </a:lnTo>
                        <a:lnTo>
                          <a:pt x="53" y="147"/>
                        </a:lnTo>
                        <a:lnTo>
                          <a:pt x="59" y="149"/>
                        </a:lnTo>
                        <a:lnTo>
                          <a:pt x="67" y="150"/>
                        </a:lnTo>
                        <a:lnTo>
                          <a:pt x="75" y="150"/>
                        </a:lnTo>
                        <a:lnTo>
                          <a:pt x="437" y="150"/>
                        </a:lnTo>
                        <a:lnTo>
                          <a:pt x="437" y="211"/>
                        </a:lnTo>
                        <a:lnTo>
                          <a:pt x="195" y="211"/>
                        </a:lnTo>
                        <a:lnTo>
                          <a:pt x="192" y="211"/>
                        </a:lnTo>
                        <a:lnTo>
                          <a:pt x="190" y="212"/>
                        </a:lnTo>
                        <a:lnTo>
                          <a:pt x="188" y="213"/>
                        </a:lnTo>
                        <a:lnTo>
                          <a:pt x="186" y="215"/>
                        </a:lnTo>
                        <a:lnTo>
                          <a:pt x="183" y="218"/>
                        </a:lnTo>
                        <a:lnTo>
                          <a:pt x="182" y="220"/>
                        </a:lnTo>
                        <a:lnTo>
                          <a:pt x="181" y="223"/>
                        </a:lnTo>
                        <a:lnTo>
                          <a:pt x="181" y="225"/>
                        </a:lnTo>
                        <a:lnTo>
                          <a:pt x="181" y="229"/>
                        </a:lnTo>
                        <a:lnTo>
                          <a:pt x="182" y="232"/>
                        </a:lnTo>
                        <a:lnTo>
                          <a:pt x="183" y="234"/>
                        </a:lnTo>
                        <a:lnTo>
                          <a:pt x="186" y="236"/>
                        </a:lnTo>
                        <a:lnTo>
                          <a:pt x="188" y="239"/>
                        </a:lnTo>
                        <a:lnTo>
                          <a:pt x="190" y="240"/>
                        </a:lnTo>
                        <a:lnTo>
                          <a:pt x="192" y="241"/>
                        </a:lnTo>
                        <a:lnTo>
                          <a:pt x="195" y="241"/>
                        </a:lnTo>
                        <a:lnTo>
                          <a:pt x="739" y="241"/>
                        </a:lnTo>
                        <a:lnTo>
                          <a:pt x="742" y="241"/>
                        </a:lnTo>
                        <a:lnTo>
                          <a:pt x="745" y="240"/>
                        </a:lnTo>
                        <a:lnTo>
                          <a:pt x="747" y="239"/>
                        </a:lnTo>
                        <a:lnTo>
                          <a:pt x="750" y="236"/>
                        </a:lnTo>
                        <a:lnTo>
                          <a:pt x="752" y="234"/>
                        </a:lnTo>
                        <a:lnTo>
                          <a:pt x="753" y="232"/>
                        </a:lnTo>
                        <a:lnTo>
                          <a:pt x="754" y="229"/>
                        </a:lnTo>
                        <a:lnTo>
                          <a:pt x="754" y="225"/>
                        </a:lnTo>
                        <a:lnTo>
                          <a:pt x="754" y="223"/>
                        </a:lnTo>
                        <a:lnTo>
                          <a:pt x="753" y="220"/>
                        </a:lnTo>
                        <a:lnTo>
                          <a:pt x="752" y="218"/>
                        </a:lnTo>
                        <a:lnTo>
                          <a:pt x="750" y="215"/>
                        </a:lnTo>
                        <a:lnTo>
                          <a:pt x="747" y="213"/>
                        </a:lnTo>
                        <a:lnTo>
                          <a:pt x="745" y="212"/>
                        </a:lnTo>
                        <a:lnTo>
                          <a:pt x="742" y="211"/>
                        </a:lnTo>
                        <a:lnTo>
                          <a:pt x="739" y="211"/>
                        </a:lnTo>
                        <a:lnTo>
                          <a:pt x="468" y="211"/>
                        </a:lnTo>
                        <a:lnTo>
                          <a:pt x="468" y="150"/>
                        </a:lnTo>
                        <a:lnTo>
                          <a:pt x="829" y="150"/>
                        </a:lnTo>
                        <a:lnTo>
                          <a:pt x="837" y="150"/>
                        </a:lnTo>
                        <a:lnTo>
                          <a:pt x="845" y="149"/>
                        </a:lnTo>
                        <a:lnTo>
                          <a:pt x="851" y="147"/>
                        </a:lnTo>
                        <a:lnTo>
                          <a:pt x="859" y="145"/>
                        </a:lnTo>
                        <a:lnTo>
                          <a:pt x="866" y="141"/>
                        </a:lnTo>
                        <a:lnTo>
                          <a:pt x="871" y="137"/>
                        </a:lnTo>
                        <a:lnTo>
                          <a:pt x="877" y="132"/>
                        </a:lnTo>
                        <a:lnTo>
                          <a:pt x="882" y="128"/>
                        </a:lnTo>
                        <a:lnTo>
                          <a:pt x="888" y="122"/>
                        </a:lnTo>
                        <a:lnTo>
                          <a:pt x="892" y="117"/>
                        </a:lnTo>
                        <a:lnTo>
                          <a:pt x="896" y="110"/>
                        </a:lnTo>
                        <a:lnTo>
                          <a:pt x="899" y="104"/>
                        </a:lnTo>
                        <a:lnTo>
                          <a:pt x="901" y="97"/>
                        </a:lnTo>
                        <a:lnTo>
                          <a:pt x="903" y="90"/>
                        </a:lnTo>
                        <a:lnTo>
                          <a:pt x="904" y="83"/>
                        </a:lnTo>
                        <a:lnTo>
                          <a:pt x="904" y="75"/>
                        </a:lnTo>
                        <a:lnTo>
                          <a:pt x="904" y="0"/>
                        </a:lnTo>
                        <a:lnTo>
                          <a:pt x="0" y="0"/>
                        </a:lnTo>
                        <a:lnTo>
                          <a:pt x="0" y="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2098385" y="2760444"/>
                  <a:ext cx="245094" cy="220719"/>
                  <a:chOff x="879475" y="817563"/>
                  <a:chExt cx="287338" cy="258762"/>
                </a:xfrm>
                <a:solidFill>
                  <a:schemeClr val="accent1"/>
                </a:solidFill>
              </p:grpSpPr>
              <p:sp>
                <p:nvSpPr>
                  <p:cNvPr id="128" name="Freeform 1593"/>
                  <p:cNvSpPr>
                    <a:spLocks/>
                  </p:cNvSpPr>
                  <p:nvPr/>
                </p:nvSpPr>
                <p:spPr bwMode="auto">
                  <a:xfrm>
                    <a:off x="879475" y="817563"/>
                    <a:ext cx="287338" cy="171450"/>
                  </a:xfrm>
                  <a:custGeom>
                    <a:avLst/>
                    <a:gdLst>
                      <a:gd name="T0" fmla="*/ 829 w 904"/>
                      <a:gd name="T1" fmla="*/ 0 h 544"/>
                      <a:gd name="T2" fmla="*/ 75 w 904"/>
                      <a:gd name="T3" fmla="*/ 0 h 544"/>
                      <a:gd name="T4" fmla="*/ 67 w 904"/>
                      <a:gd name="T5" fmla="*/ 2 h 544"/>
                      <a:gd name="T6" fmla="*/ 59 w 904"/>
                      <a:gd name="T7" fmla="*/ 3 h 544"/>
                      <a:gd name="T8" fmla="*/ 53 w 904"/>
                      <a:gd name="T9" fmla="*/ 4 h 544"/>
                      <a:gd name="T10" fmla="*/ 46 w 904"/>
                      <a:gd name="T11" fmla="*/ 7 h 544"/>
                      <a:gd name="T12" fmla="*/ 40 w 904"/>
                      <a:gd name="T13" fmla="*/ 10 h 544"/>
                      <a:gd name="T14" fmla="*/ 33 w 904"/>
                      <a:gd name="T15" fmla="*/ 14 h 544"/>
                      <a:gd name="T16" fmla="*/ 27 w 904"/>
                      <a:gd name="T17" fmla="*/ 18 h 544"/>
                      <a:gd name="T18" fmla="*/ 22 w 904"/>
                      <a:gd name="T19" fmla="*/ 23 h 544"/>
                      <a:gd name="T20" fmla="*/ 16 w 904"/>
                      <a:gd name="T21" fmla="*/ 28 h 544"/>
                      <a:gd name="T22" fmla="*/ 12 w 904"/>
                      <a:gd name="T23" fmla="*/ 34 h 544"/>
                      <a:gd name="T24" fmla="*/ 9 w 904"/>
                      <a:gd name="T25" fmla="*/ 40 h 544"/>
                      <a:gd name="T26" fmla="*/ 5 w 904"/>
                      <a:gd name="T27" fmla="*/ 47 h 544"/>
                      <a:gd name="T28" fmla="*/ 3 w 904"/>
                      <a:gd name="T29" fmla="*/ 54 h 544"/>
                      <a:gd name="T30" fmla="*/ 1 w 904"/>
                      <a:gd name="T31" fmla="*/ 61 h 544"/>
                      <a:gd name="T32" fmla="*/ 0 w 904"/>
                      <a:gd name="T33" fmla="*/ 69 h 544"/>
                      <a:gd name="T34" fmla="*/ 0 w 904"/>
                      <a:gd name="T35" fmla="*/ 77 h 544"/>
                      <a:gd name="T36" fmla="*/ 0 w 904"/>
                      <a:gd name="T37" fmla="*/ 544 h 544"/>
                      <a:gd name="T38" fmla="*/ 904 w 904"/>
                      <a:gd name="T39" fmla="*/ 544 h 544"/>
                      <a:gd name="T40" fmla="*/ 904 w 904"/>
                      <a:gd name="T41" fmla="*/ 77 h 544"/>
                      <a:gd name="T42" fmla="*/ 904 w 904"/>
                      <a:gd name="T43" fmla="*/ 69 h 544"/>
                      <a:gd name="T44" fmla="*/ 903 w 904"/>
                      <a:gd name="T45" fmla="*/ 61 h 544"/>
                      <a:gd name="T46" fmla="*/ 901 w 904"/>
                      <a:gd name="T47" fmla="*/ 54 h 544"/>
                      <a:gd name="T48" fmla="*/ 899 w 904"/>
                      <a:gd name="T49" fmla="*/ 47 h 544"/>
                      <a:gd name="T50" fmla="*/ 896 w 904"/>
                      <a:gd name="T51" fmla="*/ 40 h 544"/>
                      <a:gd name="T52" fmla="*/ 892 w 904"/>
                      <a:gd name="T53" fmla="*/ 34 h 544"/>
                      <a:gd name="T54" fmla="*/ 888 w 904"/>
                      <a:gd name="T55" fmla="*/ 28 h 544"/>
                      <a:gd name="T56" fmla="*/ 882 w 904"/>
                      <a:gd name="T57" fmla="*/ 23 h 544"/>
                      <a:gd name="T58" fmla="*/ 877 w 904"/>
                      <a:gd name="T59" fmla="*/ 18 h 544"/>
                      <a:gd name="T60" fmla="*/ 871 w 904"/>
                      <a:gd name="T61" fmla="*/ 14 h 544"/>
                      <a:gd name="T62" fmla="*/ 866 w 904"/>
                      <a:gd name="T63" fmla="*/ 10 h 544"/>
                      <a:gd name="T64" fmla="*/ 859 w 904"/>
                      <a:gd name="T65" fmla="*/ 7 h 544"/>
                      <a:gd name="T66" fmla="*/ 851 w 904"/>
                      <a:gd name="T67" fmla="*/ 4 h 544"/>
                      <a:gd name="T68" fmla="*/ 845 w 904"/>
                      <a:gd name="T69" fmla="*/ 3 h 544"/>
                      <a:gd name="T70" fmla="*/ 837 w 904"/>
                      <a:gd name="T71" fmla="*/ 2 h 544"/>
                      <a:gd name="T72" fmla="*/ 829 w 904"/>
                      <a:gd name="T73"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4" h="544">
                        <a:moveTo>
                          <a:pt x="829" y="0"/>
                        </a:moveTo>
                        <a:lnTo>
                          <a:pt x="75" y="0"/>
                        </a:lnTo>
                        <a:lnTo>
                          <a:pt x="67" y="2"/>
                        </a:lnTo>
                        <a:lnTo>
                          <a:pt x="59" y="3"/>
                        </a:lnTo>
                        <a:lnTo>
                          <a:pt x="53" y="4"/>
                        </a:lnTo>
                        <a:lnTo>
                          <a:pt x="46" y="7"/>
                        </a:lnTo>
                        <a:lnTo>
                          <a:pt x="40" y="10"/>
                        </a:lnTo>
                        <a:lnTo>
                          <a:pt x="33" y="14"/>
                        </a:lnTo>
                        <a:lnTo>
                          <a:pt x="27" y="18"/>
                        </a:lnTo>
                        <a:lnTo>
                          <a:pt x="22" y="23"/>
                        </a:lnTo>
                        <a:lnTo>
                          <a:pt x="16" y="28"/>
                        </a:lnTo>
                        <a:lnTo>
                          <a:pt x="12" y="34"/>
                        </a:lnTo>
                        <a:lnTo>
                          <a:pt x="9" y="40"/>
                        </a:lnTo>
                        <a:lnTo>
                          <a:pt x="5" y="47"/>
                        </a:lnTo>
                        <a:lnTo>
                          <a:pt x="3" y="54"/>
                        </a:lnTo>
                        <a:lnTo>
                          <a:pt x="1" y="61"/>
                        </a:lnTo>
                        <a:lnTo>
                          <a:pt x="0" y="69"/>
                        </a:lnTo>
                        <a:lnTo>
                          <a:pt x="0" y="77"/>
                        </a:lnTo>
                        <a:lnTo>
                          <a:pt x="0" y="544"/>
                        </a:lnTo>
                        <a:lnTo>
                          <a:pt x="904" y="544"/>
                        </a:lnTo>
                        <a:lnTo>
                          <a:pt x="904" y="77"/>
                        </a:lnTo>
                        <a:lnTo>
                          <a:pt x="904" y="69"/>
                        </a:lnTo>
                        <a:lnTo>
                          <a:pt x="903" y="61"/>
                        </a:lnTo>
                        <a:lnTo>
                          <a:pt x="901" y="54"/>
                        </a:lnTo>
                        <a:lnTo>
                          <a:pt x="899" y="47"/>
                        </a:lnTo>
                        <a:lnTo>
                          <a:pt x="896" y="40"/>
                        </a:lnTo>
                        <a:lnTo>
                          <a:pt x="892" y="34"/>
                        </a:lnTo>
                        <a:lnTo>
                          <a:pt x="888" y="28"/>
                        </a:lnTo>
                        <a:lnTo>
                          <a:pt x="882" y="23"/>
                        </a:lnTo>
                        <a:lnTo>
                          <a:pt x="877" y="18"/>
                        </a:lnTo>
                        <a:lnTo>
                          <a:pt x="871" y="14"/>
                        </a:lnTo>
                        <a:lnTo>
                          <a:pt x="866" y="10"/>
                        </a:lnTo>
                        <a:lnTo>
                          <a:pt x="859" y="7"/>
                        </a:lnTo>
                        <a:lnTo>
                          <a:pt x="851" y="4"/>
                        </a:lnTo>
                        <a:lnTo>
                          <a:pt x="845" y="3"/>
                        </a:lnTo>
                        <a:lnTo>
                          <a:pt x="837" y="2"/>
                        </a:lnTo>
                        <a:lnTo>
                          <a:pt x="82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 name="Freeform 1594"/>
                  <p:cNvSpPr>
                    <a:spLocks noEditPoints="1"/>
                  </p:cNvSpPr>
                  <p:nvPr/>
                </p:nvSpPr>
                <p:spPr bwMode="auto">
                  <a:xfrm>
                    <a:off x="879475" y="1000125"/>
                    <a:ext cx="287338" cy="76200"/>
                  </a:xfrm>
                  <a:custGeom>
                    <a:avLst/>
                    <a:gdLst>
                      <a:gd name="T0" fmla="*/ 459 w 904"/>
                      <a:gd name="T1" fmla="*/ 29 h 241"/>
                      <a:gd name="T2" fmla="*/ 469 w 904"/>
                      <a:gd name="T3" fmla="*/ 35 h 241"/>
                      <a:gd name="T4" fmla="*/ 478 w 904"/>
                      <a:gd name="T5" fmla="*/ 43 h 241"/>
                      <a:gd name="T6" fmla="*/ 482 w 904"/>
                      <a:gd name="T7" fmla="*/ 54 h 241"/>
                      <a:gd name="T8" fmla="*/ 482 w 904"/>
                      <a:gd name="T9" fmla="*/ 66 h 241"/>
                      <a:gd name="T10" fmla="*/ 478 w 904"/>
                      <a:gd name="T11" fmla="*/ 77 h 241"/>
                      <a:gd name="T12" fmla="*/ 469 w 904"/>
                      <a:gd name="T13" fmla="*/ 85 h 241"/>
                      <a:gd name="T14" fmla="*/ 459 w 904"/>
                      <a:gd name="T15" fmla="*/ 89 h 241"/>
                      <a:gd name="T16" fmla="*/ 447 w 904"/>
                      <a:gd name="T17" fmla="*/ 89 h 241"/>
                      <a:gd name="T18" fmla="*/ 436 w 904"/>
                      <a:gd name="T19" fmla="*/ 85 h 241"/>
                      <a:gd name="T20" fmla="*/ 427 w 904"/>
                      <a:gd name="T21" fmla="*/ 77 h 241"/>
                      <a:gd name="T22" fmla="*/ 422 w 904"/>
                      <a:gd name="T23" fmla="*/ 66 h 241"/>
                      <a:gd name="T24" fmla="*/ 422 w 904"/>
                      <a:gd name="T25" fmla="*/ 54 h 241"/>
                      <a:gd name="T26" fmla="*/ 427 w 904"/>
                      <a:gd name="T27" fmla="*/ 43 h 241"/>
                      <a:gd name="T28" fmla="*/ 436 w 904"/>
                      <a:gd name="T29" fmla="*/ 35 h 241"/>
                      <a:gd name="T30" fmla="*/ 447 w 904"/>
                      <a:gd name="T31" fmla="*/ 31 h 241"/>
                      <a:gd name="T32" fmla="*/ 452 w 904"/>
                      <a:gd name="T33" fmla="*/ 29 h 241"/>
                      <a:gd name="T34" fmla="*/ 0 w 904"/>
                      <a:gd name="T35" fmla="*/ 83 h 241"/>
                      <a:gd name="T36" fmla="*/ 3 w 904"/>
                      <a:gd name="T37" fmla="*/ 97 h 241"/>
                      <a:gd name="T38" fmla="*/ 9 w 904"/>
                      <a:gd name="T39" fmla="*/ 110 h 241"/>
                      <a:gd name="T40" fmla="*/ 16 w 904"/>
                      <a:gd name="T41" fmla="*/ 122 h 241"/>
                      <a:gd name="T42" fmla="*/ 27 w 904"/>
                      <a:gd name="T43" fmla="*/ 132 h 241"/>
                      <a:gd name="T44" fmla="*/ 40 w 904"/>
                      <a:gd name="T45" fmla="*/ 141 h 241"/>
                      <a:gd name="T46" fmla="*/ 53 w 904"/>
                      <a:gd name="T47" fmla="*/ 147 h 241"/>
                      <a:gd name="T48" fmla="*/ 67 w 904"/>
                      <a:gd name="T49" fmla="*/ 150 h 241"/>
                      <a:gd name="T50" fmla="*/ 437 w 904"/>
                      <a:gd name="T51" fmla="*/ 150 h 241"/>
                      <a:gd name="T52" fmla="*/ 195 w 904"/>
                      <a:gd name="T53" fmla="*/ 211 h 241"/>
                      <a:gd name="T54" fmla="*/ 190 w 904"/>
                      <a:gd name="T55" fmla="*/ 212 h 241"/>
                      <a:gd name="T56" fmla="*/ 186 w 904"/>
                      <a:gd name="T57" fmla="*/ 215 h 241"/>
                      <a:gd name="T58" fmla="*/ 182 w 904"/>
                      <a:gd name="T59" fmla="*/ 220 h 241"/>
                      <a:gd name="T60" fmla="*/ 181 w 904"/>
                      <a:gd name="T61" fmla="*/ 225 h 241"/>
                      <a:gd name="T62" fmla="*/ 182 w 904"/>
                      <a:gd name="T63" fmla="*/ 232 h 241"/>
                      <a:gd name="T64" fmla="*/ 186 w 904"/>
                      <a:gd name="T65" fmla="*/ 236 h 241"/>
                      <a:gd name="T66" fmla="*/ 190 w 904"/>
                      <a:gd name="T67" fmla="*/ 240 h 241"/>
                      <a:gd name="T68" fmla="*/ 195 w 904"/>
                      <a:gd name="T69" fmla="*/ 241 h 241"/>
                      <a:gd name="T70" fmla="*/ 742 w 904"/>
                      <a:gd name="T71" fmla="*/ 241 h 241"/>
                      <a:gd name="T72" fmla="*/ 747 w 904"/>
                      <a:gd name="T73" fmla="*/ 239 h 241"/>
                      <a:gd name="T74" fmla="*/ 752 w 904"/>
                      <a:gd name="T75" fmla="*/ 234 h 241"/>
                      <a:gd name="T76" fmla="*/ 754 w 904"/>
                      <a:gd name="T77" fmla="*/ 229 h 241"/>
                      <a:gd name="T78" fmla="*/ 754 w 904"/>
                      <a:gd name="T79" fmla="*/ 223 h 241"/>
                      <a:gd name="T80" fmla="*/ 752 w 904"/>
                      <a:gd name="T81" fmla="*/ 218 h 241"/>
                      <a:gd name="T82" fmla="*/ 747 w 904"/>
                      <a:gd name="T83" fmla="*/ 213 h 241"/>
                      <a:gd name="T84" fmla="*/ 742 w 904"/>
                      <a:gd name="T85" fmla="*/ 211 h 241"/>
                      <a:gd name="T86" fmla="*/ 468 w 904"/>
                      <a:gd name="T87" fmla="*/ 211 h 241"/>
                      <a:gd name="T88" fmla="*/ 829 w 904"/>
                      <a:gd name="T89" fmla="*/ 150 h 241"/>
                      <a:gd name="T90" fmla="*/ 845 w 904"/>
                      <a:gd name="T91" fmla="*/ 149 h 241"/>
                      <a:gd name="T92" fmla="*/ 859 w 904"/>
                      <a:gd name="T93" fmla="*/ 145 h 241"/>
                      <a:gd name="T94" fmla="*/ 871 w 904"/>
                      <a:gd name="T95" fmla="*/ 137 h 241"/>
                      <a:gd name="T96" fmla="*/ 882 w 904"/>
                      <a:gd name="T97" fmla="*/ 128 h 241"/>
                      <a:gd name="T98" fmla="*/ 892 w 904"/>
                      <a:gd name="T99" fmla="*/ 117 h 241"/>
                      <a:gd name="T100" fmla="*/ 899 w 904"/>
                      <a:gd name="T101" fmla="*/ 104 h 241"/>
                      <a:gd name="T102" fmla="*/ 903 w 904"/>
                      <a:gd name="T103" fmla="*/ 90 h 241"/>
                      <a:gd name="T104" fmla="*/ 904 w 904"/>
                      <a:gd name="T105" fmla="*/ 75 h 241"/>
                      <a:gd name="T106" fmla="*/ 0 w 904"/>
                      <a:gd name="T10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4" h="241">
                        <a:moveTo>
                          <a:pt x="452" y="29"/>
                        </a:moveTo>
                        <a:lnTo>
                          <a:pt x="459" y="29"/>
                        </a:lnTo>
                        <a:lnTo>
                          <a:pt x="464" y="32"/>
                        </a:lnTo>
                        <a:lnTo>
                          <a:pt x="469" y="35"/>
                        </a:lnTo>
                        <a:lnTo>
                          <a:pt x="473" y="38"/>
                        </a:lnTo>
                        <a:lnTo>
                          <a:pt x="478" y="43"/>
                        </a:lnTo>
                        <a:lnTo>
                          <a:pt x="480" y="48"/>
                        </a:lnTo>
                        <a:lnTo>
                          <a:pt x="482" y="54"/>
                        </a:lnTo>
                        <a:lnTo>
                          <a:pt x="482" y="59"/>
                        </a:lnTo>
                        <a:lnTo>
                          <a:pt x="482" y="66"/>
                        </a:lnTo>
                        <a:lnTo>
                          <a:pt x="480" y="71"/>
                        </a:lnTo>
                        <a:lnTo>
                          <a:pt x="478" y="77"/>
                        </a:lnTo>
                        <a:lnTo>
                          <a:pt x="473" y="81"/>
                        </a:lnTo>
                        <a:lnTo>
                          <a:pt x="469" y="85"/>
                        </a:lnTo>
                        <a:lnTo>
                          <a:pt x="464" y="87"/>
                        </a:lnTo>
                        <a:lnTo>
                          <a:pt x="459" y="89"/>
                        </a:lnTo>
                        <a:lnTo>
                          <a:pt x="452" y="90"/>
                        </a:lnTo>
                        <a:lnTo>
                          <a:pt x="447" y="89"/>
                        </a:lnTo>
                        <a:lnTo>
                          <a:pt x="440" y="87"/>
                        </a:lnTo>
                        <a:lnTo>
                          <a:pt x="436" y="85"/>
                        </a:lnTo>
                        <a:lnTo>
                          <a:pt x="431" y="81"/>
                        </a:lnTo>
                        <a:lnTo>
                          <a:pt x="427" y="77"/>
                        </a:lnTo>
                        <a:lnTo>
                          <a:pt x="424" y="71"/>
                        </a:lnTo>
                        <a:lnTo>
                          <a:pt x="422" y="66"/>
                        </a:lnTo>
                        <a:lnTo>
                          <a:pt x="422" y="59"/>
                        </a:lnTo>
                        <a:lnTo>
                          <a:pt x="422" y="54"/>
                        </a:lnTo>
                        <a:lnTo>
                          <a:pt x="424" y="48"/>
                        </a:lnTo>
                        <a:lnTo>
                          <a:pt x="427" y="43"/>
                        </a:lnTo>
                        <a:lnTo>
                          <a:pt x="431" y="38"/>
                        </a:lnTo>
                        <a:lnTo>
                          <a:pt x="436" y="35"/>
                        </a:lnTo>
                        <a:lnTo>
                          <a:pt x="440" y="32"/>
                        </a:lnTo>
                        <a:lnTo>
                          <a:pt x="447" y="31"/>
                        </a:lnTo>
                        <a:lnTo>
                          <a:pt x="452" y="29"/>
                        </a:lnTo>
                        <a:lnTo>
                          <a:pt x="452" y="29"/>
                        </a:lnTo>
                        <a:close/>
                        <a:moveTo>
                          <a:pt x="0" y="75"/>
                        </a:moveTo>
                        <a:lnTo>
                          <a:pt x="0" y="83"/>
                        </a:lnTo>
                        <a:lnTo>
                          <a:pt x="1" y="90"/>
                        </a:lnTo>
                        <a:lnTo>
                          <a:pt x="3" y="97"/>
                        </a:lnTo>
                        <a:lnTo>
                          <a:pt x="5" y="104"/>
                        </a:lnTo>
                        <a:lnTo>
                          <a:pt x="9" y="110"/>
                        </a:lnTo>
                        <a:lnTo>
                          <a:pt x="12" y="117"/>
                        </a:lnTo>
                        <a:lnTo>
                          <a:pt x="16" y="122"/>
                        </a:lnTo>
                        <a:lnTo>
                          <a:pt x="22" y="128"/>
                        </a:lnTo>
                        <a:lnTo>
                          <a:pt x="27" y="132"/>
                        </a:lnTo>
                        <a:lnTo>
                          <a:pt x="33" y="137"/>
                        </a:lnTo>
                        <a:lnTo>
                          <a:pt x="40" y="141"/>
                        </a:lnTo>
                        <a:lnTo>
                          <a:pt x="46" y="145"/>
                        </a:lnTo>
                        <a:lnTo>
                          <a:pt x="53" y="147"/>
                        </a:lnTo>
                        <a:lnTo>
                          <a:pt x="59" y="149"/>
                        </a:lnTo>
                        <a:lnTo>
                          <a:pt x="67" y="150"/>
                        </a:lnTo>
                        <a:lnTo>
                          <a:pt x="75" y="150"/>
                        </a:lnTo>
                        <a:lnTo>
                          <a:pt x="437" y="150"/>
                        </a:lnTo>
                        <a:lnTo>
                          <a:pt x="437" y="211"/>
                        </a:lnTo>
                        <a:lnTo>
                          <a:pt x="195" y="211"/>
                        </a:lnTo>
                        <a:lnTo>
                          <a:pt x="192" y="211"/>
                        </a:lnTo>
                        <a:lnTo>
                          <a:pt x="190" y="212"/>
                        </a:lnTo>
                        <a:lnTo>
                          <a:pt x="188" y="213"/>
                        </a:lnTo>
                        <a:lnTo>
                          <a:pt x="186" y="215"/>
                        </a:lnTo>
                        <a:lnTo>
                          <a:pt x="183" y="218"/>
                        </a:lnTo>
                        <a:lnTo>
                          <a:pt x="182" y="220"/>
                        </a:lnTo>
                        <a:lnTo>
                          <a:pt x="181" y="223"/>
                        </a:lnTo>
                        <a:lnTo>
                          <a:pt x="181" y="225"/>
                        </a:lnTo>
                        <a:lnTo>
                          <a:pt x="181" y="229"/>
                        </a:lnTo>
                        <a:lnTo>
                          <a:pt x="182" y="232"/>
                        </a:lnTo>
                        <a:lnTo>
                          <a:pt x="183" y="234"/>
                        </a:lnTo>
                        <a:lnTo>
                          <a:pt x="186" y="236"/>
                        </a:lnTo>
                        <a:lnTo>
                          <a:pt x="188" y="239"/>
                        </a:lnTo>
                        <a:lnTo>
                          <a:pt x="190" y="240"/>
                        </a:lnTo>
                        <a:lnTo>
                          <a:pt x="192" y="241"/>
                        </a:lnTo>
                        <a:lnTo>
                          <a:pt x="195" y="241"/>
                        </a:lnTo>
                        <a:lnTo>
                          <a:pt x="739" y="241"/>
                        </a:lnTo>
                        <a:lnTo>
                          <a:pt x="742" y="241"/>
                        </a:lnTo>
                        <a:lnTo>
                          <a:pt x="745" y="240"/>
                        </a:lnTo>
                        <a:lnTo>
                          <a:pt x="747" y="239"/>
                        </a:lnTo>
                        <a:lnTo>
                          <a:pt x="750" y="236"/>
                        </a:lnTo>
                        <a:lnTo>
                          <a:pt x="752" y="234"/>
                        </a:lnTo>
                        <a:lnTo>
                          <a:pt x="753" y="232"/>
                        </a:lnTo>
                        <a:lnTo>
                          <a:pt x="754" y="229"/>
                        </a:lnTo>
                        <a:lnTo>
                          <a:pt x="754" y="225"/>
                        </a:lnTo>
                        <a:lnTo>
                          <a:pt x="754" y="223"/>
                        </a:lnTo>
                        <a:lnTo>
                          <a:pt x="753" y="220"/>
                        </a:lnTo>
                        <a:lnTo>
                          <a:pt x="752" y="218"/>
                        </a:lnTo>
                        <a:lnTo>
                          <a:pt x="750" y="215"/>
                        </a:lnTo>
                        <a:lnTo>
                          <a:pt x="747" y="213"/>
                        </a:lnTo>
                        <a:lnTo>
                          <a:pt x="745" y="212"/>
                        </a:lnTo>
                        <a:lnTo>
                          <a:pt x="742" y="211"/>
                        </a:lnTo>
                        <a:lnTo>
                          <a:pt x="739" y="211"/>
                        </a:lnTo>
                        <a:lnTo>
                          <a:pt x="468" y="211"/>
                        </a:lnTo>
                        <a:lnTo>
                          <a:pt x="468" y="150"/>
                        </a:lnTo>
                        <a:lnTo>
                          <a:pt x="829" y="150"/>
                        </a:lnTo>
                        <a:lnTo>
                          <a:pt x="837" y="150"/>
                        </a:lnTo>
                        <a:lnTo>
                          <a:pt x="845" y="149"/>
                        </a:lnTo>
                        <a:lnTo>
                          <a:pt x="851" y="147"/>
                        </a:lnTo>
                        <a:lnTo>
                          <a:pt x="859" y="145"/>
                        </a:lnTo>
                        <a:lnTo>
                          <a:pt x="866" y="141"/>
                        </a:lnTo>
                        <a:lnTo>
                          <a:pt x="871" y="137"/>
                        </a:lnTo>
                        <a:lnTo>
                          <a:pt x="877" y="132"/>
                        </a:lnTo>
                        <a:lnTo>
                          <a:pt x="882" y="128"/>
                        </a:lnTo>
                        <a:lnTo>
                          <a:pt x="888" y="122"/>
                        </a:lnTo>
                        <a:lnTo>
                          <a:pt x="892" y="117"/>
                        </a:lnTo>
                        <a:lnTo>
                          <a:pt x="896" y="110"/>
                        </a:lnTo>
                        <a:lnTo>
                          <a:pt x="899" y="104"/>
                        </a:lnTo>
                        <a:lnTo>
                          <a:pt x="901" y="97"/>
                        </a:lnTo>
                        <a:lnTo>
                          <a:pt x="903" y="90"/>
                        </a:lnTo>
                        <a:lnTo>
                          <a:pt x="904" y="83"/>
                        </a:lnTo>
                        <a:lnTo>
                          <a:pt x="904" y="75"/>
                        </a:lnTo>
                        <a:lnTo>
                          <a:pt x="904" y="0"/>
                        </a:lnTo>
                        <a:lnTo>
                          <a:pt x="0" y="0"/>
                        </a:lnTo>
                        <a:lnTo>
                          <a:pt x="0" y="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cxnSp>
              <p:nvCxnSpPr>
                <p:cNvPr id="126" name="Straight Connector 125"/>
                <p:cNvCxnSpPr/>
                <p:nvPr/>
              </p:nvCxnSpPr>
              <p:spPr>
                <a:xfrm>
                  <a:off x="1129666" y="2614613"/>
                  <a:ext cx="1213813" cy="0"/>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127" name="Isosceles Triangle 126"/>
                <p:cNvSpPr/>
                <p:nvPr/>
              </p:nvSpPr>
              <p:spPr bwMode="gray">
                <a:xfrm>
                  <a:off x="1608772" y="2519363"/>
                  <a:ext cx="255600" cy="95250"/>
                </a:xfrm>
                <a:prstGeom prst="triangl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grpSp>
        </p:grpSp>
        <p:grpSp>
          <p:nvGrpSpPr>
            <p:cNvPr id="209" name="Group 208"/>
            <p:cNvGrpSpPr/>
            <p:nvPr/>
          </p:nvGrpSpPr>
          <p:grpSpPr>
            <a:xfrm>
              <a:off x="4777247" y="1794548"/>
              <a:ext cx="795386" cy="1020790"/>
              <a:chOff x="1129666" y="1743803"/>
              <a:chExt cx="1213813" cy="1557794"/>
            </a:xfrm>
          </p:grpSpPr>
          <p:sp>
            <p:nvSpPr>
              <p:cNvPr id="210" name="TextBox 209"/>
              <p:cNvSpPr txBox="1"/>
              <p:nvPr/>
            </p:nvSpPr>
            <p:spPr>
              <a:xfrm>
                <a:off x="1892311" y="2679700"/>
                <a:ext cx="206375" cy="234950"/>
              </a:xfrm>
              <a:prstGeom prst="rect">
                <a:avLst/>
              </a:prstGeom>
              <a:noFill/>
            </p:spPr>
            <p:txBody>
              <a:bodyPr wrap="none" lIns="0" tIns="0" rIns="0" bIns="0" rtlCol="0">
                <a:noAutofit/>
              </a:bodyPr>
              <a:lstStyle/>
              <a:p>
                <a:pPr algn="ctr">
                  <a:lnSpc>
                    <a:spcPct val="90000"/>
                  </a:lnSpc>
                </a:pPr>
                <a:r>
                  <a:rPr lang="en-US" sz="1400" dirty="0" smtClean="0"/>
                  <a:t>..</a:t>
                </a:r>
                <a:endParaRPr lang="en-US" sz="1400" dirty="0"/>
              </a:p>
            </p:txBody>
          </p:sp>
          <p:sp>
            <p:nvSpPr>
              <p:cNvPr id="211" name="TextBox 210"/>
              <p:cNvSpPr txBox="1"/>
              <p:nvPr/>
            </p:nvSpPr>
            <p:spPr>
              <a:xfrm>
                <a:off x="1514708" y="3034230"/>
                <a:ext cx="427795" cy="267367"/>
              </a:xfrm>
              <a:prstGeom prst="rect">
                <a:avLst/>
              </a:prstGeom>
              <a:noFill/>
            </p:spPr>
            <p:txBody>
              <a:bodyPr wrap="none" lIns="0" tIns="0" rIns="0" bIns="0" rtlCol="0" anchor="ctr">
                <a:noAutofit/>
              </a:bodyPr>
              <a:lstStyle/>
              <a:p>
                <a:pPr>
                  <a:lnSpc>
                    <a:spcPct val="90000"/>
                  </a:lnSpc>
                </a:pPr>
                <a:r>
                  <a:rPr lang="en-US" sz="1600" dirty="0" smtClean="0">
                    <a:solidFill>
                      <a:schemeClr val="bg2">
                        <a:lumMod val="50000"/>
                      </a:schemeClr>
                    </a:solidFill>
                  </a:rPr>
                  <a:t>42K</a:t>
                </a:r>
                <a:endParaRPr lang="en-US" sz="1600" dirty="0">
                  <a:solidFill>
                    <a:schemeClr val="bg2">
                      <a:lumMod val="50000"/>
                    </a:schemeClr>
                  </a:solidFill>
                </a:endParaRPr>
              </a:p>
            </p:txBody>
          </p:sp>
          <p:sp>
            <p:nvSpPr>
              <p:cNvPr id="212" name="Freeform 284"/>
              <p:cNvSpPr>
                <a:spLocks noEditPoints="1"/>
              </p:cNvSpPr>
              <p:nvPr/>
            </p:nvSpPr>
            <p:spPr bwMode="auto">
              <a:xfrm>
                <a:off x="1569340" y="1743803"/>
                <a:ext cx="334465" cy="667179"/>
              </a:xfrm>
              <a:custGeom>
                <a:avLst/>
                <a:gdLst>
                  <a:gd name="T0" fmla="*/ 392 w 766"/>
                  <a:gd name="T1" fmla="*/ 920 h 1528"/>
                  <a:gd name="T2" fmla="*/ 414 w 766"/>
                  <a:gd name="T3" fmla="*/ 932 h 1528"/>
                  <a:gd name="T4" fmla="*/ 426 w 766"/>
                  <a:gd name="T5" fmla="*/ 954 h 1528"/>
                  <a:gd name="T6" fmla="*/ 426 w 766"/>
                  <a:gd name="T7" fmla="*/ 972 h 1528"/>
                  <a:gd name="T8" fmla="*/ 414 w 766"/>
                  <a:gd name="T9" fmla="*/ 994 h 1528"/>
                  <a:gd name="T10" fmla="*/ 392 w 766"/>
                  <a:gd name="T11" fmla="*/ 1008 h 1528"/>
                  <a:gd name="T12" fmla="*/ 374 w 766"/>
                  <a:gd name="T13" fmla="*/ 1008 h 1528"/>
                  <a:gd name="T14" fmla="*/ 352 w 766"/>
                  <a:gd name="T15" fmla="*/ 994 h 1528"/>
                  <a:gd name="T16" fmla="*/ 340 w 766"/>
                  <a:gd name="T17" fmla="*/ 972 h 1528"/>
                  <a:gd name="T18" fmla="*/ 340 w 766"/>
                  <a:gd name="T19" fmla="*/ 954 h 1528"/>
                  <a:gd name="T20" fmla="*/ 352 w 766"/>
                  <a:gd name="T21" fmla="*/ 932 h 1528"/>
                  <a:gd name="T22" fmla="*/ 374 w 766"/>
                  <a:gd name="T23" fmla="*/ 920 h 1528"/>
                  <a:gd name="T24" fmla="*/ 536 w 766"/>
                  <a:gd name="T25" fmla="*/ 1528 h 1528"/>
                  <a:gd name="T26" fmla="*/ 230 w 766"/>
                  <a:gd name="T27" fmla="*/ 1528 h 1528"/>
                  <a:gd name="T28" fmla="*/ 16 w 766"/>
                  <a:gd name="T29" fmla="*/ 1508 h 1528"/>
                  <a:gd name="T30" fmla="*/ 4 w 766"/>
                  <a:gd name="T31" fmla="*/ 1504 h 1528"/>
                  <a:gd name="T32" fmla="*/ 0 w 766"/>
                  <a:gd name="T33" fmla="*/ 38 h 1528"/>
                  <a:gd name="T34" fmla="*/ 4 w 766"/>
                  <a:gd name="T35" fmla="*/ 26 h 1528"/>
                  <a:gd name="T36" fmla="*/ 90 w 766"/>
                  <a:gd name="T37" fmla="*/ 22 h 1528"/>
                  <a:gd name="T38" fmla="*/ 676 w 766"/>
                  <a:gd name="T39" fmla="*/ 22 h 1528"/>
                  <a:gd name="T40" fmla="*/ 756 w 766"/>
                  <a:gd name="T41" fmla="*/ 22 h 1528"/>
                  <a:gd name="T42" fmla="*/ 766 w 766"/>
                  <a:gd name="T43" fmla="*/ 38 h 1528"/>
                  <a:gd name="T44" fmla="*/ 764 w 766"/>
                  <a:gd name="T45" fmla="*/ 1498 h 1528"/>
                  <a:gd name="T46" fmla="*/ 750 w 766"/>
                  <a:gd name="T47" fmla="*/ 1508 h 1528"/>
                  <a:gd name="T48" fmla="*/ 536 w 766"/>
                  <a:gd name="T49" fmla="*/ 1528 h 1528"/>
                  <a:gd name="T50" fmla="*/ 648 w 766"/>
                  <a:gd name="T51" fmla="*/ 156 h 1528"/>
                  <a:gd name="T52" fmla="*/ 118 w 766"/>
                  <a:gd name="T53" fmla="*/ 496 h 1528"/>
                  <a:gd name="T54" fmla="*/ 118 w 766"/>
                  <a:gd name="T55" fmla="*/ 348 h 1528"/>
                  <a:gd name="T56" fmla="*/ 648 w 766"/>
                  <a:gd name="T57" fmla="*/ 688 h 1528"/>
                  <a:gd name="T58" fmla="*/ 118 w 766"/>
                  <a:gd name="T59" fmla="*/ 688 h 1528"/>
                  <a:gd name="T60" fmla="*/ 366 w 766"/>
                  <a:gd name="T61" fmla="*/ 882 h 1528"/>
                  <a:gd name="T62" fmla="*/ 324 w 766"/>
                  <a:gd name="T63" fmla="*/ 904 h 1528"/>
                  <a:gd name="T64" fmla="*/ 302 w 766"/>
                  <a:gd name="T65" fmla="*/ 946 h 1528"/>
                  <a:gd name="T66" fmla="*/ 302 w 766"/>
                  <a:gd name="T67" fmla="*/ 980 h 1528"/>
                  <a:gd name="T68" fmla="*/ 324 w 766"/>
                  <a:gd name="T69" fmla="*/ 1022 h 1528"/>
                  <a:gd name="T70" fmla="*/ 366 w 766"/>
                  <a:gd name="T71" fmla="*/ 1044 h 1528"/>
                  <a:gd name="T72" fmla="*/ 400 w 766"/>
                  <a:gd name="T73" fmla="*/ 1044 h 1528"/>
                  <a:gd name="T74" fmla="*/ 442 w 766"/>
                  <a:gd name="T75" fmla="*/ 1022 h 1528"/>
                  <a:gd name="T76" fmla="*/ 464 w 766"/>
                  <a:gd name="T77" fmla="*/ 980 h 1528"/>
                  <a:gd name="T78" fmla="*/ 464 w 766"/>
                  <a:gd name="T79" fmla="*/ 946 h 1528"/>
                  <a:gd name="T80" fmla="*/ 442 w 766"/>
                  <a:gd name="T81" fmla="*/ 904 h 1528"/>
                  <a:gd name="T82" fmla="*/ 400 w 766"/>
                  <a:gd name="T83" fmla="*/ 882 h 1528"/>
                  <a:gd name="T84" fmla="*/ 648 w 766"/>
                  <a:gd name="T85" fmla="*/ 1362 h 1528"/>
                  <a:gd name="T86" fmla="*/ 624 w 766"/>
                  <a:gd name="T87" fmla="*/ 1014 h 1528"/>
                  <a:gd name="T88" fmla="*/ 534 w 766"/>
                  <a:gd name="T89" fmla="*/ 1084 h 1528"/>
                  <a:gd name="T90" fmla="*/ 442 w 766"/>
                  <a:gd name="T91" fmla="*/ 1114 h 1528"/>
                  <a:gd name="T92" fmla="*/ 382 w 766"/>
                  <a:gd name="T93" fmla="*/ 1120 h 1528"/>
                  <a:gd name="T94" fmla="*/ 342 w 766"/>
                  <a:gd name="T95" fmla="*/ 1118 h 1528"/>
                  <a:gd name="T96" fmla="*/ 268 w 766"/>
                  <a:gd name="T97" fmla="*/ 1098 h 1528"/>
                  <a:gd name="T98" fmla="*/ 170 w 766"/>
                  <a:gd name="T99" fmla="*/ 1040 h 1528"/>
                  <a:gd name="T100" fmla="*/ 118 w 766"/>
                  <a:gd name="T101" fmla="*/ 1362 h 1528"/>
                  <a:gd name="T102" fmla="*/ 648 w 766"/>
                  <a:gd name="T103" fmla="*/ 1362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66" h="1528">
                    <a:moveTo>
                      <a:pt x="382" y="918"/>
                    </a:moveTo>
                    <a:lnTo>
                      <a:pt x="382" y="918"/>
                    </a:lnTo>
                    <a:lnTo>
                      <a:pt x="392" y="920"/>
                    </a:lnTo>
                    <a:lnTo>
                      <a:pt x="400" y="922"/>
                    </a:lnTo>
                    <a:lnTo>
                      <a:pt x="408" y="926"/>
                    </a:lnTo>
                    <a:lnTo>
                      <a:pt x="414" y="932"/>
                    </a:lnTo>
                    <a:lnTo>
                      <a:pt x="420" y="938"/>
                    </a:lnTo>
                    <a:lnTo>
                      <a:pt x="424" y="946"/>
                    </a:lnTo>
                    <a:lnTo>
                      <a:pt x="426" y="954"/>
                    </a:lnTo>
                    <a:lnTo>
                      <a:pt x="428" y="964"/>
                    </a:lnTo>
                    <a:lnTo>
                      <a:pt x="428" y="964"/>
                    </a:lnTo>
                    <a:lnTo>
                      <a:pt x="426" y="972"/>
                    </a:lnTo>
                    <a:lnTo>
                      <a:pt x="424" y="980"/>
                    </a:lnTo>
                    <a:lnTo>
                      <a:pt x="420" y="988"/>
                    </a:lnTo>
                    <a:lnTo>
                      <a:pt x="414" y="994"/>
                    </a:lnTo>
                    <a:lnTo>
                      <a:pt x="408" y="1000"/>
                    </a:lnTo>
                    <a:lnTo>
                      <a:pt x="400" y="1004"/>
                    </a:lnTo>
                    <a:lnTo>
                      <a:pt x="392" y="1008"/>
                    </a:lnTo>
                    <a:lnTo>
                      <a:pt x="382" y="1008"/>
                    </a:lnTo>
                    <a:lnTo>
                      <a:pt x="382" y="1008"/>
                    </a:lnTo>
                    <a:lnTo>
                      <a:pt x="374" y="1008"/>
                    </a:lnTo>
                    <a:lnTo>
                      <a:pt x="366" y="1004"/>
                    </a:lnTo>
                    <a:lnTo>
                      <a:pt x="358" y="1000"/>
                    </a:lnTo>
                    <a:lnTo>
                      <a:pt x="352" y="994"/>
                    </a:lnTo>
                    <a:lnTo>
                      <a:pt x="346" y="988"/>
                    </a:lnTo>
                    <a:lnTo>
                      <a:pt x="342" y="980"/>
                    </a:lnTo>
                    <a:lnTo>
                      <a:pt x="340" y="972"/>
                    </a:lnTo>
                    <a:lnTo>
                      <a:pt x="338" y="964"/>
                    </a:lnTo>
                    <a:lnTo>
                      <a:pt x="338" y="964"/>
                    </a:lnTo>
                    <a:lnTo>
                      <a:pt x="340" y="954"/>
                    </a:lnTo>
                    <a:lnTo>
                      <a:pt x="342" y="946"/>
                    </a:lnTo>
                    <a:lnTo>
                      <a:pt x="346" y="938"/>
                    </a:lnTo>
                    <a:lnTo>
                      <a:pt x="352" y="932"/>
                    </a:lnTo>
                    <a:lnTo>
                      <a:pt x="358" y="926"/>
                    </a:lnTo>
                    <a:lnTo>
                      <a:pt x="366" y="922"/>
                    </a:lnTo>
                    <a:lnTo>
                      <a:pt x="374" y="920"/>
                    </a:lnTo>
                    <a:lnTo>
                      <a:pt x="382" y="918"/>
                    </a:lnTo>
                    <a:lnTo>
                      <a:pt x="382" y="918"/>
                    </a:lnTo>
                    <a:close/>
                    <a:moveTo>
                      <a:pt x="536" y="1528"/>
                    </a:moveTo>
                    <a:lnTo>
                      <a:pt x="536" y="1508"/>
                    </a:lnTo>
                    <a:lnTo>
                      <a:pt x="230" y="1508"/>
                    </a:lnTo>
                    <a:lnTo>
                      <a:pt x="230" y="1528"/>
                    </a:lnTo>
                    <a:lnTo>
                      <a:pt x="94" y="1528"/>
                    </a:lnTo>
                    <a:lnTo>
                      <a:pt x="94" y="1508"/>
                    </a:lnTo>
                    <a:lnTo>
                      <a:pt x="16" y="1508"/>
                    </a:lnTo>
                    <a:lnTo>
                      <a:pt x="16" y="1508"/>
                    </a:lnTo>
                    <a:lnTo>
                      <a:pt x="10" y="1508"/>
                    </a:lnTo>
                    <a:lnTo>
                      <a:pt x="4" y="1504"/>
                    </a:lnTo>
                    <a:lnTo>
                      <a:pt x="2" y="1498"/>
                    </a:lnTo>
                    <a:lnTo>
                      <a:pt x="0" y="1492"/>
                    </a:lnTo>
                    <a:lnTo>
                      <a:pt x="0" y="38"/>
                    </a:lnTo>
                    <a:lnTo>
                      <a:pt x="0" y="38"/>
                    </a:lnTo>
                    <a:lnTo>
                      <a:pt x="2" y="32"/>
                    </a:lnTo>
                    <a:lnTo>
                      <a:pt x="4" y="26"/>
                    </a:lnTo>
                    <a:lnTo>
                      <a:pt x="10" y="22"/>
                    </a:lnTo>
                    <a:lnTo>
                      <a:pt x="16" y="22"/>
                    </a:lnTo>
                    <a:lnTo>
                      <a:pt x="90" y="22"/>
                    </a:lnTo>
                    <a:lnTo>
                      <a:pt x="108" y="0"/>
                    </a:lnTo>
                    <a:lnTo>
                      <a:pt x="658" y="0"/>
                    </a:lnTo>
                    <a:lnTo>
                      <a:pt x="676" y="22"/>
                    </a:lnTo>
                    <a:lnTo>
                      <a:pt x="750" y="22"/>
                    </a:lnTo>
                    <a:lnTo>
                      <a:pt x="750" y="22"/>
                    </a:lnTo>
                    <a:lnTo>
                      <a:pt x="756" y="22"/>
                    </a:lnTo>
                    <a:lnTo>
                      <a:pt x="762" y="26"/>
                    </a:lnTo>
                    <a:lnTo>
                      <a:pt x="764" y="32"/>
                    </a:lnTo>
                    <a:lnTo>
                      <a:pt x="766" y="38"/>
                    </a:lnTo>
                    <a:lnTo>
                      <a:pt x="766" y="1492"/>
                    </a:lnTo>
                    <a:lnTo>
                      <a:pt x="766" y="1492"/>
                    </a:lnTo>
                    <a:lnTo>
                      <a:pt x="764" y="1498"/>
                    </a:lnTo>
                    <a:lnTo>
                      <a:pt x="762" y="1504"/>
                    </a:lnTo>
                    <a:lnTo>
                      <a:pt x="756" y="1508"/>
                    </a:lnTo>
                    <a:lnTo>
                      <a:pt x="750" y="1508"/>
                    </a:lnTo>
                    <a:lnTo>
                      <a:pt x="672" y="1508"/>
                    </a:lnTo>
                    <a:lnTo>
                      <a:pt x="672" y="1528"/>
                    </a:lnTo>
                    <a:lnTo>
                      <a:pt x="536" y="1528"/>
                    </a:lnTo>
                    <a:close/>
                    <a:moveTo>
                      <a:pt x="118" y="304"/>
                    </a:moveTo>
                    <a:lnTo>
                      <a:pt x="648" y="304"/>
                    </a:lnTo>
                    <a:lnTo>
                      <a:pt x="648" y="156"/>
                    </a:lnTo>
                    <a:lnTo>
                      <a:pt x="118" y="156"/>
                    </a:lnTo>
                    <a:lnTo>
                      <a:pt x="118" y="304"/>
                    </a:lnTo>
                    <a:close/>
                    <a:moveTo>
                      <a:pt x="118" y="496"/>
                    </a:moveTo>
                    <a:lnTo>
                      <a:pt x="648" y="496"/>
                    </a:lnTo>
                    <a:lnTo>
                      <a:pt x="648" y="348"/>
                    </a:lnTo>
                    <a:lnTo>
                      <a:pt x="118" y="348"/>
                    </a:lnTo>
                    <a:lnTo>
                      <a:pt x="118" y="496"/>
                    </a:lnTo>
                    <a:close/>
                    <a:moveTo>
                      <a:pt x="118" y="688"/>
                    </a:moveTo>
                    <a:lnTo>
                      <a:pt x="648" y="688"/>
                    </a:lnTo>
                    <a:lnTo>
                      <a:pt x="648" y="540"/>
                    </a:lnTo>
                    <a:lnTo>
                      <a:pt x="118" y="540"/>
                    </a:lnTo>
                    <a:lnTo>
                      <a:pt x="118" y="688"/>
                    </a:lnTo>
                    <a:close/>
                    <a:moveTo>
                      <a:pt x="382" y="880"/>
                    </a:moveTo>
                    <a:lnTo>
                      <a:pt x="382" y="880"/>
                    </a:lnTo>
                    <a:lnTo>
                      <a:pt x="366" y="882"/>
                    </a:lnTo>
                    <a:lnTo>
                      <a:pt x="350" y="886"/>
                    </a:lnTo>
                    <a:lnTo>
                      <a:pt x="336" y="894"/>
                    </a:lnTo>
                    <a:lnTo>
                      <a:pt x="324" y="904"/>
                    </a:lnTo>
                    <a:lnTo>
                      <a:pt x="314" y="916"/>
                    </a:lnTo>
                    <a:lnTo>
                      <a:pt x="306" y="930"/>
                    </a:lnTo>
                    <a:lnTo>
                      <a:pt x="302" y="946"/>
                    </a:lnTo>
                    <a:lnTo>
                      <a:pt x="300" y="964"/>
                    </a:lnTo>
                    <a:lnTo>
                      <a:pt x="300" y="964"/>
                    </a:lnTo>
                    <a:lnTo>
                      <a:pt x="302" y="980"/>
                    </a:lnTo>
                    <a:lnTo>
                      <a:pt x="306" y="996"/>
                    </a:lnTo>
                    <a:lnTo>
                      <a:pt x="314" y="1010"/>
                    </a:lnTo>
                    <a:lnTo>
                      <a:pt x="324" y="1022"/>
                    </a:lnTo>
                    <a:lnTo>
                      <a:pt x="336" y="1032"/>
                    </a:lnTo>
                    <a:lnTo>
                      <a:pt x="350" y="1040"/>
                    </a:lnTo>
                    <a:lnTo>
                      <a:pt x="366" y="1044"/>
                    </a:lnTo>
                    <a:lnTo>
                      <a:pt x="382" y="1046"/>
                    </a:lnTo>
                    <a:lnTo>
                      <a:pt x="382" y="1046"/>
                    </a:lnTo>
                    <a:lnTo>
                      <a:pt x="400" y="1044"/>
                    </a:lnTo>
                    <a:lnTo>
                      <a:pt x="416" y="1040"/>
                    </a:lnTo>
                    <a:lnTo>
                      <a:pt x="430" y="1032"/>
                    </a:lnTo>
                    <a:lnTo>
                      <a:pt x="442" y="1022"/>
                    </a:lnTo>
                    <a:lnTo>
                      <a:pt x="452" y="1010"/>
                    </a:lnTo>
                    <a:lnTo>
                      <a:pt x="460" y="996"/>
                    </a:lnTo>
                    <a:lnTo>
                      <a:pt x="464" y="980"/>
                    </a:lnTo>
                    <a:lnTo>
                      <a:pt x="466" y="964"/>
                    </a:lnTo>
                    <a:lnTo>
                      <a:pt x="466" y="964"/>
                    </a:lnTo>
                    <a:lnTo>
                      <a:pt x="464" y="946"/>
                    </a:lnTo>
                    <a:lnTo>
                      <a:pt x="460" y="930"/>
                    </a:lnTo>
                    <a:lnTo>
                      <a:pt x="452" y="916"/>
                    </a:lnTo>
                    <a:lnTo>
                      <a:pt x="442" y="904"/>
                    </a:lnTo>
                    <a:lnTo>
                      <a:pt x="430" y="894"/>
                    </a:lnTo>
                    <a:lnTo>
                      <a:pt x="416" y="886"/>
                    </a:lnTo>
                    <a:lnTo>
                      <a:pt x="400" y="882"/>
                    </a:lnTo>
                    <a:lnTo>
                      <a:pt x="382" y="880"/>
                    </a:lnTo>
                    <a:lnTo>
                      <a:pt x="382" y="880"/>
                    </a:lnTo>
                    <a:close/>
                    <a:moveTo>
                      <a:pt x="648" y="1362"/>
                    </a:moveTo>
                    <a:lnTo>
                      <a:pt x="648" y="984"/>
                    </a:lnTo>
                    <a:lnTo>
                      <a:pt x="648" y="984"/>
                    </a:lnTo>
                    <a:lnTo>
                      <a:pt x="624" y="1014"/>
                    </a:lnTo>
                    <a:lnTo>
                      <a:pt x="596" y="1040"/>
                    </a:lnTo>
                    <a:lnTo>
                      <a:pt x="566" y="1064"/>
                    </a:lnTo>
                    <a:lnTo>
                      <a:pt x="534" y="1084"/>
                    </a:lnTo>
                    <a:lnTo>
                      <a:pt x="498" y="1098"/>
                    </a:lnTo>
                    <a:lnTo>
                      <a:pt x="462" y="1110"/>
                    </a:lnTo>
                    <a:lnTo>
                      <a:pt x="442" y="1114"/>
                    </a:lnTo>
                    <a:lnTo>
                      <a:pt x="424" y="1118"/>
                    </a:lnTo>
                    <a:lnTo>
                      <a:pt x="404" y="1120"/>
                    </a:lnTo>
                    <a:lnTo>
                      <a:pt x="382" y="1120"/>
                    </a:lnTo>
                    <a:lnTo>
                      <a:pt x="382" y="1120"/>
                    </a:lnTo>
                    <a:lnTo>
                      <a:pt x="362" y="1120"/>
                    </a:lnTo>
                    <a:lnTo>
                      <a:pt x="342" y="1118"/>
                    </a:lnTo>
                    <a:lnTo>
                      <a:pt x="324" y="1114"/>
                    </a:lnTo>
                    <a:lnTo>
                      <a:pt x="304" y="1110"/>
                    </a:lnTo>
                    <a:lnTo>
                      <a:pt x="268" y="1098"/>
                    </a:lnTo>
                    <a:lnTo>
                      <a:pt x="232" y="1084"/>
                    </a:lnTo>
                    <a:lnTo>
                      <a:pt x="200" y="1064"/>
                    </a:lnTo>
                    <a:lnTo>
                      <a:pt x="170" y="1040"/>
                    </a:lnTo>
                    <a:lnTo>
                      <a:pt x="142" y="1014"/>
                    </a:lnTo>
                    <a:lnTo>
                      <a:pt x="118" y="984"/>
                    </a:lnTo>
                    <a:lnTo>
                      <a:pt x="118" y="1362"/>
                    </a:lnTo>
                    <a:lnTo>
                      <a:pt x="648" y="1362"/>
                    </a:lnTo>
                    <a:close/>
                    <a:moveTo>
                      <a:pt x="648" y="1362"/>
                    </a:moveTo>
                    <a:lnTo>
                      <a:pt x="648" y="136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213" name="Group 212"/>
              <p:cNvGrpSpPr/>
              <p:nvPr/>
            </p:nvGrpSpPr>
            <p:grpSpPr>
              <a:xfrm>
                <a:off x="1396903" y="2760444"/>
                <a:ext cx="245094" cy="220719"/>
                <a:chOff x="879475" y="817563"/>
                <a:chExt cx="287338" cy="258762"/>
              </a:xfrm>
              <a:solidFill>
                <a:schemeClr val="accent1"/>
              </a:solidFill>
            </p:grpSpPr>
            <p:sp>
              <p:nvSpPr>
                <p:cNvPr id="225" name="Freeform 1593"/>
                <p:cNvSpPr>
                  <a:spLocks/>
                </p:cNvSpPr>
                <p:nvPr/>
              </p:nvSpPr>
              <p:spPr bwMode="auto">
                <a:xfrm>
                  <a:off x="879475" y="817563"/>
                  <a:ext cx="287338" cy="171450"/>
                </a:xfrm>
                <a:custGeom>
                  <a:avLst/>
                  <a:gdLst>
                    <a:gd name="T0" fmla="*/ 829 w 904"/>
                    <a:gd name="T1" fmla="*/ 0 h 544"/>
                    <a:gd name="T2" fmla="*/ 75 w 904"/>
                    <a:gd name="T3" fmla="*/ 0 h 544"/>
                    <a:gd name="T4" fmla="*/ 67 w 904"/>
                    <a:gd name="T5" fmla="*/ 2 h 544"/>
                    <a:gd name="T6" fmla="*/ 59 w 904"/>
                    <a:gd name="T7" fmla="*/ 3 h 544"/>
                    <a:gd name="T8" fmla="*/ 53 w 904"/>
                    <a:gd name="T9" fmla="*/ 4 h 544"/>
                    <a:gd name="T10" fmla="*/ 46 w 904"/>
                    <a:gd name="T11" fmla="*/ 7 h 544"/>
                    <a:gd name="T12" fmla="*/ 40 w 904"/>
                    <a:gd name="T13" fmla="*/ 10 h 544"/>
                    <a:gd name="T14" fmla="*/ 33 w 904"/>
                    <a:gd name="T15" fmla="*/ 14 h 544"/>
                    <a:gd name="T16" fmla="*/ 27 w 904"/>
                    <a:gd name="T17" fmla="*/ 18 h 544"/>
                    <a:gd name="T18" fmla="*/ 22 w 904"/>
                    <a:gd name="T19" fmla="*/ 23 h 544"/>
                    <a:gd name="T20" fmla="*/ 16 w 904"/>
                    <a:gd name="T21" fmla="*/ 28 h 544"/>
                    <a:gd name="T22" fmla="*/ 12 w 904"/>
                    <a:gd name="T23" fmla="*/ 34 h 544"/>
                    <a:gd name="T24" fmla="*/ 9 w 904"/>
                    <a:gd name="T25" fmla="*/ 40 h 544"/>
                    <a:gd name="T26" fmla="*/ 5 w 904"/>
                    <a:gd name="T27" fmla="*/ 47 h 544"/>
                    <a:gd name="T28" fmla="*/ 3 w 904"/>
                    <a:gd name="T29" fmla="*/ 54 h 544"/>
                    <a:gd name="T30" fmla="*/ 1 w 904"/>
                    <a:gd name="T31" fmla="*/ 61 h 544"/>
                    <a:gd name="T32" fmla="*/ 0 w 904"/>
                    <a:gd name="T33" fmla="*/ 69 h 544"/>
                    <a:gd name="T34" fmla="*/ 0 w 904"/>
                    <a:gd name="T35" fmla="*/ 77 h 544"/>
                    <a:gd name="T36" fmla="*/ 0 w 904"/>
                    <a:gd name="T37" fmla="*/ 544 h 544"/>
                    <a:gd name="T38" fmla="*/ 904 w 904"/>
                    <a:gd name="T39" fmla="*/ 544 h 544"/>
                    <a:gd name="T40" fmla="*/ 904 w 904"/>
                    <a:gd name="T41" fmla="*/ 77 h 544"/>
                    <a:gd name="T42" fmla="*/ 904 w 904"/>
                    <a:gd name="T43" fmla="*/ 69 h 544"/>
                    <a:gd name="T44" fmla="*/ 903 w 904"/>
                    <a:gd name="T45" fmla="*/ 61 h 544"/>
                    <a:gd name="T46" fmla="*/ 901 w 904"/>
                    <a:gd name="T47" fmla="*/ 54 h 544"/>
                    <a:gd name="T48" fmla="*/ 899 w 904"/>
                    <a:gd name="T49" fmla="*/ 47 h 544"/>
                    <a:gd name="T50" fmla="*/ 896 w 904"/>
                    <a:gd name="T51" fmla="*/ 40 h 544"/>
                    <a:gd name="T52" fmla="*/ 892 w 904"/>
                    <a:gd name="T53" fmla="*/ 34 h 544"/>
                    <a:gd name="T54" fmla="*/ 888 w 904"/>
                    <a:gd name="T55" fmla="*/ 28 h 544"/>
                    <a:gd name="T56" fmla="*/ 882 w 904"/>
                    <a:gd name="T57" fmla="*/ 23 h 544"/>
                    <a:gd name="T58" fmla="*/ 877 w 904"/>
                    <a:gd name="T59" fmla="*/ 18 h 544"/>
                    <a:gd name="T60" fmla="*/ 871 w 904"/>
                    <a:gd name="T61" fmla="*/ 14 h 544"/>
                    <a:gd name="T62" fmla="*/ 866 w 904"/>
                    <a:gd name="T63" fmla="*/ 10 h 544"/>
                    <a:gd name="T64" fmla="*/ 859 w 904"/>
                    <a:gd name="T65" fmla="*/ 7 h 544"/>
                    <a:gd name="T66" fmla="*/ 851 w 904"/>
                    <a:gd name="T67" fmla="*/ 4 h 544"/>
                    <a:gd name="T68" fmla="*/ 845 w 904"/>
                    <a:gd name="T69" fmla="*/ 3 h 544"/>
                    <a:gd name="T70" fmla="*/ 837 w 904"/>
                    <a:gd name="T71" fmla="*/ 2 h 544"/>
                    <a:gd name="T72" fmla="*/ 829 w 904"/>
                    <a:gd name="T73"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4" h="544">
                      <a:moveTo>
                        <a:pt x="829" y="0"/>
                      </a:moveTo>
                      <a:lnTo>
                        <a:pt x="75" y="0"/>
                      </a:lnTo>
                      <a:lnTo>
                        <a:pt x="67" y="2"/>
                      </a:lnTo>
                      <a:lnTo>
                        <a:pt x="59" y="3"/>
                      </a:lnTo>
                      <a:lnTo>
                        <a:pt x="53" y="4"/>
                      </a:lnTo>
                      <a:lnTo>
                        <a:pt x="46" y="7"/>
                      </a:lnTo>
                      <a:lnTo>
                        <a:pt x="40" y="10"/>
                      </a:lnTo>
                      <a:lnTo>
                        <a:pt x="33" y="14"/>
                      </a:lnTo>
                      <a:lnTo>
                        <a:pt x="27" y="18"/>
                      </a:lnTo>
                      <a:lnTo>
                        <a:pt x="22" y="23"/>
                      </a:lnTo>
                      <a:lnTo>
                        <a:pt x="16" y="28"/>
                      </a:lnTo>
                      <a:lnTo>
                        <a:pt x="12" y="34"/>
                      </a:lnTo>
                      <a:lnTo>
                        <a:pt x="9" y="40"/>
                      </a:lnTo>
                      <a:lnTo>
                        <a:pt x="5" y="47"/>
                      </a:lnTo>
                      <a:lnTo>
                        <a:pt x="3" y="54"/>
                      </a:lnTo>
                      <a:lnTo>
                        <a:pt x="1" y="61"/>
                      </a:lnTo>
                      <a:lnTo>
                        <a:pt x="0" y="69"/>
                      </a:lnTo>
                      <a:lnTo>
                        <a:pt x="0" y="77"/>
                      </a:lnTo>
                      <a:lnTo>
                        <a:pt x="0" y="544"/>
                      </a:lnTo>
                      <a:lnTo>
                        <a:pt x="904" y="544"/>
                      </a:lnTo>
                      <a:lnTo>
                        <a:pt x="904" y="77"/>
                      </a:lnTo>
                      <a:lnTo>
                        <a:pt x="904" y="69"/>
                      </a:lnTo>
                      <a:lnTo>
                        <a:pt x="903" y="61"/>
                      </a:lnTo>
                      <a:lnTo>
                        <a:pt x="901" y="54"/>
                      </a:lnTo>
                      <a:lnTo>
                        <a:pt x="899" y="47"/>
                      </a:lnTo>
                      <a:lnTo>
                        <a:pt x="896" y="40"/>
                      </a:lnTo>
                      <a:lnTo>
                        <a:pt x="892" y="34"/>
                      </a:lnTo>
                      <a:lnTo>
                        <a:pt x="888" y="28"/>
                      </a:lnTo>
                      <a:lnTo>
                        <a:pt x="882" y="23"/>
                      </a:lnTo>
                      <a:lnTo>
                        <a:pt x="877" y="18"/>
                      </a:lnTo>
                      <a:lnTo>
                        <a:pt x="871" y="14"/>
                      </a:lnTo>
                      <a:lnTo>
                        <a:pt x="866" y="10"/>
                      </a:lnTo>
                      <a:lnTo>
                        <a:pt x="859" y="7"/>
                      </a:lnTo>
                      <a:lnTo>
                        <a:pt x="851" y="4"/>
                      </a:lnTo>
                      <a:lnTo>
                        <a:pt x="845" y="3"/>
                      </a:lnTo>
                      <a:lnTo>
                        <a:pt x="837" y="2"/>
                      </a:lnTo>
                      <a:lnTo>
                        <a:pt x="82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6" name="Freeform 1594"/>
                <p:cNvSpPr>
                  <a:spLocks noEditPoints="1"/>
                </p:cNvSpPr>
                <p:nvPr/>
              </p:nvSpPr>
              <p:spPr bwMode="auto">
                <a:xfrm>
                  <a:off x="879475" y="1000125"/>
                  <a:ext cx="287338" cy="76200"/>
                </a:xfrm>
                <a:custGeom>
                  <a:avLst/>
                  <a:gdLst>
                    <a:gd name="T0" fmla="*/ 459 w 904"/>
                    <a:gd name="T1" fmla="*/ 29 h 241"/>
                    <a:gd name="T2" fmla="*/ 469 w 904"/>
                    <a:gd name="T3" fmla="*/ 35 h 241"/>
                    <a:gd name="T4" fmla="*/ 478 w 904"/>
                    <a:gd name="T5" fmla="*/ 43 h 241"/>
                    <a:gd name="T6" fmla="*/ 482 w 904"/>
                    <a:gd name="T7" fmla="*/ 54 h 241"/>
                    <a:gd name="T8" fmla="*/ 482 w 904"/>
                    <a:gd name="T9" fmla="*/ 66 h 241"/>
                    <a:gd name="T10" fmla="*/ 478 w 904"/>
                    <a:gd name="T11" fmla="*/ 77 h 241"/>
                    <a:gd name="T12" fmla="*/ 469 w 904"/>
                    <a:gd name="T13" fmla="*/ 85 h 241"/>
                    <a:gd name="T14" fmla="*/ 459 w 904"/>
                    <a:gd name="T15" fmla="*/ 89 h 241"/>
                    <a:gd name="T16" fmla="*/ 447 w 904"/>
                    <a:gd name="T17" fmla="*/ 89 h 241"/>
                    <a:gd name="T18" fmla="*/ 436 w 904"/>
                    <a:gd name="T19" fmla="*/ 85 h 241"/>
                    <a:gd name="T20" fmla="*/ 427 w 904"/>
                    <a:gd name="T21" fmla="*/ 77 h 241"/>
                    <a:gd name="T22" fmla="*/ 422 w 904"/>
                    <a:gd name="T23" fmla="*/ 66 h 241"/>
                    <a:gd name="T24" fmla="*/ 422 w 904"/>
                    <a:gd name="T25" fmla="*/ 54 h 241"/>
                    <a:gd name="T26" fmla="*/ 427 w 904"/>
                    <a:gd name="T27" fmla="*/ 43 h 241"/>
                    <a:gd name="T28" fmla="*/ 436 w 904"/>
                    <a:gd name="T29" fmla="*/ 35 h 241"/>
                    <a:gd name="T30" fmla="*/ 447 w 904"/>
                    <a:gd name="T31" fmla="*/ 31 h 241"/>
                    <a:gd name="T32" fmla="*/ 452 w 904"/>
                    <a:gd name="T33" fmla="*/ 29 h 241"/>
                    <a:gd name="T34" fmla="*/ 0 w 904"/>
                    <a:gd name="T35" fmla="*/ 83 h 241"/>
                    <a:gd name="T36" fmla="*/ 3 w 904"/>
                    <a:gd name="T37" fmla="*/ 97 h 241"/>
                    <a:gd name="T38" fmla="*/ 9 w 904"/>
                    <a:gd name="T39" fmla="*/ 110 h 241"/>
                    <a:gd name="T40" fmla="*/ 16 w 904"/>
                    <a:gd name="T41" fmla="*/ 122 h 241"/>
                    <a:gd name="T42" fmla="*/ 27 w 904"/>
                    <a:gd name="T43" fmla="*/ 132 h 241"/>
                    <a:gd name="T44" fmla="*/ 40 w 904"/>
                    <a:gd name="T45" fmla="*/ 141 h 241"/>
                    <a:gd name="T46" fmla="*/ 53 w 904"/>
                    <a:gd name="T47" fmla="*/ 147 h 241"/>
                    <a:gd name="T48" fmla="*/ 67 w 904"/>
                    <a:gd name="T49" fmla="*/ 150 h 241"/>
                    <a:gd name="T50" fmla="*/ 437 w 904"/>
                    <a:gd name="T51" fmla="*/ 150 h 241"/>
                    <a:gd name="T52" fmla="*/ 195 w 904"/>
                    <a:gd name="T53" fmla="*/ 211 h 241"/>
                    <a:gd name="T54" fmla="*/ 190 w 904"/>
                    <a:gd name="T55" fmla="*/ 212 h 241"/>
                    <a:gd name="T56" fmla="*/ 186 w 904"/>
                    <a:gd name="T57" fmla="*/ 215 h 241"/>
                    <a:gd name="T58" fmla="*/ 182 w 904"/>
                    <a:gd name="T59" fmla="*/ 220 h 241"/>
                    <a:gd name="T60" fmla="*/ 181 w 904"/>
                    <a:gd name="T61" fmla="*/ 225 h 241"/>
                    <a:gd name="T62" fmla="*/ 182 w 904"/>
                    <a:gd name="T63" fmla="*/ 232 h 241"/>
                    <a:gd name="T64" fmla="*/ 186 w 904"/>
                    <a:gd name="T65" fmla="*/ 236 h 241"/>
                    <a:gd name="T66" fmla="*/ 190 w 904"/>
                    <a:gd name="T67" fmla="*/ 240 h 241"/>
                    <a:gd name="T68" fmla="*/ 195 w 904"/>
                    <a:gd name="T69" fmla="*/ 241 h 241"/>
                    <a:gd name="T70" fmla="*/ 742 w 904"/>
                    <a:gd name="T71" fmla="*/ 241 h 241"/>
                    <a:gd name="T72" fmla="*/ 747 w 904"/>
                    <a:gd name="T73" fmla="*/ 239 h 241"/>
                    <a:gd name="T74" fmla="*/ 752 w 904"/>
                    <a:gd name="T75" fmla="*/ 234 h 241"/>
                    <a:gd name="T76" fmla="*/ 754 w 904"/>
                    <a:gd name="T77" fmla="*/ 229 h 241"/>
                    <a:gd name="T78" fmla="*/ 754 w 904"/>
                    <a:gd name="T79" fmla="*/ 223 h 241"/>
                    <a:gd name="T80" fmla="*/ 752 w 904"/>
                    <a:gd name="T81" fmla="*/ 218 h 241"/>
                    <a:gd name="T82" fmla="*/ 747 w 904"/>
                    <a:gd name="T83" fmla="*/ 213 h 241"/>
                    <a:gd name="T84" fmla="*/ 742 w 904"/>
                    <a:gd name="T85" fmla="*/ 211 h 241"/>
                    <a:gd name="T86" fmla="*/ 468 w 904"/>
                    <a:gd name="T87" fmla="*/ 211 h 241"/>
                    <a:gd name="T88" fmla="*/ 829 w 904"/>
                    <a:gd name="T89" fmla="*/ 150 h 241"/>
                    <a:gd name="T90" fmla="*/ 845 w 904"/>
                    <a:gd name="T91" fmla="*/ 149 h 241"/>
                    <a:gd name="T92" fmla="*/ 859 w 904"/>
                    <a:gd name="T93" fmla="*/ 145 h 241"/>
                    <a:gd name="T94" fmla="*/ 871 w 904"/>
                    <a:gd name="T95" fmla="*/ 137 h 241"/>
                    <a:gd name="T96" fmla="*/ 882 w 904"/>
                    <a:gd name="T97" fmla="*/ 128 h 241"/>
                    <a:gd name="T98" fmla="*/ 892 w 904"/>
                    <a:gd name="T99" fmla="*/ 117 h 241"/>
                    <a:gd name="T100" fmla="*/ 899 w 904"/>
                    <a:gd name="T101" fmla="*/ 104 h 241"/>
                    <a:gd name="T102" fmla="*/ 903 w 904"/>
                    <a:gd name="T103" fmla="*/ 90 h 241"/>
                    <a:gd name="T104" fmla="*/ 904 w 904"/>
                    <a:gd name="T105" fmla="*/ 75 h 241"/>
                    <a:gd name="T106" fmla="*/ 0 w 904"/>
                    <a:gd name="T10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4" h="241">
                      <a:moveTo>
                        <a:pt x="452" y="29"/>
                      </a:moveTo>
                      <a:lnTo>
                        <a:pt x="459" y="29"/>
                      </a:lnTo>
                      <a:lnTo>
                        <a:pt x="464" y="32"/>
                      </a:lnTo>
                      <a:lnTo>
                        <a:pt x="469" y="35"/>
                      </a:lnTo>
                      <a:lnTo>
                        <a:pt x="473" y="38"/>
                      </a:lnTo>
                      <a:lnTo>
                        <a:pt x="478" y="43"/>
                      </a:lnTo>
                      <a:lnTo>
                        <a:pt x="480" y="48"/>
                      </a:lnTo>
                      <a:lnTo>
                        <a:pt x="482" y="54"/>
                      </a:lnTo>
                      <a:lnTo>
                        <a:pt x="482" y="59"/>
                      </a:lnTo>
                      <a:lnTo>
                        <a:pt x="482" y="66"/>
                      </a:lnTo>
                      <a:lnTo>
                        <a:pt x="480" y="71"/>
                      </a:lnTo>
                      <a:lnTo>
                        <a:pt x="478" y="77"/>
                      </a:lnTo>
                      <a:lnTo>
                        <a:pt x="473" y="81"/>
                      </a:lnTo>
                      <a:lnTo>
                        <a:pt x="469" y="85"/>
                      </a:lnTo>
                      <a:lnTo>
                        <a:pt x="464" y="87"/>
                      </a:lnTo>
                      <a:lnTo>
                        <a:pt x="459" y="89"/>
                      </a:lnTo>
                      <a:lnTo>
                        <a:pt x="452" y="90"/>
                      </a:lnTo>
                      <a:lnTo>
                        <a:pt x="447" y="89"/>
                      </a:lnTo>
                      <a:lnTo>
                        <a:pt x="440" y="87"/>
                      </a:lnTo>
                      <a:lnTo>
                        <a:pt x="436" y="85"/>
                      </a:lnTo>
                      <a:lnTo>
                        <a:pt x="431" y="81"/>
                      </a:lnTo>
                      <a:lnTo>
                        <a:pt x="427" y="77"/>
                      </a:lnTo>
                      <a:lnTo>
                        <a:pt x="424" y="71"/>
                      </a:lnTo>
                      <a:lnTo>
                        <a:pt x="422" y="66"/>
                      </a:lnTo>
                      <a:lnTo>
                        <a:pt x="422" y="59"/>
                      </a:lnTo>
                      <a:lnTo>
                        <a:pt x="422" y="54"/>
                      </a:lnTo>
                      <a:lnTo>
                        <a:pt x="424" y="48"/>
                      </a:lnTo>
                      <a:lnTo>
                        <a:pt x="427" y="43"/>
                      </a:lnTo>
                      <a:lnTo>
                        <a:pt x="431" y="38"/>
                      </a:lnTo>
                      <a:lnTo>
                        <a:pt x="436" y="35"/>
                      </a:lnTo>
                      <a:lnTo>
                        <a:pt x="440" y="32"/>
                      </a:lnTo>
                      <a:lnTo>
                        <a:pt x="447" y="31"/>
                      </a:lnTo>
                      <a:lnTo>
                        <a:pt x="452" y="29"/>
                      </a:lnTo>
                      <a:lnTo>
                        <a:pt x="452" y="29"/>
                      </a:lnTo>
                      <a:close/>
                      <a:moveTo>
                        <a:pt x="0" y="75"/>
                      </a:moveTo>
                      <a:lnTo>
                        <a:pt x="0" y="83"/>
                      </a:lnTo>
                      <a:lnTo>
                        <a:pt x="1" y="90"/>
                      </a:lnTo>
                      <a:lnTo>
                        <a:pt x="3" y="97"/>
                      </a:lnTo>
                      <a:lnTo>
                        <a:pt x="5" y="104"/>
                      </a:lnTo>
                      <a:lnTo>
                        <a:pt x="9" y="110"/>
                      </a:lnTo>
                      <a:lnTo>
                        <a:pt x="12" y="117"/>
                      </a:lnTo>
                      <a:lnTo>
                        <a:pt x="16" y="122"/>
                      </a:lnTo>
                      <a:lnTo>
                        <a:pt x="22" y="128"/>
                      </a:lnTo>
                      <a:lnTo>
                        <a:pt x="27" y="132"/>
                      </a:lnTo>
                      <a:lnTo>
                        <a:pt x="33" y="137"/>
                      </a:lnTo>
                      <a:lnTo>
                        <a:pt x="40" y="141"/>
                      </a:lnTo>
                      <a:lnTo>
                        <a:pt x="46" y="145"/>
                      </a:lnTo>
                      <a:lnTo>
                        <a:pt x="53" y="147"/>
                      </a:lnTo>
                      <a:lnTo>
                        <a:pt x="59" y="149"/>
                      </a:lnTo>
                      <a:lnTo>
                        <a:pt x="67" y="150"/>
                      </a:lnTo>
                      <a:lnTo>
                        <a:pt x="75" y="150"/>
                      </a:lnTo>
                      <a:lnTo>
                        <a:pt x="437" y="150"/>
                      </a:lnTo>
                      <a:lnTo>
                        <a:pt x="437" y="211"/>
                      </a:lnTo>
                      <a:lnTo>
                        <a:pt x="195" y="211"/>
                      </a:lnTo>
                      <a:lnTo>
                        <a:pt x="192" y="211"/>
                      </a:lnTo>
                      <a:lnTo>
                        <a:pt x="190" y="212"/>
                      </a:lnTo>
                      <a:lnTo>
                        <a:pt x="188" y="213"/>
                      </a:lnTo>
                      <a:lnTo>
                        <a:pt x="186" y="215"/>
                      </a:lnTo>
                      <a:lnTo>
                        <a:pt x="183" y="218"/>
                      </a:lnTo>
                      <a:lnTo>
                        <a:pt x="182" y="220"/>
                      </a:lnTo>
                      <a:lnTo>
                        <a:pt x="181" y="223"/>
                      </a:lnTo>
                      <a:lnTo>
                        <a:pt x="181" y="225"/>
                      </a:lnTo>
                      <a:lnTo>
                        <a:pt x="181" y="229"/>
                      </a:lnTo>
                      <a:lnTo>
                        <a:pt x="182" y="232"/>
                      </a:lnTo>
                      <a:lnTo>
                        <a:pt x="183" y="234"/>
                      </a:lnTo>
                      <a:lnTo>
                        <a:pt x="186" y="236"/>
                      </a:lnTo>
                      <a:lnTo>
                        <a:pt x="188" y="239"/>
                      </a:lnTo>
                      <a:lnTo>
                        <a:pt x="190" y="240"/>
                      </a:lnTo>
                      <a:lnTo>
                        <a:pt x="192" y="241"/>
                      </a:lnTo>
                      <a:lnTo>
                        <a:pt x="195" y="241"/>
                      </a:lnTo>
                      <a:lnTo>
                        <a:pt x="739" y="241"/>
                      </a:lnTo>
                      <a:lnTo>
                        <a:pt x="742" y="241"/>
                      </a:lnTo>
                      <a:lnTo>
                        <a:pt x="745" y="240"/>
                      </a:lnTo>
                      <a:lnTo>
                        <a:pt x="747" y="239"/>
                      </a:lnTo>
                      <a:lnTo>
                        <a:pt x="750" y="236"/>
                      </a:lnTo>
                      <a:lnTo>
                        <a:pt x="752" y="234"/>
                      </a:lnTo>
                      <a:lnTo>
                        <a:pt x="753" y="232"/>
                      </a:lnTo>
                      <a:lnTo>
                        <a:pt x="754" y="229"/>
                      </a:lnTo>
                      <a:lnTo>
                        <a:pt x="754" y="225"/>
                      </a:lnTo>
                      <a:lnTo>
                        <a:pt x="754" y="223"/>
                      </a:lnTo>
                      <a:lnTo>
                        <a:pt x="753" y="220"/>
                      </a:lnTo>
                      <a:lnTo>
                        <a:pt x="752" y="218"/>
                      </a:lnTo>
                      <a:lnTo>
                        <a:pt x="750" y="215"/>
                      </a:lnTo>
                      <a:lnTo>
                        <a:pt x="747" y="213"/>
                      </a:lnTo>
                      <a:lnTo>
                        <a:pt x="745" y="212"/>
                      </a:lnTo>
                      <a:lnTo>
                        <a:pt x="742" y="211"/>
                      </a:lnTo>
                      <a:lnTo>
                        <a:pt x="739" y="211"/>
                      </a:lnTo>
                      <a:lnTo>
                        <a:pt x="468" y="211"/>
                      </a:lnTo>
                      <a:lnTo>
                        <a:pt x="468" y="150"/>
                      </a:lnTo>
                      <a:lnTo>
                        <a:pt x="829" y="150"/>
                      </a:lnTo>
                      <a:lnTo>
                        <a:pt x="837" y="150"/>
                      </a:lnTo>
                      <a:lnTo>
                        <a:pt x="845" y="149"/>
                      </a:lnTo>
                      <a:lnTo>
                        <a:pt x="851" y="147"/>
                      </a:lnTo>
                      <a:lnTo>
                        <a:pt x="859" y="145"/>
                      </a:lnTo>
                      <a:lnTo>
                        <a:pt x="866" y="141"/>
                      </a:lnTo>
                      <a:lnTo>
                        <a:pt x="871" y="137"/>
                      </a:lnTo>
                      <a:lnTo>
                        <a:pt x="877" y="132"/>
                      </a:lnTo>
                      <a:lnTo>
                        <a:pt x="882" y="128"/>
                      </a:lnTo>
                      <a:lnTo>
                        <a:pt x="888" y="122"/>
                      </a:lnTo>
                      <a:lnTo>
                        <a:pt x="892" y="117"/>
                      </a:lnTo>
                      <a:lnTo>
                        <a:pt x="896" y="110"/>
                      </a:lnTo>
                      <a:lnTo>
                        <a:pt x="899" y="104"/>
                      </a:lnTo>
                      <a:lnTo>
                        <a:pt x="901" y="97"/>
                      </a:lnTo>
                      <a:lnTo>
                        <a:pt x="903" y="90"/>
                      </a:lnTo>
                      <a:lnTo>
                        <a:pt x="904" y="83"/>
                      </a:lnTo>
                      <a:lnTo>
                        <a:pt x="904" y="75"/>
                      </a:lnTo>
                      <a:lnTo>
                        <a:pt x="904" y="0"/>
                      </a:lnTo>
                      <a:lnTo>
                        <a:pt x="0" y="0"/>
                      </a:lnTo>
                      <a:lnTo>
                        <a:pt x="0" y="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4" name="Group 213"/>
              <p:cNvGrpSpPr/>
              <p:nvPr/>
            </p:nvGrpSpPr>
            <p:grpSpPr>
              <a:xfrm>
                <a:off x="1660746" y="2760444"/>
                <a:ext cx="245094" cy="220719"/>
                <a:chOff x="879475" y="817563"/>
                <a:chExt cx="287338" cy="258762"/>
              </a:xfrm>
              <a:solidFill>
                <a:schemeClr val="accent1"/>
              </a:solidFill>
            </p:grpSpPr>
            <p:sp>
              <p:nvSpPr>
                <p:cNvPr id="223" name="Freeform 1593"/>
                <p:cNvSpPr>
                  <a:spLocks/>
                </p:cNvSpPr>
                <p:nvPr/>
              </p:nvSpPr>
              <p:spPr bwMode="auto">
                <a:xfrm>
                  <a:off x="879475" y="817563"/>
                  <a:ext cx="287338" cy="171450"/>
                </a:xfrm>
                <a:custGeom>
                  <a:avLst/>
                  <a:gdLst>
                    <a:gd name="T0" fmla="*/ 829 w 904"/>
                    <a:gd name="T1" fmla="*/ 0 h 544"/>
                    <a:gd name="T2" fmla="*/ 75 w 904"/>
                    <a:gd name="T3" fmla="*/ 0 h 544"/>
                    <a:gd name="T4" fmla="*/ 67 w 904"/>
                    <a:gd name="T5" fmla="*/ 2 h 544"/>
                    <a:gd name="T6" fmla="*/ 59 w 904"/>
                    <a:gd name="T7" fmla="*/ 3 h 544"/>
                    <a:gd name="T8" fmla="*/ 53 w 904"/>
                    <a:gd name="T9" fmla="*/ 4 h 544"/>
                    <a:gd name="T10" fmla="*/ 46 w 904"/>
                    <a:gd name="T11" fmla="*/ 7 h 544"/>
                    <a:gd name="T12" fmla="*/ 40 w 904"/>
                    <a:gd name="T13" fmla="*/ 10 h 544"/>
                    <a:gd name="T14" fmla="*/ 33 w 904"/>
                    <a:gd name="T15" fmla="*/ 14 h 544"/>
                    <a:gd name="T16" fmla="*/ 27 w 904"/>
                    <a:gd name="T17" fmla="*/ 18 h 544"/>
                    <a:gd name="T18" fmla="*/ 22 w 904"/>
                    <a:gd name="T19" fmla="*/ 23 h 544"/>
                    <a:gd name="T20" fmla="*/ 16 w 904"/>
                    <a:gd name="T21" fmla="*/ 28 h 544"/>
                    <a:gd name="T22" fmla="*/ 12 w 904"/>
                    <a:gd name="T23" fmla="*/ 34 h 544"/>
                    <a:gd name="T24" fmla="*/ 9 w 904"/>
                    <a:gd name="T25" fmla="*/ 40 h 544"/>
                    <a:gd name="T26" fmla="*/ 5 w 904"/>
                    <a:gd name="T27" fmla="*/ 47 h 544"/>
                    <a:gd name="T28" fmla="*/ 3 w 904"/>
                    <a:gd name="T29" fmla="*/ 54 h 544"/>
                    <a:gd name="T30" fmla="*/ 1 w 904"/>
                    <a:gd name="T31" fmla="*/ 61 h 544"/>
                    <a:gd name="T32" fmla="*/ 0 w 904"/>
                    <a:gd name="T33" fmla="*/ 69 h 544"/>
                    <a:gd name="T34" fmla="*/ 0 w 904"/>
                    <a:gd name="T35" fmla="*/ 77 h 544"/>
                    <a:gd name="T36" fmla="*/ 0 w 904"/>
                    <a:gd name="T37" fmla="*/ 544 h 544"/>
                    <a:gd name="T38" fmla="*/ 904 w 904"/>
                    <a:gd name="T39" fmla="*/ 544 h 544"/>
                    <a:gd name="T40" fmla="*/ 904 w 904"/>
                    <a:gd name="T41" fmla="*/ 77 h 544"/>
                    <a:gd name="T42" fmla="*/ 904 w 904"/>
                    <a:gd name="T43" fmla="*/ 69 h 544"/>
                    <a:gd name="T44" fmla="*/ 903 w 904"/>
                    <a:gd name="T45" fmla="*/ 61 h 544"/>
                    <a:gd name="T46" fmla="*/ 901 w 904"/>
                    <a:gd name="T47" fmla="*/ 54 h 544"/>
                    <a:gd name="T48" fmla="*/ 899 w 904"/>
                    <a:gd name="T49" fmla="*/ 47 h 544"/>
                    <a:gd name="T50" fmla="*/ 896 w 904"/>
                    <a:gd name="T51" fmla="*/ 40 h 544"/>
                    <a:gd name="T52" fmla="*/ 892 w 904"/>
                    <a:gd name="T53" fmla="*/ 34 h 544"/>
                    <a:gd name="T54" fmla="*/ 888 w 904"/>
                    <a:gd name="T55" fmla="*/ 28 h 544"/>
                    <a:gd name="T56" fmla="*/ 882 w 904"/>
                    <a:gd name="T57" fmla="*/ 23 h 544"/>
                    <a:gd name="T58" fmla="*/ 877 w 904"/>
                    <a:gd name="T59" fmla="*/ 18 h 544"/>
                    <a:gd name="T60" fmla="*/ 871 w 904"/>
                    <a:gd name="T61" fmla="*/ 14 h 544"/>
                    <a:gd name="T62" fmla="*/ 866 w 904"/>
                    <a:gd name="T63" fmla="*/ 10 h 544"/>
                    <a:gd name="T64" fmla="*/ 859 w 904"/>
                    <a:gd name="T65" fmla="*/ 7 h 544"/>
                    <a:gd name="T66" fmla="*/ 851 w 904"/>
                    <a:gd name="T67" fmla="*/ 4 h 544"/>
                    <a:gd name="T68" fmla="*/ 845 w 904"/>
                    <a:gd name="T69" fmla="*/ 3 h 544"/>
                    <a:gd name="T70" fmla="*/ 837 w 904"/>
                    <a:gd name="T71" fmla="*/ 2 h 544"/>
                    <a:gd name="T72" fmla="*/ 829 w 904"/>
                    <a:gd name="T73"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4" h="544">
                      <a:moveTo>
                        <a:pt x="829" y="0"/>
                      </a:moveTo>
                      <a:lnTo>
                        <a:pt x="75" y="0"/>
                      </a:lnTo>
                      <a:lnTo>
                        <a:pt x="67" y="2"/>
                      </a:lnTo>
                      <a:lnTo>
                        <a:pt x="59" y="3"/>
                      </a:lnTo>
                      <a:lnTo>
                        <a:pt x="53" y="4"/>
                      </a:lnTo>
                      <a:lnTo>
                        <a:pt x="46" y="7"/>
                      </a:lnTo>
                      <a:lnTo>
                        <a:pt x="40" y="10"/>
                      </a:lnTo>
                      <a:lnTo>
                        <a:pt x="33" y="14"/>
                      </a:lnTo>
                      <a:lnTo>
                        <a:pt x="27" y="18"/>
                      </a:lnTo>
                      <a:lnTo>
                        <a:pt x="22" y="23"/>
                      </a:lnTo>
                      <a:lnTo>
                        <a:pt x="16" y="28"/>
                      </a:lnTo>
                      <a:lnTo>
                        <a:pt x="12" y="34"/>
                      </a:lnTo>
                      <a:lnTo>
                        <a:pt x="9" y="40"/>
                      </a:lnTo>
                      <a:lnTo>
                        <a:pt x="5" y="47"/>
                      </a:lnTo>
                      <a:lnTo>
                        <a:pt x="3" y="54"/>
                      </a:lnTo>
                      <a:lnTo>
                        <a:pt x="1" y="61"/>
                      </a:lnTo>
                      <a:lnTo>
                        <a:pt x="0" y="69"/>
                      </a:lnTo>
                      <a:lnTo>
                        <a:pt x="0" y="77"/>
                      </a:lnTo>
                      <a:lnTo>
                        <a:pt x="0" y="544"/>
                      </a:lnTo>
                      <a:lnTo>
                        <a:pt x="904" y="544"/>
                      </a:lnTo>
                      <a:lnTo>
                        <a:pt x="904" y="77"/>
                      </a:lnTo>
                      <a:lnTo>
                        <a:pt x="904" y="69"/>
                      </a:lnTo>
                      <a:lnTo>
                        <a:pt x="903" y="61"/>
                      </a:lnTo>
                      <a:lnTo>
                        <a:pt x="901" y="54"/>
                      </a:lnTo>
                      <a:lnTo>
                        <a:pt x="899" y="47"/>
                      </a:lnTo>
                      <a:lnTo>
                        <a:pt x="896" y="40"/>
                      </a:lnTo>
                      <a:lnTo>
                        <a:pt x="892" y="34"/>
                      </a:lnTo>
                      <a:lnTo>
                        <a:pt x="888" y="28"/>
                      </a:lnTo>
                      <a:lnTo>
                        <a:pt x="882" y="23"/>
                      </a:lnTo>
                      <a:lnTo>
                        <a:pt x="877" y="18"/>
                      </a:lnTo>
                      <a:lnTo>
                        <a:pt x="871" y="14"/>
                      </a:lnTo>
                      <a:lnTo>
                        <a:pt x="866" y="10"/>
                      </a:lnTo>
                      <a:lnTo>
                        <a:pt x="859" y="7"/>
                      </a:lnTo>
                      <a:lnTo>
                        <a:pt x="851" y="4"/>
                      </a:lnTo>
                      <a:lnTo>
                        <a:pt x="845" y="3"/>
                      </a:lnTo>
                      <a:lnTo>
                        <a:pt x="837" y="2"/>
                      </a:lnTo>
                      <a:lnTo>
                        <a:pt x="82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4" name="Freeform 1594"/>
                <p:cNvSpPr>
                  <a:spLocks noEditPoints="1"/>
                </p:cNvSpPr>
                <p:nvPr/>
              </p:nvSpPr>
              <p:spPr bwMode="auto">
                <a:xfrm>
                  <a:off x="879475" y="1000125"/>
                  <a:ext cx="287338" cy="76200"/>
                </a:xfrm>
                <a:custGeom>
                  <a:avLst/>
                  <a:gdLst>
                    <a:gd name="T0" fmla="*/ 459 w 904"/>
                    <a:gd name="T1" fmla="*/ 29 h 241"/>
                    <a:gd name="T2" fmla="*/ 469 w 904"/>
                    <a:gd name="T3" fmla="*/ 35 h 241"/>
                    <a:gd name="T4" fmla="*/ 478 w 904"/>
                    <a:gd name="T5" fmla="*/ 43 h 241"/>
                    <a:gd name="T6" fmla="*/ 482 w 904"/>
                    <a:gd name="T7" fmla="*/ 54 h 241"/>
                    <a:gd name="T8" fmla="*/ 482 w 904"/>
                    <a:gd name="T9" fmla="*/ 66 h 241"/>
                    <a:gd name="T10" fmla="*/ 478 w 904"/>
                    <a:gd name="T11" fmla="*/ 77 h 241"/>
                    <a:gd name="T12" fmla="*/ 469 w 904"/>
                    <a:gd name="T13" fmla="*/ 85 h 241"/>
                    <a:gd name="T14" fmla="*/ 459 w 904"/>
                    <a:gd name="T15" fmla="*/ 89 h 241"/>
                    <a:gd name="T16" fmla="*/ 447 w 904"/>
                    <a:gd name="T17" fmla="*/ 89 h 241"/>
                    <a:gd name="T18" fmla="*/ 436 w 904"/>
                    <a:gd name="T19" fmla="*/ 85 h 241"/>
                    <a:gd name="T20" fmla="*/ 427 w 904"/>
                    <a:gd name="T21" fmla="*/ 77 h 241"/>
                    <a:gd name="T22" fmla="*/ 422 w 904"/>
                    <a:gd name="T23" fmla="*/ 66 h 241"/>
                    <a:gd name="T24" fmla="*/ 422 w 904"/>
                    <a:gd name="T25" fmla="*/ 54 h 241"/>
                    <a:gd name="T26" fmla="*/ 427 w 904"/>
                    <a:gd name="T27" fmla="*/ 43 h 241"/>
                    <a:gd name="T28" fmla="*/ 436 w 904"/>
                    <a:gd name="T29" fmla="*/ 35 h 241"/>
                    <a:gd name="T30" fmla="*/ 447 w 904"/>
                    <a:gd name="T31" fmla="*/ 31 h 241"/>
                    <a:gd name="T32" fmla="*/ 452 w 904"/>
                    <a:gd name="T33" fmla="*/ 29 h 241"/>
                    <a:gd name="T34" fmla="*/ 0 w 904"/>
                    <a:gd name="T35" fmla="*/ 83 h 241"/>
                    <a:gd name="T36" fmla="*/ 3 w 904"/>
                    <a:gd name="T37" fmla="*/ 97 h 241"/>
                    <a:gd name="T38" fmla="*/ 9 w 904"/>
                    <a:gd name="T39" fmla="*/ 110 h 241"/>
                    <a:gd name="T40" fmla="*/ 16 w 904"/>
                    <a:gd name="T41" fmla="*/ 122 h 241"/>
                    <a:gd name="T42" fmla="*/ 27 w 904"/>
                    <a:gd name="T43" fmla="*/ 132 h 241"/>
                    <a:gd name="T44" fmla="*/ 40 w 904"/>
                    <a:gd name="T45" fmla="*/ 141 h 241"/>
                    <a:gd name="T46" fmla="*/ 53 w 904"/>
                    <a:gd name="T47" fmla="*/ 147 h 241"/>
                    <a:gd name="T48" fmla="*/ 67 w 904"/>
                    <a:gd name="T49" fmla="*/ 150 h 241"/>
                    <a:gd name="T50" fmla="*/ 437 w 904"/>
                    <a:gd name="T51" fmla="*/ 150 h 241"/>
                    <a:gd name="T52" fmla="*/ 195 w 904"/>
                    <a:gd name="T53" fmla="*/ 211 h 241"/>
                    <a:gd name="T54" fmla="*/ 190 w 904"/>
                    <a:gd name="T55" fmla="*/ 212 h 241"/>
                    <a:gd name="T56" fmla="*/ 186 w 904"/>
                    <a:gd name="T57" fmla="*/ 215 h 241"/>
                    <a:gd name="T58" fmla="*/ 182 w 904"/>
                    <a:gd name="T59" fmla="*/ 220 h 241"/>
                    <a:gd name="T60" fmla="*/ 181 w 904"/>
                    <a:gd name="T61" fmla="*/ 225 h 241"/>
                    <a:gd name="T62" fmla="*/ 182 w 904"/>
                    <a:gd name="T63" fmla="*/ 232 h 241"/>
                    <a:gd name="T64" fmla="*/ 186 w 904"/>
                    <a:gd name="T65" fmla="*/ 236 h 241"/>
                    <a:gd name="T66" fmla="*/ 190 w 904"/>
                    <a:gd name="T67" fmla="*/ 240 h 241"/>
                    <a:gd name="T68" fmla="*/ 195 w 904"/>
                    <a:gd name="T69" fmla="*/ 241 h 241"/>
                    <a:gd name="T70" fmla="*/ 742 w 904"/>
                    <a:gd name="T71" fmla="*/ 241 h 241"/>
                    <a:gd name="T72" fmla="*/ 747 w 904"/>
                    <a:gd name="T73" fmla="*/ 239 h 241"/>
                    <a:gd name="T74" fmla="*/ 752 w 904"/>
                    <a:gd name="T75" fmla="*/ 234 h 241"/>
                    <a:gd name="T76" fmla="*/ 754 w 904"/>
                    <a:gd name="T77" fmla="*/ 229 h 241"/>
                    <a:gd name="T78" fmla="*/ 754 w 904"/>
                    <a:gd name="T79" fmla="*/ 223 h 241"/>
                    <a:gd name="T80" fmla="*/ 752 w 904"/>
                    <a:gd name="T81" fmla="*/ 218 h 241"/>
                    <a:gd name="T82" fmla="*/ 747 w 904"/>
                    <a:gd name="T83" fmla="*/ 213 h 241"/>
                    <a:gd name="T84" fmla="*/ 742 w 904"/>
                    <a:gd name="T85" fmla="*/ 211 h 241"/>
                    <a:gd name="T86" fmla="*/ 468 w 904"/>
                    <a:gd name="T87" fmla="*/ 211 h 241"/>
                    <a:gd name="T88" fmla="*/ 829 w 904"/>
                    <a:gd name="T89" fmla="*/ 150 h 241"/>
                    <a:gd name="T90" fmla="*/ 845 w 904"/>
                    <a:gd name="T91" fmla="*/ 149 h 241"/>
                    <a:gd name="T92" fmla="*/ 859 w 904"/>
                    <a:gd name="T93" fmla="*/ 145 h 241"/>
                    <a:gd name="T94" fmla="*/ 871 w 904"/>
                    <a:gd name="T95" fmla="*/ 137 h 241"/>
                    <a:gd name="T96" fmla="*/ 882 w 904"/>
                    <a:gd name="T97" fmla="*/ 128 h 241"/>
                    <a:gd name="T98" fmla="*/ 892 w 904"/>
                    <a:gd name="T99" fmla="*/ 117 h 241"/>
                    <a:gd name="T100" fmla="*/ 899 w 904"/>
                    <a:gd name="T101" fmla="*/ 104 h 241"/>
                    <a:gd name="T102" fmla="*/ 903 w 904"/>
                    <a:gd name="T103" fmla="*/ 90 h 241"/>
                    <a:gd name="T104" fmla="*/ 904 w 904"/>
                    <a:gd name="T105" fmla="*/ 75 h 241"/>
                    <a:gd name="T106" fmla="*/ 0 w 904"/>
                    <a:gd name="T10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4" h="241">
                      <a:moveTo>
                        <a:pt x="452" y="29"/>
                      </a:moveTo>
                      <a:lnTo>
                        <a:pt x="459" y="29"/>
                      </a:lnTo>
                      <a:lnTo>
                        <a:pt x="464" y="32"/>
                      </a:lnTo>
                      <a:lnTo>
                        <a:pt x="469" y="35"/>
                      </a:lnTo>
                      <a:lnTo>
                        <a:pt x="473" y="38"/>
                      </a:lnTo>
                      <a:lnTo>
                        <a:pt x="478" y="43"/>
                      </a:lnTo>
                      <a:lnTo>
                        <a:pt x="480" y="48"/>
                      </a:lnTo>
                      <a:lnTo>
                        <a:pt x="482" y="54"/>
                      </a:lnTo>
                      <a:lnTo>
                        <a:pt x="482" y="59"/>
                      </a:lnTo>
                      <a:lnTo>
                        <a:pt x="482" y="66"/>
                      </a:lnTo>
                      <a:lnTo>
                        <a:pt x="480" y="71"/>
                      </a:lnTo>
                      <a:lnTo>
                        <a:pt x="478" y="77"/>
                      </a:lnTo>
                      <a:lnTo>
                        <a:pt x="473" y="81"/>
                      </a:lnTo>
                      <a:lnTo>
                        <a:pt x="469" y="85"/>
                      </a:lnTo>
                      <a:lnTo>
                        <a:pt x="464" y="87"/>
                      </a:lnTo>
                      <a:lnTo>
                        <a:pt x="459" y="89"/>
                      </a:lnTo>
                      <a:lnTo>
                        <a:pt x="452" y="90"/>
                      </a:lnTo>
                      <a:lnTo>
                        <a:pt x="447" y="89"/>
                      </a:lnTo>
                      <a:lnTo>
                        <a:pt x="440" y="87"/>
                      </a:lnTo>
                      <a:lnTo>
                        <a:pt x="436" y="85"/>
                      </a:lnTo>
                      <a:lnTo>
                        <a:pt x="431" y="81"/>
                      </a:lnTo>
                      <a:lnTo>
                        <a:pt x="427" y="77"/>
                      </a:lnTo>
                      <a:lnTo>
                        <a:pt x="424" y="71"/>
                      </a:lnTo>
                      <a:lnTo>
                        <a:pt x="422" y="66"/>
                      </a:lnTo>
                      <a:lnTo>
                        <a:pt x="422" y="59"/>
                      </a:lnTo>
                      <a:lnTo>
                        <a:pt x="422" y="54"/>
                      </a:lnTo>
                      <a:lnTo>
                        <a:pt x="424" y="48"/>
                      </a:lnTo>
                      <a:lnTo>
                        <a:pt x="427" y="43"/>
                      </a:lnTo>
                      <a:lnTo>
                        <a:pt x="431" y="38"/>
                      </a:lnTo>
                      <a:lnTo>
                        <a:pt x="436" y="35"/>
                      </a:lnTo>
                      <a:lnTo>
                        <a:pt x="440" y="32"/>
                      </a:lnTo>
                      <a:lnTo>
                        <a:pt x="447" y="31"/>
                      </a:lnTo>
                      <a:lnTo>
                        <a:pt x="452" y="29"/>
                      </a:lnTo>
                      <a:lnTo>
                        <a:pt x="452" y="29"/>
                      </a:lnTo>
                      <a:close/>
                      <a:moveTo>
                        <a:pt x="0" y="75"/>
                      </a:moveTo>
                      <a:lnTo>
                        <a:pt x="0" y="83"/>
                      </a:lnTo>
                      <a:lnTo>
                        <a:pt x="1" y="90"/>
                      </a:lnTo>
                      <a:lnTo>
                        <a:pt x="3" y="97"/>
                      </a:lnTo>
                      <a:lnTo>
                        <a:pt x="5" y="104"/>
                      </a:lnTo>
                      <a:lnTo>
                        <a:pt x="9" y="110"/>
                      </a:lnTo>
                      <a:lnTo>
                        <a:pt x="12" y="117"/>
                      </a:lnTo>
                      <a:lnTo>
                        <a:pt x="16" y="122"/>
                      </a:lnTo>
                      <a:lnTo>
                        <a:pt x="22" y="128"/>
                      </a:lnTo>
                      <a:lnTo>
                        <a:pt x="27" y="132"/>
                      </a:lnTo>
                      <a:lnTo>
                        <a:pt x="33" y="137"/>
                      </a:lnTo>
                      <a:lnTo>
                        <a:pt x="40" y="141"/>
                      </a:lnTo>
                      <a:lnTo>
                        <a:pt x="46" y="145"/>
                      </a:lnTo>
                      <a:lnTo>
                        <a:pt x="53" y="147"/>
                      </a:lnTo>
                      <a:lnTo>
                        <a:pt x="59" y="149"/>
                      </a:lnTo>
                      <a:lnTo>
                        <a:pt x="67" y="150"/>
                      </a:lnTo>
                      <a:lnTo>
                        <a:pt x="75" y="150"/>
                      </a:lnTo>
                      <a:lnTo>
                        <a:pt x="437" y="150"/>
                      </a:lnTo>
                      <a:lnTo>
                        <a:pt x="437" y="211"/>
                      </a:lnTo>
                      <a:lnTo>
                        <a:pt x="195" y="211"/>
                      </a:lnTo>
                      <a:lnTo>
                        <a:pt x="192" y="211"/>
                      </a:lnTo>
                      <a:lnTo>
                        <a:pt x="190" y="212"/>
                      </a:lnTo>
                      <a:lnTo>
                        <a:pt x="188" y="213"/>
                      </a:lnTo>
                      <a:lnTo>
                        <a:pt x="186" y="215"/>
                      </a:lnTo>
                      <a:lnTo>
                        <a:pt x="183" y="218"/>
                      </a:lnTo>
                      <a:lnTo>
                        <a:pt x="182" y="220"/>
                      </a:lnTo>
                      <a:lnTo>
                        <a:pt x="181" y="223"/>
                      </a:lnTo>
                      <a:lnTo>
                        <a:pt x="181" y="225"/>
                      </a:lnTo>
                      <a:lnTo>
                        <a:pt x="181" y="229"/>
                      </a:lnTo>
                      <a:lnTo>
                        <a:pt x="182" y="232"/>
                      </a:lnTo>
                      <a:lnTo>
                        <a:pt x="183" y="234"/>
                      </a:lnTo>
                      <a:lnTo>
                        <a:pt x="186" y="236"/>
                      </a:lnTo>
                      <a:lnTo>
                        <a:pt x="188" y="239"/>
                      </a:lnTo>
                      <a:lnTo>
                        <a:pt x="190" y="240"/>
                      </a:lnTo>
                      <a:lnTo>
                        <a:pt x="192" y="241"/>
                      </a:lnTo>
                      <a:lnTo>
                        <a:pt x="195" y="241"/>
                      </a:lnTo>
                      <a:lnTo>
                        <a:pt x="739" y="241"/>
                      </a:lnTo>
                      <a:lnTo>
                        <a:pt x="742" y="241"/>
                      </a:lnTo>
                      <a:lnTo>
                        <a:pt x="745" y="240"/>
                      </a:lnTo>
                      <a:lnTo>
                        <a:pt x="747" y="239"/>
                      </a:lnTo>
                      <a:lnTo>
                        <a:pt x="750" y="236"/>
                      </a:lnTo>
                      <a:lnTo>
                        <a:pt x="752" y="234"/>
                      </a:lnTo>
                      <a:lnTo>
                        <a:pt x="753" y="232"/>
                      </a:lnTo>
                      <a:lnTo>
                        <a:pt x="754" y="229"/>
                      </a:lnTo>
                      <a:lnTo>
                        <a:pt x="754" y="225"/>
                      </a:lnTo>
                      <a:lnTo>
                        <a:pt x="754" y="223"/>
                      </a:lnTo>
                      <a:lnTo>
                        <a:pt x="753" y="220"/>
                      </a:lnTo>
                      <a:lnTo>
                        <a:pt x="752" y="218"/>
                      </a:lnTo>
                      <a:lnTo>
                        <a:pt x="750" y="215"/>
                      </a:lnTo>
                      <a:lnTo>
                        <a:pt x="747" y="213"/>
                      </a:lnTo>
                      <a:lnTo>
                        <a:pt x="745" y="212"/>
                      </a:lnTo>
                      <a:lnTo>
                        <a:pt x="742" y="211"/>
                      </a:lnTo>
                      <a:lnTo>
                        <a:pt x="739" y="211"/>
                      </a:lnTo>
                      <a:lnTo>
                        <a:pt x="468" y="211"/>
                      </a:lnTo>
                      <a:lnTo>
                        <a:pt x="468" y="150"/>
                      </a:lnTo>
                      <a:lnTo>
                        <a:pt x="829" y="150"/>
                      </a:lnTo>
                      <a:lnTo>
                        <a:pt x="837" y="150"/>
                      </a:lnTo>
                      <a:lnTo>
                        <a:pt x="845" y="149"/>
                      </a:lnTo>
                      <a:lnTo>
                        <a:pt x="851" y="147"/>
                      </a:lnTo>
                      <a:lnTo>
                        <a:pt x="859" y="145"/>
                      </a:lnTo>
                      <a:lnTo>
                        <a:pt x="866" y="141"/>
                      </a:lnTo>
                      <a:lnTo>
                        <a:pt x="871" y="137"/>
                      </a:lnTo>
                      <a:lnTo>
                        <a:pt x="877" y="132"/>
                      </a:lnTo>
                      <a:lnTo>
                        <a:pt x="882" y="128"/>
                      </a:lnTo>
                      <a:lnTo>
                        <a:pt x="888" y="122"/>
                      </a:lnTo>
                      <a:lnTo>
                        <a:pt x="892" y="117"/>
                      </a:lnTo>
                      <a:lnTo>
                        <a:pt x="896" y="110"/>
                      </a:lnTo>
                      <a:lnTo>
                        <a:pt x="899" y="104"/>
                      </a:lnTo>
                      <a:lnTo>
                        <a:pt x="901" y="97"/>
                      </a:lnTo>
                      <a:lnTo>
                        <a:pt x="903" y="90"/>
                      </a:lnTo>
                      <a:lnTo>
                        <a:pt x="904" y="83"/>
                      </a:lnTo>
                      <a:lnTo>
                        <a:pt x="904" y="75"/>
                      </a:lnTo>
                      <a:lnTo>
                        <a:pt x="904" y="0"/>
                      </a:lnTo>
                      <a:lnTo>
                        <a:pt x="0" y="0"/>
                      </a:lnTo>
                      <a:lnTo>
                        <a:pt x="0" y="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5" name="Group 214"/>
              <p:cNvGrpSpPr/>
              <p:nvPr/>
            </p:nvGrpSpPr>
            <p:grpSpPr>
              <a:xfrm>
                <a:off x="1133059" y="2760444"/>
                <a:ext cx="245094" cy="220719"/>
                <a:chOff x="879475" y="817563"/>
                <a:chExt cx="287338" cy="258762"/>
              </a:xfrm>
              <a:solidFill>
                <a:schemeClr val="accent1"/>
              </a:solidFill>
            </p:grpSpPr>
            <p:sp>
              <p:nvSpPr>
                <p:cNvPr id="221" name="Freeform 1593"/>
                <p:cNvSpPr>
                  <a:spLocks/>
                </p:cNvSpPr>
                <p:nvPr/>
              </p:nvSpPr>
              <p:spPr bwMode="auto">
                <a:xfrm>
                  <a:off x="879475" y="817563"/>
                  <a:ext cx="287338" cy="171450"/>
                </a:xfrm>
                <a:custGeom>
                  <a:avLst/>
                  <a:gdLst>
                    <a:gd name="T0" fmla="*/ 829 w 904"/>
                    <a:gd name="T1" fmla="*/ 0 h 544"/>
                    <a:gd name="T2" fmla="*/ 75 w 904"/>
                    <a:gd name="T3" fmla="*/ 0 h 544"/>
                    <a:gd name="T4" fmla="*/ 67 w 904"/>
                    <a:gd name="T5" fmla="*/ 2 h 544"/>
                    <a:gd name="T6" fmla="*/ 59 w 904"/>
                    <a:gd name="T7" fmla="*/ 3 h 544"/>
                    <a:gd name="T8" fmla="*/ 53 w 904"/>
                    <a:gd name="T9" fmla="*/ 4 h 544"/>
                    <a:gd name="T10" fmla="*/ 46 w 904"/>
                    <a:gd name="T11" fmla="*/ 7 h 544"/>
                    <a:gd name="T12" fmla="*/ 40 w 904"/>
                    <a:gd name="T13" fmla="*/ 10 h 544"/>
                    <a:gd name="T14" fmla="*/ 33 w 904"/>
                    <a:gd name="T15" fmla="*/ 14 h 544"/>
                    <a:gd name="T16" fmla="*/ 27 w 904"/>
                    <a:gd name="T17" fmla="*/ 18 h 544"/>
                    <a:gd name="T18" fmla="*/ 22 w 904"/>
                    <a:gd name="T19" fmla="*/ 23 h 544"/>
                    <a:gd name="T20" fmla="*/ 16 w 904"/>
                    <a:gd name="T21" fmla="*/ 28 h 544"/>
                    <a:gd name="T22" fmla="*/ 12 w 904"/>
                    <a:gd name="T23" fmla="*/ 34 h 544"/>
                    <a:gd name="T24" fmla="*/ 9 w 904"/>
                    <a:gd name="T25" fmla="*/ 40 h 544"/>
                    <a:gd name="T26" fmla="*/ 5 w 904"/>
                    <a:gd name="T27" fmla="*/ 47 h 544"/>
                    <a:gd name="T28" fmla="*/ 3 w 904"/>
                    <a:gd name="T29" fmla="*/ 54 h 544"/>
                    <a:gd name="T30" fmla="*/ 1 w 904"/>
                    <a:gd name="T31" fmla="*/ 61 h 544"/>
                    <a:gd name="T32" fmla="*/ 0 w 904"/>
                    <a:gd name="T33" fmla="*/ 69 h 544"/>
                    <a:gd name="T34" fmla="*/ 0 w 904"/>
                    <a:gd name="T35" fmla="*/ 77 h 544"/>
                    <a:gd name="T36" fmla="*/ 0 w 904"/>
                    <a:gd name="T37" fmla="*/ 544 h 544"/>
                    <a:gd name="T38" fmla="*/ 904 w 904"/>
                    <a:gd name="T39" fmla="*/ 544 h 544"/>
                    <a:gd name="T40" fmla="*/ 904 w 904"/>
                    <a:gd name="T41" fmla="*/ 77 h 544"/>
                    <a:gd name="T42" fmla="*/ 904 w 904"/>
                    <a:gd name="T43" fmla="*/ 69 h 544"/>
                    <a:gd name="T44" fmla="*/ 903 w 904"/>
                    <a:gd name="T45" fmla="*/ 61 h 544"/>
                    <a:gd name="T46" fmla="*/ 901 w 904"/>
                    <a:gd name="T47" fmla="*/ 54 h 544"/>
                    <a:gd name="T48" fmla="*/ 899 w 904"/>
                    <a:gd name="T49" fmla="*/ 47 h 544"/>
                    <a:gd name="T50" fmla="*/ 896 w 904"/>
                    <a:gd name="T51" fmla="*/ 40 h 544"/>
                    <a:gd name="T52" fmla="*/ 892 w 904"/>
                    <a:gd name="T53" fmla="*/ 34 h 544"/>
                    <a:gd name="T54" fmla="*/ 888 w 904"/>
                    <a:gd name="T55" fmla="*/ 28 h 544"/>
                    <a:gd name="T56" fmla="*/ 882 w 904"/>
                    <a:gd name="T57" fmla="*/ 23 h 544"/>
                    <a:gd name="T58" fmla="*/ 877 w 904"/>
                    <a:gd name="T59" fmla="*/ 18 h 544"/>
                    <a:gd name="T60" fmla="*/ 871 w 904"/>
                    <a:gd name="T61" fmla="*/ 14 h 544"/>
                    <a:gd name="T62" fmla="*/ 866 w 904"/>
                    <a:gd name="T63" fmla="*/ 10 h 544"/>
                    <a:gd name="T64" fmla="*/ 859 w 904"/>
                    <a:gd name="T65" fmla="*/ 7 h 544"/>
                    <a:gd name="T66" fmla="*/ 851 w 904"/>
                    <a:gd name="T67" fmla="*/ 4 h 544"/>
                    <a:gd name="T68" fmla="*/ 845 w 904"/>
                    <a:gd name="T69" fmla="*/ 3 h 544"/>
                    <a:gd name="T70" fmla="*/ 837 w 904"/>
                    <a:gd name="T71" fmla="*/ 2 h 544"/>
                    <a:gd name="T72" fmla="*/ 829 w 904"/>
                    <a:gd name="T73"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4" h="544">
                      <a:moveTo>
                        <a:pt x="829" y="0"/>
                      </a:moveTo>
                      <a:lnTo>
                        <a:pt x="75" y="0"/>
                      </a:lnTo>
                      <a:lnTo>
                        <a:pt x="67" y="2"/>
                      </a:lnTo>
                      <a:lnTo>
                        <a:pt x="59" y="3"/>
                      </a:lnTo>
                      <a:lnTo>
                        <a:pt x="53" y="4"/>
                      </a:lnTo>
                      <a:lnTo>
                        <a:pt x="46" y="7"/>
                      </a:lnTo>
                      <a:lnTo>
                        <a:pt x="40" y="10"/>
                      </a:lnTo>
                      <a:lnTo>
                        <a:pt x="33" y="14"/>
                      </a:lnTo>
                      <a:lnTo>
                        <a:pt x="27" y="18"/>
                      </a:lnTo>
                      <a:lnTo>
                        <a:pt x="22" y="23"/>
                      </a:lnTo>
                      <a:lnTo>
                        <a:pt x="16" y="28"/>
                      </a:lnTo>
                      <a:lnTo>
                        <a:pt x="12" y="34"/>
                      </a:lnTo>
                      <a:lnTo>
                        <a:pt x="9" y="40"/>
                      </a:lnTo>
                      <a:lnTo>
                        <a:pt x="5" y="47"/>
                      </a:lnTo>
                      <a:lnTo>
                        <a:pt x="3" y="54"/>
                      </a:lnTo>
                      <a:lnTo>
                        <a:pt x="1" y="61"/>
                      </a:lnTo>
                      <a:lnTo>
                        <a:pt x="0" y="69"/>
                      </a:lnTo>
                      <a:lnTo>
                        <a:pt x="0" y="77"/>
                      </a:lnTo>
                      <a:lnTo>
                        <a:pt x="0" y="544"/>
                      </a:lnTo>
                      <a:lnTo>
                        <a:pt x="904" y="544"/>
                      </a:lnTo>
                      <a:lnTo>
                        <a:pt x="904" y="77"/>
                      </a:lnTo>
                      <a:lnTo>
                        <a:pt x="904" y="69"/>
                      </a:lnTo>
                      <a:lnTo>
                        <a:pt x="903" y="61"/>
                      </a:lnTo>
                      <a:lnTo>
                        <a:pt x="901" y="54"/>
                      </a:lnTo>
                      <a:lnTo>
                        <a:pt x="899" y="47"/>
                      </a:lnTo>
                      <a:lnTo>
                        <a:pt x="896" y="40"/>
                      </a:lnTo>
                      <a:lnTo>
                        <a:pt x="892" y="34"/>
                      </a:lnTo>
                      <a:lnTo>
                        <a:pt x="888" y="28"/>
                      </a:lnTo>
                      <a:lnTo>
                        <a:pt x="882" y="23"/>
                      </a:lnTo>
                      <a:lnTo>
                        <a:pt x="877" y="18"/>
                      </a:lnTo>
                      <a:lnTo>
                        <a:pt x="871" y="14"/>
                      </a:lnTo>
                      <a:lnTo>
                        <a:pt x="866" y="10"/>
                      </a:lnTo>
                      <a:lnTo>
                        <a:pt x="859" y="7"/>
                      </a:lnTo>
                      <a:lnTo>
                        <a:pt x="851" y="4"/>
                      </a:lnTo>
                      <a:lnTo>
                        <a:pt x="845" y="3"/>
                      </a:lnTo>
                      <a:lnTo>
                        <a:pt x="837" y="2"/>
                      </a:lnTo>
                      <a:lnTo>
                        <a:pt x="82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2" name="Freeform 1594"/>
                <p:cNvSpPr>
                  <a:spLocks noEditPoints="1"/>
                </p:cNvSpPr>
                <p:nvPr/>
              </p:nvSpPr>
              <p:spPr bwMode="auto">
                <a:xfrm>
                  <a:off x="879475" y="1000125"/>
                  <a:ext cx="287338" cy="76200"/>
                </a:xfrm>
                <a:custGeom>
                  <a:avLst/>
                  <a:gdLst>
                    <a:gd name="T0" fmla="*/ 459 w 904"/>
                    <a:gd name="T1" fmla="*/ 29 h 241"/>
                    <a:gd name="T2" fmla="*/ 469 w 904"/>
                    <a:gd name="T3" fmla="*/ 35 h 241"/>
                    <a:gd name="T4" fmla="*/ 478 w 904"/>
                    <a:gd name="T5" fmla="*/ 43 h 241"/>
                    <a:gd name="T6" fmla="*/ 482 w 904"/>
                    <a:gd name="T7" fmla="*/ 54 h 241"/>
                    <a:gd name="T8" fmla="*/ 482 w 904"/>
                    <a:gd name="T9" fmla="*/ 66 h 241"/>
                    <a:gd name="T10" fmla="*/ 478 w 904"/>
                    <a:gd name="T11" fmla="*/ 77 h 241"/>
                    <a:gd name="T12" fmla="*/ 469 w 904"/>
                    <a:gd name="T13" fmla="*/ 85 h 241"/>
                    <a:gd name="T14" fmla="*/ 459 w 904"/>
                    <a:gd name="T15" fmla="*/ 89 h 241"/>
                    <a:gd name="T16" fmla="*/ 447 w 904"/>
                    <a:gd name="T17" fmla="*/ 89 h 241"/>
                    <a:gd name="T18" fmla="*/ 436 w 904"/>
                    <a:gd name="T19" fmla="*/ 85 h 241"/>
                    <a:gd name="T20" fmla="*/ 427 w 904"/>
                    <a:gd name="T21" fmla="*/ 77 h 241"/>
                    <a:gd name="T22" fmla="*/ 422 w 904"/>
                    <a:gd name="T23" fmla="*/ 66 h 241"/>
                    <a:gd name="T24" fmla="*/ 422 w 904"/>
                    <a:gd name="T25" fmla="*/ 54 h 241"/>
                    <a:gd name="T26" fmla="*/ 427 w 904"/>
                    <a:gd name="T27" fmla="*/ 43 h 241"/>
                    <a:gd name="T28" fmla="*/ 436 w 904"/>
                    <a:gd name="T29" fmla="*/ 35 h 241"/>
                    <a:gd name="T30" fmla="*/ 447 w 904"/>
                    <a:gd name="T31" fmla="*/ 31 h 241"/>
                    <a:gd name="T32" fmla="*/ 452 w 904"/>
                    <a:gd name="T33" fmla="*/ 29 h 241"/>
                    <a:gd name="T34" fmla="*/ 0 w 904"/>
                    <a:gd name="T35" fmla="*/ 83 h 241"/>
                    <a:gd name="T36" fmla="*/ 3 w 904"/>
                    <a:gd name="T37" fmla="*/ 97 h 241"/>
                    <a:gd name="T38" fmla="*/ 9 w 904"/>
                    <a:gd name="T39" fmla="*/ 110 h 241"/>
                    <a:gd name="T40" fmla="*/ 16 w 904"/>
                    <a:gd name="T41" fmla="*/ 122 h 241"/>
                    <a:gd name="T42" fmla="*/ 27 w 904"/>
                    <a:gd name="T43" fmla="*/ 132 h 241"/>
                    <a:gd name="T44" fmla="*/ 40 w 904"/>
                    <a:gd name="T45" fmla="*/ 141 h 241"/>
                    <a:gd name="T46" fmla="*/ 53 w 904"/>
                    <a:gd name="T47" fmla="*/ 147 h 241"/>
                    <a:gd name="T48" fmla="*/ 67 w 904"/>
                    <a:gd name="T49" fmla="*/ 150 h 241"/>
                    <a:gd name="T50" fmla="*/ 437 w 904"/>
                    <a:gd name="T51" fmla="*/ 150 h 241"/>
                    <a:gd name="T52" fmla="*/ 195 w 904"/>
                    <a:gd name="T53" fmla="*/ 211 h 241"/>
                    <a:gd name="T54" fmla="*/ 190 w 904"/>
                    <a:gd name="T55" fmla="*/ 212 h 241"/>
                    <a:gd name="T56" fmla="*/ 186 w 904"/>
                    <a:gd name="T57" fmla="*/ 215 h 241"/>
                    <a:gd name="T58" fmla="*/ 182 w 904"/>
                    <a:gd name="T59" fmla="*/ 220 h 241"/>
                    <a:gd name="T60" fmla="*/ 181 w 904"/>
                    <a:gd name="T61" fmla="*/ 225 h 241"/>
                    <a:gd name="T62" fmla="*/ 182 w 904"/>
                    <a:gd name="T63" fmla="*/ 232 h 241"/>
                    <a:gd name="T64" fmla="*/ 186 w 904"/>
                    <a:gd name="T65" fmla="*/ 236 h 241"/>
                    <a:gd name="T66" fmla="*/ 190 w 904"/>
                    <a:gd name="T67" fmla="*/ 240 h 241"/>
                    <a:gd name="T68" fmla="*/ 195 w 904"/>
                    <a:gd name="T69" fmla="*/ 241 h 241"/>
                    <a:gd name="T70" fmla="*/ 742 w 904"/>
                    <a:gd name="T71" fmla="*/ 241 h 241"/>
                    <a:gd name="T72" fmla="*/ 747 w 904"/>
                    <a:gd name="T73" fmla="*/ 239 h 241"/>
                    <a:gd name="T74" fmla="*/ 752 w 904"/>
                    <a:gd name="T75" fmla="*/ 234 h 241"/>
                    <a:gd name="T76" fmla="*/ 754 w 904"/>
                    <a:gd name="T77" fmla="*/ 229 h 241"/>
                    <a:gd name="T78" fmla="*/ 754 w 904"/>
                    <a:gd name="T79" fmla="*/ 223 h 241"/>
                    <a:gd name="T80" fmla="*/ 752 w 904"/>
                    <a:gd name="T81" fmla="*/ 218 h 241"/>
                    <a:gd name="T82" fmla="*/ 747 w 904"/>
                    <a:gd name="T83" fmla="*/ 213 h 241"/>
                    <a:gd name="T84" fmla="*/ 742 w 904"/>
                    <a:gd name="T85" fmla="*/ 211 h 241"/>
                    <a:gd name="T86" fmla="*/ 468 w 904"/>
                    <a:gd name="T87" fmla="*/ 211 h 241"/>
                    <a:gd name="T88" fmla="*/ 829 w 904"/>
                    <a:gd name="T89" fmla="*/ 150 h 241"/>
                    <a:gd name="T90" fmla="*/ 845 w 904"/>
                    <a:gd name="T91" fmla="*/ 149 h 241"/>
                    <a:gd name="T92" fmla="*/ 859 w 904"/>
                    <a:gd name="T93" fmla="*/ 145 h 241"/>
                    <a:gd name="T94" fmla="*/ 871 w 904"/>
                    <a:gd name="T95" fmla="*/ 137 h 241"/>
                    <a:gd name="T96" fmla="*/ 882 w 904"/>
                    <a:gd name="T97" fmla="*/ 128 h 241"/>
                    <a:gd name="T98" fmla="*/ 892 w 904"/>
                    <a:gd name="T99" fmla="*/ 117 h 241"/>
                    <a:gd name="T100" fmla="*/ 899 w 904"/>
                    <a:gd name="T101" fmla="*/ 104 h 241"/>
                    <a:gd name="T102" fmla="*/ 903 w 904"/>
                    <a:gd name="T103" fmla="*/ 90 h 241"/>
                    <a:gd name="T104" fmla="*/ 904 w 904"/>
                    <a:gd name="T105" fmla="*/ 75 h 241"/>
                    <a:gd name="T106" fmla="*/ 0 w 904"/>
                    <a:gd name="T10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4" h="241">
                      <a:moveTo>
                        <a:pt x="452" y="29"/>
                      </a:moveTo>
                      <a:lnTo>
                        <a:pt x="459" y="29"/>
                      </a:lnTo>
                      <a:lnTo>
                        <a:pt x="464" y="32"/>
                      </a:lnTo>
                      <a:lnTo>
                        <a:pt x="469" y="35"/>
                      </a:lnTo>
                      <a:lnTo>
                        <a:pt x="473" y="38"/>
                      </a:lnTo>
                      <a:lnTo>
                        <a:pt x="478" y="43"/>
                      </a:lnTo>
                      <a:lnTo>
                        <a:pt x="480" y="48"/>
                      </a:lnTo>
                      <a:lnTo>
                        <a:pt x="482" y="54"/>
                      </a:lnTo>
                      <a:lnTo>
                        <a:pt x="482" y="59"/>
                      </a:lnTo>
                      <a:lnTo>
                        <a:pt x="482" y="66"/>
                      </a:lnTo>
                      <a:lnTo>
                        <a:pt x="480" y="71"/>
                      </a:lnTo>
                      <a:lnTo>
                        <a:pt x="478" y="77"/>
                      </a:lnTo>
                      <a:lnTo>
                        <a:pt x="473" y="81"/>
                      </a:lnTo>
                      <a:lnTo>
                        <a:pt x="469" y="85"/>
                      </a:lnTo>
                      <a:lnTo>
                        <a:pt x="464" y="87"/>
                      </a:lnTo>
                      <a:lnTo>
                        <a:pt x="459" y="89"/>
                      </a:lnTo>
                      <a:lnTo>
                        <a:pt x="452" y="90"/>
                      </a:lnTo>
                      <a:lnTo>
                        <a:pt x="447" y="89"/>
                      </a:lnTo>
                      <a:lnTo>
                        <a:pt x="440" y="87"/>
                      </a:lnTo>
                      <a:lnTo>
                        <a:pt x="436" y="85"/>
                      </a:lnTo>
                      <a:lnTo>
                        <a:pt x="431" y="81"/>
                      </a:lnTo>
                      <a:lnTo>
                        <a:pt x="427" y="77"/>
                      </a:lnTo>
                      <a:lnTo>
                        <a:pt x="424" y="71"/>
                      </a:lnTo>
                      <a:lnTo>
                        <a:pt x="422" y="66"/>
                      </a:lnTo>
                      <a:lnTo>
                        <a:pt x="422" y="59"/>
                      </a:lnTo>
                      <a:lnTo>
                        <a:pt x="422" y="54"/>
                      </a:lnTo>
                      <a:lnTo>
                        <a:pt x="424" y="48"/>
                      </a:lnTo>
                      <a:lnTo>
                        <a:pt x="427" y="43"/>
                      </a:lnTo>
                      <a:lnTo>
                        <a:pt x="431" y="38"/>
                      </a:lnTo>
                      <a:lnTo>
                        <a:pt x="436" y="35"/>
                      </a:lnTo>
                      <a:lnTo>
                        <a:pt x="440" y="32"/>
                      </a:lnTo>
                      <a:lnTo>
                        <a:pt x="447" y="31"/>
                      </a:lnTo>
                      <a:lnTo>
                        <a:pt x="452" y="29"/>
                      </a:lnTo>
                      <a:lnTo>
                        <a:pt x="452" y="29"/>
                      </a:lnTo>
                      <a:close/>
                      <a:moveTo>
                        <a:pt x="0" y="75"/>
                      </a:moveTo>
                      <a:lnTo>
                        <a:pt x="0" y="83"/>
                      </a:lnTo>
                      <a:lnTo>
                        <a:pt x="1" y="90"/>
                      </a:lnTo>
                      <a:lnTo>
                        <a:pt x="3" y="97"/>
                      </a:lnTo>
                      <a:lnTo>
                        <a:pt x="5" y="104"/>
                      </a:lnTo>
                      <a:lnTo>
                        <a:pt x="9" y="110"/>
                      </a:lnTo>
                      <a:lnTo>
                        <a:pt x="12" y="117"/>
                      </a:lnTo>
                      <a:lnTo>
                        <a:pt x="16" y="122"/>
                      </a:lnTo>
                      <a:lnTo>
                        <a:pt x="22" y="128"/>
                      </a:lnTo>
                      <a:lnTo>
                        <a:pt x="27" y="132"/>
                      </a:lnTo>
                      <a:lnTo>
                        <a:pt x="33" y="137"/>
                      </a:lnTo>
                      <a:lnTo>
                        <a:pt x="40" y="141"/>
                      </a:lnTo>
                      <a:lnTo>
                        <a:pt x="46" y="145"/>
                      </a:lnTo>
                      <a:lnTo>
                        <a:pt x="53" y="147"/>
                      </a:lnTo>
                      <a:lnTo>
                        <a:pt x="59" y="149"/>
                      </a:lnTo>
                      <a:lnTo>
                        <a:pt x="67" y="150"/>
                      </a:lnTo>
                      <a:lnTo>
                        <a:pt x="75" y="150"/>
                      </a:lnTo>
                      <a:lnTo>
                        <a:pt x="437" y="150"/>
                      </a:lnTo>
                      <a:lnTo>
                        <a:pt x="437" y="211"/>
                      </a:lnTo>
                      <a:lnTo>
                        <a:pt x="195" y="211"/>
                      </a:lnTo>
                      <a:lnTo>
                        <a:pt x="192" y="211"/>
                      </a:lnTo>
                      <a:lnTo>
                        <a:pt x="190" y="212"/>
                      </a:lnTo>
                      <a:lnTo>
                        <a:pt x="188" y="213"/>
                      </a:lnTo>
                      <a:lnTo>
                        <a:pt x="186" y="215"/>
                      </a:lnTo>
                      <a:lnTo>
                        <a:pt x="183" y="218"/>
                      </a:lnTo>
                      <a:lnTo>
                        <a:pt x="182" y="220"/>
                      </a:lnTo>
                      <a:lnTo>
                        <a:pt x="181" y="223"/>
                      </a:lnTo>
                      <a:lnTo>
                        <a:pt x="181" y="225"/>
                      </a:lnTo>
                      <a:lnTo>
                        <a:pt x="181" y="229"/>
                      </a:lnTo>
                      <a:lnTo>
                        <a:pt x="182" y="232"/>
                      </a:lnTo>
                      <a:lnTo>
                        <a:pt x="183" y="234"/>
                      </a:lnTo>
                      <a:lnTo>
                        <a:pt x="186" y="236"/>
                      </a:lnTo>
                      <a:lnTo>
                        <a:pt x="188" y="239"/>
                      </a:lnTo>
                      <a:lnTo>
                        <a:pt x="190" y="240"/>
                      </a:lnTo>
                      <a:lnTo>
                        <a:pt x="192" y="241"/>
                      </a:lnTo>
                      <a:lnTo>
                        <a:pt x="195" y="241"/>
                      </a:lnTo>
                      <a:lnTo>
                        <a:pt x="739" y="241"/>
                      </a:lnTo>
                      <a:lnTo>
                        <a:pt x="742" y="241"/>
                      </a:lnTo>
                      <a:lnTo>
                        <a:pt x="745" y="240"/>
                      </a:lnTo>
                      <a:lnTo>
                        <a:pt x="747" y="239"/>
                      </a:lnTo>
                      <a:lnTo>
                        <a:pt x="750" y="236"/>
                      </a:lnTo>
                      <a:lnTo>
                        <a:pt x="752" y="234"/>
                      </a:lnTo>
                      <a:lnTo>
                        <a:pt x="753" y="232"/>
                      </a:lnTo>
                      <a:lnTo>
                        <a:pt x="754" y="229"/>
                      </a:lnTo>
                      <a:lnTo>
                        <a:pt x="754" y="225"/>
                      </a:lnTo>
                      <a:lnTo>
                        <a:pt x="754" y="223"/>
                      </a:lnTo>
                      <a:lnTo>
                        <a:pt x="753" y="220"/>
                      </a:lnTo>
                      <a:lnTo>
                        <a:pt x="752" y="218"/>
                      </a:lnTo>
                      <a:lnTo>
                        <a:pt x="750" y="215"/>
                      </a:lnTo>
                      <a:lnTo>
                        <a:pt x="747" y="213"/>
                      </a:lnTo>
                      <a:lnTo>
                        <a:pt x="745" y="212"/>
                      </a:lnTo>
                      <a:lnTo>
                        <a:pt x="742" y="211"/>
                      </a:lnTo>
                      <a:lnTo>
                        <a:pt x="739" y="211"/>
                      </a:lnTo>
                      <a:lnTo>
                        <a:pt x="468" y="211"/>
                      </a:lnTo>
                      <a:lnTo>
                        <a:pt x="468" y="150"/>
                      </a:lnTo>
                      <a:lnTo>
                        <a:pt x="829" y="150"/>
                      </a:lnTo>
                      <a:lnTo>
                        <a:pt x="837" y="150"/>
                      </a:lnTo>
                      <a:lnTo>
                        <a:pt x="845" y="149"/>
                      </a:lnTo>
                      <a:lnTo>
                        <a:pt x="851" y="147"/>
                      </a:lnTo>
                      <a:lnTo>
                        <a:pt x="859" y="145"/>
                      </a:lnTo>
                      <a:lnTo>
                        <a:pt x="866" y="141"/>
                      </a:lnTo>
                      <a:lnTo>
                        <a:pt x="871" y="137"/>
                      </a:lnTo>
                      <a:lnTo>
                        <a:pt x="877" y="132"/>
                      </a:lnTo>
                      <a:lnTo>
                        <a:pt x="882" y="128"/>
                      </a:lnTo>
                      <a:lnTo>
                        <a:pt x="888" y="122"/>
                      </a:lnTo>
                      <a:lnTo>
                        <a:pt x="892" y="117"/>
                      </a:lnTo>
                      <a:lnTo>
                        <a:pt x="896" y="110"/>
                      </a:lnTo>
                      <a:lnTo>
                        <a:pt x="899" y="104"/>
                      </a:lnTo>
                      <a:lnTo>
                        <a:pt x="901" y="97"/>
                      </a:lnTo>
                      <a:lnTo>
                        <a:pt x="903" y="90"/>
                      </a:lnTo>
                      <a:lnTo>
                        <a:pt x="904" y="83"/>
                      </a:lnTo>
                      <a:lnTo>
                        <a:pt x="904" y="75"/>
                      </a:lnTo>
                      <a:lnTo>
                        <a:pt x="904" y="0"/>
                      </a:lnTo>
                      <a:lnTo>
                        <a:pt x="0" y="0"/>
                      </a:lnTo>
                      <a:lnTo>
                        <a:pt x="0" y="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6" name="Group 215"/>
              <p:cNvGrpSpPr/>
              <p:nvPr/>
            </p:nvGrpSpPr>
            <p:grpSpPr>
              <a:xfrm>
                <a:off x="2098385" y="2760444"/>
                <a:ext cx="245094" cy="220719"/>
                <a:chOff x="879475" y="817563"/>
                <a:chExt cx="287338" cy="258762"/>
              </a:xfrm>
              <a:solidFill>
                <a:schemeClr val="accent1"/>
              </a:solidFill>
            </p:grpSpPr>
            <p:sp>
              <p:nvSpPr>
                <p:cNvPr id="219" name="Freeform 1593"/>
                <p:cNvSpPr>
                  <a:spLocks/>
                </p:cNvSpPr>
                <p:nvPr/>
              </p:nvSpPr>
              <p:spPr bwMode="auto">
                <a:xfrm>
                  <a:off x="879475" y="817563"/>
                  <a:ext cx="287338" cy="171450"/>
                </a:xfrm>
                <a:custGeom>
                  <a:avLst/>
                  <a:gdLst>
                    <a:gd name="T0" fmla="*/ 829 w 904"/>
                    <a:gd name="T1" fmla="*/ 0 h 544"/>
                    <a:gd name="T2" fmla="*/ 75 w 904"/>
                    <a:gd name="T3" fmla="*/ 0 h 544"/>
                    <a:gd name="T4" fmla="*/ 67 w 904"/>
                    <a:gd name="T5" fmla="*/ 2 h 544"/>
                    <a:gd name="T6" fmla="*/ 59 w 904"/>
                    <a:gd name="T7" fmla="*/ 3 h 544"/>
                    <a:gd name="T8" fmla="*/ 53 w 904"/>
                    <a:gd name="T9" fmla="*/ 4 h 544"/>
                    <a:gd name="T10" fmla="*/ 46 w 904"/>
                    <a:gd name="T11" fmla="*/ 7 h 544"/>
                    <a:gd name="T12" fmla="*/ 40 w 904"/>
                    <a:gd name="T13" fmla="*/ 10 h 544"/>
                    <a:gd name="T14" fmla="*/ 33 w 904"/>
                    <a:gd name="T15" fmla="*/ 14 h 544"/>
                    <a:gd name="T16" fmla="*/ 27 w 904"/>
                    <a:gd name="T17" fmla="*/ 18 h 544"/>
                    <a:gd name="T18" fmla="*/ 22 w 904"/>
                    <a:gd name="T19" fmla="*/ 23 h 544"/>
                    <a:gd name="T20" fmla="*/ 16 w 904"/>
                    <a:gd name="T21" fmla="*/ 28 h 544"/>
                    <a:gd name="T22" fmla="*/ 12 w 904"/>
                    <a:gd name="T23" fmla="*/ 34 h 544"/>
                    <a:gd name="T24" fmla="*/ 9 w 904"/>
                    <a:gd name="T25" fmla="*/ 40 h 544"/>
                    <a:gd name="T26" fmla="*/ 5 w 904"/>
                    <a:gd name="T27" fmla="*/ 47 h 544"/>
                    <a:gd name="T28" fmla="*/ 3 w 904"/>
                    <a:gd name="T29" fmla="*/ 54 h 544"/>
                    <a:gd name="T30" fmla="*/ 1 w 904"/>
                    <a:gd name="T31" fmla="*/ 61 h 544"/>
                    <a:gd name="T32" fmla="*/ 0 w 904"/>
                    <a:gd name="T33" fmla="*/ 69 h 544"/>
                    <a:gd name="T34" fmla="*/ 0 w 904"/>
                    <a:gd name="T35" fmla="*/ 77 h 544"/>
                    <a:gd name="T36" fmla="*/ 0 w 904"/>
                    <a:gd name="T37" fmla="*/ 544 h 544"/>
                    <a:gd name="T38" fmla="*/ 904 w 904"/>
                    <a:gd name="T39" fmla="*/ 544 h 544"/>
                    <a:gd name="T40" fmla="*/ 904 w 904"/>
                    <a:gd name="T41" fmla="*/ 77 h 544"/>
                    <a:gd name="T42" fmla="*/ 904 w 904"/>
                    <a:gd name="T43" fmla="*/ 69 h 544"/>
                    <a:gd name="T44" fmla="*/ 903 w 904"/>
                    <a:gd name="T45" fmla="*/ 61 h 544"/>
                    <a:gd name="T46" fmla="*/ 901 w 904"/>
                    <a:gd name="T47" fmla="*/ 54 h 544"/>
                    <a:gd name="T48" fmla="*/ 899 w 904"/>
                    <a:gd name="T49" fmla="*/ 47 h 544"/>
                    <a:gd name="T50" fmla="*/ 896 w 904"/>
                    <a:gd name="T51" fmla="*/ 40 h 544"/>
                    <a:gd name="T52" fmla="*/ 892 w 904"/>
                    <a:gd name="T53" fmla="*/ 34 h 544"/>
                    <a:gd name="T54" fmla="*/ 888 w 904"/>
                    <a:gd name="T55" fmla="*/ 28 h 544"/>
                    <a:gd name="T56" fmla="*/ 882 w 904"/>
                    <a:gd name="T57" fmla="*/ 23 h 544"/>
                    <a:gd name="T58" fmla="*/ 877 w 904"/>
                    <a:gd name="T59" fmla="*/ 18 h 544"/>
                    <a:gd name="T60" fmla="*/ 871 w 904"/>
                    <a:gd name="T61" fmla="*/ 14 h 544"/>
                    <a:gd name="T62" fmla="*/ 866 w 904"/>
                    <a:gd name="T63" fmla="*/ 10 h 544"/>
                    <a:gd name="T64" fmla="*/ 859 w 904"/>
                    <a:gd name="T65" fmla="*/ 7 h 544"/>
                    <a:gd name="T66" fmla="*/ 851 w 904"/>
                    <a:gd name="T67" fmla="*/ 4 h 544"/>
                    <a:gd name="T68" fmla="*/ 845 w 904"/>
                    <a:gd name="T69" fmla="*/ 3 h 544"/>
                    <a:gd name="T70" fmla="*/ 837 w 904"/>
                    <a:gd name="T71" fmla="*/ 2 h 544"/>
                    <a:gd name="T72" fmla="*/ 829 w 904"/>
                    <a:gd name="T73"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4" h="544">
                      <a:moveTo>
                        <a:pt x="829" y="0"/>
                      </a:moveTo>
                      <a:lnTo>
                        <a:pt x="75" y="0"/>
                      </a:lnTo>
                      <a:lnTo>
                        <a:pt x="67" y="2"/>
                      </a:lnTo>
                      <a:lnTo>
                        <a:pt x="59" y="3"/>
                      </a:lnTo>
                      <a:lnTo>
                        <a:pt x="53" y="4"/>
                      </a:lnTo>
                      <a:lnTo>
                        <a:pt x="46" y="7"/>
                      </a:lnTo>
                      <a:lnTo>
                        <a:pt x="40" y="10"/>
                      </a:lnTo>
                      <a:lnTo>
                        <a:pt x="33" y="14"/>
                      </a:lnTo>
                      <a:lnTo>
                        <a:pt x="27" y="18"/>
                      </a:lnTo>
                      <a:lnTo>
                        <a:pt x="22" y="23"/>
                      </a:lnTo>
                      <a:lnTo>
                        <a:pt x="16" y="28"/>
                      </a:lnTo>
                      <a:lnTo>
                        <a:pt x="12" y="34"/>
                      </a:lnTo>
                      <a:lnTo>
                        <a:pt x="9" y="40"/>
                      </a:lnTo>
                      <a:lnTo>
                        <a:pt x="5" y="47"/>
                      </a:lnTo>
                      <a:lnTo>
                        <a:pt x="3" y="54"/>
                      </a:lnTo>
                      <a:lnTo>
                        <a:pt x="1" y="61"/>
                      </a:lnTo>
                      <a:lnTo>
                        <a:pt x="0" y="69"/>
                      </a:lnTo>
                      <a:lnTo>
                        <a:pt x="0" y="77"/>
                      </a:lnTo>
                      <a:lnTo>
                        <a:pt x="0" y="544"/>
                      </a:lnTo>
                      <a:lnTo>
                        <a:pt x="904" y="544"/>
                      </a:lnTo>
                      <a:lnTo>
                        <a:pt x="904" y="77"/>
                      </a:lnTo>
                      <a:lnTo>
                        <a:pt x="904" y="69"/>
                      </a:lnTo>
                      <a:lnTo>
                        <a:pt x="903" y="61"/>
                      </a:lnTo>
                      <a:lnTo>
                        <a:pt x="901" y="54"/>
                      </a:lnTo>
                      <a:lnTo>
                        <a:pt x="899" y="47"/>
                      </a:lnTo>
                      <a:lnTo>
                        <a:pt x="896" y="40"/>
                      </a:lnTo>
                      <a:lnTo>
                        <a:pt x="892" y="34"/>
                      </a:lnTo>
                      <a:lnTo>
                        <a:pt x="888" y="28"/>
                      </a:lnTo>
                      <a:lnTo>
                        <a:pt x="882" y="23"/>
                      </a:lnTo>
                      <a:lnTo>
                        <a:pt x="877" y="18"/>
                      </a:lnTo>
                      <a:lnTo>
                        <a:pt x="871" y="14"/>
                      </a:lnTo>
                      <a:lnTo>
                        <a:pt x="866" y="10"/>
                      </a:lnTo>
                      <a:lnTo>
                        <a:pt x="859" y="7"/>
                      </a:lnTo>
                      <a:lnTo>
                        <a:pt x="851" y="4"/>
                      </a:lnTo>
                      <a:lnTo>
                        <a:pt x="845" y="3"/>
                      </a:lnTo>
                      <a:lnTo>
                        <a:pt x="837" y="2"/>
                      </a:lnTo>
                      <a:lnTo>
                        <a:pt x="82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0" name="Freeform 1594"/>
                <p:cNvSpPr>
                  <a:spLocks noEditPoints="1"/>
                </p:cNvSpPr>
                <p:nvPr/>
              </p:nvSpPr>
              <p:spPr bwMode="auto">
                <a:xfrm>
                  <a:off x="879475" y="1000125"/>
                  <a:ext cx="287338" cy="76200"/>
                </a:xfrm>
                <a:custGeom>
                  <a:avLst/>
                  <a:gdLst>
                    <a:gd name="T0" fmla="*/ 459 w 904"/>
                    <a:gd name="T1" fmla="*/ 29 h 241"/>
                    <a:gd name="T2" fmla="*/ 469 w 904"/>
                    <a:gd name="T3" fmla="*/ 35 h 241"/>
                    <a:gd name="T4" fmla="*/ 478 w 904"/>
                    <a:gd name="T5" fmla="*/ 43 h 241"/>
                    <a:gd name="T6" fmla="*/ 482 w 904"/>
                    <a:gd name="T7" fmla="*/ 54 h 241"/>
                    <a:gd name="T8" fmla="*/ 482 w 904"/>
                    <a:gd name="T9" fmla="*/ 66 h 241"/>
                    <a:gd name="T10" fmla="*/ 478 w 904"/>
                    <a:gd name="T11" fmla="*/ 77 h 241"/>
                    <a:gd name="T12" fmla="*/ 469 w 904"/>
                    <a:gd name="T13" fmla="*/ 85 h 241"/>
                    <a:gd name="T14" fmla="*/ 459 w 904"/>
                    <a:gd name="T15" fmla="*/ 89 h 241"/>
                    <a:gd name="T16" fmla="*/ 447 w 904"/>
                    <a:gd name="T17" fmla="*/ 89 h 241"/>
                    <a:gd name="T18" fmla="*/ 436 w 904"/>
                    <a:gd name="T19" fmla="*/ 85 h 241"/>
                    <a:gd name="T20" fmla="*/ 427 w 904"/>
                    <a:gd name="T21" fmla="*/ 77 h 241"/>
                    <a:gd name="T22" fmla="*/ 422 w 904"/>
                    <a:gd name="T23" fmla="*/ 66 h 241"/>
                    <a:gd name="T24" fmla="*/ 422 w 904"/>
                    <a:gd name="T25" fmla="*/ 54 h 241"/>
                    <a:gd name="T26" fmla="*/ 427 w 904"/>
                    <a:gd name="T27" fmla="*/ 43 h 241"/>
                    <a:gd name="T28" fmla="*/ 436 w 904"/>
                    <a:gd name="T29" fmla="*/ 35 h 241"/>
                    <a:gd name="T30" fmla="*/ 447 w 904"/>
                    <a:gd name="T31" fmla="*/ 31 h 241"/>
                    <a:gd name="T32" fmla="*/ 452 w 904"/>
                    <a:gd name="T33" fmla="*/ 29 h 241"/>
                    <a:gd name="T34" fmla="*/ 0 w 904"/>
                    <a:gd name="T35" fmla="*/ 83 h 241"/>
                    <a:gd name="T36" fmla="*/ 3 w 904"/>
                    <a:gd name="T37" fmla="*/ 97 h 241"/>
                    <a:gd name="T38" fmla="*/ 9 w 904"/>
                    <a:gd name="T39" fmla="*/ 110 h 241"/>
                    <a:gd name="T40" fmla="*/ 16 w 904"/>
                    <a:gd name="T41" fmla="*/ 122 h 241"/>
                    <a:gd name="T42" fmla="*/ 27 w 904"/>
                    <a:gd name="T43" fmla="*/ 132 h 241"/>
                    <a:gd name="T44" fmla="*/ 40 w 904"/>
                    <a:gd name="T45" fmla="*/ 141 h 241"/>
                    <a:gd name="T46" fmla="*/ 53 w 904"/>
                    <a:gd name="T47" fmla="*/ 147 h 241"/>
                    <a:gd name="T48" fmla="*/ 67 w 904"/>
                    <a:gd name="T49" fmla="*/ 150 h 241"/>
                    <a:gd name="T50" fmla="*/ 437 w 904"/>
                    <a:gd name="T51" fmla="*/ 150 h 241"/>
                    <a:gd name="T52" fmla="*/ 195 w 904"/>
                    <a:gd name="T53" fmla="*/ 211 h 241"/>
                    <a:gd name="T54" fmla="*/ 190 w 904"/>
                    <a:gd name="T55" fmla="*/ 212 h 241"/>
                    <a:gd name="T56" fmla="*/ 186 w 904"/>
                    <a:gd name="T57" fmla="*/ 215 h 241"/>
                    <a:gd name="T58" fmla="*/ 182 w 904"/>
                    <a:gd name="T59" fmla="*/ 220 h 241"/>
                    <a:gd name="T60" fmla="*/ 181 w 904"/>
                    <a:gd name="T61" fmla="*/ 225 h 241"/>
                    <a:gd name="T62" fmla="*/ 182 w 904"/>
                    <a:gd name="T63" fmla="*/ 232 h 241"/>
                    <a:gd name="T64" fmla="*/ 186 w 904"/>
                    <a:gd name="T65" fmla="*/ 236 h 241"/>
                    <a:gd name="T66" fmla="*/ 190 w 904"/>
                    <a:gd name="T67" fmla="*/ 240 h 241"/>
                    <a:gd name="T68" fmla="*/ 195 w 904"/>
                    <a:gd name="T69" fmla="*/ 241 h 241"/>
                    <a:gd name="T70" fmla="*/ 742 w 904"/>
                    <a:gd name="T71" fmla="*/ 241 h 241"/>
                    <a:gd name="T72" fmla="*/ 747 w 904"/>
                    <a:gd name="T73" fmla="*/ 239 h 241"/>
                    <a:gd name="T74" fmla="*/ 752 w 904"/>
                    <a:gd name="T75" fmla="*/ 234 h 241"/>
                    <a:gd name="T76" fmla="*/ 754 w 904"/>
                    <a:gd name="T77" fmla="*/ 229 h 241"/>
                    <a:gd name="T78" fmla="*/ 754 w 904"/>
                    <a:gd name="T79" fmla="*/ 223 h 241"/>
                    <a:gd name="T80" fmla="*/ 752 w 904"/>
                    <a:gd name="T81" fmla="*/ 218 h 241"/>
                    <a:gd name="T82" fmla="*/ 747 w 904"/>
                    <a:gd name="T83" fmla="*/ 213 h 241"/>
                    <a:gd name="T84" fmla="*/ 742 w 904"/>
                    <a:gd name="T85" fmla="*/ 211 h 241"/>
                    <a:gd name="T86" fmla="*/ 468 w 904"/>
                    <a:gd name="T87" fmla="*/ 211 h 241"/>
                    <a:gd name="T88" fmla="*/ 829 w 904"/>
                    <a:gd name="T89" fmla="*/ 150 h 241"/>
                    <a:gd name="T90" fmla="*/ 845 w 904"/>
                    <a:gd name="T91" fmla="*/ 149 h 241"/>
                    <a:gd name="T92" fmla="*/ 859 w 904"/>
                    <a:gd name="T93" fmla="*/ 145 h 241"/>
                    <a:gd name="T94" fmla="*/ 871 w 904"/>
                    <a:gd name="T95" fmla="*/ 137 h 241"/>
                    <a:gd name="T96" fmla="*/ 882 w 904"/>
                    <a:gd name="T97" fmla="*/ 128 h 241"/>
                    <a:gd name="T98" fmla="*/ 892 w 904"/>
                    <a:gd name="T99" fmla="*/ 117 h 241"/>
                    <a:gd name="T100" fmla="*/ 899 w 904"/>
                    <a:gd name="T101" fmla="*/ 104 h 241"/>
                    <a:gd name="T102" fmla="*/ 903 w 904"/>
                    <a:gd name="T103" fmla="*/ 90 h 241"/>
                    <a:gd name="T104" fmla="*/ 904 w 904"/>
                    <a:gd name="T105" fmla="*/ 75 h 241"/>
                    <a:gd name="T106" fmla="*/ 0 w 904"/>
                    <a:gd name="T10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4" h="241">
                      <a:moveTo>
                        <a:pt x="452" y="29"/>
                      </a:moveTo>
                      <a:lnTo>
                        <a:pt x="459" y="29"/>
                      </a:lnTo>
                      <a:lnTo>
                        <a:pt x="464" y="32"/>
                      </a:lnTo>
                      <a:lnTo>
                        <a:pt x="469" y="35"/>
                      </a:lnTo>
                      <a:lnTo>
                        <a:pt x="473" y="38"/>
                      </a:lnTo>
                      <a:lnTo>
                        <a:pt x="478" y="43"/>
                      </a:lnTo>
                      <a:lnTo>
                        <a:pt x="480" y="48"/>
                      </a:lnTo>
                      <a:lnTo>
                        <a:pt x="482" y="54"/>
                      </a:lnTo>
                      <a:lnTo>
                        <a:pt x="482" y="59"/>
                      </a:lnTo>
                      <a:lnTo>
                        <a:pt x="482" y="66"/>
                      </a:lnTo>
                      <a:lnTo>
                        <a:pt x="480" y="71"/>
                      </a:lnTo>
                      <a:lnTo>
                        <a:pt x="478" y="77"/>
                      </a:lnTo>
                      <a:lnTo>
                        <a:pt x="473" y="81"/>
                      </a:lnTo>
                      <a:lnTo>
                        <a:pt x="469" y="85"/>
                      </a:lnTo>
                      <a:lnTo>
                        <a:pt x="464" y="87"/>
                      </a:lnTo>
                      <a:lnTo>
                        <a:pt x="459" y="89"/>
                      </a:lnTo>
                      <a:lnTo>
                        <a:pt x="452" y="90"/>
                      </a:lnTo>
                      <a:lnTo>
                        <a:pt x="447" y="89"/>
                      </a:lnTo>
                      <a:lnTo>
                        <a:pt x="440" y="87"/>
                      </a:lnTo>
                      <a:lnTo>
                        <a:pt x="436" y="85"/>
                      </a:lnTo>
                      <a:lnTo>
                        <a:pt x="431" y="81"/>
                      </a:lnTo>
                      <a:lnTo>
                        <a:pt x="427" y="77"/>
                      </a:lnTo>
                      <a:lnTo>
                        <a:pt x="424" y="71"/>
                      </a:lnTo>
                      <a:lnTo>
                        <a:pt x="422" y="66"/>
                      </a:lnTo>
                      <a:lnTo>
                        <a:pt x="422" y="59"/>
                      </a:lnTo>
                      <a:lnTo>
                        <a:pt x="422" y="54"/>
                      </a:lnTo>
                      <a:lnTo>
                        <a:pt x="424" y="48"/>
                      </a:lnTo>
                      <a:lnTo>
                        <a:pt x="427" y="43"/>
                      </a:lnTo>
                      <a:lnTo>
                        <a:pt x="431" y="38"/>
                      </a:lnTo>
                      <a:lnTo>
                        <a:pt x="436" y="35"/>
                      </a:lnTo>
                      <a:lnTo>
                        <a:pt x="440" y="32"/>
                      </a:lnTo>
                      <a:lnTo>
                        <a:pt x="447" y="31"/>
                      </a:lnTo>
                      <a:lnTo>
                        <a:pt x="452" y="29"/>
                      </a:lnTo>
                      <a:lnTo>
                        <a:pt x="452" y="29"/>
                      </a:lnTo>
                      <a:close/>
                      <a:moveTo>
                        <a:pt x="0" y="75"/>
                      </a:moveTo>
                      <a:lnTo>
                        <a:pt x="0" y="83"/>
                      </a:lnTo>
                      <a:lnTo>
                        <a:pt x="1" y="90"/>
                      </a:lnTo>
                      <a:lnTo>
                        <a:pt x="3" y="97"/>
                      </a:lnTo>
                      <a:lnTo>
                        <a:pt x="5" y="104"/>
                      </a:lnTo>
                      <a:lnTo>
                        <a:pt x="9" y="110"/>
                      </a:lnTo>
                      <a:lnTo>
                        <a:pt x="12" y="117"/>
                      </a:lnTo>
                      <a:lnTo>
                        <a:pt x="16" y="122"/>
                      </a:lnTo>
                      <a:lnTo>
                        <a:pt x="22" y="128"/>
                      </a:lnTo>
                      <a:lnTo>
                        <a:pt x="27" y="132"/>
                      </a:lnTo>
                      <a:lnTo>
                        <a:pt x="33" y="137"/>
                      </a:lnTo>
                      <a:lnTo>
                        <a:pt x="40" y="141"/>
                      </a:lnTo>
                      <a:lnTo>
                        <a:pt x="46" y="145"/>
                      </a:lnTo>
                      <a:lnTo>
                        <a:pt x="53" y="147"/>
                      </a:lnTo>
                      <a:lnTo>
                        <a:pt x="59" y="149"/>
                      </a:lnTo>
                      <a:lnTo>
                        <a:pt x="67" y="150"/>
                      </a:lnTo>
                      <a:lnTo>
                        <a:pt x="75" y="150"/>
                      </a:lnTo>
                      <a:lnTo>
                        <a:pt x="437" y="150"/>
                      </a:lnTo>
                      <a:lnTo>
                        <a:pt x="437" y="211"/>
                      </a:lnTo>
                      <a:lnTo>
                        <a:pt x="195" y="211"/>
                      </a:lnTo>
                      <a:lnTo>
                        <a:pt x="192" y="211"/>
                      </a:lnTo>
                      <a:lnTo>
                        <a:pt x="190" y="212"/>
                      </a:lnTo>
                      <a:lnTo>
                        <a:pt x="188" y="213"/>
                      </a:lnTo>
                      <a:lnTo>
                        <a:pt x="186" y="215"/>
                      </a:lnTo>
                      <a:lnTo>
                        <a:pt x="183" y="218"/>
                      </a:lnTo>
                      <a:lnTo>
                        <a:pt x="182" y="220"/>
                      </a:lnTo>
                      <a:lnTo>
                        <a:pt x="181" y="223"/>
                      </a:lnTo>
                      <a:lnTo>
                        <a:pt x="181" y="225"/>
                      </a:lnTo>
                      <a:lnTo>
                        <a:pt x="181" y="229"/>
                      </a:lnTo>
                      <a:lnTo>
                        <a:pt x="182" y="232"/>
                      </a:lnTo>
                      <a:lnTo>
                        <a:pt x="183" y="234"/>
                      </a:lnTo>
                      <a:lnTo>
                        <a:pt x="186" y="236"/>
                      </a:lnTo>
                      <a:lnTo>
                        <a:pt x="188" y="239"/>
                      </a:lnTo>
                      <a:lnTo>
                        <a:pt x="190" y="240"/>
                      </a:lnTo>
                      <a:lnTo>
                        <a:pt x="192" y="241"/>
                      </a:lnTo>
                      <a:lnTo>
                        <a:pt x="195" y="241"/>
                      </a:lnTo>
                      <a:lnTo>
                        <a:pt x="739" y="241"/>
                      </a:lnTo>
                      <a:lnTo>
                        <a:pt x="742" y="241"/>
                      </a:lnTo>
                      <a:lnTo>
                        <a:pt x="745" y="240"/>
                      </a:lnTo>
                      <a:lnTo>
                        <a:pt x="747" y="239"/>
                      </a:lnTo>
                      <a:lnTo>
                        <a:pt x="750" y="236"/>
                      </a:lnTo>
                      <a:lnTo>
                        <a:pt x="752" y="234"/>
                      </a:lnTo>
                      <a:lnTo>
                        <a:pt x="753" y="232"/>
                      </a:lnTo>
                      <a:lnTo>
                        <a:pt x="754" y="229"/>
                      </a:lnTo>
                      <a:lnTo>
                        <a:pt x="754" y="225"/>
                      </a:lnTo>
                      <a:lnTo>
                        <a:pt x="754" y="223"/>
                      </a:lnTo>
                      <a:lnTo>
                        <a:pt x="753" y="220"/>
                      </a:lnTo>
                      <a:lnTo>
                        <a:pt x="752" y="218"/>
                      </a:lnTo>
                      <a:lnTo>
                        <a:pt x="750" y="215"/>
                      </a:lnTo>
                      <a:lnTo>
                        <a:pt x="747" y="213"/>
                      </a:lnTo>
                      <a:lnTo>
                        <a:pt x="745" y="212"/>
                      </a:lnTo>
                      <a:lnTo>
                        <a:pt x="742" y="211"/>
                      </a:lnTo>
                      <a:lnTo>
                        <a:pt x="739" y="211"/>
                      </a:lnTo>
                      <a:lnTo>
                        <a:pt x="468" y="211"/>
                      </a:lnTo>
                      <a:lnTo>
                        <a:pt x="468" y="150"/>
                      </a:lnTo>
                      <a:lnTo>
                        <a:pt x="829" y="150"/>
                      </a:lnTo>
                      <a:lnTo>
                        <a:pt x="837" y="150"/>
                      </a:lnTo>
                      <a:lnTo>
                        <a:pt x="845" y="149"/>
                      </a:lnTo>
                      <a:lnTo>
                        <a:pt x="851" y="147"/>
                      </a:lnTo>
                      <a:lnTo>
                        <a:pt x="859" y="145"/>
                      </a:lnTo>
                      <a:lnTo>
                        <a:pt x="866" y="141"/>
                      </a:lnTo>
                      <a:lnTo>
                        <a:pt x="871" y="137"/>
                      </a:lnTo>
                      <a:lnTo>
                        <a:pt x="877" y="132"/>
                      </a:lnTo>
                      <a:lnTo>
                        <a:pt x="882" y="128"/>
                      </a:lnTo>
                      <a:lnTo>
                        <a:pt x="888" y="122"/>
                      </a:lnTo>
                      <a:lnTo>
                        <a:pt x="892" y="117"/>
                      </a:lnTo>
                      <a:lnTo>
                        <a:pt x="896" y="110"/>
                      </a:lnTo>
                      <a:lnTo>
                        <a:pt x="899" y="104"/>
                      </a:lnTo>
                      <a:lnTo>
                        <a:pt x="901" y="97"/>
                      </a:lnTo>
                      <a:lnTo>
                        <a:pt x="903" y="90"/>
                      </a:lnTo>
                      <a:lnTo>
                        <a:pt x="904" y="83"/>
                      </a:lnTo>
                      <a:lnTo>
                        <a:pt x="904" y="75"/>
                      </a:lnTo>
                      <a:lnTo>
                        <a:pt x="904" y="0"/>
                      </a:lnTo>
                      <a:lnTo>
                        <a:pt x="0" y="0"/>
                      </a:lnTo>
                      <a:lnTo>
                        <a:pt x="0" y="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cxnSp>
            <p:nvCxnSpPr>
              <p:cNvPr id="217" name="Straight Connector 216"/>
              <p:cNvCxnSpPr/>
              <p:nvPr/>
            </p:nvCxnSpPr>
            <p:spPr>
              <a:xfrm>
                <a:off x="1129666" y="2614613"/>
                <a:ext cx="1213813" cy="0"/>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218" name="Isosceles Triangle 217"/>
              <p:cNvSpPr/>
              <p:nvPr/>
            </p:nvSpPr>
            <p:spPr bwMode="gray">
              <a:xfrm>
                <a:off x="1608772" y="2519363"/>
                <a:ext cx="255600" cy="95250"/>
              </a:xfrm>
              <a:prstGeom prst="triangl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grpSp>
        <p:grpSp>
          <p:nvGrpSpPr>
            <p:cNvPr id="402" name="Group 401"/>
            <p:cNvGrpSpPr/>
            <p:nvPr/>
          </p:nvGrpSpPr>
          <p:grpSpPr>
            <a:xfrm>
              <a:off x="3939244" y="2105758"/>
              <a:ext cx="398370" cy="398370"/>
              <a:chOff x="7371761" y="3369643"/>
              <a:chExt cx="462939" cy="462939"/>
            </a:xfrm>
          </p:grpSpPr>
          <p:sp>
            <p:nvSpPr>
              <p:cNvPr id="403" name="Oval 402"/>
              <p:cNvSpPr/>
              <p:nvPr/>
            </p:nvSpPr>
            <p:spPr bwMode="gray">
              <a:xfrm>
                <a:off x="7371761" y="3369643"/>
                <a:ext cx="462939" cy="462939"/>
              </a:xfrm>
              <a:prstGeom prst="ellipse">
                <a:avLst/>
              </a:prstGeom>
              <a:solidFill>
                <a:srgbClr val="EFEFE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grpSp>
            <p:nvGrpSpPr>
              <p:cNvPr id="404" name="Group 403"/>
              <p:cNvGrpSpPr/>
              <p:nvPr/>
            </p:nvGrpSpPr>
            <p:grpSpPr>
              <a:xfrm>
                <a:off x="7461298" y="3459180"/>
                <a:ext cx="283864" cy="283864"/>
                <a:chOff x="7392114" y="3649445"/>
                <a:chExt cx="283864" cy="283864"/>
              </a:xfrm>
            </p:grpSpPr>
            <p:sp>
              <p:nvSpPr>
                <p:cNvPr id="405" name="Oval 404"/>
                <p:cNvSpPr/>
                <p:nvPr/>
              </p:nvSpPr>
              <p:spPr bwMode="gray">
                <a:xfrm>
                  <a:off x="7413189" y="3670520"/>
                  <a:ext cx="241715" cy="241715"/>
                </a:xfrm>
                <a:prstGeom prst="ellipse">
                  <a:avLst/>
                </a:prstGeom>
                <a:solidFill>
                  <a:schemeClr val="bg1">
                    <a:lumMod val="9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
              <p:nvSpPr>
                <p:cNvPr id="406" name="Freeform 44"/>
                <p:cNvSpPr>
                  <a:spLocks noEditPoints="1"/>
                </p:cNvSpPr>
                <p:nvPr/>
              </p:nvSpPr>
              <p:spPr bwMode="auto">
                <a:xfrm>
                  <a:off x="7392114" y="3649445"/>
                  <a:ext cx="283864" cy="283864"/>
                </a:xfrm>
                <a:custGeom>
                  <a:avLst/>
                  <a:gdLst>
                    <a:gd name="T0" fmla="*/ 337 w 596"/>
                    <a:gd name="T1" fmla="*/ 472 h 597"/>
                    <a:gd name="T2" fmla="*/ 304 w 596"/>
                    <a:gd name="T3" fmla="*/ 465 h 597"/>
                    <a:gd name="T4" fmla="*/ 284 w 596"/>
                    <a:gd name="T5" fmla="*/ 437 h 597"/>
                    <a:gd name="T6" fmla="*/ 291 w 596"/>
                    <a:gd name="T7" fmla="*/ 403 h 597"/>
                    <a:gd name="T8" fmla="*/ 134 w 596"/>
                    <a:gd name="T9" fmla="*/ 358 h 597"/>
                    <a:gd name="T10" fmla="*/ 111 w 596"/>
                    <a:gd name="T11" fmla="*/ 351 h 597"/>
                    <a:gd name="T12" fmla="*/ 94 w 596"/>
                    <a:gd name="T13" fmla="*/ 336 h 597"/>
                    <a:gd name="T14" fmla="*/ 82 w 596"/>
                    <a:gd name="T15" fmla="*/ 317 h 597"/>
                    <a:gd name="T16" fmla="*/ 80 w 596"/>
                    <a:gd name="T17" fmla="*/ 292 h 597"/>
                    <a:gd name="T18" fmla="*/ 88 w 596"/>
                    <a:gd name="T19" fmla="*/ 270 h 597"/>
                    <a:gd name="T20" fmla="*/ 102 w 596"/>
                    <a:gd name="T21" fmla="*/ 253 h 597"/>
                    <a:gd name="T22" fmla="*/ 122 w 596"/>
                    <a:gd name="T23" fmla="*/ 241 h 597"/>
                    <a:gd name="T24" fmla="*/ 334 w 596"/>
                    <a:gd name="T25" fmla="*/ 239 h 597"/>
                    <a:gd name="T26" fmla="*/ 284 w 596"/>
                    <a:gd name="T27" fmla="*/ 179 h 597"/>
                    <a:gd name="T28" fmla="*/ 291 w 596"/>
                    <a:gd name="T29" fmla="*/ 145 h 597"/>
                    <a:gd name="T30" fmla="*/ 320 w 596"/>
                    <a:gd name="T31" fmla="*/ 126 h 597"/>
                    <a:gd name="T32" fmla="*/ 353 w 596"/>
                    <a:gd name="T33" fmla="*/ 132 h 597"/>
                    <a:gd name="T34" fmla="*/ 517 w 596"/>
                    <a:gd name="T35" fmla="*/ 298 h 597"/>
                    <a:gd name="T36" fmla="*/ 298 w 596"/>
                    <a:gd name="T37" fmla="*/ 0 h 597"/>
                    <a:gd name="T38" fmla="*/ 239 w 596"/>
                    <a:gd name="T39" fmla="*/ 7 h 597"/>
                    <a:gd name="T40" fmla="*/ 183 w 596"/>
                    <a:gd name="T41" fmla="*/ 24 h 597"/>
                    <a:gd name="T42" fmla="*/ 132 w 596"/>
                    <a:gd name="T43" fmla="*/ 51 h 597"/>
                    <a:gd name="T44" fmla="*/ 88 w 596"/>
                    <a:gd name="T45" fmla="*/ 88 h 597"/>
                    <a:gd name="T46" fmla="*/ 52 w 596"/>
                    <a:gd name="T47" fmla="*/ 132 h 597"/>
                    <a:gd name="T48" fmla="*/ 24 w 596"/>
                    <a:gd name="T49" fmla="*/ 183 h 597"/>
                    <a:gd name="T50" fmla="*/ 7 w 596"/>
                    <a:gd name="T51" fmla="*/ 239 h 597"/>
                    <a:gd name="T52" fmla="*/ 0 w 596"/>
                    <a:gd name="T53" fmla="*/ 298 h 597"/>
                    <a:gd name="T54" fmla="*/ 7 w 596"/>
                    <a:gd name="T55" fmla="*/ 359 h 597"/>
                    <a:gd name="T56" fmla="*/ 24 w 596"/>
                    <a:gd name="T57" fmla="*/ 414 h 597"/>
                    <a:gd name="T58" fmla="*/ 52 w 596"/>
                    <a:gd name="T59" fmla="*/ 465 h 597"/>
                    <a:gd name="T60" fmla="*/ 88 w 596"/>
                    <a:gd name="T61" fmla="*/ 509 h 597"/>
                    <a:gd name="T62" fmla="*/ 132 w 596"/>
                    <a:gd name="T63" fmla="*/ 546 h 597"/>
                    <a:gd name="T64" fmla="*/ 183 w 596"/>
                    <a:gd name="T65" fmla="*/ 573 h 597"/>
                    <a:gd name="T66" fmla="*/ 239 w 596"/>
                    <a:gd name="T67" fmla="*/ 590 h 597"/>
                    <a:gd name="T68" fmla="*/ 298 w 596"/>
                    <a:gd name="T69" fmla="*/ 597 h 597"/>
                    <a:gd name="T70" fmla="*/ 359 w 596"/>
                    <a:gd name="T71" fmla="*/ 590 h 597"/>
                    <a:gd name="T72" fmla="*/ 415 w 596"/>
                    <a:gd name="T73" fmla="*/ 573 h 597"/>
                    <a:gd name="T74" fmla="*/ 465 w 596"/>
                    <a:gd name="T75" fmla="*/ 546 h 597"/>
                    <a:gd name="T76" fmla="*/ 509 w 596"/>
                    <a:gd name="T77" fmla="*/ 509 h 597"/>
                    <a:gd name="T78" fmla="*/ 546 w 596"/>
                    <a:gd name="T79" fmla="*/ 465 h 597"/>
                    <a:gd name="T80" fmla="*/ 573 w 596"/>
                    <a:gd name="T81" fmla="*/ 414 h 597"/>
                    <a:gd name="T82" fmla="*/ 591 w 596"/>
                    <a:gd name="T83" fmla="*/ 359 h 597"/>
                    <a:gd name="T84" fmla="*/ 596 w 596"/>
                    <a:gd name="T85" fmla="*/ 298 h 597"/>
                    <a:gd name="T86" fmla="*/ 591 w 596"/>
                    <a:gd name="T87" fmla="*/ 239 h 597"/>
                    <a:gd name="T88" fmla="*/ 573 w 596"/>
                    <a:gd name="T89" fmla="*/ 183 h 597"/>
                    <a:gd name="T90" fmla="*/ 546 w 596"/>
                    <a:gd name="T91" fmla="*/ 132 h 597"/>
                    <a:gd name="T92" fmla="*/ 509 w 596"/>
                    <a:gd name="T93" fmla="*/ 88 h 597"/>
                    <a:gd name="T94" fmla="*/ 465 w 596"/>
                    <a:gd name="T95" fmla="*/ 51 h 597"/>
                    <a:gd name="T96" fmla="*/ 415 w 596"/>
                    <a:gd name="T97" fmla="*/ 24 h 597"/>
                    <a:gd name="T98" fmla="*/ 359 w 596"/>
                    <a:gd name="T99" fmla="*/ 7 h 597"/>
                    <a:gd name="T100" fmla="*/ 298 w 596"/>
                    <a:gd name="T101"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96" h="597">
                      <a:moveTo>
                        <a:pt x="360" y="459"/>
                      </a:moveTo>
                      <a:lnTo>
                        <a:pt x="353" y="465"/>
                      </a:lnTo>
                      <a:lnTo>
                        <a:pt x="346" y="469"/>
                      </a:lnTo>
                      <a:lnTo>
                        <a:pt x="337" y="472"/>
                      </a:lnTo>
                      <a:lnTo>
                        <a:pt x="328" y="472"/>
                      </a:lnTo>
                      <a:lnTo>
                        <a:pt x="320" y="472"/>
                      </a:lnTo>
                      <a:lnTo>
                        <a:pt x="311" y="469"/>
                      </a:lnTo>
                      <a:lnTo>
                        <a:pt x="304" y="465"/>
                      </a:lnTo>
                      <a:lnTo>
                        <a:pt x="296" y="459"/>
                      </a:lnTo>
                      <a:lnTo>
                        <a:pt x="291" y="453"/>
                      </a:lnTo>
                      <a:lnTo>
                        <a:pt x="286" y="444"/>
                      </a:lnTo>
                      <a:lnTo>
                        <a:pt x="284" y="437"/>
                      </a:lnTo>
                      <a:lnTo>
                        <a:pt x="283" y="428"/>
                      </a:lnTo>
                      <a:lnTo>
                        <a:pt x="284" y="419"/>
                      </a:lnTo>
                      <a:lnTo>
                        <a:pt x="286" y="411"/>
                      </a:lnTo>
                      <a:lnTo>
                        <a:pt x="291" y="403"/>
                      </a:lnTo>
                      <a:lnTo>
                        <a:pt x="296" y="396"/>
                      </a:lnTo>
                      <a:lnTo>
                        <a:pt x="334" y="358"/>
                      </a:lnTo>
                      <a:lnTo>
                        <a:pt x="139" y="358"/>
                      </a:lnTo>
                      <a:lnTo>
                        <a:pt x="134" y="358"/>
                      </a:lnTo>
                      <a:lnTo>
                        <a:pt x="128" y="357"/>
                      </a:lnTo>
                      <a:lnTo>
                        <a:pt x="122" y="356"/>
                      </a:lnTo>
                      <a:lnTo>
                        <a:pt x="117" y="354"/>
                      </a:lnTo>
                      <a:lnTo>
                        <a:pt x="111" y="351"/>
                      </a:lnTo>
                      <a:lnTo>
                        <a:pt x="106" y="348"/>
                      </a:lnTo>
                      <a:lnTo>
                        <a:pt x="102" y="345"/>
                      </a:lnTo>
                      <a:lnTo>
                        <a:pt x="97" y="341"/>
                      </a:lnTo>
                      <a:lnTo>
                        <a:pt x="94" y="336"/>
                      </a:lnTo>
                      <a:lnTo>
                        <a:pt x="90" y="332"/>
                      </a:lnTo>
                      <a:lnTo>
                        <a:pt x="88" y="327"/>
                      </a:lnTo>
                      <a:lnTo>
                        <a:pt x="84" y="322"/>
                      </a:lnTo>
                      <a:lnTo>
                        <a:pt x="82" y="317"/>
                      </a:lnTo>
                      <a:lnTo>
                        <a:pt x="81" y="310"/>
                      </a:lnTo>
                      <a:lnTo>
                        <a:pt x="80" y="305"/>
                      </a:lnTo>
                      <a:lnTo>
                        <a:pt x="80" y="298"/>
                      </a:lnTo>
                      <a:lnTo>
                        <a:pt x="80" y="292"/>
                      </a:lnTo>
                      <a:lnTo>
                        <a:pt x="81" y="287"/>
                      </a:lnTo>
                      <a:lnTo>
                        <a:pt x="82" y="281"/>
                      </a:lnTo>
                      <a:lnTo>
                        <a:pt x="84" y="276"/>
                      </a:lnTo>
                      <a:lnTo>
                        <a:pt x="88" y="270"/>
                      </a:lnTo>
                      <a:lnTo>
                        <a:pt x="90" y="265"/>
                      </a:lnTo>
                      <a:lnTo>
                        <a:pt x="94" y="261"/>
                      </a:lnTo>
                      <a:lnTo>
                        <a:pt x="97" y="256"/>
                      </a:lnTo>
                      <a:lnTo>
                        <a:pt x="102" y="253"/>
                      </a:lnTo>
                      <a:lnTo>
                        <a:pt x="106" y="249"/>
                      </a:lnTo>
                      <a:lnTo>
                        <a:pt x="111" y="247"/>
                      </a:lnTo>
                      <a:lnTo>
                        <a:pt x="117" y="243"/>
                      </a:lnTo>
                      <a:lnTo>
                        <a:pt x="122" y="241"/>
                      </a:lnTo>
                      <a:lnTo>
                        <a:pt x="128" y="240"/>
                      </a:lnTo>
                      <a:lnTo>
                        <a:pt x="134" y="239"/>
                      </a:lnTo>
                      <a:lnTo>
                        <a:pt x="139" y="239"/>
                      </a:lnTo>
                      <a:lnTo>
                        <a:pt x="334" y="239"/>
                      </a:lnTo>
                      <a:lnTo>
                        <a:pt x="296" y="201"/>
                      </a:lnTo>
                      <a:lnTo>
                        <a:pt x="291" y="195"/>
                      </a:lnTo>
                      <a:lnTo>
                        <a:pt x="286" y="186"/>
                      </a:lnTo>
                      <a:lnTo>
                        <a:pt x="284" y="179"/>
                      </a:lnTo>
                      <a:lnTo>
                        <a:pt x="283" y="170"/>
                      </a:lnTo>
                      <a:lnTo>
                        <a:pt x="284" y="161"/>
                      </a:lnTo>
                      <a:lnTo>
                        <a:pt x="286" y="153"/>
                      </a:lnTo>
                      <a:lnTo>
                        <a:pt x="291" y="145"/>
                      </a:lnTo>
                      <a:lnTo>
                        <a:pt x="296" y="138"/>
                      </a:lnTo>
                      <a:lnTo>
                        <a:pt x="304" y="132"/>
                      </a:lnTo>
                      <a:lnTo>
                        <a:pt x="311" y="128"/>
                      </a:lnTo>
                      <a:lnTo>
                        <a:pt x="320" y="126"/>
                      </a:lnTo>
                      <a:lnTo>
                        <a:pt x="328" y="125"/>
                      </a:lnTo>
                      <a:lnTo>
                        <a:pt x="337" y="126"/>
                      </a:lnTo>
                      <a:lnTo>
                        <a:pt x="346" y="128"/>
                      </a:lnTo>
                      <a:lnTo>
                        <a:pt x="353" y="132"/>
                      </a:lnTo>
                      <a:lnTo>
                        <a:pt x="360" y="138"/>
                      </a:lnTo>
                      <a:lnTo>
                        <a:pt x="514" y="292"/>
                      </a:lnTo>
                      <a:lnTo>
                        <a:pt x="516" y="295"/>
                      </a:lnTo>
                      <a:lnTo>
                        <a:pt x="517" y="298"/>
                      </a:lnTo>
                      <a:lnTo>
                        <a:pt x="516" y="303"/>
                      </a:lnTo>
                      <a:lnTo>
                        <a:pt x="514" y="306"/>
                      </a:lnTo>
                      <a:lnTo>
                        <a:pt x="360" y="459"/>
                      </a:lnTo>
                      <a:close/>
                      <a:moveTo>
                        <a:pt x="298" y="0"/>
                      </a:moveTo>
                      <a:lnTo>
                        <a:pt x="283" y="1"/>
                      </a:lnTo>
                      <a:lnTo>
                        <a:pt x="268" y="3"/>
                      </a:lnTo>
                      <a:lnTo>
                        <a:pt x="253" y="4"/>
                      </a:lnTo>
                      <a:lnTo>
                        <a:pt x="239" y="7"/>
                      </a:lnTo>
                      <a:lnTo>
                        <a:pt x="224" y="10"/>
                      </a:lnTo>
                      <a:lnTo>
                        <a:pt x="210" y="14"/>
                      </a:lnTo>
                      <a:lnTo>
                        <a:pt x="197" y="19"/>
                      </a:lnTo>
                      <a:lnTo>
                        <a:pt x="183" y="24"/>
                      </a:lnTo>
                      <a:lnTo>
                        <a:pt x="170" y="30"/>
                      </a:lnTo>
                      <a:lnTo>
                        <a:pt x="157" y="37"/>
                      </a:lnTo>
                      <a:lnTo>
                        <a:pt x="144" y="44"/>
                      </a:lnTo>
                      <a:lnTo>
                        <a:pt x="132" y="51"/>
                      </a:lnTo>
                      <a:lnTo>
                        <a:pt x="120" y="60"/>
                      </a:lnTo>
                      <a:lnTo>
                        <a:pt x="109" y="68"/>
                      </a:lnTo>
                      <a:lnTo>
                        <a:pt x="98" y="78"/>
                      </a:lnTo>
                      <a:lnTo>
                        <a:pt x="88" y="88"/>
                      </a:lnTo>
                      <a:lnTo>
                        <a:pt x="78" y="99"/>
                      </a:lnTo>
                      <a:lnTo>
                        <a:pt x="69" y="109"/>
                      </a:lnTo>
                      <a:lnTo>
                        <a:pt x="60" y="120"/>
                      </a:lnTo>
                      <a:lnTo>
                        <a:pt x="52" y="132"/>
                      </a:lnTo>
                      <a:lnTo>
                        <a:pt x="43" y="144"/>
                      </a:lnTo>
                      <a:lnTo>
                        <a:pt x="37" y="157"/>
                      </a:lnTo>
                      <a:lnTo>
                        <a:pt x="30" y="170"/>
                      </a:lnTo>
                      <a:lnTo>
                        <a:pt x="24" y="183"/>
                      </a:lnTo>
                      <a:lnTo>
                        <a:pt x="19" y="196"/>
                      </a:lnTo>
                      <a:lnTo>
                        <a:pt x="14" y="210"/>
                      </a:lnTo>
                      <a:lnTo>
                        <a:pt x="10" y="224"/>
                      </a:lnTo>
                      <a:lnTo>
                        <a:pt x="7" y="239"/>
                      </a:lnTo>
                      <a:lnTo>
                        <a:pt x="4" y="253"/>
                      </a:lnTo>
                      <a:lnTo>
                        <a:pt x="2" y="268"/>
                      </a:lnTo>
                      <a:lnTo>
                        <a:pt x="1" y="283"/>
                      </a:lnTo>
                      <a:lnTo>
                        <a:pt x="0" y="298"/>
                      </a:lnTo>
                      <a:lnTo>
                        <a:pt x="1" y="314"/>
                      </a:lnTo>
                      <a:lnTo>
                        <a:pt x="2" y="329"/>
                      </a:lnTo>
                      <a:lnTo>
                        <a:pt x="4" y="344"/>
                      </a:lnTo>
                      <a:lnTo>
                        <a:pt x="7" y="359"/>
                      </a:lnTo>
                      <a:lnTo>
                        <a:pt x="10" y="373"/>
                      </a:lnTo>
                      <a:lnTo>
                        <a:pt x="14" y="387"/>
                      </a:lnTo>
                      <a:lnTo>
                        <a:pt x="19" y="401"/>
                      </a:lnTo>
                      <a:lnTo>
                        <a:pt x="24" y="414"/>
                      </a:lnTo>
                      <a:lnTo>
                        <a:pt x="30" y="428"/>
                      </a:lnTo>
                      <a:lnTo>
                        <a:pt x="37" y="440"/>
                      </a:lnTo>
                      <a:lnTo>
                        <a:pt x="43" y="453"/>
                      </a:lnTo>
                      <a:lnTo>
                        <a:pt x="52" y="465"/>
                      </a:lnTo>
                      <a:lnTo>
                        <a:pt x="60" y="477"/>
                      </a:lnTo>
                      <a:lnTo>
                        <a:pt x="69" y="487"/>
                      </a:lnTo>
                      <a:lnTo>
                        <a:pt x="78" y="498"/>
                      </a:lnTo>
                      <a:lnTo>
                        <a:pt x="88" y="509"/>
                      </a:lnTo>
                      <a:lnTo>
                        <a:pt x="98" y="519"/>
                      </a:lnTo>
                      <a:lnTo>
                        <a:pt x="109" y="528"/>
                      </a:lnTo>
                      <a:lnTo>
                        <a:pt x="120" y="537"/>
                      </a:lnTo>
                      <a:lnTo>
                        <a:pt x="132" y="546"/>
                      </a:lnTo>
                      <a:lnTo>
                        <a:pt x="144" y="553"/>
                      </a:lnTo>
                      <a:lnTo>
                        <a:pt x="157" y="561"/>
                      </a:lnTo>
                      <a:lnTo>
                        <a:pt x="170" y="567"/>
                      </a:lnTo>
                      <a:lnTo>
                        <a:pt x="183" y="573"/>
                      </a:lnTo>
                      <a:lnTo>
                        <a:pt x="197" y="578"/>
                      </a:lnTo>
                      <a:lnTo>
                        <a:pt x="210" y="584"/>
                      </a:lnTo>
                      <a:lnTo>
                        <a:pt x="224" y="587"/>
                      </a:lnTo>
                      <a:lnTo>
                        <a:pt x="239" y="590"/>
                      </a:lnTo>
                      <a:lnTo>
                        <a:pt x="253" y="593"/>
                      </a:lnTo>
                      <a:lnTo>
                        <a:pt x="268" y="595"/>
                      </a:lnTo>
                      <a:lnTo>
                        <a:pt x="283" y="597"/>
                      </a:lnTo>
                      <a:lnTo>
                        <a:pt x="298" y="597"/>
                      </a:lnTo>
                      <a:lnTo>
                        <a:pt x="313" y="597"/>
                      </a:lnTo>
                      <a:lnTo>
                        <a:pt x="328" y="595"/>
                      </a:lnTo>
                      <a:lnTo>
                        <a:pt x="344" y="593"/>
                      </a:lnTo>
                      <a:lnTo>
                        <a:pt x="359" y="590"/>
                      </a:lnTo>
                      <a:lnTo>
                        <a:pt x="373" y="587"/>
                      </a:lnTo>
                      <a:lnTo>
                        <a:pt x="387" y="584"/>
                      </a:lnTo>
                      <a:lnTo>
                        <a:pt x="401" y="578"/>
                      </a:lnTo>
                      <a:lnTo>
                        <a:pt x="415" y="573"/>
                      </a:lnTo>
                      <a:lnTo>
                        <a:pt x="428" y="567"/>
                      </a:lnTo>
                      <a:lnTo>
                        <a:pt x="441" y="561"/>
                      </a:lnTo>
                      <a:lnTo>
                        <a:pt x="453" y="553"/>
                      </a:lnTo>
                      <a:lnTo>
                        <a:pt x="465" y="546"/>
                      </a:lnTo>
                      <a:lnTo>
                        <a:pt x="476" y="537"/>
                      </a:lnTo>
                      <a:lnTo>
                        <a:pt x="488" y="528"/>
                      </a:lnTo>
                      <a:lnTo>
                        <a:pt x="499" y="519"/>
                      </a:lnTo>
                      <a:lnTo>
                        <a:pt x="509" y="509"/>
                      </a:lnTo>
                      <a:lnTo>
                        <a:pt x="519" y="498"/>
                      </a:lnTo>
                      <a:lnTo>
                        <a:pt x="528" y="487"/>
                      </a:lnTo>
                      <a:lnTo>
                        <a:pt x="537" y="477"/>
                      </a:lnTo>
                      <a:lnTo>
                        <a:pt x="546" y="465"/>
                      </a:lnTo>
                      <a:lnTo>
                        <a:pt x="553" y="453"/>
                      </a:lnTo>
                      <a:lnTo>
                        <a:pt x="561" y="440"/>
                      </a:lnTo>
                      <a:lnTo>
                        <a:pt x="567" y="428"/>
                      </a:lnTo>
                      <a:lnTo>
                        <a:pt x="573" y="414"/>
                      </a:lnTo>
                      <a:lnTo>
                        <a:pt x="578" y="401"/>
                      </a:lnTo>
                      <a:lnTo>
                        <a:pt x="583" y="387"/>
                      </a:lnTo>
                      <a:lnTo>
                        <a:pt x="587" y="373"/>
                      </a:lnTo>
                      <a:lnTo>
                        <a:pt x="591" y="359"/>
                      </a:lnTo>
                      <a:lnTo>
                        <a:pt x="593" y="344"/>
                      </a:lnTo>
                      <a:lnTo>
                        <a:pt x="595" y="329"/>
                      </a:lnTo>
                      <a:lnTo>
                        <a:pt x="596" y="314"/>
                      </a:lnTo>
                      <a:lnTo>
                        <a:pt x="596" y="298"/>
                      </a:lnTo>
                      <a:lnTo>
                        <a:pt x="596" y="283"/>
                      </a:lnTo>
                      <a:lnTo>
                        <a:pt x="595" y="268"/>
                      </a:lnTo>
                      <a:lnTo>
                        <a:pt x="593" y="253"/>
                      </a:lnTo>
                      <a:lnTo>
                        <a:pt x="591" y="239"/>
                      </a:lnTo>
                      <a:lnTo>
                        <a:pt x="587" y="224"/>
                      </a:lnTo>
                      <a:lnTo>
                        <a:pt x="583" y="210"/>
                      </a:lnTo>
                      <a:lnTo>
                        <a:pt x="578" y="196"/>
                      </a:lnTo>
                      <a:lnTo>
                        <a:pt x="573" y="183"/>
                      </a:lnTo>
                      <a:lnTo>
                        <a:pt x="567" y="170"/>
                      </a:lnTo>
                      <a:lnTo>
                        <a:pt x="561" y="157"/>
                      </a:lnTo>
                      <a:lnTo>
                        <a:pt x="553" y="144"/>
                      </a:lnTo>
                      <a:lnTo>
                        <a:pt x="546" y="132"/>
                      </a:lnTo>
                      <a:lnTo>
                        <a:pt x="537" y="120"/>
                      </a:lnTo>
                      <a:lnTo>
                        <a:pt x="528" y="109"/>
                      </a:lnTo>
                      <a:lnTo>
                        <a:pt x="519" y="99"/>
                      </a:lnTo>
                      <a:lnTo>
                        <a:pt x="509" y="88"/>
                      </a:lnTo>
                      <a:lnTo>
                        <a:pt x="499" y="78"/>
                      </a:lnTo>
                      <a:lnTo>
                        <a:pt x="488" y="68"/>
                      </a:lnTo>
                      <a:lnTo>
                        <a:pt x="476" y="60"/>
                      </a:lnTo>
                      <a:lnTo>
                        <a:pt x="465" y="51"/>
                      </a:lnTo>
                      <a:lnTo>
                        <a:pt x="453" y="44"/>
                      </a:lnTo>
                      <a:lnTo>
                        <a:pt x="441" y="37"/>
                      </a:lnTo>
                      <a:lnTo>
                        <a:pt x="428" y="30"/>
                      </a:lnTo>
                      <a:lnTo>
                        <a:pt x="415" y="24"/>
                      </a:lnTo>
                      <a:lnTo>
                        <a:pt x="401" y="19"/>
                      </a:lnTo>
                      <a:lnTo>
                        <a:pt x="387" y="14"/>
                      </a:lnTo>
                      <a:lnTo>
                        <a:pt x="373" y="10"/>
                      </a:lnTo>
                      <a:lnTo>
                        <a:pt x="359" y="7"/>
                      </a:lnTo>
                      <a:lnTo>
                        <a:pt x="344" y="4"/>
                      </a:lnTo>
                      <a:lnTo>
                        <a:pt x="328" y="3"/>
                      </a:lnTo>
                      <a:lnTo>
                        <a:pt x="313" y="1"/>
                      </a:lnTo>
                      <a:lnTo>
                        <a:pt x="298" y="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dirty="0"/>
                </a:p>
              </p:txBody>
            </p:sp>
          </p:grpSp>
        </p:grpSp>
      </p:grpSp>
      <p:grpSp>
        <p:nvGrpSpPr>
          <p:cNvPr id="24" name="Group 23"/>
          <p:cNvGrpSpPr/>
          <p:nvPr/>
        </p:nvGrpSpPr>
        <p:grpSpPr>
          <a:xfrm>
            <a:off x="6514244" y="1337083"/>
            <a:ext cx="5069648" cy="1767973"/>
            <a:chOff x="6514244" y="1420957"/>
            <a:chExt cx="5069648" cy="1767973"/>
          </a:xfrm>
        </p:grpSpPr>
        <p:grpSp>
          <p:nvGrpSpPr>
            <p:cNvPr id="18" name="Group 17"/>
            <p:cNvGrpSpPr/>
            <p:nvPr/>
          </p:nvGrpSpPr>
          <p:grpSpPr>
            <a:xfrm>
              <a:off x="6514244" y="1420957"/>
              <a:ext cx="2996626" cy="1767973"/>
              <a:chOff x="6514244" y="1420957"/>
              <a:chExt cx="2996626" cy="1767973"/>
            </a:xfrm>
          </p:grpSpPr>
          <p:grpSp>
            <p:nvGrpSpPr>
              <p:cNvPr id="137" name="Group 136"/>
              <p:cNvGrpSpPr/>
              <p:nvPr/>
            </p:nvGrpSpPr>
            <p:grpSpPr>
              <a:xfrm>
                <a:off x="6514244" y="2168139"/>
                <a:ext cx="795386" cy="1020791"/>
                <a:chOff x="1129666" y="1743803"/>
                <a:chExt cx="1213813" cy="1557796"/>
              </a:xfrm>
            </p:grpSpPr>
            <p:sp>
              <p:nvSpPr>
                <p:cNvPr id="174" name="TextBox 173"/>
                <p:cNvSpPr txBox="1"/>
                <p:nvPr/>
              </p:nvSpPr>
              <p:spPr>
                <a:xfrm>
                  <a:off x="1892311" y="2679700"/>
                  <a:ext cx="206375" cy="234950"/>
                </a:xfrm>
                <a:prstGeom prst="rect">
                  <a:avLst/>
                </a:prstGeom>
                <a:noFill/>
              </p:spPr>
              <p:txBody>
                <a:bodyPr wrap="none" lIns="0" tIns="0" rIns="0" bIns="0" rtlCol="0">
                  <a:noAutofit/>
                </a:bodyPr>
                <a:lstStyle/>
                <a:p>
                  <a:pPr algn="ctr">
                    <a:lnSpc>
                      <a:spcPct val="90000"/>
                    </a:lnSpc>
                  </a:pPr>
                  <a:r>
                    <a:rPr lang="en-US" sz="1400" dirty="0" smtClean="0"/>
                    <a:t>..</a:t>
                  </a:r>
                  <a:endParaRPr lang="en-US" sz="1400" dirty="0"/>
                </a:p>
              </p:txBody>
            </p:sp>
            <p:sp>
              <p:nvSpPr>
                <p:cNvPr id="175" name="TextBox 174"/>
                <p:cNvSpPr txBox="1"/>
                <p:nvPr/>
              </p:nvSpPr>
              <p:spPr>
                <a:xfrm>
                  <a:off x="1514707" y="3034232"/>
                  <a:ext cx="427795" cy="267367"/>
                </a:xfrm>
                <a:prstGeom prst="rect">
                  <a:avLst/>
                </a:prstGeom>
                <a:noFill/>
              </p:spPr>
              <p:txBody>
                <a:bodyPr wrap="none" lIns="0" tIns="0" rIns="0" bIns="0" rtlCol="0" anchor="ctr">
                  <a:noAutofit/>
                </a:bodyPr>
                <a:lstStyle/>
                <a:p>
                  <a:pPr>
                    <a:lnSpc>
                      <a:spcPct val="90000"/>
                    </a:lnSpc>
                  </a:pPr>
                  <a:r>
                    <a:rPr lang="en-US" sz="1600" dirty="0" smtClean="0">
                      <a:solidFill>
                        <a:schemeClr val="bg2">
                          <a:lumMod val="50000"/>
                        </a:schemeClr>
                      </a:solidFill>
                    </a:rPr>
                    <a:t>15K</a:t>
                  </a:r>
                  <a:endParaRPr lang="en-US" sz="1600" dirty="0">
                    <a:solidFill>
                      <a:schemeClr val="bg2">
                        <a:lumMod val="50000"/>
                      </a:schemeClr>
                    </a:solidFill>
                  </a:endParaRPr>
                </a:p>
              </p:txBody>
            </p:sp>
            <p:sp>
              <p:nvSpPr>
                <p:cNvPr id="176" name="Freeform 284"/>
                <p:cNvSpPr>
                  <a:spLocks noEditPoints="1"/>
                </p:cNvSpPr>
                <p:nvPr/>
              </p:nvSpPr>
              <p:spPr bwMode="auto">
                <a:xfrm>
                  <a:off x="1569340" y="1743803"/>
                  <a:ext cx="334465" cy="667179"/>
                </a:xfrm>
                <a:custGeom>
                  <a:avLst/>
                  <a:gdLst>
                    <a:gd name="T0" fmla="*/ 392 w 766"/>
                    <a:gd name="T1" fmla="*/ 920 h 1528"/>
                    <a:gd name="T2" fmla="*/ 414 w 766"/>
                    <a:gd name="T3" fmla="*/ 932 h 1528"/>
                    <a:gd name="T4" fmla="*/ 426 w 766"/>
                    <a:gd name="T5" fmla="*/ 954 h 1528"/>
                    <a:gd name="T6" fmla="*/ 426 w 766"/>
                    <a:gd name="T7" fmla="*/ 972 h 1528"/>
                    <a:gd name="T8" fmla="*/ 414 w 766"/>
                    <a:gd name="T9" fmla="*/ 994 h 1528"/>
                    <a:gd name="T10" fmla="*/ 392 w 766"/>
                    <a:gd name="T11" fmla="*/ 1008 h 1528"/>
                    <a:gd name="T12" fmla="*/ 374 w 766"/>
                    <a:gd name="T13" fmla="*/ 1008 h 1528"/>
                    <a:gd name="T14" fmla="*/ 352 w 766"/>
                    <a:gd name="T15" fmla="*/ 994 h 1528"/>
                    <a:gd name="T16" fmla="*/ 340 w 766"/>
                    <a:gd name="T17" fmla="*/ 972 h 1528"/>
                    <a:gd name="T18" fmla="*/ 340 w 766"/>
                    <a:gd name="T19" fmla="*/ 954 h 1528"/>
                    <a:gd name="T20" fmla="*/ 352 w 766"/>
                    <a:gd name="T21" fmla="*/ 932 h 1528"/>
                    <a:gd name="T22" fmla="*/ 374 w 766"/>
                    <a:gd name="T23" fmla="*/ 920 h 1528"/>
                    <a:gd name="T24" fmla="*/ 536 w 766"/>
                    <a:gd name="T25" fmla="*/ 1528 h 1528"/>
                    <a:gd name="T26" fmla="*/ 230 w 766"/>
                    <a:gd name="T27" fmla="*/ 1528 h 1528"/>
                    <a:gd name="T28" fmla="*/ 16 w 766"/>
                    <a:gd name="T29" fmla="*/ 1508 h 1528"/>
                    <a:gd name="T30" fmla="*/ 4 w 766"/>
                    <a:gd name="T31" fmla="*/ 1504 h 1528"/>
                    <a:gd name="T32" fmla="*/ 0 w 766"/>
                    <a:gd name="T33" fmla="*/ 38 h 1528"/>
                    <a:gd name="T34" fmla="*/ 4 w 766"/>
                    <a:gd name="T35" fmla="*/ 26 h 1528"/>
                    <a:gd name="T36" fmla="*/ 90 w 766"/>
                    <a:gd name="T37" fmla="*/ 22 h 1528"/>
                    <a:gd name="T38" fmla="*/ 676 w 766"/>
                    <a:gd name="T39" fmla="*/ 22 h 1528"/>
                    <a:gd name="T40" fmla="*/ 756 w 766"/>
                    <a:gd name="T41" fmla="*/ 22 h 1528"/>
                    <a:gd name="T42" fmla="*/ 766 w 766"/>
                    <a:gd name="T43" fmla="*/ 38 h 1528"/>
                    <a:gd name="T44" fmla="*/ 764 w 766"/>
                    <a:gd name="T45" fmla="*/ 1498 h 1528"/>
                    <a:gd name="T46" fmla="*/ 750 w 766"/>
                    <a:gd name="T47" fmla="*/ 1508 h 1528"/>
                    <a:gd name="T48" fmla="*/ 536 w 766"/>
                    <a:gd name="T49" fmla="*/ 1528 h 1528"/>
                    <a:gd name="T50" fmla="*/ 648 w 766"/>
                    <a:gd name="T51" fmla="*/ 156 h 1528"/>
                    <a:gd name="T52" fmla="*/ 118 w 766"/>
                    <a:gd name="T53" fmla="*/ 496 h 1528"/>
                    <a:gd name="T54" fmla="*/ 118 w 766"/>
                    <a:gd name="T55" fmla="*/ 348 h 1528"/>
                    <a:gd name="T56" fmla="*/ 648 w 766"/>
                    <a:gd name="T57" fmla="*/ 688 h 1528"/>
                    <a:gd name="T58" fmla="*/ 118 w 766"/>
                    <a:gd name="T59" fmla="*/ 688 h 1528"/>
                    <a:gd name="T60" fmla="*/ 366 w 766"/>
                    <a:gd name="T61" fmla="*/ 882 h 1528"/>
                    <a:gd name="T62" fmla="*/ 324 w 766"/>
                    <a:gd name="T63" fmla="*/ 904 h 1528"/>
                    <a:gd name="T64" fmla="*/ 302 w 766"/>
                    <a:gd name="T65" fmla="*/ 946 h 1528"/>
                    <a:gd name="T66" fmla="*/ 302 w 766"/>
                    <a:gd name="T67" fmla="*/ 980 h 1528"/>
                    <a:gd name="T68" fmla="*/ 324 w 766"/>
                    <a:gd name="T69" fmla="*/ 1022 h 1528"/>
                    <a:gd name="T70" fmla="*/ 366 w 766"/>
                    <a:gd name="T71" fmla="*/ 1044 h 1528"/>
                    <a:gd name="T72" fmla="*/ 400 w 766"/>
                    <a:gd name="T73" fmla="*/ 1044 h 1528"/>
                    <a:gd name="T74" fmla="*/ 442 w 766"/>
                    <a:gd name="T75" fmla="*/ 1022 h 1528"/>
                    <a:gd name="T76" fmla="*/ 464 w 766"/>
                    <a:gd name="T77" fmla="*/ 980 h 1528"/>
                    <a:gd name="T78" fmla="*/ 464 w 766"/>
                    <a:gd name="T79" fmla="*/ 946 h 1528"/>
                    <a:gd name="T80" fmla="*/ 442 w 766"/>
                    <a:gd name="T81" fmla="*/ 904 h 1528"/>
                    <a:gd name="T82" fmla="*/ 400 w 766"/>
                    <a:gd name="T83" fmla="*/ 882 h 1528"/>
                    <a:gd name="T84" fmla="*/ 648 w 766"/>
                    <a:gd name="T85" fmla="*/ 1362 h 1528"/>
                    <a:gd name="T86" fmla="*/ 624 w 766"/>
                    <a:gd name="T87" fmla="*/ 1014 h 1528"/>
                    <a:gd name="T88" fmla="*/ 534 w 766"/>
                    <a:gd name="T89" fmla="*/ 1084 h 1528"/>
                    <a:gd name="T90" fmla="*/ 442 w 766"/>
                    <a:gd name="T91" fmla="*/ 1114 h 1528"/>
                    <a:gd name="T92" fmla="*/ 382 w 766"/>
                    <a:gd name="T93" fmla="*/ 1120 h 1528"/>
                    <a:gd name="T94" fmla="*/ 342 w 766"/>
                    <a:gd name="T95" fmla="*/ 1118 h 1528"/>
                    <a:gd name="T96" fmla="*/ 268 w 766"/>
                    <a:gd name="T97" fmla="*/ 1098 h 1528"/>
                    <a:gd name="T98" fmla="*/ 170 w 766"/>
                    <a:gd name="T99" fmla="*/ 1040 h 1528"/>
                    <a:gd name="T100" fmla="*/ 118 w 766"/>
                    <a:gd name="T101" fmla="*/ 1362 h 1528"/>
                    <a:gd name="T102" fmla="*/ 648 w 766"/>
                    <a:gd name="T103" fmla="*/ 1362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66" h="1528">
                      <a:moveTo>
                        <a:pt x="382" y="918"/>
                      </a:moveTo>
                      <a:lnTo>
                        <a:pt x="382" y="918"/>
                      </a:lnTo>
                      <a:lnTo>
                        <a:pt x="392" y="920"/>
                      </a:lnTo>
                      <a:lnTo>
                        <a:pt x="400" y="922"/>
                      </a:lnTo>
                      <a:lnTo>
                        <a:pt x="408" y="926"/>
                      </a:lnTo>
                      <a:lnTo>
                        <a:pt x="414" y="932"/>
                      </a:lnTo>
                      <a:lnTo>
                        <a:pt x="420" y="938"/>
                      </a:lnTo>
                      <a:lnTo>
                        <a:pt x="424" y="946"/>
                      </a:lnTo>
                      <a:lnTo>
                        <a:pt x="426" y="954"/>
                      </a:lnTo>
                      <a:lnTo>
                        <a:pt x="428" y="964"/>
                      </a:lnTo>
                      <a:lnTo>
                        <a:pt x="428" y="964"/>
                      </a:lnTo>
                      <a:lnTo>
                        <a:pt x="426" y="972"/>
                      </a:lnTo>
                      <a:lnTo>
                        <a:pt x="424" y="980"/>
                      </a:lnTo>
                      <a:lnTo>
                        <a:pt x="420" y="988"/>
                      </a:lnTo>
                      <a:lnTo>
                        <a:pt x="414" y="994"/>
                      </a:lnTo>
                      <a:lnTo>
                        <a:pt x="408" y="1000"/>
                      </a:lnTo>
                      <a:lnTo>
                        <a:pt x="400" y="1004"/>
                      </a:lnTo>
                      <a:lnTo>
                        <a:pt x="392" y="1008"/>
                      </a:lnTo>
                      <a:lnTo>
                        <a:pt x="382" y="1008"/>
                      </a:lnTo>
                      <a:lnTo>
                        <a:pt x="382" y="1008"/>
                      </a:lnTo>
                      <a:lnTo>
                        <a:pt x="374" y="1008"/>
                      </a:lnTo>
                      <a:lnTo>
                        <a:pt x="366" y="1004"/>
                      </a:lnTo>
                      <a:lnTo>
                        <a:pt x="358" y="1000"/>
                      </a:lnTo>
                      <a:lnTo>
                        <a:pt x="352" y="994"/>
                      </a:lnTo>
                      <a:lnTo>
                        <a:pt x="346" y="988"/>
                      </a:lnTo>
                      <a:lnTo>
                        <a:pt x="342" y="980"/>
                      </a:lnTo>
                      <a:lnTo>
                        <a:pt x="340" y="972"/>
                      </a:lnTo>
                      <a:lnTo>
                        <a:pt x="338" y="964"/>
                      </a:lnTo>
                      <a:lnTo>
                        <a:pt x="338" y="964"/>
                      </a:lnTo>
                      <a:lnTo>
                        <a:pt x="340" y="954"/>
                      </a:lnTo>
                      <a:lnTo>
                        <a:pt x="342" y="946"/>
                      </a:lnTo>
                      <a:lnTo>
                        <a:pt x="346" y="938"/>
                      </a:lnTo>
                      <a:lnTo>
                        <a:pt x="352" y="932"/>
                      </a:lnTo>
                      <a:lnTo>
                        <a:pt x="358" y="926"/>
                      </a:lnTo>
                      <a:lnTo>
                        <a:pt x="366" y="922"/>
                      </a:lnTo>
                      <a:lnTo>
                        <a:pt x="374" y="920"/>
                      </a:lnTo>
                      <a:lnTo>
                        <a:pt x="382" y="918"/>
                      </a:lnTo>
                      <a:lnTo>
                        <a:pt x="382" y="918"/>
                      </a:lnTo>
                      <a:close/>
                      <a:moveTo>
                        <a:pt x="536" y="1528"/>
                      </a:moveTo>
                      <a:lnTo>
                        <a:pt x="536" y="1508"/>
                      </a:lnTo>
                      <a:lnTo>
                        <a:pt x="230" y="1508"/>
                      </a:lnTo>
                      <a:lnTo>
                        <a:pt x="230" y="1528"/>
                      </a:lnTo>
                      <a:lnTo>
                        <a:pt x="94" y="1528"/>
                      </a:lnTo>
                      <a:lnTo>
                        <a:pt x="94" y="1508"/>
                      </a:lnTo>
                      <a:lnTo>
                        <a:pt x="16" y="1508"/>
                      </a:lnTo>
                      <a:lnTo>
                        <a:pt x="16" y="1508"/>
                      </a:lnTo>
                      <a:lnTo>
                        <a:pt x="10" y="1508"/>
                      </a:lnTo>
                      <a:lnTo>
                        <a:pt x="4" y="1504"/>
                      </a:lnTo>
                      <a:lnTo>
                        <a:pt x="2" y="1498"/>
                      </a:lnTo>
                      <a:lnTo>
                        <a:pt x="0" y="1492"/>
                      </a:lnTo>
                      <a:lnTo>
                        <a:pt x="0" y="38"/>
                      </a:lnTo>
                      <a:lnTo>
                        <a:pt x="0" y="38"/>
                      </a:lnTo>
                      <a:lnTo>
                        <a:pt x="2" y="32"/>
                      </a:lnTo>
                      <a:lnTo>
                        <a:pt x="4" y="26"/>
                      </a:lnTo>
                      <a:lnTo>
                        <a:pt x="10" y="22"/>
                      </a:lnTo>
                      <a:lnTo>
                        <a:pt x="16" y="22"/>
                      </a:lnTo>
                      <a:lnTo>
                        <a:pt x="90" y="22"/>
                      </a:lnTo>
                      <a:lnTo>
                        <a:pt x="108" y="0"/>
                      </a:lnTo>
                      <a:lnTo>
                        <a:pt x="658" y="0"/>
                      </a:lnTo>
                      <a:lnTo>
                        <a:pt x="676" y="22"/>
                      </a:lnTo>
                      <a:lnTo>
                        <a:pt x="750" y="22"/>
                      </a:lnTo>
                      <a:lnTo>
                        <a:pt x="750" y="22"/>
                      </a:lnTo>
                      <a:lnTo>
                        <a:pt x="756" y="22"/>
                      </a:lnTo>
                      <a:lnTo>
                        <a:pt x="762" y="26"/>
                      </a:lnTo>
                      <a:lnTo>
                        <a:pt x="764" y="32"/>
                      </a:lnTo>
                      <a:lnTo>
                        <a:pt x="766" y="38"/>
                      </a:lnTo>
                      <a:lnTo>
                        <a:pt x="766" y="1492"/>
                      </a:lnTo>
                      <a:lnTo>
                        <a:pt x="766" y="1492"/>
                      </a:lnTo>
                      <a:lnTo>
                        <a:pt x="764" y="1498"/>
                      </a:lnTo>
                      <a:lnTo>
                        <a:pt x="762" y="1504"/>
                      </a:lnTo>
                      <a:lnTo>
                        <a:pt x="756" y="1508"/>
                      </a:lnTo>
                      <a:lnTo>
                        <a:pt x="750" y="1508"/>
                      </a:lnTo>
                      <a:lnTo>
                        <a:pt x="672" y="1508"/>
                      </a:lnTo>
                      <a:lnTo>
                        <a:pt x="672" y="1528"/>
                      </a:lnTo>
                      <a:lnTo>
                        <a:pt x="536" y="1528"/>
                      </a:lnTo>
                      <a:close/>
                      <a:moveTo>
                        <a:pt x="118" y="304"/>
                      </a:moveTo>
                      <a:lnTo>
                        <a:pt x="648" y="304"/>
                      </a:lnTo>
                      <a:lnTo>
                        <a:pt x="648" y="156"/>
                      </a:lnTo>
                      <a:lnTo>
                        <a:pt x="118" y="156"/>
                      </a:lnTo>
                      <a:lnTo>
                        <a:pt x="118" y="304"/>
                      </a:lnTo>
                      <a:close/>
                      <a:moveTo>
                        <a:pt x="118" y="496"/>
                      </a:moveTo>
                      <a:lnTo>
                        <a:pt x="648" y="496"/>
                      </a:lnTo>
                      <a:lnTo>
                        <a:pt x="648" y="348"/>
                      </a:lnTo>
                      <a:lnTo>
                        <a:pt x="118" y="348"/>
                      </a:lnTo>
                      <a:lnTo>
                        <a:pt x="118" y="496"/>
                      </a:lnTo>
                      <a:close/>
                      <a:moveTo>
                        <a:pt x="118" y="688"/>
                      </a:moveTo>
                      <a:lnTo>
                        <a:pt x="648" y="688"/>
                      </a:lnTo>
                      <a:lnTo>
                        <a:pt x="648" y="540"/>
                      </a:lnTo>
                      <a:lnTo>
                        <a:pt x="118" y="540"/>
                      </a:lnTo>
                      <a:lnTo>
                        <a:pt x="118" y="688"/>
                      </a:lnTo>
                      <a:close/>
                      <a:moveTo>
                        <a:pt x="382" y="880"/>
                      </a:moveTo>
                      <a:lnTo>
                        <a:pt x="382" y="880"/>
                      </a:lnTo>
                      <a:lnTo>
                        <a:pt x="366" y="882"/>
                      </a:lnTo>
                      <a:lnTo>
                        <a:pt x="350" y="886"/>
                      </a:lnTo>
                      <a:lnTo>
                        <a:pt x="336" y="894"/>
                      </a:lnTo>
                      <a:lnTo>
                        <a:pt x="324" y="904"/>
                      </a:lnTo>
                      <a:lnTo>
                        <a:pt x="314" y="916"/>
                      </a:lnTo>
                      <a:lnTo>
                        <a:pt x="306" y="930"/>
                      </a:lnTo>
                      <a:lnTo>
                        <a:pt x="302" y="946"/>
                      </a:lnTo>
                      <a:lnTo>
                        <a:pt x="300" y="964"/>
                      </a:lnTo>
                      <a:lnTo>
                        <a:pt x="300" y="964"/>
                      </a:lnTo>
                      <a:lnTo>
                        <a:pt x="302" y="980"/>
                      </a:lnTo>
                      <a:lnTo>
                        <a:pt x="306" y="996"/>
                      </a:lnTo>
                      <a:lnTo>
                        <a:pt x="314" y="1010"/>
                      </a:lnTo>
                      <a:lnTo>
                        <a:pt x="324" y="1022"/>
                      </a:lnTo>
                      <a:lnTo>
                        <a:pt x="336" y="1032"/>
                      </a:lnTo>
                      <a:lnTo>
                        <a:pt x="350" y="1040"/>
                      </a:lnTo>
                      <a:lnTo>
                        <a:pt x="366" y="1044"/>
                      </a:lnTo>
                      <a:lnTo>
                        <a:pt x="382" y="1046"/>
                      </a:lnTo>
                      <a:lnTo>
                        <a:pt x="382" y="1046"/>
                      </a:lnTo>
                      <a:lnTo>
                        <a:pt x="400" y="1044"/>
                      </a:lnTo>
                      <a:lnTo>
                        <a:pt x="416" y="1040"/>
                      </a:lnTo>
                      <a:lnTo>
                        <a:pt x="430" y="1032"/>
                      </a:lnTo>
                      <a:lnTo>
                        <a:pt x="442" y="1022"/>
                      </a:lnTo>
                      <a:lnTo>
                        <a:pt x="452" y="1010"/>
                      </a:lnTo>
                      <a:lnTo>
                        <a:pt x="460" y="996"/>
                      </a:lnTo>
                      <a:lnTo>
                        <a:pt x="464" y="980"/>
                      </a:lnTo>
                      <a:lnTo>
                        <a:pt x="466" y="964"/>
                      </a:lnTo>
                      <a:lnTo>
                        <a:pt x="466" y="964"/>
                      </a:lnTo>
                      <a:lnTo>
                        <a:pt x="464" y="946"/>
                      </a:lnTo>
                      <a:lnTo>
                        <a:pt x="460" y="930"/>
                      </a:lnTo>
                      <a:lnTo>
                        <a:pt x="452" y="916"/>
                      </a:lnTo>
                      <a:lnTo>
                        <a:pt x="442" y="904"/>
                      </a:lnTo>
                      <a:lnTo>
                        <a:pt x="430" y="894"/>
                      </a:lnTo>
                      <a:lnTo>
                        <a:pt x="416" y="886"/>
                      </a:lnTo>
                      <a:lnTo>
                        <a:pt x="400" y="882"/>
                      </a:lnTo>
                      <a:lnTo>
                        <a:pt x="382" y="880"/>
                      </a:lnTo>
                      <a:lnTo>
                        <a:pt x="382" y="880"/>
                      </a:lnTo>
                      <a:close/>
                      <a:moveTo>
                        <a:pt x="648" y="1362"/>
                      </a:moveTo>
                      <a:lnTo>
                        <a:pt x="648" y="984"/>
                      </a:lnTo>
                      <a:lnTo>
                        <a:pt x="648" y="984"/>
                      </a:lnTo>
                      <a:lnTo>
                        <a:pt x="624" y="1014"/>
                      </a:lnTo>
                      <a:lnTo>
                        <a:pt x="596" y="1040"/>
                      </a:lnTo>
                      <a:lnTo>
                        <a:pt x="566" y="1064"/>
                      </a:lnTo>
                      <a:lnTo>
                        <a:pt x="534" y="1084"/>
                      </a:lnTo>
                      <a:lnTo>
                        <a:pt x="498" y="1098"/>
                      </a:lnTo>
                      <a:lnTo>
                        <a:pt x="462" y="1110"/>
                      </a:lnTo>
                      <a:lnTo>
                        <a:pt x="442" y="1114"/>
                      </a:lnTo>
                      <a:lnTo>
                        <a:pt x="424" y="1118"/>
                      </a:lnTo>
                      <a:lnTo>
                        <a:pt x="404" y="1120"/>
                      </a:lnTo>
                      <a:lnTo>
                        <a:pt x="382" y="1120"/>
                      </a:lnTo>
                      <a:lnTo>
                        <a:pt x="382" y="1120"/>
                      </a:lnTo>
                      <a:lnTo>
                        <a:pt x="362" y="1120"/>
                      </a:lnTo>
                      <a:lnTo>
                        <a:pt x="342" y="1118"/>
                      </a:lnTo>
                      <a:lnTo>
                        <a:pt x="324" y="1114"/>
                      </a:lnTo>
                      <a:lnTo>
                        <a:pt x="304" y="1110"/>
                      </a:lnTo>
                      <a:lnTo>
                        <a:pt x="268" y="1098"/>
                      </a:lnTo>
                      <a:lnTo>
                        <a:pt x="232" y="1084"/>
                      </a:lnTo>
                      <a:lnTo>
                        <a:pt x="200" y="1064"/>
                      </a:lnTo>
                      <a:lnTo>
                        <a:pt x="170" y="1040"/>
                      </a:lnTo>
                      <a:lnTo>
                        <a:pt x="142" y="1014"/>
                      </a:lnTo>
                      <a:lnTo>
                        <a:pt x="118" y="984"/>
                      </a:lnTo>
                      <a:lnTo>
                        <a:pt x="118" y="1362"/>
                      </a:lnTo>
                      <a:lnTo>
                        <a:pt x="648" y="1362"/>
                      </a:lnTo>
                      <a:close/>
                      <a:moveTo>
                        <a:pt x="648" y="1362"/>
                      </a:moveTo>
                      <a:lnTo>
                        <a:pt x="648" y="136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77" name="Group 176"/>
                <p:cNvGrpSpPr/>
                <p:nvPr/>
              </p:nvGrpSpPr>
              <p:grpSpPr>
                <a:xfrm>
                  <a:off x="1396903" y="2760444"/>
                  <a:ext cx="245094" cy="220719"/>
                  <a:chOff x="879475" y="817563"/>
                  <a:chExt cx="287338" cy="258762"/>
                </a:xfrm>
                <a:solidFill>
                  <a:schemeClr val="accent1"/>
                </a:solidFill>
              </p:grpSpPr>
              <p:sp>
                <p:nvSpPr>
                  <p:cNvPr id="189" name="Freeform 1593"/>
                  <p:cNvSpPr>
                    <a:spLocks/>
                  </p:cNvSpPr>
                  <p:nvPr/>
                </p:nvSpPr>
                <p:spPr bwMode="auto">
                  <a:xfrm>
                    <a:off x="879475" y="817563"/>
                    <a:ext cx="287338" cy="171450"/>
                  </a:xfrm>
                  <a:custGeom>
                    <a:avLst/>
                    <a:gdLst>
                      <a:gd name="T0" fmla="*/ 829 w 904"/>
                      <a:gd name="T1" fmla="*/ 0 h 544"/>
                      <a:gd name="T2" fmla="*/ 75 w 904"/>
                      <a:gd name="T3" fmla="*/ 0 h 544"/>
                      <a:gd name="T4" fmla="*/ 67 w 904"/>
                      <a:gd name="T5" fmla="*/ 2 h 544"/>
                      <a:gd name="T6" fmla="*/ 59 w 904"/>
                      <a:gd name="T7" fmla="*/ 3 h 544"/>
                      <a:gd name="T8" fmla="*/ 53 w 904"/>
                      <a:gd name="T9" fmla="*/ 4 h 544"/>
                      <a:gd name="T10" fmla="*/ 46 w 904"/>
                      <a:gd name="T11" fmla="*/ 7 h 544"/>
                      <a:gd name="T12" fmla="*/ 40 w 904"/>
                      <a:gd name="T13" fmla="*/ 10 h 544"/>
                      <a:gd name="T14" fmla="*/ 33 w 904"/>
                      <a:gd name="T15" fmla="*/ 14 h 544"/>
                      <a:gd name="T16" fmla="*/ 27 w 904"/>
                      <a:gd name="T17" fmla="*/ 18 h 544"/>
                      <a:gd name="T18" fmla="*/ 22 w 904"/>
                      <a:gd name="T19" fmla="*/ 23 h 544"/>
                      <a:gd name="T20" fmla="*/ 16 w 904"/>
                      <a:gd name="T21" fmla="*/ 28 h 544"/>
                      <a:gd name="T22" fmla="*/ 12 w 904"/>
                      <a:gd name="T23" fmla="*/ 34 h 544"/>
                      <a:gd name="T24" fmla="*/ 9 w 904"/>
                      <a:gd name="T25" fmla="*/ 40 h 544"/>
                      <a:gd name="T26" fmla="*/ 5 w 904"/>
                      <a:gd name="T27" fmla="*/ 47 h 544"/>
                      <a:gd name="T28" fmla="*/ 3 w 904"/>
                      <a:gd name="T29" fmla="*/ 54 h 544"/>
                      <a:gd name="T30" fmla="*/ 1 w 904"/>
                      <a:gd name="T31" fmla="*/ 61 h 544"/>
                      <a:gd name="T32" fmla="*/ 0 w 904"/>
                      <a:gd name="T33" fmla="*/ 69 h 544"/>
                      <a:gd name="T34" fmla="*/ 0 w 904"/>
                      <a:gd name="T35" fmla="*/ 77 h 544"/>
                      <a:gd name="T36" fmla="*/ 0 w 904"/>
                      <a:gd name="T37" fmla="*/ 544 h 544"/>
                      <a:gd name="T38" fmla="*/ 904 w 904"/>
                      <a:gd name="T39" fmla="*/ 544 h 544"/>
                      <a:gd name="T40" fmla="*/ 904 w 904"/>
                      <a:gd name="T41" fmla="*/ 77 h 544"/>
                      <a:gd name="T42" fmla="*/ 904 w 904"/>
                      <a:gd name="T43" fmla="*/ 69 h 544"/>
                      <a:gd name="T44" fmla="*/ 903 w 904"/>
                      <a:gd name="T45" fmla="*/ 61 h 544"/>
                      <a:gd name="T46" fmla="*/ 901 w 904"/>
                      <a:gd name="T47" fmla="*/ 54 h 544"/>
                      <a:gd name="T48" fmla="*/ 899 w 904"/>
                      <a:gd name="T49" fmla="*/ 47 h 544"/>
                      <a:gd name="T50" fmla="*/ 896 w 904"/>
                      <a:gd name="T51" fmla="*/ 40 h 544"/>
                      <a:gd name="T52" fmla="*/ 892 w 904"/>
                      <a:gd name="T53" fmla="*/ 34 h 544"/>
                      <a:gd name="T54" fmla="*/ 888 w 904"/>
                      <a:gd name="T55" fmla="*/ 28 h 544"/>
                      <a:gd name="T56" fmla="*/ 882 w 904"/>
                      <a:gd name="T57" fmla="*/ 23 h 544"/>
                      <a:gd name="T58" fmla="*/ 877 w 904"/>
                      <a:gd name="T59" fmla="*/ 18 h 544"/>
                      <a:gd name="T60" fmla="*/ 871 w 904"/>
                      <a:gd name="T61" fmla="*/ 14 h 544"/>
                      <a:gd name="T62" fmla="*/ 866 w 904"/>
                      <a:gd name="T63" fmla="*/ 10 h 544"/>
                      <a:gd name="T64" fmla="*/ 859 w 904"/>
                      <a:gd name="T65" fmla="*/ 7 h 544"/>
                      <a:gd name="T66" fmla="*/ 851 w 904"/>
                      <a:gd name="T67" fmla="*/ 4 h 544"/>
                      <a:gd name="T68" fmla="*/ 845 w 904"/>
                      <a:gd name="T69" fmla="*/ 3 h 544"/>
                      <a:gd name="T70" fmla="*/ 837 w 904"/>
                      <a:gd name="T71" fmla="*/ 2 h 544"/>
                      <a:gd name="T72" fmla="*/ 829 w 904"/>
                      <a:gd name="T73"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4" h="544">
                        <a:moveTo>
                          <a:pt x="829" y="0"/>
                        </a:moveTo>
                        <a:lnTo>
                          <a:pt x="75" y="0"/>
                        </a:lnTo>
                        <a:lnTo>
                          <a:pt x="67" y="2"/>
                        </a:lnTo>
                        <a:lnTo>
                          <a:pt x="59" y="3"/>
                        </a:lnTo>
                        <a:lnTo>
                          <a:pt x="53" y="4"/>
                        </a:lnTo>
                        <a:lnTo>
                          <a:pt x="46" y="7"/>
                        </a:lnTo>
                        <a:lnTo>
                          <a:pt x="40" y="10"/>
                        </a:lnTo>
                        <a:lnTo>
                          <a:pt x="33" y="14"/>
                        </a:lnTo>
                        <a:lnTo>
                          <a:pt x="27" y="18"/>
                        </a:lnTo>
                        <a:lnTo>
                          <a:pt x="22" y="23"/>
                        </a:lnTo>
                        <a:lnTo>
                          <a:pt x="16" y="28"/>
                        </a:lnTo>
                        <a:lnTo>
                          <a:pt x="12" y="34"/>
                        </a:lnTo>
                        <a:lnTo>
                          <a:pt x="9" y="40"/>
                        </a:lnTo>
                        <a:lnTo>
                          <a:pt x="5" y="47"/>
                        </a:lnTo>
                        <a:lnTo>
                          <a:pt x="3" y="54"/>
                        </a:lnTo>
                        <a:lnTo>
                          <a:pt x="1" y="61"/>
                        </a:lnTo>
                        <a:lnTo>
                          <a:pt x="0" y="69"/>
                        </a:lnTo>
                        <a:lnTo>
                          <a:pt x="0" y="77"/>
                        </a:lnTo>
                        <a:lnTo>
                          <a:pt x="0" y="544"/>
                        </a:lnTo>
                        <a:lnTo>
                          <a:pt x="904" y="544"/>
                        </a:lnTo>
                        <a:lnTo>
                          <a:pt x="904" y="77"/>
                        </a:lnTo>
                        <a:lnTo>
                          <a:pt x="904" y="69"/>
                        </a:lnTo>
                        <a:lnTo>
                          <a:pt x="903" y="61"/>
                        </a:lnTo>
                        <a:lnTo>
                          <a:pt x="901" y="54"/>
                        </a:lnTo>
                        <a:lnTo>
                          <a:pt x="899" y="47"/>
                        </a:lnTo>
                        <a:lnTo>
                          <a:pt x="896" y="40"/>
                        </a:lnTo>
                        <a:lnTo>
                          <a:pt x="892" y="34"/>
                        </a:lnTo>
                        <a:lnTo>
                          <a:pt x="888" y="28"/>
                        </a:lnTo>
                        <a:lnTo>
                          <a:pt x="882" y="23"/>
                        </a:lnTo>
                        <a:lnTo>
                          <a:pt x="877" y="18"/>
                        </a:lnTo>
                        <a:lnTo>
                          <a:pt x="871" y="14"/>
                        </a:lnTo>
                        <a:lnTo>
                          <a:pt x="866" y="10"/>
                        </a:lnTo>
                        <a:lnTo>
                          <a:pt x="859" y="7"/>
                        </a:lnTo>
                        <a:lnTo>
                          <a:pt x="851" y="4"/>
                        </a:lnTo>
                        <a:lnTo>
                          <a:pt x="845" y="3"/>
                        </a:lnTo>
                        <a:lnTo>
                          <a:pt x="837" y="2"/>
                        </a:lnTo>
                        <a:lnTo>
                          <a:pt x="82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0" name="Freeform 1594"/>
                  <p:cNvSpPr>
                    <a:spLocks noEditPoints="1"/>
                  </p:cNvSpPr>
                  <p:nvPr/>
                </p:nvSpPr>
                <p:spPr bwMode="auto">
                  <a:xfrm>
                    <a:off x="879475" y="1000125"/>
                    <a:ext cx="287338" cy="76200"/>
                  </a:xfrm>
                  <a:custGeom>
                    <a:avLst/>
                    <a:gdLst>
                      <a:gd name="T0" fmla="*/ 459 w 904"/>
                      <a:gd name="T1" fmla="*/ 29 h 241"/>
                      <a:gd name="T2" fmla="*/ 469 w 904"/>
                      <a:gd name="T3" fmla="*/ 35 h 241"/>
                      <a:gd name="T4" fmla="*/ 478 w 904"/>
                      <a:gd name="T5" fmla="*/ 43 h 241"/>
                      <a:gd name="T6" fmla="*/ 482 w 904"/>
                      <a:gd name="T7" fmla="*/ 54 h 241"/>
                      <a:gd name="T8" fmla="*/ 482 w 904"/>
                      <a:gd name="T9" fmla="*/ 66 h 241"/>
                      <a:gd name="T10" fmla="*/ 478 w 904"/>
                      <a:gd name="T11" fmla="*/ 77 h 241"/>
                      <a:gd name="T12" fmla="*/ 469 w 904"/>
                      <a:gd name="T13" fmla="*/ 85 h 241"/>
                      <a:gd name="T14" fmla="*/ 459 w 904"/>
                      <a:gd name="T15" fmla="*/ 89 h 241"/>
                      <a:gd name="T16" fmla="*/ 447 w 904"/>
                      <a:gd name="T17" fmla="*/ 89 h 241"/>
                      <a:gd name="T18" fmla="*/ 436 w 904"/>
                      <a:gd name="T19" fmla="*/ 85 h 241"/>
                      <a:gd name="T20" fmla="*/ 427 w 904"/>
                      <a:gd name="T21" fmla="*/ 77 h 241"/>
                      <a:gd name="T22" fmla="*/ 422 w 904"/>
                      <a:gd name="T23" fmla="*/ 66 h 241"/>
                      <a:gd name="T24" fmla="*/ 422 w 904"/>
                      <a:gd name="T25" fmla="*/ 54 h 241"/>
                      <a:gd name="T26" fmla="*/ 427 w 904"/>
                      <a:gd name="T27" fmla="*/ 43 h 241"/>
                      <a:gd name="T28" fmla="*/ 436 w 904"/>
                      <a:gd name="T29" fmla="*/ 35 h 241"/>
                      <a:gd name="T30" fmla="*/ 447 w 904"/>
                      <a:gd name="T31" fmla="*/ 31 h 241"/>
                      <a:gd name="T32" fmla="*/ 452 w 904"/>
                      <a:gd name="T33" fmla="*/ 29 h 241"/>
                      <a:gd name="T34" fmla="*/ 0 w 904"/>
                      <a:gd name="T35" fmla="*/ 83 h 241"/>
                      <a:gd name="T36" fmla="*/ 3 w 904"/>
                      <a:gd name="T37" fmla="*/ 97 h 241"/>
                      <a:gd name="T38" fmla="*/ 9 w 904"/>
                      <a:gd name="T39" fmla="*/ 110 h 241"/>
                      <a:gd name="T40" fmla="*/ 16 w 904"/>
                      <a:gd name="T41" fmla="*/ 122 h 241"/>
                      <a:gd name="T42" fmla="*/ 27 w 904"/>
                      <a:gd name="T43" fmla="*/ 132 h 241"/>
                      <a:gd name="T44" fmla="*/ 40 w 904"/>
                      <a:gd name="T45" fmla="*/ 141 h 241"/>
                      <a:gd name="T46" fmla="*/ 53 w 904"/>
                      <a:gd name="T47" fmla="*/ 147 h 241"/>
                      <a:gd name="T48" fmla="*/ 67 w 904"/>
                      <a:gd name="T49" fmla="*/ 150 h 241"/>
                      <a:gd name="T50" fmla="*/ 437 w 904"/>
                      <a:gd name="T51" fmla="*/ 150 h 241"/>
                      <a:gd name="T52" fmla="*/ 195 w 904"/>
                      <a:gd name="T53" fmla="*/ 211 h 241"/>
                      <a:gd name="T54" fmla="*/ 190 w 904"/>
                      <a:gd name="T55" fmla="*/ 212 h 241"/>
                      <a:gd name="T56" fmla="*/ 186 w 904"/>
                      <a:gd name="T57" fmla="*/ 215 h 241"/>
                      <a:gd name="T58" fmla="*/ 182 w 904"/>
                      <a:gd name="T59" fmla="*/ 220 h 241"/>
                      <a:gd name="T60" fmla="*/ 181 w 904"/>
                      <a:gd name="T61" fmla="*/ 225 h 241"/>
                      <a:gd name="T62" fmla="*/ 182 w 904"/>
                      <a:gd name="T63" fmla="*/ 232 h 241"/>
                      <a:gd name="T64" fmla="*/ 186 w 904"/>
                      <a:gd name="T65" fmla="*/ 236 h 241"/>
                      <a:gd name="T66" fmla="*/ 190 w 904"/>
                      <a:gd name="T67" fmla="*/ 240 h 241"/>
                      <a:gd name="T68" fmla="*/ 195 w 904"/>
                      <a:gd name="T69" fmla="*/ 241 h 241"/>
                      <a:gd name="T70" fmla="*/ 742 w 904"/>
                      <a:gd name="T71" fmla="*/ 241 h 241"/>
                      <a:gd name="T72" fmla="*/ 747 w 904"/>
                      <a:gd name="T73" fmla="*/ 239 h 241"/>
                      <a:gd name="T74" fmla="*/ 752 w 904"/>
                      <a:gd name="T75" fmla="*/ 234 h 241"/>
                      <a:gd name="T76" fmla="*/ 754 w 904"/>
                      <a:gd name="T77" fmla="*/ 229 h 241"/>
                      <a:gd name="T78" fmla="*/ 754 w 904"/>
                      <a:gd name="T79" fmla="*/ 223 h 241"/>
                      <a:gd name="T80" fmla="*/ 752 w 904"/>
                      <a:gd name="T81" fmla="*/ 218 h 241"/>
                      <a:gd name="T82" fmla="*/ 747 w 904"/>
                      <a:gd name="T83" fmla="*/ 213 h 241"/>
                      <a:gd name="T84" fmla="*/ 742 w 904"/>
                      <a:gd name="T85" fmla="*/ 211 h 241"/>
                      <a:gd name="T86" fmla="*/ 468 w 904"/>
                      <a:gd name="T87" fmla="*/ 211 h 241"/>
                      <a:gd name="T88" fmla="*/ 829 w 904"/>
                      <a:gd name="T89" fmla="*/ 150 h 241"/>
                      <a:gd name="T90" fmla="*/ 845 w 904"/>
                      <a:gd name="T91" fmla="*/ 149 h 241"/>
                      <a:gd name="T92" fmla="*/ 859 w 904"/>
                      <a:gd name="T93" fmla="*/ 145 h 241"/>
                      <a:gd name="T94" fmla="*/ 871 w 904"/>
                      <a:gd name="T95" fmla="*/ 137 h 241"/>
                      <a:gd name="T96" fmla="*/ 882 w 904"/>
                      <a:gd name="T97" fmla="*/ 128 h 241"/>
                      <a:gd name="T98" fmla="*/ 892 w 904"/>
                      <a:gd name="T99" fmla="*/ 117 h 241"/>
                      <a:gd name="T100" fmla="*/ 899 w 904"/>
                      <a:gd name="T101" fmla="*/ 104 h 241"/>
                      <a:gd name="T102" fmla="*/ 903 w 904"/>
                      <a:gd name="T103" fmla="*/ 90 h 241"/>
                      <a:gd name="T104" fmla="*/ 904 w 904"/>
                      <a:gd name="T105" fmla="*/ 75 h 241"/>
                      <a:gd name="T106" fmla="*/ 0 w 904"/>
                      <a:gd name="T10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4" h="241">
                        <a:moveTo>
                          <a:pt x="452" y="29"/>
                        </a:moveTo>
                        <a:lnTo>
                          <a:pt x="459" y="29"/>
                        </a:lnTo>
                        <a:lnTo>
                          <a:pt x="464" y="32"/>
                        </a:lnTo>
                        <a:lnTo>
                          <a:pt x="469" y="35"/>
                        </a:lnTo>
                        <a:lnTo>
                          <a:pt x="473" y="38"/>
                        </a:lnTo>
                        <a:lnTo>
                          <a:pt x="478" y="43"/>
                        </a:lnTo>
                        <a:lnTo>
                          <a:pt x="480" y="48"/>
                        </a:lnTo>
                        <a:lnTo>
                          <a:pt x="482" y="54"/>
                        </a:lnTo>
                        <a:lnTo>
                          <a:pt x="482" y="59"/>
                        </a:lnTo>
                        <a:lnTo>
                          <a:pt x="482" y="66"/>
                        </a:lnTo>
                        <a:lnTo>
                          <a:pt x="480" y="71"/>
                        </a:lnTo>
                        <a:lnTo>
                          <a:pt x="478" y="77"/>
                        </a:lnTo>
                        <a:lnTo>
                          <a:pt x="473" y="81"/>
                        </a:lnTo>
                        <a:lnTo>
                          <a:pt x="469" y="85"/>
                        </a:lnTo>
                        <a:lnTo>
                          <a:pt x="464" y="87"/>
                        </a:lnTo>
                        <a:lnTo>
                          <a:pt x="459" y="89"/>
                        </a:lnTo>
                        <a:lnTo>
                          <a:pt x="452" y="90"/>
                        </a:lnTo>
                        <a:lnTo>
                          <a:pt x="447" y="89"/>
                        </a:lnTo>
                        <a:lnTo>
                          <a:pt x="440" y="87"/>
                        </a:lnTo>
                        <a:lnTo>
                          <a:pt x="436" y="85"/>
                        </a:lnTo>
                        <a:lnTo>
                          <a:pt x="431" y="81"/>
                        </a:lnTo>
                        <a:lnTo>
                          <a:pt x="427" y="77"/>
                        </a:lnTo>
                        <a:lnTo>
                          <a:pt x="424" y="71"/>
                        </a:lnTo>
                        <a:lnTo>
                          <a:pt x="422" y="66"/>
                        </a:lnTo>
                        <a:lnTo>
                          <a:pt x="422" y="59"/>
                        </a:lnTo>
                        <a:lnTo>
                          <a:pt x="422" y="54"/>
                        </a:lnTo>
                        <a:lnTo>
                          <a:pt x="424" y="48"/>
                        </a:lnTo>
                        <a:lnTo>
                          <a:pt x="427" y="43"/>
                        </a:lnTo>
                        <a:lnTo>
                          <a:pt x="431" y="38"/>
                        </a:lnTo>
                        <a:lnTo>
                          <a:pt x="436" y="35"/>
                        </a:lnTo>
                        <a:lnTo>
                          <a:pt x="440" y="32"/>
                        </a:lnTo>
                        <a:lnTo>
                          <a:pt x="447" y="31"/>
                        </a:lnTo>
                        <a:lnTo>
                          <a:pt x="452" y="29"/>
                        </a:lnTo>
                        <a:lnTo>
                          <a:pt x="452" y="29"/>
                        </a:lnTo>
                        <a:close/>
                        <a:moveTo>
                          <a:pt x="0" y="75"/>
                        </a:moveTo>
                        <a:lnTo>
                          <a:pt x="0" y="83"/>
                        </a:lnTo>
                        <a:lnTo>
                          <a:pt x="1" y="90"/>
                        </a:lnTo>
                        <a:lnTo>
                          <a:pt x="3" y="97"/>
                        </a:lnTo>
                        <a:lnTo>
                          <a:pt x="5" y="104"/>
                        </a:lnTo>
                        <a:lnTo>
                          <a:pt x="9" y="110"/>
                        </a:lnTo>
                        <a:lnTo>
                          <a:pt x="12" y="117"/>
                        </a:lnTo>
                        <a:lnTo>
                          <a:pt x="16" y="122"/>
                        </a:lnTo>
                        <a:lnTo>
                          <a:pt x="22" y="128"/>
                        </a:lnTo>
                        <a:lnTo>
                          <a:pt x="27" y="132"/>
                        </a:lnTo>
                        <a:lnTo>
                          <a:pt x="33" y="137"/>
                        </a:lnTo>
                        <a:lnTo>
                          <a:pt x="40" y="141"/>
                        </a:lnTo>
                        <a:lnTo>
                          <a:pt x="46" y="145"/>
                        </a:lnTo>
                        <a:lnTo>
                          <a:pt x="53" y="147"/>
                        </a:lnTo>
                        <a:lnTo>
                          <a:pt x="59" y="149"/>
                        </a:lnTo>
                        <a:lnTo>
                          <a:pt x="67" y="150"/>
                        </a:lnTo>
                        <a:lnTo>
                          <a:pt x="75" y="150"/>
                        </a:lnTo>
                        <a:lnTo>
                          <a:pt x="437" y="150"/>
                        </a:lnTo>
                        <a:lnTo>
                          <a:pt x="437" y="211"/>
                        </a:lnTo>
                        <a:lnTo>
                          <a:pt x="195" y="211"/>
                        </a:lnTo>
                        <a:lnTo>
                          <a:pt x="192" y="211"/>
                        </a:lnTo>
                        <a:lnTo>
                          <a:pt x="190" y="212"/>
                        </a:lnTo>
                        <a:lnTo>
                          <a:pt x="188" y="213"/>
                        </a:lnTo>
                        <a:lnTo>
                          <a:pt x="186" y="215"/>
                        </a:lnTo>
                        <a:lnTo>
                          <a:pt x="183" y="218"/>
                        </a:lnTo>
                        <a:lnTo>
                          <a:pt x="182" y="220"/>
                        </a:lnTo>
                        <a:lnTo>
                          <a:pt x="181" y="223"/>
                        </a:lnTo>
                        <a:lnTo>
                          <a:pt x="181" y="225"/>
                        </a:lnTo>
                        <a:lnTo>
                          <a:pt x="181" y="229"/>
                        </a:lnTo>
                        <a:lnTo>
                          <a:pt x="182" y="232"/>
                        </a:lnTo>
                        <a:lnTo>
                          <a:pt x="183" y="234"/>
                        </a:lnTo>
                        <a:lnTo>
                          <a:pt x="186" y="236"/>
                        </a:lnTo>
                        <a:lnTo>
                          <a:pt x="188" y="239"/>
                        </a:lnTo>
                        <a:lnTo>
                          <a:pt x="190" y="240"/>
                        </a:lnTo>
                        <a:lnTo>
                          <a:pt x="192" y="241"/>
                        </a:lnTo>
                        <a:lnTo>
                          <a:pt x="195" y="241"/>
                        </a:lnTo>
                        <a:lnTo>
                          <a:pt x="739" y="241"/>
                        </a:lnTo>
                        <a:lnTo>
                          <a:pt x="742" y="241"/>
                        </a:lnTo>
                        <a:lnTo>
                          <a:pt x="745" y="240"/>
                        </a:lnTo>
                        <a:lnTo>
                          <a:pt x="747" y="239"/>
                        </a:lnTo>
                        <a:lnTo>
                          <a:pt x="750" y="236"/>
                        </a:lnTo>
                        <a:lnTo>
                          <a:pt x="752" y="234"/>
                        </a:lnTo>
                        <a:lnTo>
                          <a:pt x="753" y="232"/>
                        </a:lnTo>
                        <a:lnTo>
                          <a:pt x="754" y="229"/>
                        </a:lnTo>
                        <a:lnTo>
                          <a:pt x="754" y="225"/>
                        </a:lnTo>
                        <a:lnTo>
                          <a:pt x="754" y="223"/>
                        </a:lnTo>
                        <a:lnTo>
                          <a:pt x="753" y="220"/>
                        </a:lnTo>
                        <a:lnTo>
                          <a:pt x="752" y="218"/>
                        </a:lnTo>
                        <a:lnTo>
                          <a:pt x="750" y="215"/>
                        </a:lnTo>
                        <a:lnTo>
                          <a:pt x="747" y="213"/>
                        </a:lnTo>
                        <a:lnTo>
                          <a:pt x="745" y="212"/>
                        </a:lnTo>
                        <a:lnTo>
                          <a:pt x="742" y="211"/>
                        </a:lnTo>
                        <a:lnTo>
                          <a:pt x="739" y="211"/>
                        </a:lnTo>
                        <a:lnTo>
                          <a:pt x="468" y="211"/>
                        </a:lnTo>
                        <a:lnTo>
                          <a:pt x="468" y="150"/>
                        </a:lnTo>
                        <a:lnTo>
                          <a:pt x="829" y="150"/>
                        </a:lnTo>
                        <a:lnTo>
                          <a:pt x="837" y="150"/>
                        </a:lnTo>
                        <a:lnTo>
                          <a:pt x="845" y="149"/>
                        </a:lnTo>
                        <a:lnTo>
                          <a:pt x="851" y="147"/>
                        </a:lnTo>
                        <a:lnTo>
                          <a:pt x="859" y="145"/>
                        </a:lnTo>
                        <a:lnTo>
                          <a:pt x="866" y="141"/>
                        </a:lnTo>
                        <a:lnTo>
                          <a:pt x="871" y="137"/>
                        </a:lnTo>
                        <a:lnTo>
                          <a:pt x="877" y="132"/>
                        </a:lnTo>
                        <a:lnTo>
                          <a:pt x="882" y="128"/>
                        </a:lnTo>
                        <a:lnTo>
                          <a:pt x="888" y="122"/>
                        </a:lnTo>
                        <a:lnTo>
                          <a:pt x="892" y="117"/>
                        </a:lnTo>
                        <a:lnTo>
                          <a:pt x="896" y="110"/>
                        </a:lnTo>
                        <a:lnTo>
                          <a:pt x="899" y="104"/>
                        </a:lnTo>
                        <a:lnTo>
                          <a:pt x="901" y="97"/>
                        </a:lnTo>
                        <a:lnTo>
                          <a:pt x="903" y="90"/>
                        </a:lnTo>
                        <a:lnTo>
                          <a:pt x="904" y="83"/>
                        </a:lnTo>
                        <a:lnTo>
                          <a:pt x="904" y="75"/>
                        </a:lnTo>
                        <a:lnTo>
                          <a:pt x="904" y="0"/>
                        </a:lnTo>
                        <a:lnTo>
                          <a:pt x="0" y="0"/>
                        </a:lnTo>
                        <a:lnTo>
                          <a:pt x="0" y="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78" name="Group 177"/>
                <p:cNvGrpSpPr/>
                <p:nvPr/>
              </p:nvGrpSpPr>
              <p:grpSpPr>
                <a:xfrm>
                  <a:off x="1660746" y="2760444"/>
                  <a:ext cx="245094" cy="220719"/>
                  <a:chOff x="879475" y="817563"/>
                  <a:chExt cx="287338" cy="258762"/>
                </a:xfrm>
                <a:solidFill>
                  <a:schemeClr val="accent1"/>
                </a:solidFill>
              </p:grpSpPr>
              <p:sp>
                <p:nvSpPr>
                  <p:cNvPr id="187" name="Freeform 1593"/>
                  <p:cNvSpPr>
                    <a:spLocks/>
                  </p:cNvSpPr>
                  <p:nvPr/>
                </p:nvSpPr>
                <p:spPr bwMode="auto">
                  <a:xfrm>
                    <a:off x="879475" y="817563"/>
                    <a:ext cx="287338" cy="171450"/>
                  </a:xfrm>
                  <a:custGeom>
                    <a:avLst/>
                    <a:gdLst>
                      <a:gd name="T0" fmla="*/ 829 w 904"/>
                      <a:gd name="T1" fmla="*/ 0 h 544"/>
                      <a:gd name="T2" fmla="*/ 75 w 904"/>
                      <a:gd name="T3" fmla="*/ 0 h 544"/>
                      <a:gd name="T4" fmla="*/ 67 w 904"/>
                      <a:gd name="T5" fmla="*/ 2 h 544"/>
                      <a:gd name="T6" fmla="*/ 59 w 904"/>
                      <a:gd name="T7" fmla="*/ 3 h 544"/>
                      <a:gd name="T8" fmla="*/ 53 w 904"/>
                      <a:gd name="T9" fmla="*/ 4 h 544"/>
                      <a:gd name="T10" fmla="*/ 46 w 904"/>
                      <a:gd name="T11" fmla="*/ 7 h 544"/>
                      <a:gd name="T12" fmla="*/ 40 w 904"/>
                      <a:gd name="T13" fmla="*/ 10 h 544"/>
                      <a:gd name="T14" fmla="*/ 33 w 904"/>
                      <a:gd name="T15" fmla="*/ 14 h 544"/>
                      <a:gd name="T16" fmla="*/ 27 w 904"/>
                      <a:gd name="T17" fmla="*/ 18 h 544"/>
                      <a:gd name="T18" fmla="*/ 22 w 904"/>
                      <a:gd name="T19" fmla="*/ 23 h 544"/>
                      <a:gd name="T20" fmla="*/ 16 w 904"/>
                      <a:gd name="T21" fmla="*/ 28 h 544"/>
                      <a:gd name="T22" fmla="*/ 12 w 904"/>
                      <a:gd name="T23" fmla="*/ 34 h 544"/>
                      <a:gd name="T24" fmla="*/ 9 w 904"/>
                      <a:gd name="T25" fmla="*/ 40 h 544"/>
                      <a:gd name="T26" fmla="*/ 5 w 904"/>
                      <a:gd name="T27" fmla="*/ 47 h 544"/>
                      <a:gd name="T28" fmla="*/ 3 w 904"/>
                      <a:gd name="T29" fmla="*/ 54 h 544"/>
                      <a:gd name="T30" fmla="*/ 1 w 904"/>
                      <a:gd name="T31" fmla="*/ 61 h 544"/>
                      <a:gd name="T32" fmla="*/ 0 w 904"/>
                      <a:gd name="T33" fmla="*/ 69 h 544"/>
                      <a:gd name="T34" fmla="*/ 0 w 904"/>
                      <a:gd name="T35" fmla="*/ 77 h 544"/>
                      <a:gd name="T36" fmla="*/ 0 w 904"/>
                      <a:gd name="T37" fmla="*/ 544 h 544"/>
                      <a:gd name="T38" fmla="*/ 904 w 904"/>
                      <a:gd name="T39" fmla="*/ 544 h 544"/>
                      <a:gd name="T40" fmla="*/ 904 w 904"/>
                      <a:gd name="T41" fmla="*/ 77 h 544"/>
                      <a:gd name="T42" fmla="*/ 904 w 904"/>
                      <a:gd name="T43" fmla="*/ 69 h 544"/>
                      <a:gd name="T44" fmla="*/ 903 w 904"/>
                      <a:gd name="T45" fmla="*/ 61 h 544"/>
                      <a:gd name="T46" fmla="*/ 901 w 904"/>
                      <a:gd name="T47" fmla="*/ 54 h 544"/>
                      <a:gd name="T48" fmla="*/ 899 w 904"/>
                      <a:gd name="T49" fmla="*/ 47 h 544"/>
                      <a:gd name="T50" fmla="*/ 896 w 904"/>
                      <a:gd name="T51" fmla="*/ 40 h 544"/>
                      <a:gd name="T52" fmla="*/ 892 w 904"/>
                      <a:gd name="T53" fmla="*/ 34 h 544"/>
                      <a:gd name="T54" fmla="*/ 888 w 904"/>
                      <a:gd name="T55" fmla="*/ 28 h 544"/>
                      <a:gd name="T56" fmla="*/ 882 w 904"/>
                      <a:gd name="T57" fmla="*/ 23 h 544"/>
                      <a:gd name="T58" fmla="*/ 877 w 904"/>
                      <a:gd name="T59" fmla="*/ 18 h 544"/>
                      <a:gd name="T60" fmla="*/ 871 w 904"/>
                      <a:gd name="T61" fmla="*/ 14 h 544"/>
                      <a:gd name="T62" fmla="*/ 866 w 904"/>
                      <a:gd name="T63" fmla="*/ 10 h 544"/>
                      <a:gd name="T64" fmla="*/ 859 w 904"/>
                      <a:gd name="T65" fmla="*/ 7 h 544"/>
                      <a:gd name="T66" fmla="*/ 851 w 904"/>
                      <a:gd name="T67" fmla="*/ 4 h 544"/>
                      <a:gd name="T68" fmla="*/ 845 w 904"/>
                      <a:gd name="T69" fmla="*/ 3 h 544"/>
                      <a:gd name="T70" fmla="*/ 837 w 904"/>
                      <a:gd name="T71" fmla="*/ 2 h 544"/>
                      <a:gd name="T72" fmla="*/ 829 w 904"/>
                      <a:gd name="T73"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4" h="544">
                        <a:moveTo>
                          <a:pt x="829" y="0"/>
                        </a:moveTo>
                        <a:lnTo>
                          <a:pt x="75" y="0"/>
                        </a:lnTo>
                        <a:lnTo>
                          <a:pt x="67" y="2"/>
                        </a:lnTo>
                        <a:lnTo>
                          <a:pt x="59" y="3"/>
                        </a:lnTo>
                        <a:lnTo>
                          <a:pt x="53" y="4"/>
                        </a:lnTo>
                        <a:lnTo>
                          <a:pt x="46" y="7"/>
                        </a:lnTo>
                        <a:lnTo>
                          <a:pt x="40" y="10"/>
                        </a:lnTo>
                        <a:lnTo>
                          <a:pt x="33" y="14"/>
                        </a:lnTo>
                        <a:lnTo>
                          <a:pt x="27" y="18"/>
                        </a:lnTo>
                        <a:lnTo>
                          <a:pt x="22" y="23"/>
                        </a:lnTo>
                        <a:lnTo>
                          <a:pt x="16" y="28"/>
                        </a:lnTo>
                        <a:lnTo>
                          <a:pt x="12" y="34"/>
                        </a:lnTo>
                        <a:lnTo>
                          <a:pt x="9" y="40"/>
                        </a:lnTo>
                        <a:lnTo>
                          <a:pt x="5" y="47"/>
                        </a:lnTo>
                        <a:lnTo>
                          <a:pt x="3" y="54"/>
                        </a:lnTo>
                        <a:lnTo>
                          <a:pt x="1" y="61"/>
                        </a:lnTo>
                        <a:lnTo>
                          <a:pt x="0" y="69"/>
                        </a:lnTo>
                        <a:lnTo>
                          <a:pt x="0" y="77"/>
                        </a:lnTo>
                        <a:lnTo>
                          <a:pt x="0" y="544"/>
                        </a:lnTo>
                        <a:lnTo>
                          <a:pt x="904" y="544"/>
                        </a:lnTo>
                        <a:lnTo>
                          <a:pt x="904" y="77"/>
                        </a:lnTo>
                        <a:lnTo>
                          <a:pt x="904" y="69"/>
                        </a:lnTo>
                        <a:lnTo>
                          <a:pt x="903" y="61"/>
                        </a:lnTo>
                        <a:lnTo>
                          <a:pt x="901" y="54"/>
                        </a:lnTo>
                        <a:lnTo>
                          <a:pt x="899" y="47"/>
                        </a:lnTo>
                        <a:lnTo>
                          <a:pt x="896" y="40"/>
                        </a:lnTo>
                        <a:lnTo>
                          <a:pt x="892" y="34"/>
                        </a:lnTo>
                        <a:lnTo>
                          <a:pt x="888" y="28"/>
                        </a:lnTo>
                        <a:lnTo>
                          <a:pt x="882" y="23"/>
                        </a:lnTo>
                        <a:lnTo>
                          <a:pt x="877" y="18"/>
                        </a:lnTo>
                        <a:lnTo>
                          <a:pt x="871" y="14"/>
                        </a:lnTo>
                        <a:lnTo>
                          <a:pt x="866" y="10"/>
                        </a:lnTo>
                        <a:lnTo>
                          <a:pt x="859" y="7"/>
                        </a:lnTo>
                        <a:lnTo>
                          <a:pt x="851" y="4"/>
                        </a:lnTo>
                        <a:lnTo>
                          <a:pt x="845" y="3"/>
                        </a:lnTo>
                        <a:lnTo>
                          <a:pt x="837" y="2"/>
                        </a:lnTo>
                        <a:lnTo>
                          <a:pt x="82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8" name="Freeform 1594"/>
                  <p:cNvSpPr>
                    <a:spLocks noEditPoints="1"/>
                  </p:cNvSpPr>
                  <p:nvPr/>
                </p:nvSpPr>
                <p:spPr bwMode="auto">
                  <a:xfrm>
                    <a:off x="879475" y="1000125"/>
                    <a:ext cx="287338" cy="76200"/>
                  </a:xfrm>
                  <a:custGeom>
                    <a:avLst/>
                    <a:gdLst>
                      <a:gd name="T0" fmla="*/ 459 w 904"/>
                      <a:gd name="T1" fmla="*/ 29 h 241"/>
                      <a:gd name="T2" fmla="*/ 469 w 904"/>
                      <a:gd name="T3" fmla="*/ 35 h 241"/>
                      <a:gd name="T4" fmla="*/ 478 w 904"/>
                      <a:gd name="T5" fmla="*/ 43 h 241"/>
                      <a:gd name="T6" fmla="*/ 482 w 904"/>
                      <a:gd name="T7" fmla="*/ 54 h 241"/>
                      <a:gd name="T8" fmla="*/ 482 w 904"/>
                      <a:gd name="T9" fmla="*/ 66 h 241"/>
                      <a:gd name="T10" fmla="*/ 478 w 904"/>
                      <a:gd name="T11" fmla="*/ 77 h 241"/>
                      <a:gd name="T12" fmla="*/ 469 w 904"/>
                      <a:gd name="T13" fmla="*/ 85 h 241"/>
                      <a:gd name="T14" fmla="*/ 459 w 904"/>
                      <a:gd name="T15" fmla="*/ 89 h 241"/>
                      <a:gd name="T16" fmla="*/ 447 w 904"/>
                      <a:gd name="T17" fmla="*/ 89 h 241"/>
                      <a:gd name="T18" fmla="*/ 436 w 904"/>
                      <a:gd name="T19" fmla="*/ 85 h 241"/>
                      <a:gd name="T20" fmla="*/ 427 w 904"/>
                      <a:gd name="T21" fmla="*/ 77 h 241"/>
                      <a:gd name="T22" fmla="*/ 422 w 904"/>
                      <a:gd name="T23" fmla="*/ 66 h 241"/>
                      <a:gd name="T24" fmla="*/ 422 w 904"/>
                      <a:gd name="T25" fmla="*/ 54 h 241"/>
                      <a:gd name="T26" fmla="*/ 427 w 904"/>
                      <a:gd name="T27" fmla="*/ 43 h 241"/>
                      <a:gd name="T28" fmla="*/ 436 w 904"/>
                      <a:gd name="T29" fmla="*/ 35 h 241"/>
                      <a:gd name="T30" fmla="*/ 447 w 904"/>
                      <a:gd name="T31" fmla="*/ 31 h 241"/>
                      <a:gd name="T32" fmla="*/ 452 w 904"/>
                      <a:gd name="T33" fmla="*/ 29 h 241"/>
                      <a:gd name="T34" fmla="*/ 0 w 904"/>
                      <a:gd name="T35" fmla="*/ 83 h 241"/>
                      <a:gd name="T36" fmla="*/ 3 w 904"/>
                      <a:gd name="T37" fmla="*/ 97 h 241"/>
                      <a:gd name="T38" fmla="*/ 9 w 904"/>
                      <a:gd name="T39" fmla="*/ 110 h 241"/>
                      <a:gd name="T40" fmla="*/ 16 w 904"/>
                      <a:gd name="T41" fmla="*/ 122 h 241"/>
                      <a:gd name="T42" fmla="*/ 27 w 904"/>
                      <a:gd name="T43" fmla="*/ 132 h 241"/>
                      <a:gd name="T44" fmla="*/ 40 w 904"/>
                      <a:gd name="T45" fmla="*/ 141 h 241"/>
                      <a:gd name="T46" fmla="*/ 53 w 904"/>
                      <a:gd name="T47" fmla="*/ 147 h 241"/>
                      <a:gd name="T48" fmla="*/ 67 w 904"/>
                      <a:gd name="T49" fmla="*/ 150 h 241"/>
                      <a:gd name="T50" fmla="*/ 437 w 904"/>
                      <a:gd name="T51" fmla="*/ 150 h 241"/>
                      <a:gd name="T52" fmla="*/ 195 w 904"/>
                      <a:gd name="T53" fmla="*/ 211 h 241"/>
                      <a:gd name="T54" fmla="*/ 190 w 904"/>
                      <a:gd name="T55" fmla="*/ 212 h 241"/>
                      <a:gd name="T56" fmla="*/ 186 w 904"/>
                      <a:gd name="T57" fmla="*/ 215 h 241"/>
                      <a:gd name="T58" fmla="*/ 182 w 904"/>
                      <a:gd name="T59" fmla="*/ 220 h 241"/>
                      <a:gd name="T60" fmla="*/ 181 w 904"/>
                      <a:gd name="T61" fmla="*/ 225 h 241"/>
                      <a:gd name="T62" fmla="*/ 182 w 904"/>
                      <a:gd name="T63" fmla="*/ 232 h 241"/>
                      <a:gd name="T64" fmla="*/ 186 w 904"/>
                      <a:gd name="T65" fmla="*/ 236 h 241"/>
                      <a:gd name="T66" fmla="*/ 190 w 904"/>
                      <a:gd name="T67" fmla="*/ 240 h 241"/>
                      <a:gd name="T68" fmla="*/ 195 w 904"/>
                      <a:gd name="T69" fmla="*/ 241 h 241"/>
                      <a:gd name="T70" fmla="*/ 742 w 904"/>
                      <a:gd name="T71" fmla="*/ 241 h 241"/>
                      <a:gd name="T72" fmla="*/ 747 w 904"/>
                      <a:gd name="T73" fmla="*/ 239 h 241"/>
                      <a:gd name="T74" fmla="*/ 752 w 904"/>
                      <a:gd name="T75" fmla="*/ 234 h 241"/>
                      <a:gd name="T76" fmla="*/ 754 w 904"/>
                      <a:gd name="T77" fmla="*/ 229 h 241"/>
                      <a:gd name="T78" fmla="*/ 754 w 904"/>
                      <a:gd name="T79" fmla="*/ 223 h 241"/>
                      <a:gd name="T80" fmla="*/ 752 w 904"/>
                      <a:gd name="T81" fmla="*/ 218 h 241"/>
                      <a:gd name="T82" fmla="*/ 747 w 904"/>
                      <a:gd name="T83" fmla="*/ 213 h 241"/>
                      <a:gd name="T84" fmla="*/ 742 w 904"/>
                      <a:gd name="T85" fmla="*/ 211 h 241"/>
                      <a:gd name="T86" fmla="*/ 468 w 904"/>
                      <a:gd name="T87" fmla="*/ 211 h 241"/>
                      <a:gd name="T88" fmla="*/ 829 w 904"/>
                      <a:gd name="T89" fmla="*/ 150 h 241"/>
                      <a:gd name="T90" fmla="*/ 845 w 904"/>
                      <a:gd name="T91" fmla="*/ 149 h 241"/>
                      <a:gd name="T92" fmla="*/ 859 w 904"/>
                      <a:gd name="T93" fmla="*/ 145 h 241"/>
                      <a:gd name="T94" fmla="*/ 871 w 904"/>
                      <a:gd name="T95" fmla="*/ 137 h 241"/>
                      <a:gd name="T96" fmla="*/ 882 w 904"/>
                      <a:gd name="T97" fmla="*/ 128 h 241"/>
                      <a:gd name="T98" fmla="*/ 892 w 904"/>
                      <a:gd name="T99" fmla="*/ 117 h 241"/>
                      <a:gd name="T100" fmla="*/ 899 w 904"/>
                      <a:gd name="T101" fmla="*/ 104 h 241"/>
                      <a:gd name="T102" fmla="*/ 903 w 904"/>
                      <a:gd name="T103" fmla="*/ 90 h 241"/>
                      <a:gd name="T104" fmla="*/ 904 w 904"/>
                      <a:gd name="T105" fmla="*/ 75 h 241"/>
                      <a:gd name="T106" fmla="*/ 0 w 904"/>
                      <a:gd name="T10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4" h="241">
                        <a:moveTo>
                          <a:pt x="452" y="29"/>
                        </a:moveTo>
                        <a:lnTo>
                          <a:pt x="459" y="29"/>
                        </a:lnTo>
                        <a:lnTo>
                          <a:pt x="464" y="32"/>
                        </a:lnTo>
                        <a:lnTo>
                          <a:pt x="469" y="35"/>
                        </a:lnTo>
                        <a:lnTo>
                          <a:pt x="473" y="38"/>
                        </a:lnTo>
                        <a:lnTo>
                          <a:pt x="478" y="43"/>
                        </a:lnTo>
                        <a:lnTo>
                          <a:pt x="480" y="48"/>
                        </a:lnTo>
                        <a:lnTo>
                          <a:pt x="482" y="54"/>
                        </a:lnTo>
                        <a:lnTo>
                          <a:pt x="482" y="59"/>
                        </a:lnTo>
                        <a:lnTo>
                          <a:pt x="482" y="66"/>
                        </a:lnTo>
                        <a:lnTo>
                          <a:pt x="480" y="71"/>
                        </a:lnTo>
                        <a:lnTo>
                          <a:pt x="478" y="77"/>
                        </a:lnTo>
                        <a:lnTo>
                          <a:pt x="473" y="81"/>
                        </a:lnTo>
                        <a:lnTo>
                          <a:pt x="469" y="85"/>
                        </a:lnTo>
                        <a:lnTo>
                          <a:pt x="464" y="87"/>
                        </a:lnTo>
                        <a:lnTo>
                          <a:pt x="459" y="89"/>
                        </a:lnTo>
                        <a:lnTo>
                          <a:pt x="452" y="90"/>
                        </a:lnTo>
                        <a:lnTo>
                          <a:pt x="447" y="89"/>
                        </a:lnTo>
                        <a:lnTo>
                          <a:pt x="440" y="87"/>
                        </a:lnTo>
                        <a:lnTo>
                          <a:pt x="436" y="85"/>
                        </a:lnTo>
                        <a:lnTo>
                          <a:pt x="431" y="81"/>
                        </a:lnTo>
                        <a:lnTo>
                          <a:pt x="427" y="77"/>
                        </a:lnTo>
                        <a:lnTo>
                          <a:pt x="424" y="71"/>
                        </a:lnTo>
                        <a:lnTo>
                          <a:pt x="422" y="66"/>
                        </a:lnTo>
                        <a:lnTo>
                          <a:pt x="422" y="59"/>
                        </a:lnTo>
                        <a:lnTo>
                          <a:pt x="422" y="54"/>
                        </a:lnTo>
                        <a:lnTo>
                          <a:pt x="424" y="48"/>
                        </a:lnTo>
                        <a:lnTo>
                          <a:pt x="427" y="43"/>
                        </a:lnTo>
                        <a:lnTo>
                          <a:pt x="431" y="38"/>
                        </a:lnTo>
                        <a:lnTo>
                          <a:pt x="436" y="35"/>
                        </a:lnTo>
                        <a:lnTo>
                          <a:pt x="440" y="32"/>
                        </a:lnTo>
                        <a:lnTo>
                          <a:pt x="447" y="31"/>
                        </a:lnTo>
                        <a:lnTo>
                          <a:pt x="452" y="29"/>
                        </a:lnTo>
                        <a:lnTo>
                          <a:pt x="452" y="29"/>
                        </a:lnTo>
                        <a:close/>
                        <a:moveTo>
                          <a:pt x="0" y="75"/>
                        </a:moveTo>
                        <a:lnTo>
                          <a:pt x="0" y="83"/>
                        </a:lnTo>
                        <a:lnTo>
                          <a:pt x="1" y="90"/>
                        </a:lnTo>
                        <a:lnTo>
                          <a:pt x="3" y="97"/>
                        </a:lnTo>
                        <a:lnTo>
                          <a:pt x="5" y="104"/>
                        </a:lnTo>
                        <a:lnTo>
                          <a:pt x="9" y="110"/>
                        </a:lnTo>
                        <a:lnTo>
                          <a:pt x="12" y="117"/>
                        </a:lnTo>
                        <a:lnTo>
                          <a:pt x="16" y="122"/>
                        </a:lnTo>
                        <a:lnTo>
                          <a:pt x="22" y="128"/>
                        </a:lnTo>
                        <a:lnTo>
                          <a:pt x="27" y="132"/>
                        </a:lnTo>
                        <a:lnTo>
                          <a:pt x="33" y="137"/>
                        </a:lnTo>
                        <a:lnTo>
                          <a:pt x="40" y="141"/>
                        </a:lnTo>
                        <a:lnTo>
                          <a:pt x="46" y="145"/>
                        </a:lnTo>
                        <a:lnTo>
                          <a:pt x="53" y="147"/>
                        </a:lnTo>
                        <a:lnTo>
                          <a:pt x="59" y="149"/>
                        </a:lnTo>
                        <a:lnTo>
                          <a:pt x="67" y="150"/>
                        </a:lnTo>
                        <a:lnTo>
                          <a:pt x="75" y="150"/>
                        </a:lnTo>
                        <a:lnTo>
                          <a:pt x="437" y="150"/>
                        </a:lnTo>
                        <a:lnTo>
                          <a:pt x="437" y="211"/>
                        </a:lnTo>
                        <a:lnTo>
                          <a:pt x="195" y="211"/>
                        </a:lnTo>
                        <a:lnTo>
                          <a:pt x="192" y="211"/>
                        </a:lnTo>
                        <a:lnTo>
                          <a:pt x="190" y="212"/>
                        </a:lnTo>
                        <a:lnTo>
                          <a:pt x="188" y="213"/>
                        </a:lnTo>
                        <a:lnTo>
                          <a:pt x="186" y="215"/>
                        </a:lnTo>
                        <a:lnTo>
                          <a:pt x="183" y="218"/>
                        </a:lnTo>
                        <a:lnTo>
                          <a:pt x="182" y="220"/>
                        </a:lnTo>
                        <a:lnTo>
                          <a:pt x="181" y="223"/>
                        </a:lnTo>
                        <a:lnTo>
                          <a:pt x="181" y="225"/>
                        </a:lnTo>
                        <a:lnTo>
                          <a:pt x="181" y="229"/>
                        </a:lnTo>
                        <a:lnTo>
                          <a:pt x="182" y="232"/>
                        </a:lnTo>
                        <a:lnTo>
                          <a:pt x="183" y="234"/>
                        </a:lnTo>
                        <a:lnTo>
                          <a:pt x="186" y="236"/>
                        </a:lnTo>
                        <a:lnTo>
                          <a:pt x="188" y="239"/>
                        </a:lnTo>
                        <a:lnTo>
                          <a:pt x="190" y="240"/>
                        </a:lnTo>
                        <a:lnTo>
                          <a:pt x="192" y="241"/>
                        </a:lnTo>
                        <a:lnTo>
                          <a:pt x="195" y="241"/>
                        </a:lnTo>
                        <a:lnTo>
                          <a:pt x="739" y="241"/>
                        </a:lnTo>
                        <a:lnTo>
                          <a:pt x="742" y="241"/>
                        </a:lnTo>
                        <a:lnTo>
                          <a:pt x="745" y="240"/>
                        </a:lnTo>
                        <a:lnTo>
                          <a:pt x="747" y="239"/>
                        </a:lnTo>
                        <a:lnTo>
                          <a:pt x="750" y="236"/>
                        </a:lnTo>
                        <a:lnTo>
                          <a:pt x="752" y="234"/>
                        </a:lnTo>
                        <a:lnTo>
                          <a:pt x="753" y="232"/>
                        </a:lnTo>
                        <a:lnTo>
                          <a:pt x="754" y="229"/>
                        </a:lnTo>
                        <a:lnTo>
                          <a:pt x="754" y="225"/>
                        </a:lnTo>
                        <a:lnTo>
                          <a:pt x="754" y="223"/>
                        </a:lnTo>
                        <a:lnTo>
                          <a:pt x="753" y="220"/>
                        </a:lnTo>
                        <a:lnTo>
                          <a:pt x="752" y="218"/>
                        </a:lnTo>
                        <a:lnTo>
                          <a:pt x="750" y="215"/>
                        </a:lnTo>
                        <a:lnTo>
                          <a:pt x="747" y="213"/>
                        </a:lnTo>
                        <a:lnTo>
                          <a:pt x="745" y="212"/>
                        </a:lnTo>
                        <a:lnTo>
                          <a:pt x="742" y="211"/>
                        </a:lnTo>
                        <a:lnTo>
                          <a:pt x="739" y="211"/>
                        </a:lnTo>
                        <a:lnTo>
                          <a:pt x="468" y="211"/>
                        </a:lnTo>
                        <a:lnTo>
                          <a:pt x="468" y="150"/>
                        </a:lnTo>
                        <a:lnTo>
                          <a:pt x="829" y="150"/>
                        </a:lnTo>
                        <a:lnTo>
                          <a:pt x="837" y="150"/>
                        </a:lnTo>
                        <a:lnTo>
                          <a:pt x="845" y="149"/>
                        </a:lnTo>
                        <a:lnTo>
                          <a:pt x="851" y="147"/>
                        </a:lnTo>
                        <a:lnTo>
                          <a:pt x="859" y="145"/>
                        </a:lnTo>
                        <a:lnTo>
                          <a:pt x="866" y="141"/>
                        </a:lnTo>
                        <a:lnTo>
                          <a:pt x="871" y="137"/>
                        </a:lnTo>
                        <a:lnTo>
                          <a:pt x="877" y="132"/>
                        </a:lnTo>
                        <a:lnTo>
                          <a:pt x="882" y="128"/>
                        </a:lnTo>
                        <a:lnTo>
                          <a:pt x="888" y="122"/>
                        </a:lnTo>
                        <a:lnTo>
                          <a:pt x="892" y="117"/>
                        </a:lnTo>
                        <a:lnTo>
                          <a:pt x="896" y="110"/>
                        </a:lnTo>
                        <a:lnTo>
                          <a:pt x="899" y="104"/>
                        </a:lnTo>
                        <a:lnTo>
                          <a:pt x="901" y="97"/>
                        </a:lnTo>
                        <a:lnTo>
                          <a:pt x="903" y="90"/>
                        </a:lnTo>
                        <a:lnTo>
                          <a:pt x="904" y="83"/>
                        </a:lnTo>
                        <a:lnTo>
                          <a:pt x="904" y="75"/>
                        </a:lnTo>
                        <a:lnTo>
                          <a:pt x="904" y="0"/>
                        </a:lnTo>
                        <a:lnTo>
                          <a:pt x="0" y="0"/>
                        </a:lnTo>
                        <a:lnTo>
                          <a:pt x="0" y="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79" name="Group 178"/>
                <p:cNvGrpSpPr/>
                <p:nvPr/>
              </p:nvGrpSpPr>
              <p:grpSpPr>
                <a:xfrm>
                  <a:off x="1133059" y="2760444"/>
                  <a:ext cx="245094" cy="220719"/>
                  <a:chOff x="879475" y="817563"/>
                  <a:chExt cx="287338" cy="258762"/>
                </a:xfrm>
                <a:solidFill>
                  <a:schemeClr val="accent1"/>
                </a:solidFill>
              </p:grpSpPr>
              <p:sp>
                <p:nvSpPr>
                  <p:cNvPr id="185" name="Freeform 1593"/>
                  <p:cNvSpPr>
                    <a:spLocks/>
                  </p:cNvSpPr>
                  <p:nvPr/>
                </p:nvSpPr>
                <p:spPr bwMode="auto">
                  <a:xfrm>
                    <a:off x="879475" y="817563"/>
                    <a:ext cx="287338" cy="171450"/>
                  </a:xfrm>
                  <a:custGeom>
                    <a:avLst/>
                    <a:gdLst>
                      <a:gd name="T0" fmla="*/ 829 w 904"/>
                      <a:gd name="T1" fmla="*/ 0 h 544"/>
                      <a:gd name="T2" fmla="*/ 75 w 904"/>
                      <a:gd name="T3" fmla="*/ 0 h 544"/>
                      <a:gd name="T4" fmla="*/ 67 w 904"/>
                      <a:gd name="T5" fmla="*/ 2 h 544"/>
                      <a:gd name="T6" fmla="*/ 59 w 904"/>
                      <a:gd name="T7" fmla="*/ 3 h 544"/>
                      <a:gd name="T8" fmla="*/ 53 w 904"/>
                      <a:gd name="T9" fmla="*/ 4 h 544"/>
                      <a:gd name="T10" fmla="*/ 46 w 904"/>
                      <a:gd name="T11" fmla="*/ 7 h 544"/>
                      <a:gd name="T12" fmla="*/ 40 w 904"/>
                      <a:gd name="T13" fmla="*/ 10 h 544"/>
                      <a:gd name="T14" fmla="*/ 33 w 904"/>
                      <a:gd name="T15" fmla="*/ 14 h 544"/>
                      <a:gd name="T16" fmla="*/ 27 w 904"/>
                      <a:gd name="T17" fmla="*/ 18 h 544"/>
                      <a:gd name="T18" fmla="*/ 22 w 904"/>
                      <a:gd name="T19" fmla="*/ 23 h 544"/>
                      <a:gd name="T20" fmla="*/ 16 w 904"/>
                      <a:gd name="T21" fmla="*/ 28 h 544"/>
                      <a:gd name="T22" fmla="*/ 12 w 904"/>
                      <a:gd name="T23" fmla="*/ 34 h 544"/>
                      <a:gd name="T24" fmla="*/ 9 w 904"/>
                      <a:gd name="T25" fmla="*/ 40 h 544"/>
                      <a:gd name="T26" fmla="*/ 5 w 904"/>
                      <a:gd name="T27" fmla="*/ 47 h 544"/>
                      <a:gd name="T28" fmla="*/ 3 w 904"/>
                      <a:gd name="T29" fmla="*/ 54 h 544"/>
                      <a:gd name="T30" fmla="*/ 1 w 904"/>
                      <a:gd name="T31" fmla="*/ 61 h 544"/>
                      <a:gd name="T32" fmla="*/ 0 w 904"/>
                      <a:gd name="T33" fmla="*/ 69 h 544"/>
                      <a:gd name="T34" fmla="*/ 0 w 904"/>
                      <a:gd name="T35" fmla="*/ 77 h 544"/>
                      <a:gd name="T36" fmla="*/ 0 w 904"/>
                      <a:gd name="T37" fmla="*/ 544 h 544"/>
                      <a:gd name="T38" fmla="*/ 904 w 904"/>
                      <a:gd name="T39" fmla="*/ 544 h 544"/>
                      <a:gd name="T40" fmla="*/ 904 w 904"/>
                      <a:gd name="T41" fmla="*/ 77 h 544"/>
                      <a:gd name="T42" fmla="*/ 904 w 904"/>
                      <a:gd name="T43" fmla="*/ 69 h 544"/>
                      <a:gd name="T44" fmla="*/ 903 w 904"/>
                      <a:gd name="T45" fmla="*/ 61 h 544"/>
                      <a:gd name="T46" fmla="*/ 901 w 904"/>
                      <a:gd name="T47" fmla="*/ 54 h 544"/>
                      <a:gd name="T48" fmla="*/ 899 w 904"/>
                      <a:gd name="T49" fmla="*/ 47 h 544"/>
                      <a:gd name="T50" fmla="*/ 896 w 904"/>
                      <a:gd name="T51" fmla="*/ 40 h 544"/>
                      <a:gd name="T52" fmla="*/ 892 w 904"/>
                      <a:gd name="T53" fmla="*/ 34 h 544"/>
                      <a:gd name="T54" fmla="*/ 888 w 904"/>
                      <a:gd name="T55" fmla="*/ 28 h 544"/>
                      <a:gd name="T56" fmla="*/ 882 w 904"/>
                      <a:gd name="T57" fmla="*/ 23 h 544"/>
                      <a:gd name="T58" fmla="*/ 877 w 904"/>
                      <a:gd name="T59" fmla="*/ 18 h 544"/>
                      <a:gd name="T60" fmla="*/ 871 w 904"/>
                      <a:gd name="T61" fmla="*/ 14 h 544"/>
                      <a:gd name="T62" fmla="*/ 866 w 904"/>
                      <a:gd name="T63" fmla="*/ 10 h 544"/>
                      <a:gd name="T64" fmla="*/ 859 w 904"/>
                      <a:gd name="T65" fmla="*/ 7 h 544"/>
                      <a:gd name="T66" fmla="*/ 851 w 904"/>
                      <a:gd name="T67" fmla="*/ 4 h 544"/>
                      <a:gd name="T68" fmla="*/ 845 w 904"/>
                      <a:gd name="T69" fmla="*/ 3 h 544"/>
                      <a:gd name="T70" fmla="*/ 837 w 904"/>
                      <a:gd name="T71" fmla="*/ 2 h 544"/>
                      <a:gd name="T72" fmla="*/ 829 w 904"/>
                      <a:gd name="T73"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4" h="544">
                        <a:moveTo>
                          <a:pt x="829" y="0"/>
                        </a:moveTo>
                        <a:lnTo>
                          <a:pt x="75" y="0"/>
                        </a:lnTo>
                        <a:lnTo>
                          <a:pt x="67" y="2"/>
                        </a:lnTo>
                        <a:lnTo>
                          <a:pt x="59" y="3"/>
                        </a:lnTo>
                        <a:lnTo>
                          <a:pt x="53" y="4"/>
                        </a:lnTo>
                        <a:lnTo>
                          <a:pt x="46" y="7"/>
                        </a:lnTo>
                        <a:lnTo>
                          <a:pt x="40" y="10"/>
                        </a:lnTo>
                        <a:lnTo>
                          <a:pt x="33" y="14"/>
                        </a:lnTo>
                        <a:lnTo>
                          <a:pt x="27" y="18"/>
                        </a:lnTo>
                        <a:lnTo>
                          <a:pt x="22" y="23"/>
                        </a:lnTo>
                        <a:lnTo>
                          <a:pt x="16" y="28"/>
                        </a:lnTo>
                        <a:lnTo>
                          <a:pt x="12" y="34"/>
                        </a:lnTo>
                        <a:lnTo>
                          <a:pt x="9" y="40"/>
                        </a:lnTo>
                        <a:lnTo>
                          <a:pt x="5" y="47"/>
                        </a:lnTo>
                        <a:lnTo>
                          <a:pt x="3" y="54"/>
                        </a:lnTo>
                        <a:lnTo>
                          <a:pt x="1" y="61"/>
                        </a:lnTo>
                        <a:lnTo>
                          <a:pt x="0" y="69"/>
                        </a:lnTo>
                        <a:lnTo>
                          <a:pt x="0" y="77"/>
                        </a:lnTo>
                        <a:lnTo>
                          <a:pt x="0" y="544"/>
                        </a:lnTo>
                        <a:lnTo>
                          <a:pt x="904" y="544"/>
                        </a:lnTo>
                        <a:lnTo>
                          <a:pt x="904" y="77"/>
                        </a:lnTo>
                        <a:lnTo>
                          <a:pt x="904" y="69"/>
                        </a:lnTo>
                        <a:lnTo>
                          <a:pt x="903" y="61"/>
                        </a:lnTo>
                        <a:lnTo>
                          <a:pt x="901" y="54"/>
                        </a:lnTo>
                        <a:lnTo>
                          <a:pt x="899" y="47"/>
                        </a:lnTo>
                        <a:lnTo>
                          <a:pt x="896" y="40"/>
                        </a:lnTo>
                        <a:lnTo>
                          <a:pt x="892" y="34"/>
                        </a:lnTo>
                        <a:lnTo>
                          <a:pt x="888" y="28"/>
                        </a:lnTo>
                        <a:lnTo>
                          <a:pt x="882" y="23"/>
                        </a:lnTo>
                        <a:lnTo>
                          <a:pt x="877" y="18"/>
                        </a:lnTo>
                        <a:lnTo>
                          <a:pt x="871" y="14"/>
                        </a:lnTo>
                        <a:lnTo>
                          <a:pt x="866" y="10"/>
                        </a:lnTo>
                        <a:lnTo>
                          <a:pt x="859" y="7"/>
                        </a:lnTo>
                        <a:lnTo>
                          <a:pt x="851" y="4"/>
                        </a:lnTo>
                        <a:lnTo>
                          <a:pt x="845" y="3"/>
                        </a:lnTo>
                        <a:lnTo>
                          <a:pt x="837" y="2"/>
                        </a:lnTo>
                        <a:lnTo>
                          <a:pt x="82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6" name="Freeform 1594"/>
                  <p:cNvSpPr>
                    <a:spLocks noEditPoints="1"/>
                  </p:cNvSpPr>
                  <p:nvPr/>
                </p:nvSpPr>
                <p:spPr bwMode="auto">
                  <a:xfrm>
                    <a:off x="879475" y="1000125"/>
                    <a:ext cx="287338" cy="76200"/>
                  </a:xfrm>
                  <a:custGeom>
                    <a:avLst/>
                    <a:gdLst>
                      <a:gd name="T0" fmla="*/ 459 w 904"/>
                      <a:gd name="T1" fmla="*/ 29 h 241"/>
                      <a:gd name="T2" fmla="*/ 469 w 904"/>
                      <a:gd name="T3" fmla="*/ 35 h 241"/>
                      <a:gd name="T4" fmla="*/ 478 w 904"/>
                      <a:gd name="T5" fmla="*/ 43 h 241"/>
                      <a:gd name="T6" fmla="*/ 482 w 904"/>
                      <a:gd name="T7" fmla="*/ 54 h 241"/>
                      <a:gd name="T8" fmla="*/ 482 w 904"/>
                      <a:gd name="T9" fmla="*/ 66 h 241"/>
                      <a:gd name="T10" fmla="*/ 478 w 904"/>
                      <a:gd name="T11" fmla="*/ 77 h 241"/>
                      <a:gd name="T12" fmla="*/ 469 w 904"/>
                      <a:gd name="T13" fmla="*/ 85 h 241"/>
                      <a:gd name="T14" fmla="*/ 459 w 904"/>
                      <a:gd name="T15" fmla="*/ 89 h 241"/>
                      <a:gd name="T16" fmla="*/ 447 w 904"/>
                      <a:gd name="T17" fmla="*/ 89 h 241"/>
                      <a:gd name="T18" fmla="*/ 436 w 904"/>
                      <a:gd name="T19" fmla="*/ 85 h 241"/>
                      <a:gd name="T20" fmla="*/ 427 w 904"/>
                      <a:gd name="T21" fmla="*/ 77 h 241"/>
                      <a:gd name="T22" fmla="*/ 422 w 904"/>
                      <a:gd name="T23" fmla="*/ 66 h 241"/>
                      <a:gd name="T24" fmla="*/ 422 w 904"/>
                      <a:gd name="T25" fmla="*/ 54 h 241"/>
                      <a:gd name="T26" fmla="*/ 427 w 904"/>
                      <a:gd name="T27" fmla="*/ 43 h 241"/>
                      <a:gd name="T28" fmla="*/ 436 w 904"/>
                      <a:gd name="T29" fmla="*/ 35 h 241"/>
                      <a:gd name="T30" fmla="*/ 447 w 904"/>
                      <a:gd name="T31" fmla="*/ 31 h 241"/>
                      <a:gd name="T32" fmla="*/ 452 w 904"/>
                      <a:gd name="T33" fmla="*/ 29 h 241"/>
                      <a:gd name="T34" fmla="*/ 0 w 904"/>
                      <a:gd name="T35" fmla="*/ 83 h 241"/>
                      <a:gd name="T36" fmla="*/ 3 w 904"/>
                      <a:gd name="T37" fmla="*/ 97 h 241"/>
                      <a:gd name="T38" fmla="*/ 9 w 904"/>
                      <a:gd name="T39" fmla="*/ 110 h 241"/>
                      <a:gd name="T40" fmla="*/ 16 w 904"/>
                      <a:gd name="T41" fmla="*/ 122 h 241"/>
                      <a:gd name="T42" fmla="*/ 27 w 904"/>
                      <a:gd name="T43" fmla="*/ 132 h 241"/>
                      <a:gd name="T44" fmla="*/ 40 w 904"/>
                      <a:gd name="T45" fmla="*/ 141 h 241"/>
                      <a:gd name="T46" fmla="*/ 53 w 904"/>
                      <a:gd name="T47" fmla="*/ 147 h 241"/>
                      <a:gd name="T48" fmla="*/ 67 w 904"/>
                      <a:gd name="T49" fmla="*/ 150 h 241"/>
                      <a:gd name="T50" fmla="*/ 437 w 904"/>
                      <a:gd name="T51" fmla="*/ 150 h 241"/>
                      <a:gd name="T52" fmla="*/ 195 w 904"/>
                      <a:gd name="T53" fmla="*/ 211 h 241"/>
                      <a:gd name="T54" fmla="*/ 190 w 904"/>
                      <a:gd name="T55" fmla="*/ 212 h 241"/>
                      <a:gd name="T56" fmla="*/ 186 w 904"/>
                      <a:gd name="T57" fmla="*/ 215 h 241"/>
                      <a:gd name="T58" fmla="*/ 182 w 904"/>
                      <a:gd name="T59" fmla="*/ 220 h 241"/>
                      <a:gd name="T60" fmla="*/ 181 w 904"/>
                      <a:gd name="T61" fmla="*/ 225 h 241"/>
                      <a:gd name="T62" fmla="*/ 182 w 904"/>
                      <a:gd name="T63" fmla="*/ 232 h 241"/>
                      <a:gd name="T64" fmla="*/ 186 w 904"/>
                      <a:gd name="T65" fmla="*/ 236 h 241"/>
                      <a:gd name="T66" fmla="*/ 190 w 904"/>
                      <a:gd name="T67" fmla="*/ 240 h 241"/>
                      <a:gd name="T68" fmla="*/ 195 w 904"/>
                      <a:gd name="T69" fmla="*/ 241 h 241"/>
                      <a:gd name="T70" fmla="*/ 742 w 904"/>
                      <a:gd name="T71" fmla="*/ 241 h 241"/>
                      <a:gd name="T72" fmla="*/ 747 w 904"/>
                      <a:gd name="T73" fmla="*/ 239 h 241"/>
                      <a:gd name="T74" fmla="*/ 752 w 904"/>
                      <a:gd name="T75" fmla="*/ 234 h 241"/>
                      <a:gd name="T76" fmla="*/ 754 w 904"/>
                      <a:gd name="T77" fmla="*/ 229 h 241"/>
                      <a:gd name="T78" fmla="*/ 754 w 904"/>
                      <a:gd name="T79" fmla="*/ 223 h 241"/>
                      <a:gd name="T80" fmla="*/ 752 w 904"/>
                      <a:gd name="T81" fmla="*/ 218 h 241"/>
                      <a:gd name="T82" fmla="*/ 747 w 904"/>
                      <a:gd name="T83" fmla="*/ 213 h 241"/>
                      <a:gd name="T84" fmla="*/ 742 w 904"/>
                      <a:gd name="T85" fmla="*/ 211 h 241"/>
                      <a:gd name="T86" fmla="*/ 468 w 904"/>
                      <a:gd name="T87" fmla="*/ 211 h 241"/>
                      <a:gd name="T88" fmla="*/ 829 w 904"/>
                      <a:gd name="T89" fmla="*/ 150 h 241"/>
                      <a:gd name="T90" fmla="*/ 845 w 904"/>
                      <a:gd name="T91" fmla="*/ 149 h 241"/>
                      <a:gd name="T92" fmla="*/ 859 w 904"/>
                      <a:gd name="T93" fmla="*/ 145 h 241"/>
                      <a:gd name="T94" fmla="*/ 871 w 904"/>
                      <a:gd name="T95" fmla="*/ 137 h 241"/>
                      <a:gd name="T96" fmla="*/ 882 w 904"/>
                      <a:gd name="T97" fmla="*/ 128 h 241"/>
                      <a:gd name="T98" fmla="*/ 892 w 904"/>
                      <a:gd name="T99" fmla="*/ 117 h 241"/>
                      <a:gd name="T100" fmla="*/ 899 w 904"/>
                      <a:gd name="T101" fmla="*/ 104 h 241"/>
                      <a:gd name="T102" fmla="*/ 903 w 904"/>
                      <a:gd name="T103" fmla="*/ 90 h 241"/>
                      <a:gd name="T104" fmla="*/ 904 w 904"/>
                      <a:gd name="T105" fmla="*/ 75 h 241"/>
                      <a:gd name="T106" fmla="*/ 0 w 904"/>
                      <a:gd name="T10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4" h="241">
                        <a:moveTo>
                          <a:pt x="452" y="29"/>
                        </a:moveTo>
                        <a:lnTo>
                          <a:pt x="459" y="29"/>
                        </a:lnTo>
                        <a:lnTo>
                          <a:pt x="464" y="32"/>
                        </a:lnTo>
                        <a:lnTo>
                          <a:pt x="469" y="35"/>
                        </a:lnTo>
                        <a:lnTo>
                          <a:pt x="473" y="38"/>
                        </a:lnTo>
                        <a:lnTo>
                          <a:pt x="478" y="43"/>
                        </a:lnTo>
                        <a:lnTo>
                          <a:pt x="480" y="48"/>
                        </a:lnTo>
                        <a:lnTo>
                          <a:pt x="482" y="54"/>
                        </a:lnTo>
                        <a:lnTo>
                          <a:pt x="482" y="59"/>
                        </a:lnTo>
                        <a:lnTo>
                          <a:pt x="482" y="66"/>
                        </a:lnTo>
                        <a:lnTo>
                          <a:pt x="480" y="71"/>
                        </a:lnTo>
                        <a:lnTo>
                          <a:pt x="478" y="77"/>
                        </a:lnTo>
                        <a:lnTo>
                          <a:pt x="473" y="81"/>
                        </a:lnTo>
                        <a:lnTo>
                          <a:pt x="469" y="85"/>
                        </a:lnTo>
                        <a:lnTo>
                          <a:pt x="464" y="87"/>
                        </a:lnTo>
                        <a:lnTo>
                          <a:pt x="459" y="89"/>
                        </a:lnTo>
                        <a:lnTo>
                          <a:pt x="452" y="90"/>
                        </a:lnTo>
                        <a:lnTo>
                          <a:pt x="447" y="89"/>
                        </a:lnTo>
                        <a:lnTo>
                          <a:pt x="440" y="87"/>
                        </a:lnTo>
                        <a:lnTo>
                          <a:pt x="436" y="85"/>
                        </a:lnTo>
                        <a:lnTo>
                          <a:pt x="431" y="81"/>
                        </a:lnTo>
                        <a:lnTo>
                          <a:pt x="427" y="77"/>
                        </a:lnTo>
                        <a:lnTo>
                          <a:pt x="424" y="71"/>
                        </a:lnTo>
                        <a:lnTo>
                          <a:pt x="422" y="66"/>
                        </a:lnTo>
                        <a:lnTo>
                          <a:pt x="422" y="59"/>
                        </a:lnTo>
                        <a:lnTo>
                          <a:pt x="422" y="54"/>
                        </a:lnTo>
                        <a:lnTo>
                          <a:pt x="424" y="48"/>
                        </a:lnTo>
                        <a:lnTo>
                          <a:pt x="427" y="43"/>
                        </a:lnTo>
                        <a:lnTo>
                          <a:pt x="431" y="38"/>
                        </a:lnTo>
                        <a:lnTo>
                          <a:pt x="436" y="35"/>
                        </a:lnTo>
                        <a:lnTo>
                          <a:pt x="440" y="32"/>
                        </a:lnTo>
                        <a:lnTo>
                          <a:pt x="447" y="31"/>
                        </a:lnTo>
                        <a:lnTo>
                          <a:pt x="452" y="29"/>
                        </a:lnTo>
                        <a:lnTo>
                          <a:pt x="452" y="29"/>
                        </a:lnTo>
                        <a:close/>
                        <a:moveTo>
                          <a:pt x="0" y="75"/>
                        </a:moveTo>
                        <a:lnTo>
                          <a:pt x="0" y="83"/>
                        </a:lnTo>
                        <a:lnTo>
                          <a:pt x="1" y="90"/>
                        </a:lnTo>
                        <a:lnTo>
                          <a:pt x="3" y="97"/>
                        </a:lnTo>
                        <a:lnTo>
                          <a:pt x="5" y="104"/>
                        </a:lnTo>
                        <a:lnTo>
                          <a:pt x="9" y="110"/>
                        </a:lnTo>
                        <a:lnTo>
                          <a:pt x="12" y="117"/>
                        </a:lnTo>
                        <a:lnTo>
                          <a:pt x="16" y="122"/>
                        </a:lnTo>
                        <a:lnTo>
                          <a:pt x="22" y="128"/>
                        </a:lnTo>
                        <a:lnTo>
                          <a:pt x="27" y="132"/>
                        </a:lnTo>
                        <a:lnTo>
                          <a:pt x="33" y="137"/>
                        </a:lnTo>
                        <a:lnTo>
                          <a:pt x="40" y="141"/>
                        </a:lnTo>
                        <a:lnTo>
                          <a:pt x="46" y="145"/>
                        </a:lnTo>
                        <a:lnTo>
                          <a:pt x="53" y="147"/>
                        </a:lnTo>
                        <a:lnTo>
                          <a:pt x="59" y="149"/>
                        </a:lnTo>
                        <a:lnTo>
                          <a:pt x="67" y="150"/>
                        </a:lnTo>
                        <a:lnTo>
                          <a:pt x="75" y="150"/>
                        </a:lnTo>
                        <a:lnTo>
                          <a:pt x="437" y="150"/>
                        </a:lnTo>
                        <a:lnTo>
                          <a:pt x="437" y="211"/>
                        </a:lnTo>
                        <a:lnTo>
                          <a:pt x="195" y="211"/>
                        </a:lnTo>
                        <a:lnTo>
                          <a:pt x="192" y="211"/>
                        </a:lnTo>
                        <a:lnTo>
                          <a:pt x="190" y="212"/>
                        </a:lnTo>
                        <a:lnTo>
                          <a:pt x="188" y="213"/>
                        </a:lnTo>
                        <a:lnTo>
                          <a:pt x="186" y="215"/>
                        </a:lnTo>
                        <a:lnTo>
                          <a:pt x="183" y="218"/>
                        </a:lnTo>
                        <a:lnTo>
                          <a:pt x="182" y="220"/>
                        </a:lnTo>
                        <a:lnTo>
                          <a:pt x="181" y="223"/>
                        </a:lnTo>
                        <a:lnTo>
                          <a:pt x="181" y="225"/>
                        </a:lnTo>
                        <a:lnTo>
                          <a:pt x="181" y="229"/>
                        </a:lnTo>
                        <a:lnTo>
                          <a:pt x="182" y="232"/>
                        </a:lnTo>
                        <a:lnTo>
                          <a:pt x="183" y="234"/>
                        </a:lnTo>
                        <a:lnTo>
                          <a:pt x="186" y="236"/>
                        </a:lnTo>
                        <a:lnTo>
                          <a:pt x="188" y="239"/>
                        </a:lnTo>
                        <a:lnTo>
                          <a:pt x="190" y="240"/>
                        </a:lnTo>
                        <a:lnTo>
                          <a:pt x="192" y="241"/>
                        </a:lnTo>
                        <a:lnTo>
                          <a:pt x="195" y="241"/>
                        </a:lnTo>
                        <a:lnTo>
                          <a:pt x="739" y="241"/>
                        </a:lnTo>
                        <a:lnTo>
                          <a:pt x="742" y="241"/>
                        </a:lnTo>
                        <a:lnTo>
                          <a:pt x="745" y="240"/>
                        </a:lnTo>
                        <a:lnTo>
                          <a:pt x="747" y="239"/>
                        </a:lnTo>
                        <a:lnTo>
                          <a:pt x="750" y="236"/>
                        </a:lnTo>
                        <a:lnTo>
                          <a:pt x="752" y="234"/>
                        </a:lnTo>
                        <a:lnTo>
                          <a:pt x="753" y="232"/>
                        </a:lnTo>
                        <a:lnTo>
                          <a:pt x="754" y="229"/>
                        </a:lnTo>
                        <a:lnTo>
                          <a:pt x="754" y="225"/>
                        </a:lnTo>
                        <a:lnTo>
                          <a:pt x="754" y="223"/>
                        </a:lnTo>
                        <a:lnTo>
                          <a:pt x="753" y="220"/>
                        </a:lnTo>
                        <a:lnTo>
                          <a:pt x="752" y="218"/>
                        </a:lnTo>
                        <a:lnTo>
                          <a:pt x="750" y="215"/>
                        </a:lnTo>
                        <a:lnTo>
                          <a:pt x="747" y="213"/>
                        </a:lnTo>
                        <a:lnTo>
                          <a:pt x="745" y="212"/>
                        </a:lnTo>
                        <a:lnTo>
                          <a:pt x="742" y="211"/>
                        </a:lnTo>
                        <a:lnTo>
                          <a:pt x="739" y="211"/>
                        </a:lnTo>
                        <a:lnTo>
                          <a:pt x="468" y="211"/>
                        </a:lnTo>
                        <a:lnTo>
                          <a:pt x="468" y="150"/>
                        </a:lnTo>
                        <a:lnTo>
                          <a:pt x="829" y="150"/>
                        </a:lnTo>
                        <a:lnTo>
                          <a:pt x="837" y="150"/>
                        </a:lnTo>
                        <a:lnTo>
                          <a:pt x="845" y="149"/>
                        </a:lnTo>
                        <a:lnTo>
                          <a:pt x="851" y="147"/>
                        </a:lnTo>
                        <a:lnTo>
                          <a:pt x="859" y="145"/>
                        </a:lnTo>
                        <a:lnTo>
                          <a:pt x="866" y="141"/>
                        </a:lnTo>
                        <a:lnTo>
                          <a:pt x="871" y="137"/>
                        </a:lnTo>
                        <a:lnTo>
                          <a:pt x="877" y="132"/>
                        </a:lnTo>
                        <a:lnTo>
                          <a:pt x="882" y="128"/>
                        </a:lnTo>
                        <a:lnTo>
                          <a:pt x="888" y="122"/>
                        </a:lnTo>
                        <a:lnTo>
                          <a:pt x="892" y="117"/>
                        </a:lnTo>
                        <a:lnTo>
                          <a:pt x="896" y="110"/>
                        </a:lnTo>
                        <a:lnTo>
                          <a:pt x="899" y="104"/>
                        </a:lnTo>
                        <a:lnTo>
                          <a:pt x="901" y="97"/>
                        </a:lnTo>
                        <a:lnTo>
                          <a:pt x="903" y="90"/>
                        </a:lnTo>
                        <a:lnTo>
                          <a:pt x="904" y="83"/>
                        </a:lnTo>
                        <a:lnTo>
                          <a:pt x="904" y="75"/>
                        </a:lnTo>
                        <a:lnTo>
                          <a:pt x="904" y="0"/>
                        </a:lnTo>
                        <a:lnTo>
                          <a:pt x="0" y="0"/>
                        </a:lnTo>
                        <a:lnTo>
                          <a:pt x="0" y="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80" name="Group 179"/>
                <p:cNvGrpSpPr/>
                <p:nvPr/>
              </p:nvGrpSpPr>
              <p:grpSpPr>
                <a:xfrm>
                  <a:off x="2098385" y="2760444"/>
                  <a:ext cx="245094" cy="220719"/>
                  <a:chOff x="879475" y="817563"/>
                  <a:chExt cx="287338" cy="258762"/>
                </a:xfrm>
                <a:solidFill>
                  <a:schemeClr val="accent1"/>
                </a:solidFill>
              </p:grpSpPr>
              <p:sp>
                <p:nvSpPr>
                  <p:cNvPr id="183" name="Freeform 1593"/>
                  <p:cNvSpPr>
                    <a:spLocks/>
                  </p:cNvSpPr>
                  <p:nvPr/>
                </p:nvSpPr>
                <p:spPr bwMode="auto">
                  <a:xfrm>
                    <a:off x="879475" y="817563"/>
                    <a:ext cx="287338" cy="171450"/>
                  </a:xfrm>
                  <a:custGeom>
                    <a:avLst/>
                    <a:gdLst>
                      <a:gd name="T0" fmla="*/ 829 w 904"/>
                      <a:gd name="T1" fmla="*/ 0 h 544"/>
                      <a:gd name="T2" fmla="*/ 75 w 904"/>
                      <a:gd name="T3" fmla="*/ 0 h 544"/>
                      <a:gd name="T4" fmla="*/ 67 w 904"/>
                      <a:gd name="T5" fmla="*/ 2 h 544"/>
                      <a:gd name="T6" fmla="*/ 59 w 904"/>
                      <a:gd name="T7" fmla="*/ 3 h 544"/>
                      <a:gd name="T8" fmla="*/ 53 w 904"/>
                      <a:gd name="T9" fmla="*/ 4 h 544"/>
                      <a:gd name="T10" fmla="*/ 46 w 904"/>
                      <a:gd name="T11" fmla="*/ 7 h 544"/>
                      <a:gd name="T12" fmla="*/ 40 w 904"/>
                      <a:gd name="T13" fmla="*/ 10 h 544"/>
                      <a:gd name="T14" fmla="*/ 33 w 904"/>
                      <a:gd name="T15" fmla="*/ 14 h 544"/>
                      <a:gd name="T16" fmla="*/ 27 w 904"/>
                      <a:gd name="T17" fmla="*/ 18 h 544"/>
                      <a:gd name="T18" fmla="*/ 22 w 904"/>
                      <a:gd name="T19" fmla="*/ 23 h 544"/>
                      <a:gd name="T20" fmla="*/ 16 w 904"/>
                      <a:gd name="T21" fmla="*/ 28 h 544"/>
                      <a:gd name="T22" fmla="*/ 12 w 904"/>
                      <a:gd name="T23" fmla="*/ 34 h 544"/>
                      <a:gd name="T24" fmla="*/ 9 w 904"/>
                      <a:gd name="T25" fmla="*/ 40 h 544"/>
                      <a:gd name="T26" fmla="*/ 5 w 904"/>
                      <a:gd name="T27" fmla="*/ 47 h 544"/>
                      <a:gd name="T28" fmla="*/ 3 w 904"/>
                      <a:gd name="T29" fmla="*/ 54 h 544"/>
                      <a:gd name="T30" fmla="*/ 1 w 904"/>
                      <a:gd name="T31" fmla="*/ 61 h 544"/>
                      <a:gd name="T32" fmla="*/ 0 w 904"/>
                      <a:gd name="T33" fmla="*/ 69 h 544"/>
                      <a:gd name="T34" fmla="*/ 0 w 904"/>
                      <a:gd name="T35" fmla="*/ 77 h 544"/>
                      <a:gd name="T36" fmla="*/ 0 w 904"/>
                      <a:gd name="T37" fmla="*/ 544 h 544"/>
                      <a:gd name="T38" fmla="*/ 904 w 904"/>
                      <a:gd name="T39" fmla="*/ 544 h 544"/>
                      <a:gd name="T40" fmla="*/ 904 w 904"/>
                      <a:gd name="T41" fmla="*/ 77 h 544"/>
                      <a:gd name="T42" fmla="*/ 904 w 904"/>
                      <a:gd name="T43" fmla="*/ 69 h 544"/>
                      <a:gd name="T44" fmla="*/ 903 w 904"/>
                      <a:gd name="T45" fmla="*/ 61 h 544"/>
                      <a:gd name="T46" fmla="*/ 901 w 904"/>
                      <a:gd name="T47" fmla="*/ 54 h 544"/>
                      <a:gd name="T48" fmla="*/ 899 w 904"/>
                      <a:gd name="T49" fmla="*/ 47 h 544"/>
                      <a:gd name="T50" fmla="*/ 896 w 904"/>
                      <a:gd name="T51" fmla="*/ 40 h 544"/>
                      <a:gd name="T52" fmla="*/ 892 w 904"/>
                      <a:gd name="T53" fmla="*/ 34 h 544"/>
                      <a:gd name="T54" fmla="*/ 888 w 904"/>
                      <a:gd name="T55" fmla="*/ 28 h 544"/>
                      <a:gd name="T56" fmla="*/ 882 w 904"/>
                      <a:gd name="T57" fmla="*/ 23 h 544"/>
                      <a:gd name="T58" fmla="*/ 877 w 904"/>
                      <a:gd name="T59" fmla="*/ 18 h 544"/>
                      <a:gd name="T60" fmla="*/ 871 w 904"/>
                      <a:gd name="T61" fmla="*/ 14 h 544"/>
                      <a:gd name="T62" fmla="*/ 866 w 904"/>
                      <a:gd name="T63" fmla="*/ 10 h 544"/>
                      <a:gd name="T64" fmla="*/ 859 w 904"/>
                      <a:gd name="T65" fmla="*/ 7 h 544"/>
                      <a:gd name="T66" fmla="*/ 851 w 904"/>
                      <a:gd name="T67" fmla="*/ 4 h 544"/>
                      <a:gd name="T68" fmla="*/ 845 w 904"/>
                      <a:gd name="T69" fmla="*/ 3 h 544"/>
                      <a:gd name="T70" fmla="*/ 837 w 904"/>
                      <a:gd name="T71" fmla="*/ 2 h 544"/>
                      <a:gd name="T72" fmla="*/ 829 w 904"/>
                      <a:gd name="T73"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4" h="544">
                        <a:moveTo>
                          <a:pt x="829" y="0"/>
                        </a:moveTo>
                        <a:lnTo>
                          <a:pt x="75" y="0"/>
                        </a:lnTo>
                        <a:lnTo>
                          <a:pt x="67" y="2"/>
                        </a:lnTo>
                        <a:lnTo>
                          <a:pt x="59" y="3"/>
                        </a:lnTo>
                        <a:lnTo>
                          <a:pt x="53" y="4"/>
                        </a:lnTo>
                        <a:lnTo>
                          <a:pt x="46" y="7"/>
                        </a:lnTo>
                        <a:lnTo>
                          <a:pt x="40" y="10"/>
                        </a:lnTo>
                        <a:lnTo>
                          <a:pt x="33" y="14"/>
                        </a:lnTo>
                        <a:lnTo>
                          <a:pt x="27" y="18"/>
                        </a:lnTo>
                        <a:lnTo>
                          <a:pt x="22" y="23"/>
                        </a:lnTo>
                        <a:lnTo>
                          <a:pt x="16" y="28"/>
                        </a:lnTo>
                        <a:lnTo>
                          <a:pt x="12" y="34"/>
                        </a:lnTo>
                        <a:lnTo>
                          <a:pt x="9" y="40"/>
                        </a:lnTo>
                        <a:lnTo>
                          <a:pt x="5" y="47"/>
                        </a:lnTo>
                        <a:lnTo>
                          <a:pt x="3" y="54"/>
                        </a:lnTo>
                        <a:lnTo>
                          <a:pt x="1" y="61"/>
                        </a:lnTo>
                        <a:lnTo>
                          <a:pt x="0" y="69"/>
                        </a:lnTo>
                        <a:lnTo>
                          <a:pt x="0" y="77"/>
                        </a:lnTo>
                        <a:lnTo>
                          <a:pt x="0" y="544"/>
                        </a:lnTo>
                        <a:lnTo>
                          <a:pt x="904" y="544"/>
                        </a:lnTo>
                        <a:lnTo>
                          <a:pt x="904" y="77"/>
                        </a:lnTo>
                        <a:lnTo>
                          <a:pt x="904" y="69"/>
                        </a:lnTo>
                        <a:lnTo>
                          <a:pt x="903" y="61"/>
                        </a:lnTo>
                        <a:lnTo>
                          <a:pt x="901" y="54"/>
                        </a:lnTo>
                        <a:lnTo>
                          <a:pt x="899" y="47"/>
                        </a:lnTo>
                        <a:lnTo>
                          <a:pt x="896" y="40"/>
                        </a:lnTo>
                        <a:lnTo>
                          <a:pt x="892" y="34"/>
                        </a:lnTo>
                        <a:lnTo>
                          <a:pt x="888" y="28"/>
                        </a:lnTo>
                        <a:lnTo>
                          <a:pt x="882" y="23"/>
                        </a:lnTo>
                        <a:lnTo>
                          <a:pt x="877" y="18"/>
                        </a:lnTo>
                        <a:lnTo>
                          <a:pt x="871" y="14"/>
                        </a:lnTo>
                        <a:lnTo>
                          <a:pt x="866" y="10"/>
                        </a:lnTo>
                        <a:lnTo>
                          <a:pt x="859" y="7"/>
                        </a:lnTo>
                        <a:lnTo>
                          <a:pt x="851" y="4"/>
                        </a:lnTo>
                        <a:lnTo>
                          <a:pt x="845" y="3"/>
                        </a:lnTo>
                        <a:lnTo>
                          <a:pt x="837" y="2"/>
                        </a:lnTo>
                        <a:lnTo>
                          <a:pt x="82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4" name="Freeform 1594"/>
                  <p:cNvSpPr>
                    <a:spLocks noEditPoints="1"/>
                  </p:cNvSpPr>
                  <p:nvPr/>
                </p:nvSpPr>
                <p:spPr bwMode="auto">
                  <a:xfrm>
                    <a:off x="879475" y="1000125"/>
                    <a:ext cx="287338" cy="76200"/>
                  </a:xfrm>
                  <a:custGeom>
                    <a:avLst/>
                    <a:gdLst>
                      <a:gd name="T0" fmla="*/ 459 w 904"/>
                      <a:gd name="T1" fmla="*/ 29 h 241"/>
                      <a:gd name="T2" fmla="*/ 469 w 904"/>
                      <a:gd name="T3" fmla="*/ 35 h 241"/>
                      <a:gd name="T4" fmla="*/ 478 w 904"/>
                      <a:gd name="T5" fmla="*/ 43 h 241"/>
                      <a:gd name="T6" fmla="*/ 482 w 904"/>
                      <a:gd name="T7" fmla="*/ 54 h 241"/>
                      <a:gd name="T8" fmla="*/ 482 w 904"/>
                      <a:gd name="T9" fmla="*/ 66 h 241"/>
                      <a:gd name="T10" fmla="*/ 478 w 904"/>
                      <a:gd name="T11" fmla="*/ 77 h 241"/>
                      <a:gd name="T12" fmla="*/ 469 w 904"/>
                      <a:gd name="T13" fmla="*/ 85 h 241"/>
                      <a:gd name="T14" fmla="*/ 459 w 904"/>
                      <a:gd name="T15" fmla="*/ 89 h 241"/>
                      <a:gd name="T16" fmla="*/ 447 w 904"/>
                      <a:gd name="T17" fmla="*/ 89 h 241"/>
                      <a:gd name="T18" fmla="*/ 436 w 904"/>
                      <a:gd name="T19" fmla="*/ 85 h 241"/>
                      <a:gd name="T20" fmla="*/ 427 w 904"/>
                      <a:gd name="T21" fmla="*/ 77 h 241"/>
                      <a:gd name="T22" fmla="*/ 422 w 904"/>
                      <a:gd name="T23" fmla="*/ 66 h 241"/>
                      <a:gd name="T24" fmla="*/ 422 w 904"/>
                      <a:gd name="T25" fmla="*/ 54 h 241"/>
                      <a:gd name="T26" fmla="*/ 427 w 904"/>
                      <a:gd name="T27" fmla="*/ 43 h 241"/>
                      <a:gd name="T28" fmla="*/ 436 w 904"/>
                      <a:gd name="T29" fmla="*/ 35 h 241"/>
                      <a:gd name="T30" fmla="*/ 447 w 904"/>
                      <a:gd name="T31" fmla="*/ 31 h 241"/>
                      <a:gd name="T32" fmla="*/ 452 w 904"/>
                      <a:gd name="T33" fmla="*/ 29 h 241"/>
                      <a:gd name="T34" fmla="*/ 0 w 904"/>
                      <a:gd name="T35" fmla="*/ 83 h 241"/>
                      <a:gd name="T36" fmla="*/ 3 w 904"/>
                      <a:gd name="T37" fmla="*/ 97 h 241"/>
                      <a:gd name="T38" fmla="*/ 9 w 904"/>
                      <a:gd name="T39" fmla="*/ 110 h 241"/>
                      <a:gd name="T40" fmla="*/ 16 w 904"/>
                      <a:gd name="T41" fmla="*/ 122 h 241"/>
                      <a:gd name="T42" fmla="*/ 27 w 904"/>
                      <a:gd name="T43" fmla="*/ 132 h 241"/>
                      <a:gd name="T44" fmla="*/ 40 w 904"/>
                      <a:gd name="T45" fmla="*/ 141 h 241"/>
                      <a:gd name="T46" fmla="*/ 53 w 904"/>
                      <a:gd name="T47" fmla="*/ 147 h 241"/>
                      <a:gd name="T48" fmla="*/ 67 w 904"/>
                      <a:gd name="T49" fmla="*/ 150 h 241"/>
                      <a:gd name="T50" fmla="*/ 437 w 904"/>
                      <a:gd name="T51" fmla="*/ 150 h 241"/>
                      <a:gd name="T52" fmla="*/ 195 w 904"/>
                      <a:gd name="T53" fmla="*/ 211 h 241"/>
                      <a:gd name="T54" fmla="*/ 190 w 904"/>
                      <a:gd name="T55" fmla="*/ 212 h 241"/>
                      <a:gd name="T56" fmla="*/ 186 w 904"/>
                      <a:gd name="T57" fmla="*/ 215 h 241"/>
                      <a:gd name="T58" fmla="*/ 182 w 904"/>
                      <a:gd name="T59" fmla="*/ 220 h 241"/>
                      <a:gd name="T60" fmla="*/ 181 w 904"/>
                      <a:gd name="T61" fmla="*/ 225 h 241"/>
                      <a:gd name="T62" fmla="*/ 182 w 904"/>
                      <a:gd name="T63" fmla="*/ 232 h 241"/>
                      <a:gd name="T64" fmla="*/ 186 w 904"/>
                      <a:gd name="T65" fmla="*/ 236 h 241"/>
                      <a:gd name="T66" fmla="*/ 190 w 904"/>
                      <a:gd name="T67" fmla="*/ 240 h 241"/>
                      <a:gd name="T68" fmla="*/ 195 w 904"/>
                      <a:gd name="T69" fmla="*/ 241 h 241"/>
                      <a:gd name="T70" fmla="*/ 742 w 904"/>
                      <a:gd name="T71" fmla="*/ 241 h 241"/>
                      <a:gd name="T72" fmla="*/ 747 w 904"/>
                      <a:gd name="T73" fmla="*/ 239 h 241"/>
                      <a:gd name="T74" fmla="*/ 752 w 904"/>
                      <a:gd name="T75" fmla="*/ 234 h 241"/>
                      <a:gd name="T76" fmla="*/ 754 w 904"/>
                      <a:gd name="T77" fmla="*/ 229 h 241"/>
                      <a:gd name="T78" fmla="*/ 754 w 904"/>
                      <a:gd name="T79" fmla="*/ 223 h 241"/>
                      <a:gd name="T80" fmla="*/ 752 w 904"/>
                      <a:gd name="T81" fmla="*/ 218 h 241"/>
                      <a:gd name="T82" fmla="*/ 747 w 904"/>
                      <a:gd name="T83" fmla="*/ 213 h 241"/>
                      <a:gd name="T84" fmla="*/ 742 w 904"/>
                      <a:gd name="T85" fmla="*/ 211 h 241"/>
                      <a:gd name="T86" fmla="*/ 468 w 904"/>
                      <a:gd name="T87" fmla="*/ 211 h 241"/>
                      <a:gd name="T88" fmla="*/ 829 w 904"/>
                      <a:gd name="T89" fmla="*/ 150 h 241"/>
                      <a:gd name="T90" fmla="*/ 845 w 904"/>
                      <a:gd name="T91" fmla="*/ 149 h 241"/>
                      <a:gd name="T92" fmla="*/ 859 w 904"/>
                      <a:gd name="T93" fmla="*/ 145 h 241"/>
                      <a:gd name="T94" fmla="*/ 871 w 904"/>
                      <a:gd name="T95" fmla="*/ 137 h 241"/>
                      <a:gd name="T96" fmla="*/ 882 w 904"/>
                      <a:gd name="T97" fmla="*/ 128 h 241"/>
                      <a:gd name="T98" fmla="*/ 892 w 904"/>
                      <a:gd name="T99" fmla="*/ 117 h 241"/>
                      <a:gd name="T100" fmla="*/ 899 w 904"/>
                      <a:gd name="T101" fmla="*/ 104 h 241"/>
                      <a:gd name="T102" fmla="*/ 903 w 904"/>
                      <a:gd name="T103" fmla="*/ 90 h 241"/>
                      <a:gd name="T104" fmla="*/ 904 w 904"/>
                      <a:gd name="T105" fmla="*/ 75 h 241"/>
                      <a:gd name="T106" fmla="*/ 0 w 904"/>
                      <a:gd name="T10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4" h="241">
                        <a:moveTo>
                          <a:pt x="452" y="29"/>
                        </a:moveTo>
                        <a:lnTo>
                          <a:pt x="459" y="29"/>
                        </a:lnTo>
                        <a:lnTo>
                          <a:pt x="464" y="32"/>
                        </a:lnTo>
                        <a:lnTo>
                          <a:pt x="469" y="35"/>
                        </a:lnTo>
                        <a:lnTo>
                          <a:pt x="473" y="38"/>
                        </a:lnTo>
                        <a:lnTo>
                          <a:pt x="478" y="43"/>
                        </a:lnTo>
                        <a:lnTo>
                          <a:pt x="480" y="48"/>
                        </a:lnTo>
                        <a:lnTo>
                          <a:pt x="482" y="54"/>
                        </a:lnTo>
                        <a:lnTo>
                          <a:pt x="482" y="59"/>
                        </a:lnTo>
                        <a:lnTo>
                          <a:pt x="482" y="66"/>
                        </a:lnTo>
                        <a:lnTo>
                          <a:pt x="480" y="71"/>
                        </a:lnTo>
                        <a:lnTo>
                          <a:pt x="478" y="77"/>
                        </a:lnTo>
                        <a:lnTo>
                          <a:pt x="473" y="81"/>
                        </a:lnTo>
                        <a:lnTo>
                          <a:pt x="469" y="85"/>
                        </a:lnTo>
                        <a:lnTo>
                          <a:pt x="464" y="87"/>
                        </a:lnTo>
                        <a:lnTo>
                          <a:pt x="459" y="89"/>
                        </a:lnTo>
                        <a:lnTo>
                          <a:pt x="452" y="90"/>
                        </a:lnTo>
                        <a:lnTo>
                          <a:pt x="447" y="89"/>
                        </a:lnTo>
                        <a:lnTo>
                          <a:pt x="440" y="87"/>
                        </a:lnTo>
                        <a:lnTo>
                          <a:pt x="436" y="85"/>
                        </a:lnTo>
                        <a:lnTo>
                          <a:pt x="431" y="81"/>
                        </a:lnTo>
                        <a:lnTo>
                          <a:pt x="427" y="77"/>
                        </a:lnTo>
                        <a:lnTo>
                          <a:pt x="424" y="71"/>
                        </a:lnTo>
                        <a:lnTo>
                          <a:pt x="422" y="66"/>
                        </a:lnTo>
                        <a:lnTo>
                          <a:pt x="422" y="59"/>
                        </a:lnTo>
                        <a:lnTo>
                          <a:pt x="422" y="54"/>
                        </a:lnTo>
                        <a:lnTo>
                          <a:pt x="424" y="48"/>
                        </a:lnTo>
                        <a:lnTo>
                          <a:pt x="427" y="43"/>
                        </a:lnTo>
                        <a:lnTo>
                          <a:pt x="431" y="38"/>
                        </a:lnTo>
                        <a:lnTo>
                          <a:pt x="436" y="35"/>
                        </a:lnTo>
                        <a:lnTo>
                          <a:pt x="440" y="32"/>
                        </a:lnTo>
                        <a:lnTo>
                          <a:pt x="447" y="31"/>
                        </a:lnTo>
                        <a:lnTo>
                          <a:pt x="452" y="29"/>
                        </a:lnTo>
                        <a:lnTo>
                          <a:pt x="452" y="29"/>
                        </a:lnTo>
                        <a:close/>
                        <a:moveTo>
                          <a:pt x="0" y="75"/>
                        </a:moveTo>
                        <a:lnTo>
                          <a:pt x="0" y="83"/>
                        </a:lnTo>
                        <a:lnTo>
                          <a:pt x="1" y="90"/>
                        </a:lnTo>
                        <a:lnTo>
                          <a:pt x="3" y="97"/>
                        </a:lnTo>
                        <a:lnTo>
                          <a:pt x="5" y="104"/>
                        </a:lnTo>
                        <a:lnTo>
                          <a:pt x="9" y="110"/>
                        </a:lnTo>
                        <a:lnTo>
                          <a:pt x="12" y="117"/>
                        </a:lnTo>
                        <a:lnTo>
                          <a:pt x="16" y="122"/>
                        </a:lnTo>
                        <a:lnTo>
                          <a:pt x="22" y="128"/>
                        </a:lnTo>
                        <a:lnTo>
                          <a:pt x="27" y="132"/>
                        </a:lnTo>
                        <a:lnTo>
                          <a:pt x="33" y="137"/>
                        </a:lnTo>
                        <a:lnTo>
                          <a:pt x="40" y="141"/>
                        </a:lnTo>
                        <a:lnTo>
                          <a:pt x="46" y="145"/>
                        </a:lnTo>
                        <a:lnTo>
                          <a:pt x="53" y="147"/>
                        </a:lnTo>
                        <a:lnTo>
                          <a:pt x="59" y="149"/>
                        </a:lnTo>
                        <a:lnTo>
                          <a:pt x="67" y="150"/>
                        </a:lnTo>
                        <a:lnTo>
                          <a:pt x="75" y="150"/>
                        </a:lnTo>
                        <a:lnTo>
                          <a:pt x="437" y="150"/>
                        </a:lnTo>
                        <a:lnTo>
                          <a:pt x="437" y="211"/>
                        </a:lnTo>
                        <a:lnTo>
                          <a:pt x="195" y="211"/>
                        </a:lnTo>
                        <a:lnTo>
                          <a:pt x="192" y="211"/>
                        </a:lnTo>
                        <a:lnTo>
                          <a:pt x="190" y="212"/>
                        </a:lnTo>
                        <a:lnTo>
                          <a:pt x="188" y="213"/>
                        </a:lnTo>
                        <a:lnTo>
                          <a:pt x="186" y="215"/>
                        </a:lnTo>
                        <a:lnTo>
                          <a:pt x="183" y="218"/>
                        </a:lnTo>
                        <a:lnTo>
                          <a:pt x="182" y="220"/>
                        </a:lnTo>
                        <a:lnTo>
                          <a:pt x="181" y="223"/>
                        </a:lnTo>
                        <a:lnTo>
                          <a:pt x="181" y="225"/>
                        </a:lnTo>
                        <a:lnTo>
                          <a:pt x="181" y="229"/>
                        </a:lnTo>
                        <a:lnTo>
                          <a:pt x="182" y="232"/>
                        </a:lnTo>
                        <a:lnTo>
                          <a:pt x="183" y="234"/>
                        </a:lnTo>
                        <a:lnTo>
                          <a:pt x="186" y="236"/>
                        </a:lnTo>
                        <a:lnTo>
                          <a:pt x="188" y="239"/>
                        </a:lnTo>
                        <a:lnTo>
                          <a:pt x="190" y="240"/>
                        </a:lnTo>
                        <a:lnTo>
                          <a:pt x="192" y="241"/>
                        </a:lnTo>
                        <a:lnTo>
                          <a:pt x="195" y="241"/>
                        </a:lnTo>
                        <a:lnTo>
                          <a:pt x="739" y="241"/>
                        </a:lnTo>
                        <a:lnTo>
                          <a:pt x="742" y="241"/>
                        </a:lnTo>
                        <a:lnTo>
                          <a:pt x="745" y="240"/>
                        </a:lnTo>
                        <a:lnTo>
                          <a:pt x="747" y="239"/>
                        </a:lnTo>
                        <a:lnTo>
                          <a:pt x="750" y="236"/>
                        </a:lnTo>
                        <a:lnTo>
                          <a:pt x="752" y="234"/>
                        </a:lnTo>
                        <a:lnTo>
                          <a:pt x="753" y="232"/>
                        </a:lnTo>
                        <a:lnTo>
                          <a:pt x="754" y="229"/>
                        </a:lnTo>
                        <a:lnTo>
                          <a:pt x="754" y="225"/>
                        </a:lnTo>
                        <a:lnTo>
                          <a:pt x="754" y="223"/>
                        </a:lnTo>
                        <a:lnTo>
                          <a:pt x="753" y="220"/>
                        </a:lnTo>
                        <a:lnTo>
                          <a:pt x="752" y="218"/>
                        </a:lnTo>
                        <a:lnTo>
                          <a:pt x="750" y="215"/>
                        </a:lnTo>
                        <a:lnTo>
                          <a:pt x="747" y="213"/>
                        </a:lnTo>
                        <a:lnTo>
                          <a:pt x="745" y="212"/>
                        </a:lnTo>
                        <a:lnTo>
                          <a:pt x="742" y="211"/>
                        </a:lnTo>
                        <a:lnTo>
                          <a:pt x="739" y="211"/>
                        </a:lnTo>
                        <a:lnTo>
                          <a:pt x="468" y="211"/>
                        </a:lnTo>
                        <a:lnTo>
                          <a:pt x="468" y="150"/>
                        </a:lnTo>
                        <a:lnTo>
                          <a:pt x="829" y="150"/>
                        </a:lnTo>
                        <a:lnTo>
                          <a:pt x="837" y="150"/>
                        </a:lnTo>
                        <a:lnTo>
                          <a:pt x="845" y="149"/>
                        </a:lnTo>
                        <a:lnTo>
                          <a:pt x="851" y="147"/>
                        </a:lnTo>
                        <a:lnTo>
                          <a:pt x="859" y="145"/>
                        </a:lnTo>
                        <a:lnTo>
                          <a:pt x="866" y="141"/>
                        </a:lnTo>
                        <a:lnTo>
                          <a:pt x="871" y="137"/>
                        </a:lnTo>
                        <a:lnTo>
                          <a:pt x="877" y="132"/>
                        </a:lnTo>
                        <a:lnTo>
                          <a:pt x="882" y="128"/>
                        </a:lnTo>
                        <a:lnTo>
                          <a:pt x="888" y="122"/>
                        </a:lnTo>
                        <a:lnTo>
                          <a:pt x="892" y="117"/>
                        </a:lnTo>
                        <a:lnTo>
                          <a:pt x="896" y="110"/>
                        </a:lnTo>
                        <a:lnTo>
                          <a:pt x="899" y="104"/>
                        </a:lnTo>
                        <a:lnTo>
                          <a:pt x="901" y="97"/>
                        </a:lnTo>
                        <a:lnTo>
                          <a:pt x="903" y="90"/>
                        </a:lnTo>
                        <a:lnTo>
                          <a:pt x="904" y="83"/>
                        </a:lnTo>
                        <a:lnTo>
                          <a:pt x="904" y="75"/>
                        </a:lnTo>
                        <a:lnTo>
                          <a:pt x="904" y="0"/>
                        </a:lnTo>
                        <a:lnTo>
                          <a:pt x="0" y="0"/>
                        </a:lnTo>
                        <a:lnTo>
                          <a:pt x="0" y="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cxnSp>
              <p:nvCxnSpPr>
                <p:cNvPr id="181" name="Straight Connector 180"/>
                <p:cNvCxnSpPr/>
                <p:nvPr/>
              </p:nvCxnSpPr>
              <p:spPr>
                <a:xfrm>
                  <a:off x="1129666" y="2614613"/>
                  <a:ext cx="1213813" cy="0"/>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182" name="Isosceles Triangle 181"/>
                <p:cNvSpPr/>
                <p:nvPr/>
              </p:nvSpPr>
              <p:spPr bwMode="gray">
                <a:xfrm>
                  <a:off x="1608772" y="2519363"/>
                  <a:ext cx="255600" cy="95250"/>
                </a:xfrm>
                <a:prstGeom prst="triangl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grpSp>
          <p:grpSp>
            <p:nvGrpSpPr>
              <p:cNvPr id="138" name="Group 137"/>
              <p:cNvGrpSpPr/>
              <p:nvPr/>
            </p:nvGrpSpPr>
            <p:grpSpPr>
              <a:xfrm>
                <a:off x="7614864" y="2168139"/>
                <a:ext cx="795386" cy="1020790"/>
                <a:chOff x="1129666" y="1743803"/>
                <a:chExt cx="1213813" cy="1557794"/>
              </a:xfrm>
            </p:grpSpPr>
            <p:sp>
              <p:nvSpPr>
                <p:cNvPr id="157" name="TextBox 156"/>
                <p:cNvSpPr txBox="1"/>
                <p:nvPr/>
              </p:nvSpPr>
              <p:spPr>
                <a:xfrm>
                  <a:off x="1892311" y="2679700"/>
                  <a:ext cx="206375" cy="234950"/>
                </a:xfrm>
                <a:prstGeom prst="rect">
                  <a:avLst/>
                </a:prstGeom>
                <a:noFill/>
              </p:spPr>
              <p:txBody>
                <a:bodyPr wrap="none" lIns="0" tIns="0" rIns="0" bIns="0" rtlCol="0">
                  <a:noAutofit/>
                </a:bodyPr>
                <a:lstStyle/>
                <a:p>
                  <a:pPr algn="ctr">
                    <a:lnSpc>
                      <a:spcPct val="90000"/>
                    </a:lnSpc>
                  </a:pPr>
                  <a:r>
                    <a:rPr lang="en-US" sz="1400" dirty="0" smtClean="0"/>
                    <a:t>..</a:t>
                  </a:r>
                  <a:endParaRPr lang="en-US" sz="1400" dirty="0"/>
                </a:p>
              </p:txBody>
            </p:sp>
            <p:sp>
              <p:nvSpPr>
                <p:cNvPr id="158" name="TextBox 157"/>
                <p:cNvSpPr txBox="1"/>
                <p:nvPr/>
              </p:nvSpPr>
              <p:spPr>
                <a:xfrm>
                  <a:off x="1514707" y="3034230"/>
                  <a:ext cx="427795" cy="267367"/>
                </a:xfrm>
                <a:prstGeom prst="rect">
                  <a:avLst/>
                </a:prstGeom>
                <a:noFill/>
              </p:spPr>
              <p:txBody>
                <a:bodyPr wrap="none" lIns="0" tIns="0" rIns="0" bIns="0" rtlCol="0" anchor="ctr">
                  <a:noAutofit/>
                </a:bodyPr>
                <a:lstStyle/>
                <a:p>
                  <a:pPr>
                    <a:lnSpc>
                      <a:spcPct val="90000"/>
                    </a:lnSpc>
                  </a:pPr>
                  <a:r>
                    <a:rPr lang="en-US" sz="1600" dirty="0" smtClean="0">
                      <a:solidFill>
                        <a:schemeClr val="bg2">
                          <a:lumMod val="50000"/>
                        </a:schemeClr>
                      </a:solidFill>
                    </a:rPr>
                    <a:t>17K</a:t>
                  </a:r>
                  <a:endParaRPr lang="en-US" sz="1600" dirty="0">
                    <a:solidFill>
                      <a:schemeClr val="bg2">
                        <a:lumMod val="50000"/>
                      </a:schemeClr>
                    </a:solidFill>
                  </a:endParaRPr>
                </a:p>
              </p:txBody>
            </p:sp>
            <p:sp>
              <p:nvSpPr>
                <p:cNvPr id="159" name="Freeform 284"/>
                <p:cNvSpPr>
                  <a:spLocks noEditPoints="1"/>
                </p:cNvSpPr>
                <p:nvPr/>
              </p:nvSpPr>
              <p:spPr bwMode="auto">
                <a:xfrm>
                  <a:off x="1569340" y="1743803"/>
                  <a:ext cx="334465" cy="667179"/>
                </a:xfrm>
                <a:custGeom>
                  <a:avLst/>
                  <a:gdLst>
                    <a:gd name="T0" fmla="*/ 392 w 766"/>
                    <a:gd name="T1" fmla="*/ 920 h 1528"/>
                    <a:gd name="T2" fmla="*/ 414 w 766"/>
                    <a:gd name="T3" fmla="*/ 932 h 1528"/>
                    <a:gd name="T4" fmla="*/ 426 w 766"/>
                    <a:gd name="T5" fmla="*/ 954 h 1528"/>
                    <a:gd name="T6" fmla="*/ 426 w 766"/>
                    <a:gd name="T7" fmla="*/ 972 h 1528"/>
                    <a:gd name="T8" fmla="*/ 414 w 766"/>
                    <a:gd name="T9" fmla="*/ 994 h 1528"/>
                    <a:gd name="T10" fmla="*/ 392 w 766"/>
                    <a:gd name="T11" fmla="*/ 1008 h 1528"/>
                    <a:gd name="T12" fmla="*/ 374 w 766"/>
                    <a:gd name="T13" fmla="*/ 1008 h 1528"/>
                    <a:gd name="T14" fmla="*/ 352 w 766"/>
                    <a:gd name="T15" fmla="*/ 994 h 1528"/>
                    <a:gd name="T16" fmla="*/ 340 w 766"/>
                    <a:gd name="T17" fmla="*/ 972 h 1528"/>
                    <a:gd name="T18" fmla="*/ 340 w 766"/>
                    <a:gd name="T19" fmla="*/ 954 h 1528"/>
                    <a:gd name="T20" fmla="*/ 352 w 766"/>
                    <a:gd name="T21" fmla="*/ 932 h 1528"/>
                    <a:gd name="T22" fmla="*/ 374 w 766"/>
                    <a:gd name="T23" fmla="*/ 920 h 1528"/>
                    <a:gd name="T24" fmla="*/ 536 w 766"/>
                    <a:gd name="T25" fmla="*/ 1528 h 1528"/>
                    <a:gd name="T26" fmla="*/ 230 w 766"/>
                    <a:gd name="T27" fmla="*/ 1528 h 1528"/>
                    <a:gd name="T28" fmla="*/ 16 w 766"/>
                    <a:gd name="T29" fmla="*/ 1508 h 1528"/>
                    <a:gd name="T30" fmla="*/ 4 w 766"/>
                    <a:gd name="T31" fmla="*/ 1504 h 1528"/>
                    <a:gd name="T32" fmla="*/ 0 w 766"/>
                    <a:gd name="T33" fmla="*/ 38 h 1528"/>
                    <a:gd name="T34" fmla="*/ 4 w 766"/>
                    <a:gd name="T35" fmla="*/ 26 h 1528"/>
                    <a:gd name="T36" fmla="*/ 90 w 766"/>
                    <a:gd name="T37" fmla="*/ 22 h 1528"/>
                    <a:gd name="T38" fmla="*/ 676 w 766"/>
                    <a:gd name="T39" fmla="*/ 22 h 1528"/>
                    <a:gd name="T40" fmla="*/ 756 w 766"/>
                    <a:gd name="T41" fmla="*/ 22 h 1528"/>
                    <a:gd name="T42" fmla="*/ 766 w 766"/>
                    <a:gd name="T43" fmla="*/ 38 h 1528"/>
                    <a:gd name="T44" fmla="*/ 764 w 766"/>
                    <a:gd name="T45" fmla="*/ 1498 h 1528"/>
                    <a:gd name="T46" fmla="*/ 750 w 766"/>
                    <a:gd name="T47" fmla="*/ 1508 h 1528"/>
                    <a:gd name="T48" fmla="*/ 536 w 766"/>
                    <a:gd name="T49" fmla="*/ 1528 h 1528"/>
                    <a:gd name="T50" fmla="*/ 648 w 766"/>
                    <a:gd name="T51" fmla="*/ 156 h 1528"/>
                    <a:gd name="T52" fmla="*/ 118 w 766"/>
                    <a:gd name="T53" fmla="*/ 496 h 1528"/>
                    <a:gd name="T54" fmla="*/ 118 w 766"/>
                    <a:gd name="T55" fmla="*/ 348 h 1528"/>
                    <a:gd name="T56" fmla="*/ 648 w 766"/>
                    <a:gd name="T57" fmla="*/ 688 h 1528"/>
                    <a:gd name="T58" fmla="*/ 118 w 766"/>
                    <a:gd name="T59" fmla="*/ 688 h 1528"/>
                    <a:gd name="T60" fmla="*/ 366 w 766"/>
                    <a:gd name="T61" fmla="*/ 882 h 1528"/>
                    <a:gd name="T62" fmla="*/ 324 w 766"/>
                    <a:gd name="T63" fmla="*/ 904 h 1528"/>
                    <a:gd name="T64" fmla="*/ 302 w 766"/>
                    <a:gd name="T65" fmla="*/ 946 h 1528"/>
                    <a:gd name="T66" fmla="*/ 302 w 766"/>
                    <a:gd name="T67" fmla="*/ 980 h 1528"/>
                    <a:gd name="T68" fmla="*/ 324 w 766"/>
                    <a:gd name="T69" fmla="*/ 1022 h 1528"/>
                    <a:gd name="T70" fmla="*/ 366 w 766"/>
                    <a:gd name="T71" fmla="*/ 1044 h 1528"/>
                    <a:gd name="T72" fmla="*/ 400 w 766"/>
                    <a:gd name="T73" fmla="*/ 1044 h 1528"/>
                    <a:gd name="T74" fmla="*/ 442 w 766"/>
                    <a:gd name="T75" fmla="*/ 1022 h 1528"/>
                    <a:gd name="T76" fmla="*/ 464 w 766"/>
                    <a:gd name="T77" fmla="*/ 980 h 1528"/>
                    <a:gd name="T78" fmla="*/ 464 w 766"/>
                    <a:gd name="T79" fmla="*/ 946 h 1528"/>
                    <a:gd name="T80" fmla="*/ 442 w 766"/>
                    <a:gd name="T81" fmla="*/ 904 h 1528"/>
                    <a:gd name="T82" fmla="*/ 400 w 766"/>
                    <a:gd name="T83" fmla="*/ 882 h 1528"/>
                    <a:gd name="T84" fmla="*/ 648 w 766"/>
                    <a:gd name="T85" fmla="*/ 1362 h 1528"/>
                    <a:gd name="T86" fmla="*/ 624 w 766"/>
                    <a:gd name="T87" fmla="*/ 1014 h 1528"/>
                    <a:gd name="T88" fmla="*/ 534 w 766"/>
                    <a:gd name="T89" fmla="*/ 1084 h 1528"/>
                    <a:gd name="T90" fmla="*/ 442 w 766"/>
                    <a:gd name="T91" fmla="*/ 1114 h 1528"/>
                    <a:gd name="T92" fmla="*/ 382 w 766"/>
                    <a:gd name="T93" fmla="*/ 1120 h 1528"/>
                    <a:gd name="T94" fmla="*/ 342 w 766"/>
                    <a:gd name="T95" fmla="*/ 1118 h 1528"/>
                    <a:gd name="T96" fmla="*/ 268 w 766"/>
                    <a:gd name="T97" fmla="*/ 1098 h 1528"/>
                    <a:gd name="T98" fmla="*/ 170 w 766"/>
                    <a:gd name="T99" fmla="*/ 1040 h 1528"/>
                    <a:gd name="T100" fmla="*/ 118 w 766"/>
                    <a:gd name="T101" fmla="*/ 1362 h 1528"/>
                    <a:gd name="T102" fmla="*/ 648 w 766"/>
                    <a:gd name="T103" fmla="*/ 1362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66" h="1528">
                      <a:moveTo>
                        <a:pt x="382" y="918"/>
                      </a:moveTo>
                      <a:lnTo>
                        <a:pt x="382" y="918"/>
                      </a:lnTo>
                      <a:lnTo>
                        <a:pt x="392" y="920"/>
                      </a:lnTo>
                      <a:lnTo>
                        <a:pt x="400" y="922"/>
                      </a:lnTo>
                      <a:lnTo>
                        <a:pt x="408" y="926"/>
                      </a:lnTo>
                      <a:lnTo>
                        <a:pt x="414" y="932"/>
                      </a:lnTo>
                      <a:lnTo>
                        <a:pt x="420" y="938"/>
                      </a:lnTo>
                      <a:lnTo>
                        <a:pt x="424" y="946"/>
                      </a:lnTo>
                      <a:lnTo>
                        <a:pt x="426" y="954"/>
                      </a:lnTo>
                      <a:lnTo>
                        <a:pt x="428" y="964"/>
                      </a:lnTo>
                      <a:lnTo>
                        <a:pt x="428" y="964"/>
                      </a:lnTo>
                      <a:lnTo>
                        <a:pt x="426" y="972"/>
                      </a:lnTo>
                      <a:lnTo>
                        <a:pt x="424" y="980"/>
                      </a:lnTo>
                      <a:lnTo>
                        <a:pt x="420" y="988"/>
                      </a:lnTo>
                      <a:lnTo>
                        <a:pt x="414" y="994"/>
                      </a:lnTo>
                      <a:lnTo>
                        <a:pt x="408" y="1000"/>
                      </a:lnTo>
                      <a:lnTo>
                        <a:pt x="400" y="1004"/>
                      </a:lnTo>
                      <a:lnTo>
                        <a:pt x="392" y="1008"/>
                      </a:lnTo>
                      <a:lnTo>
                        <a:pt x="382" y="1008"/>
                      </a:lnTo>
                      <a:lnTo>
                        <a:pt x="382" y="1008"/>
                      </a:lnTo>
                      <a:lnTo>
                        <a:pt x="374" y="1008"/>
                      </a:lnTo>
                      <a:lnTo>
                        <a:pt x="366" y="1004"/>
                      </a:lnTo>
                      <a:lnTo>
                        <a:pt x="358" y="1000"/>
                      </a:lnTo>
                      <a:lnTo>
                        <a:pt x="352" y="994"/>
                      </a:lnTo>
                      <a:lnTo>
                        <a:pt x="346" y="988"/>
                      </a:lnTo>
                      <a:lnTo>
                        <a:pt x="342" y="980"/>
                      </a:lnTo>
                      <a:lnTo>
                        <a:pt x="340" y="972"/>
                      </a:lnTo>
                      <a:lnTo>
                        <a:pt x="338" y="964"/>
                      </a:lnTo>
                      <a:lnTo>
                        <a:pt x="338" y="964"/>
                      </a:lnTo>
                      <a:lnTo>
                        <a:pt x="340" y="954"/>
                      </a:lnTo>
                      <a:lnTo>
                        <a:pt x="342" y="946"/>
                      </a:lnTo>
                      <a:lnTo>
                        <a:pt x="346" y="938"/>
                      </a:lnTo>
                      <a:lnTo>
                        <a:pt x="352" y="932"/>
                      </a:lnTo>
                      <a:lnTo>
                        <a:pt x="358" y="926"/>
                      </a:lnTo>
                      <a:lnTo>
                        <a:pt x="366" y="922"/>
                      </a:lnTo>
                      <a:lnTo>
                        <a:pt x="374" y="920"/>
                      </a:lnTo>
                      <a:lnTo>
                        <a:pt x="382" y="918"/>
                      </a:lnTo>
                      <a:lnTo>
                        <a:pt x="382" y="918"/>
                      </a:lnTo>
                      <a:close/>
                      <a:moveTo>
                        <a:pt x="536" y="1528"/>
                      </a:moveTo>
                      <a:lnTo>
                        <a:pt x="536" y="1508"/>
                      </a:lnTo>
                      <a:lnTo>
                        <a:pt x="230" y="1508"/>
                      </a:lnTo>
                      <a:lnTo>
                        <a:pt x="230" y="1528"/>
                      </a:lnTo>
                      <a:lnTo>
                        <a:pt x="94" y="1528"/>
                      </a:lnTo>
                      <a:lnTo>
                        <a:pt x="94" y="1508"/>
                      </a:lnTo>
                      <a:lnTo>
                        <a:pt x="16" y="1508"/>
                      </a:lnTo>
                      <a:lnTo>
                        <a:pt x="16" y="1508"/>
                      </a:lnTo>
                      <a:lnTo>
                        <a:pt x="10" y="1508"/>
                      </a:lnTo>
                      <a:lnTo>
                        <a:pt x="4" y="1504"/>
                      </a:lnTo>
                      <a:lnTo>
                        <a:pt x="2" y="1498"/>
                      </a:lnTo>
                      <a:lnTo>
                        <a:pt x="0" y="1492"/>
                      </a:lnTo>
                      <a:lnTo>
                        <a:pt x="0" y="38"/>
                      </a:lnTo>
                      <a:lnTo>
                        <a:pt x="0" y="38"/>
                      </a:lnTo>
                      <a:lnTo>
                        <a:pt x="2" y="32"/>
                      </a:lnTo>
                      <a:lnTo>
                        <a:pt x="4" y="26"/>
                      </a:lnTo>
                      <a:lnTo>
                        <a:pt x="10" y="22"/>
                      </a:lnTo>
                      <a:lnTo>
                        <a:pt x="16" y="22"/>
                      </a:lnTo>
                      <a:lnTo>
                        <a:pt x="90" y="22"/>
                      </a:lnTo>
                      <a:lnTo>
                        <a:pt x="108" y="0"/>
                      </a:lnTo>
                      <a:lnTo>
                        <a:pt x="658" y="0"/>
                      </a:lnTo>
                      <a:lnTo>
                        <a:pt x="676" y="22"/>
                      </a:lnTo>
                      <a:lnTo>
                        <a:pt x="750" y="22"/>
                      </a:lnTo>
                      <a:lnTo>
                        <a:pt x="750" y="22"/>
                      </a:lnTo>
                      <a:lnTo>
                        <a:pt x="756" y="22"/>
                      </a:lnTo>
                      <a:lnTo>
                        <a:pt x="762" y="26"/>
                      </a:lnTo>
                      <a:lnTo>
                        <a:pt x="764" y="32"/>
                      </a:lnTo>
                      <a:lnTo>
                        <a:pt x="766" y="38"/>
                      </a:lnTo>
                      <a:lnTo>
                        <a:pt x="766" y="1492"/>
                      </a:lnTo>
                      <a:lnTo>
                        <a:pt x="766" y="1492"/>
                      </a:lnTo>
                      <a:lnTo>
                        <a:pt x="764" y="1498"/>
                      </a:lnTo>
                      <a:lnTo>
                        <a:pt x="762" y="1504"/>
                      </a:lnTo>
                      <a:lnTo>
                        <a:pt x="756" y="1508"/>
                      </a:lnTo>
                      <a:lnTo>
                        <a:pt x="750" y="1508"/>
                      </a:lnTo>
                      <a:lnTo>
                        <a:pt x="672" y="1508"/>
                      </a:lnTo>
                      <a:lnTo>
                        <a:pt x="672" y="1528"/>
                      </a:lnTo>
                      <a:lnTo>
                        <a:pt x="536" y="1528"/>
                      </a:lnTo>
                      <a:close/>
                      <a:moveTo>
                        <a:pt x="118" y="304"/>
                      </a:moveTo>
                      <a:lnTo>
                        <a:pt x="648" y="304"/>
                      </a:lnTo>
                      <a:lnTo>
                        <a:pt x="648" y="156"/>
                      </a:lnTo>
                      <a:lnTo>
                        <a:pt x="118" y="156"/>
                      </a:lnTo>
                      <a:lnTo>
                        <a:pt x="118" y="304"/>
                      </a:lnTo>
                      <a:close/>
                      <a:moveTo>
                        <a:pt x="118" y="496"/>
                      </a:moveTo>
                      <a:lnTo>
                        <a:pt x="648" y="496"/>
                      </a:lnTo>
                      <a:lnTo>
                        <a:pt x="648" y="348"/>
                      </a:lnTo>
                      <a:lnTo>
                        <a:pt x="118" y="348"/>
                      </a:lnTo>
                      <a:lnTo>
                        <a:pt x="118" y="496"/>
                      </a:lnTo>
                      <a:close/>
                      <a:moveTo>
                        <a:pt x="118" y="688"/>
                      </a:moveTo>
                      <a:lnTo>
                        <a:pt x="648" y="688"/>
                      </a:lnTo>
                      <a:lnTo>
                        <a:pt x="648" y="540"/>
                      </a:lnTo>
                      <a:lnTo>
                        <a:pt x="118" y="540"/>
                      </a:lnTo>
                      <a:lnTo>
                        <a:pt x="118" y="688"/>
                      </a:lnTo>
                      <a:close/>
                      <a:moveTo>
                        <a:pt x="382" y="880"/>
                      </a:moveTo>
                      <a:lnTo>
                        <a:pt x="382" y="880"/>
                      </a:lnTo>
                      <a:lnTo>
                        <a:pt x="366" y="882"/>
                      </a:lnTo>
                      <a:lnTo>
                        <a:pt x="350" y="886"/>
                      </a:lnTo>
                      <a:lnTo>
                        <a:pt x="336" y="894"/>
                      </a:lnTo>
                      <a:lnTo>
                        <a:pt x="324" y="904"/>
                      </a:lnTo>
                      <a:lnTo>
                        <a:pt x="314" y="916"/>
                      </a:lnTo>
                      <a:lnTo>
                        <a:pt x="306" y="930"/>
                      </a:lnTo>
                      <a:lnTo>
                        <a:pt x="302" y="946"/>
                      </a:lnTo>
                      <a:lnTo>
                        <a:pt x="300" y="964"/>
                      </a:lnTo>
                      <a:lnTo>
                        <a:pt x="300" y="964"/>
                      </a:lnTo>
                      <a:lnTo>
                        <a:pt x="302" y="980"/>
                      </a:lnTo>
                      <a:lnTo>
                        <a:pt x="306" y="996"/>
                      </a:lnTo>
                      <a:lnTo>
                        <a:pt x="314" y="1010"/>
                      </a:lnTo>
                      <a:lnTo>
                        <a:pt x="324" y="1022"/>
                      </a:lnTo>
                      <a:lnTo>
                        <a:pt x="336" y="1032"/>
                      </a:lnTo>
                      <a:lnTo>
                        <a:pt x="350" y="1040"/>
                      </a:lnTo>
                      <a:lnTo>
                        <a:pt x="366" y="1044"/>
                      </a:lnTo>
                      <a:lnTo>
                        <a:pt x="382" y="1046"/>
                      </a:lnTo>
                      <a:lnTo>
                        <a:pt x="382" y="1046"/>
                      </a:lnTo>
                      <a:lnTo>
                        <a:pt x="400" y="1044"/>
                      </a:lnTo>
                      <a:lnTo>
                        <a:pt x="416" y="1040"/>
                      </a:lnTo>
                      <a:lnTo>
                        <a:pt x="430" y="1032"/>
                      </a:lnTo>
                      <a:lnTo>
                        <a:pt x="442" y="1022"/>
                      </a:lnTo>
                      <a:lnTo>
                        <a:pt x="452" y="1010"/>
                      </a:lnTo>
                      <a:lnTo>
                        <a:pt x="460" y="996"/>
                      </a:lnTo>
                      <a:lnTo>
                        <a:pt x="464" y="980"/>
                      </a:lnTo>
                      <a:lnTo>
                        <a:pt x="466" y="964"/>
                      </a:lnTo>
                      <a:lnTo>
                        <a:pt x="466" y="964"/>
                      </a:lnTo>
                      <a:lnTo>
                        <a:pt x="464" y="946"/>
                      </a:lnTo>
                      <a:lnTo>
                        <a:pt x="460" y="930"/>
                      </a:lnTo>
                      <a:lnTo>
                        <a:pt x="452" y="916"/>
                      </a:lnTo>
                      <a:lnTo>
                        <a:pt x="442" y="904"/>
                      </a:lnTo>
                      <a:lnTo>
                        <a:pt x="430" y="894"/>
                      </a:lnTo>
                      <a:lnTo>
                        <a:pt x="416" y="886"/>
                      </a:lnTo>
                      <a:lnTo>
                        <a:pt x="400" y="882"/>
                      </a:lnTo>
                      <a:lnTo>
                        <a:pt x="382" y="880"/>
                      </a:lnTo>
                      <a:lnTo>
                        <a:pt x="382" y="880"/>
                      </a:lnTo>
                      <a:close/>
                      <a:moveTo>
                        <a:pt x="648" y="1362"/>
                      </a:moveTo>
                      <a:lnTo>
                        <a:pt x="648" y="984"/>
                      </a:lnTo>
                      <a:lnTo>
                        <a:pt x="648" y="984"/>
                      </a:lnTo>
                      <a:lnTo>
                        <a:pt x="624" y="1014"/>
                      </a:lnTo>
                      <a:lnTo>
                        <a:pt x="596" y="1040"/>
                      </a:lnTo>
                      <a:lnTo>
                        <a:pt x="566" y="1064"/>
                      </a:lnTo>
                      <a:lnTo>
                        <a:pt x="534" y="1084"/>
                      </a:lnTo>
                      <a:lnTo>
                        <a:pt x="498" y="1098"/>
                      </a:lnTo>
                      <a:lnTo>
                        <a:pt x="462" y="1110"/>
                      </a:lnTo>
                      <a:lnTo>
                        <a:pt x="442" y="1114"/>
                      </a:lnTo>
                      <a:lnTo>
                        <a:pt x="424" y="1118"/>
                      </a:lnTo>
                      <a:lnTo>
                        <a:pt x="404" y="1120"/>
                      </a:lnTo>
                      <a:lnTo>
                        <a:pt x="382" y="1120"/>
                      </a:lnTo>
                      <a:lnTo>
                        <a:pt x="382" y="1120"/>
                      </a:lnTo>
                      <a:lnTo>
                        <a:pt x="362" y="1120"/>
                      </a:lnTo>
                      <a:lnTo>
                        <a:pt x="342" y="1118"/>
                      </a:lnTo>
                      <a:lnTo>
                        <a:pt x="324" y="1114"/>
                      </a:lnTo>
                      <a:lnTo>
                        <a:pt x="304" y="1110"/>
                      </a:lnTo>
                      <a:lnTo>
                        <a:pt x="268" y="1098"/>
                      </a:lnTo>
                      <a:lnTo>
                        <a:pt x="232" y="1084"/>
                      </a:lnTo>
                      <a:lnTo>
                        <a:pt x="200" y="1064"/>
                      </a:lnTo>
                      <a:lnTo>
                        <a:pt x="170" y="1040"/>
                      </a:lnTo>
                      <a:lnTo>
                        <a:pt x="142" y="1014"/>
                      </a:lnTo>
                      <a:lnTo>
                        <a:pt x="118" y="984"/>
                      </a:lnTo>
                      <a:lnTo>
                        <a:pt x="118" y="1362"/>
                      </a:lnTo>
                      <a:lnTo>
                        <a:pt x="648" y="1362"/>
                      </a:lnTo>
                      <a:close/>
                      <a:moveTo>
                        <a:pt x="648" y="1362"/>
                      </a:moveTo>
                      <a:lnTo>
                        <a:pt x="648" y="136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60" name="Group 159"/>
                <p:cNvGrpSpPr/>
                <p:nvPr/>
              </p:nvGrpSpPr>
              <p:grpSpPr>
                <a:xfrm>
                  <a:off x="1396903" y="2760444"/>
                  <a:ext cx="245094" cy="220719"/>
                  <a:chOff x="879475" y="817563"/>
                  <a:chExt cx="287338" cy="258762"/>
                </a:xfrm>
                <a:solidFill>
                  <a:schemeClr val="accent1"/>
                </a:solidFill>
              </p:grpSpPr>
              <p:sp>
                <p:nvSpPr>
                  <p:cNvPr id="172" name="Freeform 1593"/>
                  <p:cNvSpPr>
                    <a:spLocks/>
                  </p:cNvSpPr>
                  <p:nvPr/>
                </p:nvSpPr>
                <p:spPr bwMode="auto">
                  <a:xfrm>
                    <a:off x="879475" y="817563"/>
                    <a:ext cx="287338" cy="171450"/>
                  </a:xfrm>
                  <a:custGeom>
                    <a:avLst/>
                    <a:gdLst>
                      <a:gd name="T0" fmla="*/ 829 w 904"/>
                      <a:gd name="T1" fmla="*/ 0 h 544"/>
                      <a:gd name="T2" fmla="*/ 75 w 904"/>
                      <a:gd name="T3" fmla="*/ 0 h 544"/>
                      <a:gd name="T4" fmla="*/ 67 w 904"/>
                      <a:gd name="T5" fmla="*/ 2 h 544"/>
                      <a:gd name="T6" fmla="*/ 59 w 904"/>
                      <a:gd name="T7" fmla="*/ 3 h 544"/>
                      <a:gd name="T8" fmla="*/ 53 w 904"/>
                      <a:gd name="T9" fmla="*/ 4 h 544"/>
                      <a:gd name="T10" fmla="*/ 46 w 904"/>
                      <a:gd name="T11" fmla="*/ 7 h 544"/>
                      <a:gd name="T12" fmla="*/ 40 w 904"/>
                      <a:gd name="T13" fmla="*/ 10 h 544"/>
                      <a:gd name="T14" fmla="*/ 33 w 904"/>
                      <a:gd name="T15" fmla="*/ 14 h 544"/>
                      <a:gd name="T16" fmla="*/ 27 w 904"/>
                      <a:gd name="T17" fmla="*/ 18 h 544"/>
                      <a:gd name="T18" fmla="*/ 22 w 904"/>
                      <a:gd name="T19" fmla="*/ 23 h 544"/>
                      <a:gd name="T20" fmla="*/ 16 w 904"/>
                      <a:gd name="T21" fmla="*/ 28 h 544"/>
                      <a:gd name="T22" fmla="*/ 12 w 904"/>
                      <a:gd name="T23" fmla="*/ 34 h 544"/>
                      <a:gd name="T24" fmla="*/ 9 w 904"/>
                      <a:gd name="T25" fmla="*/ 40 h 544"/>
                      <a:gd name="T26" fmla="*/ 5 w 904"/>
                      <a:gd name="T27" fmla="*/ 47 h 544"/>
                      <a:gd name="T28" fmla="*/ 3 w 904"/>
                      <a:gd name="T29" fmla="*/ 54 h 544"/>
                      <a:gd name="T30" fmla="*/ 1 w 904"/>
                      <a:gd name="T31" fmla="*/ 61 h 544"/>
                      <a:gd name="T32" fmla="*/ 0 w 904"/>
                      <a:gd name="T33" fmla="*/ 69 h 544"/>
                      <a:gd name="T34" fmla="*/ 0 w 904"/>
                      <a:gd name="T35" fmla="*/ 77 h 544"/>
                      <a:gd name="T36" fmla="*/ 0 w 904"/>
                      <a:gd name="T37" fmla="*/ 544 h 544"/>
                      <a:gd name="T38" fmla="*/ 904 w 904"/>
                      <a:gd name="T39" fmla="*/ 544 h 544"/>
                      <a:gd name="T40" fmla="*/ 904 w 904"/>
                      <a:gd name="T41" fmla="*/ 77 h 544"/>
                      <a:gd name="T42" fmla="*/ 904 w 904"/>
                      <a:gd name="T43" fmla="*/ 69 h 544"/>
                      <a:gd name="T44" fmla="*/ 903 w 904"/>
                      <a:gd name="T45" fmla="*/ 61 h 544"/>
                      <a:gd name="T46" fmla="*/ 901 w 904"/>
                      <a:gd name="T47" fmla="*/ 54 h 544"/>
                      <a:gd name="T48" fmla="*/ 899 w 904"/>
                      <a:gd name="T49" fmla="*/ 47 h 544"/>
                      <a:gd name="T50" fmla="*/ 896 w 904"/>
                      <a:gd name="T51" fmla="*/ 40 h 544"/>
                      <a:gd name="T52" fmla="*/ 892 w 904"/>
                      <a:gd name="T53" fmla="*/ 34 h 544"/>
                      <a:gd name="T54" fmla="*/ 888 w 904"/>
                      <a:gd name="T55" fmla="*/ 28 h 544"/>
                      <a:gd name="T56" fmla="*/ 882 w 904"/>
                      <a:gd name="T57" fmla="*/ 23 h 544"/>
                      <a:gd name="T58" fmla="*/ 877 w 904"/>
                      <a:gd name="T59" fmla="*/ 18 h 544"/>
                      <a:gd name="T60" fmla="*/ 871 w 904"/>
                      <a:gd name="T61" fmla="*/ 14 h 544"/>
                      <a:gd name="T62" fmla="*/ 866 w 904"/>
                      <a:gd name="T63" fmla="*/ 10 h 544"/>
                      <a:gd name="T64" fmla="*/ 859 w 904"/>
                      <a:gd name="T65" fmla="*/ 7 h 544"/>
                      <a:gd name="T66" fmla="*/ 851 w 904"/>
                      <a:gd name="T67" fmla="*/ 4 h 544"/>
                      <a:gd name="T68" fmla="*/ 845 w 904"/>
                      <a:gd name="T69" fmla="*/ 3 h 544"/>
                      <a:gd name="T70" fmla="*/ 837 w 904"/>
                      <a:gd name="T71" fmla="*/ 2 h 544"/>
                      <a:gd name="T72" fmla="*/ 829 w 904"/>
                      <a:gd name="T73"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4" h="544">
                        <a:moveTo>
                          <a:pt x="829" y="0"/>
                        </a:moveTo>
                        <a:lnTo>
                          <a:pt x="75" y="0"/>
                        </a:lnTo>
                        <a:lnTo>
                          <a:pt x="67" y="2"/>
                        </a:lnTo>
                        <a:lnTo>
                          <a:pt x="59" y="3"/>
                        </a:lnTo>
                        <a:lnTo>
                          <a:pt x="53" y="4"/>
                        </a:lnTo>
                        <a:lnTo>
                          <a:pt x="46" y="7"/>
                        </a:lnTo>
                        <a:lnTo>
                          <a:pt x="40" y="10"/>
                        </a:lnTo>
                        <a:lnTo>
                          <a:pt x="33" y="14"/>
                        </a:lnTo>
                        <a:lnTo>
                          <a:pt x="27" y="18"/>
                        </a:lnTo>
                        <a:lnTo>
                          <a:pt x="22" y="23"/>
                        </a:lnTo>
                        <a:lnTo>
                          <a:pt x="16" y="28"/>
                        </a:lnTo>
                        <a:lnTo>
                          <a:pt x="12" y="34"/>
                        </a:lnTo>
                        <a:lnTo>
                          <a:pt x="9" y="40"/>
                        </a:lnTo>
                        <a:lnTo>
                          <a:pt x="5" y="47"/>
                        </a:lnTo>
                        <a:lnTo>
                          <a:pt x="3" y="54"/>
                        </a:lnTo>
                        <a:lnTo>
                          <a:pt x="1" y="61"/>
                        </a:lnTo>
                        <a:lnTo>
                          <a:pt x="0" y="69"/>
                        </a:lnTo>
                        <a:lnTo>
                          <a:pt x="0" y="77"/>
                        </a:lnTo>
                        <a:lnTo>
                          <a:pt x="0" y="544"/>
                        </a:lnTo>
                        <a:lnTo>
                          <a:pt x="904" y="544"/>
                        </a:lnTo>
                        <a:lnTo>
                          <a:pt x="904" y="77"/>
                        </a:lnTo>
                        <a:lnTo>
                          <a:pt x="904" y="69"/>
                        </a:lnTo>
                        <a:lnTo>
                          <a:pt x="903" y="61"/>
                        </a:lnTo>
                        <a:lnTo>
                          <a:pt x="901" y="54"/>
                        </a:lnTo>
                        <a:lnTo>
                          <a:pt x="899" y="47"/>
                        </a:lnTo>
                        <a:lnTo>
                          <a:pt x="896" y="40"/>
                        </a:lnTo>
                        <a:lnTo>
                          <a:pt x="892" y="34"/>
                        </a:lnTo>
                        <a:lnTo>
                          <a:pt x="888" y="28"/>
                        </a:lnTo>
                        <a:lnTo>
                          <a:pt x="882" y="23"/>
                        </a:lnTo>
                        <a:lnTo>
                          <a:pt x="877" y="18"/>
                        </a:lnTo>
                        <a:lnTo>
                          <a:pt x="871" y="14"/>
                        </a:lnTo>
                        <a:lnTo>
                          <a:pt x="866" y="10"/>
                        </a:lnTo>
                        <a:lnTo>
                          <a:pt x="859" y="7"/>
                        </a:lnTo>
                        <a:lnTo>
                          <a:pt x="851" y="4"/>
                        </a:lnTo>
                        <a:lnTo>
                          <a:pt x="845" y="3"/>
                        </a:lnTo>
                        <a:lnTo>
                          <a:pt x="837" y="2"/>
                        </a:lnTo>
                        <a:lnTo>
                          <a:pt x="82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3" name="Freeform 1594"/>
                  <p:cNvSpPr>
                    <a:spLocks noEditPoints="1"/>
                  </p:cNvSpPr>
                  <p:nvPr/>
                </p:nvSpPr>
                <p:spPr bwMode="auto">
                  <a:xfrm>
                    <a:off x="879475" y="1000125"/>
                    <a:ext cx="287338" cy="76200"/>
                  </a:xfrm>
                  <a:custGeom>
                    <a:avLst/>
                    <a:gdLst>
                      <a:gd name="T0" fmla="*/ 459 w 904"/>
                      <a:gd name="T1" fmla="*/ 29 h 241"/>
                      <a:gd name="T2" fmla="*/ 469 w 904"/>
                      <a:gd name="T3" fmla="*/ 35 h 241"/>
                      <a:gd name="T4" fmla="*/ 478 w 904"/>
                      <a:gd name="T5" fmla="*/ 43 h 241"/>
                      <a:gd name="T6" fmla="*/ 482 w 904"/>
                      <a:gd name="T7" fmla="*/ 54 h 241"/>
                      <a:gd name="T8" fmla="*/ 482 w 904"/>
                      <a:gd name="T9" fmla="*/ 66 h 241"/>
                      <a:gd name="T10" fmla="*/ 478 w 904"/>
                      <a:gd name="T11" fmla="*/ 77 h 241"/>
                      <a:gd name="T12" fmla="*/ 469 w 904"/>
                      <a:gd name="T13" fmla="*/ 85 h 241"/>
                      <a:gd name="T14" fmla="*/ 459 w 904"/>
                      <a:gd name="T15" fmla="*/ 89 h 241"/>
                      <a:gd name="T16" fmla="*/ 447 w 904"/>
                      <a:gd name="T17" fmla="*/ 89 h 241"/>
                      <a:gd name="T18" fmla="*/ 436 w 904"/>
                      <a:gd name="T19" fmla="*/ 85 h 241"/>
                      <a:gd name="T20" fmla="*/ 427 w 904"/>
                      <a:gd name="T21" fmla="*/ 77 h 241"/>
                      <a:gd name="T22" fmla="*/ 422 w 904"/>
                      <a:gd name="T23" fmla="*/ 66 h 241"/>
                      <a:gd name="T24" fmla="*/ 422 w 904"/>
                      <a:gd name="T25" fmla="*/ 54 h 241"/>
                      <a:gd name="T26" fmla="*/ 427 w 904"/>
                      <a:gd name="T27" fmla="*/ 43 h 241"/>
                      <a:gd name="T28" fmla="*/ 436 w 904"/>
                      <a:gd name="T29" fmla="*/ 35 h 241"/>
                      <a:gd name="T30" fmla="*/ 447 w 904"/>
                      <a:gd name="T31" fmla="*/ 31 h 241"/>
                      <a:gd name="T32" fmla="*/ 452 w 904"/>
                      <a:gd name="T33" fmla="*/ 29 h 241"/>
                      <a:gd name="T34" fmla="*/ 0 w 904"/>
                      <a:gd name="T35" fmla="*/ 83 h 241"/>
                      <a:gd name="T36" fmla="*/ 3 w 904"/>
                      <a:gd name="T37" fmla="*/ 97 h 241"/>
                      <a:gd name="T38" fmla="*/ 9 w 904"/>
                      <a:gd name="T39" fmla="*/ 110 h 241"/>
                      <a:gd name="T40" fmla="*/ 16 w 904"/>
                      <a:gd name="T41" fmla="*/ 122 h 241"/>
                      <a:gd name="T42" fmla="*/ 27 w 904"/>
                      <a:gd name="T43" fmla="*/ 132 h 241"/>
                      <a:gd name="T44" fmla="*/ 40 w 904"/>
                      <a:gd name="T45" fmla="*/ 141 h 241"/>
                      <a:gd name="T46" fmla="*/ 53 w 904"/>
                      <a:gd name="T47" fmla="*/ 147 h 241"/>
                      <a:gd name="T48" fmla="*/ 67 w 904"/>
                      <a:gd name="T49" fmla="*/ 150 h 241"/>
                      <a:gd name="T50" fmla="*/ 437 w 904"/>
                      <a:gd name="T51" fmla="*/ 150 h 241"/>
                      <a:gd name="T52" fmla="*/ 195 w 904"/>
                      <a:gd name="T53" fmla="*/ 211 h 241"/>
                      <a:gd name="T54" fmla="*/ 190 w 904"/>
                      <a:gd name="T55" fmla="*/ 212 h 241"/>
                      <a:gd name="T56" fmla="*/ 186 w 904"/>
                      <a:gd name="T57" fmla="*/ 215 h 241"/>
                      <a:gd name="T58" fmla="*/ 182 w 904"/>
                      <a:gd name="T59" fmla="*/ 220 h 241"/>
                      <a:gd name="T60" fmla="*/ 181 w 904"/>
                      <a:gd name="T61" fmla="*/ 225 h 241"/>
                      <a:gd name="T62" fmla="*/ 182 w 904"/>
                      <a:gd name="T63" fmla="*/ 232 h 241"/>
                      <a:gd name="T64" fmla="*/ 186 w 904"/>
                      <a:gd name="T65" fmla="*/ 236 h 241"/>
                      <a:gd name="T66" fmla="*/ 190 w 904"/>
                      <a:gd name="T67" fmla="*/ 240 h 241"/>
                      <a:gd name="T68" fmla="*/ 195 w 904"/>
                      <a:gd name="T69" fmla="*/ 241 h 241"/>
                      <a:gd name="T70" fmla="*/ 742 w 904"/>
                      <a:gd name="T71" fmla="*/ 241 h 241"/>
                      <a:gd name="T72" fmla="*/ 747 w 904"/>
                      <a:gd name="T73" fmla="*/ 239 h 241"/>
                      <a:gd name="T74" fmla="*/ 752 w 904"/>
                      <a:gd name="T75" fmla="*/ 234 h 241"/>
                      <a:gd name="T76" fmla="*/ 754 w 904"/>
                      <a:gd name="T77" fmla="*/ 229 h 241"/>
                      <a:gd name="T78" fmla="*/ 754 w 904"/>
                      <a:gd name="T79" fmla="*/ 223 h 241"/>
                      <a:gd name="T80" fmla="*/ 752 w 904"/>
                      <a:gd name="T81" fmla="*/ 218 h 241"/>
                      <a:gd name="T82" fmla="*/ 747 w 904"/>
                      <a:gd name="T83" fmla="*/ 213 h 241"/>
                      <a:gd name="T84" fmla="*/ 742 w 904"/>
                      <a:gd name="T85" fmla="*/ 211 h 241"/>
                      <a:gd name="T86" fmla="*/ 468 w 904"/>
                      <a:gd name="T87" fmla="*/ 211 h 241"/>
                      <a:gd name="T88" fmla="*/ 829 w 904"/>
                      <a:gd name="T89" fmla="*/ 150 h 241"/>
                      <a:gd name="T90" fmla="*/ 845 w 904"/>
                      <a:gd name="T91" fmla="*/ 149 h 241"/>
                      <a:gd name="T92" fmla="*/ 859 w 904"/>
                      <a:gd name="T93" fmla="*/ 145 h 241"/>
                      <a:gd name="T94" fmla="*/ 871 w 904"/>
                      <a:gd name="T95" fmla="*/ 137 h 241"/>
                      <a:gd name="T96" fmla="*/ 882 w 904"/>
                      <a:gd name="T97" fmla="*/ 128 h 241"/>
                      <a:gd name="T98" fmla="*/ 892 w 904"/>
                      <a:gd name="T99" fmla="*/ 117 h 241"/>
                      <a:gd name="T100" fmla="*/ 899 w 904"/>
                      <a:gd name="T101" fmla="*/ 104 h 241"/>
                      <a:gd name="T102" fmla="*/ 903 w 904"/>
                      <a:gd name="T103" fmla="*/ 90 h 241"/>
                      <a:gd name="T104" fmla="*/ 904 w 904"/>
                      <a:gd name="T105" fmla="*/ 75 h 241"/>
                      <a:gd name="T106" fmla="*/ 0 w 904"/>
                      <a:gd name="T10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4" h="241">
                        <a:moveTo>
                          <a:pt x="452" y="29"/>
                        </a:moveTo>
                        <a:lnTo>
                          <a:pt x="459" y="29"/>
                        </a:lnTo>
                        <a:lnTo>
                          <a:pt x="464" y="32"/>
                        </a:lnTo>
                        <a:lnTo>
                          <a:pt x="469" y="35"/>
                        </a:lnTo>
                        <a:lnTo>
                          <a:pt x="473" y="38"/>
                        </a:lnTo>
                        <a:lnTo>
                          <a:pt x="478" y="43"/>
                        </a:lnTo>
                        <a:lnTo>
                          <a:pt x="480" y="48"/>
                        </a:lnTo>
                        <a:lnTo>
                          <a:pt x="482" y="54"/>
                        </a:lnTo>
                        <a:lnTo>
                          <a:pt x="482" y="59"/>
                        </a:lnTo>
                        <a:lnTo>
                          <a:pt x="482" y="66"/>
                        </a:lnTo>
                        <a:lnTo>
                          <a:pt x="480" y="71"/>
                        </a:lnTo>
                        <a:lnTo>
                          <a:pt x="478" y="77"/>
                        </a:lnTo>
                        <a:lnTo>
                          <a:pt x="473" y="81"/>
                        </a:lnTo>
                        <a:lnTo>
                          <a:pt x="469" y="85"/>
                        </a:lnTo>
                        <a:lnTo>
                          <a:pt x="464" y="87"/>
                        </a:lnTo>
                        <a:lnTo>
                          <a:pt x="459" y="89"/>
                        </a:lnTo>
                        <a:lnTo>
                          <a:pt x="452" y="90"/>
                        </a:lnTo>
                        <a:lnTo>
                          <a:pt x="447" y="89"/>
                        </a:lnTo>
                        <a:lnTo>
                          <a:pt x="440" y="87"/>
                        </a:lnTo>
                        <a:lnTo>
                          <a:pt x="436" y="85"/>
                        </a:lnTo>
                        <a:lnTo>
                          <a:pt x="431" y="81"/>
                        </a:lnTo>
                        <a:lnTo>
                          <a:pt x="427" y="77"/>
                        </a:lnTo>
                        <a:lnTo>
                          <a:pt x="424" y="71"/>
                        </a:lnTo>
                        <a:lnTo>
                          <a:pt x="422" y="66"/>
                        </a:lnTo>
                        <a:lnTo>
                          <a:pt x="422" y="59"/>
                        </a:lnTo>
                        <a:lnTo>
                          <a:pt x="422" y="54"/>
                        </a:lnTo>
                        <a:lnTo>
                          <a:pt x="424" y="48"/>
                        </a:lnTo>
                        <a:lnTo>
                          <a:pt x="427" y="43"/>
                        </a:lnTo>
                        <a:lnTo>
                          <a:pt x="431" y="38"/>
                        </a:lnTo>
                        <a:lnTo>
                          <a:pt x="436" y="35"/>
                        </a:lnTo>
                        <a:lnTo>
                          <a:pt x="440" y="32"/>
                        </a:lnTo>
                        <a:lnTo>
                          <a:pt x="447" y="31"/>
                        </a:lnTo>
                        <a:lnTo>
                          <a:pt x="452" y="29"/>
                        </a:lnTo>
                        <a:lnTo>
                          <a:pt x="452" y="29"/>
                        </a:lnTo>
                        <a:close/>
                        <a:moveTo>
                          <a:pt x="0" y="75"/>
                        </a:moveTo>
                        <a:lnTo>
                          <a:pt x="0" y="83"/>
                        </a:lnTo>
                        <a:lnTo>
                          <a:pt x="1" y="90"/>
                        </a:lnTo>
                        <a:lnTo>
                          <a:pt x="3" y="97"/>
                        </a:lnTo>
                        <a:lnTo>
                          <a:pt x="5" y="104"/>
                        </a:lnTo>
                        <a:lnTo>
                          <a:pt x="9" y="110"/>
                        </a:lnTo>
                        <a:lnTo>
                          <a:pt x="12" y="117"/>
                        </a:lnTo>
                        <a:lnTo>
                          <a:pt x="16" y="122"/>
                        </a:lnTo>
                        <a:lnTo>
                          <a:pt x="22" y="128"/>
                        </a:lnTo>
                        <a:lnTo>
                          <a:pt x="27" y="132"/>
                        </a:lnTo>
                        <a:lnTo>
                          <a:pt x="33" y="137"/>
                        </a:lnTo>
                        <a:lnTo>
                          <a:pt x="40" y="141"/>
                        </a:lnTo>
                        <a:lnTo>
                          <a:pt x="46" y="145"/>
                        </a:lnTo>
                        <a:lnTo>
                          <a:pt x="53" y="147"/>
                        </a:lnTo>
                        <a:lnTo>
                          <a:pt x="59" y="149"/>
                        </a:lnTo>
                        <a:lnTo>
                          <a:pt x="67" y="150"/>
                        </a:lnTo>
                        <a:lnTo>
                          <a:pt x="75" y="150"/>
                        </a:lnTo>
                        <a:lnTo>
                          <a:pt x="437" y="150"/>
                        </a:lnTo>
                        <a:lnTo>
                          <a:pt x="437" y="211"/>
                        </a:lnTo>
                        <a:lnTo>
                          <a:pt x="195" y="211"/>
                        </a:lnTo>
                        <a:lnTo>
                          <a:pt x="192" y="211"/>
                        </a:lnTo>
                        <a:lnTo>
                          <a:pt x="190" y="212"/>
                        </a:lnTo>
                        <a:lnTo>
                          <a:pt x="188" y="213"/>
                        </a:lnTo>
                        <a:lnTo>
                          <a:pt x="186" y="215"/>
                        </a:lnTo>
                        <a:lnTo>
                          <a:pt x="183" y="218"/>
                        </a:lnTo>
                        <a:lnTo>
                          <a:pt x="182" y="220"/>
                        </a:lnTo>
                        <a:lnTo>
                          <a:pt x="181" y="223"/>
                        </a:lnTo>
                        <a:lnTo>
                          <a:pt x="181" y="225"/>
                        </a:lnTo>
                        <a:lnTo>
                          <a:pt x="181" y="229"/>
                        </a:lnTo>
                        <a:lnTo>
                          <a:pt x="182" y="232"/>
                        </a:lnTo>
                        <a:lnTo>
                          <a:pt x="183" y="234"/>
                        </a:lnTo>
                        <a:lnTo>
                          <a:pt x="186" y="236"/>
                        </a:lnTo>
                        <a:lnTo>
                          <a:pt x="188" y="239"/>
                        </a:lnTo>
                        <a:lnTo>
                          <a:pt x="190" y="240"/>
                        </a:lnTo>
                        <a:lnTo>
                          <a:pt x="192" y="241"/>
                        </a:lnTo>
                        <a:lnTo>
                          <a:pt x="195" y="241"/>
                        </a:lnTo>
                        <a:lnTo>
                          <a:pt x="739" y="241"/>
                        </a:lnTo>
                        <a:lnTo>
                          <a:pt x="742" y="241"/>
                        </a:lnTo>
                        <a:lnTo>
                          <a:pt x="745" y="240"/>
                        </a:lnTo>
                        <a:lnTo>
                          <a:pt x="747" y="239"/>
                        </a:lnTo>
                        <a:lnTo>
                          <a:pt x="750" y="236"/>
                        </a:lnTo>
                        <a:lnTo>
                          <a:pt x="752" y="234"/>
                        </a:lnTo>
                        <a:lnTo>
                          <a:pt x="753" y="232"/>
                        </a:lnTo>
                        <a:lnTo>
                          <a:pt x="754" y="229"/>
                        </a:lnTo>
                        <a:lnTo>
                          <a:pt x="754" y="225"/>
                        </a:lnTo>
                        <a:lnTo>
                          <a:pt x="754" y="223"/>
                        </a:lnTo>
                        <a:lnTo>
                          <a:pt x="753" y="220"/>
                        </a:lnTo>
                        <a:lnTo>
                          <a:pt x="752" y="218"/>
                        </a:lnTo>
                        <a:lnTo>
                          <a:pt x="750" y="215"/>
                        </a:lnTo>
                        <a:lnTo>
                          <a:pt x="747" y="213"/>
                        </a:lnTo>
                        <a:lnTo>
                          <a:pt x="745" y="212"/>
                        </a:lnTo>
                        <a:lnTo>
                          <a:pt x="742" y="211"/>
                        </a:lnTo>
                        <a:lnTo>
                          <a:pt x="739" y="211"/>
                        </a:lnTo>
                        <a:lnTo>
                          <a:pt x="468" y="211"/>
                        </a:lnTo>
                        <a:lnTo>
                          <a:pt x="468" y="150"/>
                        </a:lnTo>
                        <a:lnTo>
                          <a:pt x="829" y="150"/>
                        </a:lnTo>
                        <a:lnTo>
                          <a:pt x="837" y="150"/>
                        </a:lnTo>
                        <a:lnTo>
                          <a:pt x="845" y="149"/>
                        </a:lnTo>
                        <a:lnTo>
                          <a:pt x="851" y="147"/>
                        </a:lnTo>
                        <a:lnTo>
                          <a:pt x="859" y="145"/>
                        </a:lnTo>
                        <a:lnTo>
                          <a:pt x="866" y="141"/>
                        </a:lnTo>
                        <a:lnTo>
                          <a:pt x="871" y="137"/>
                        </a:lnTo>
                        <a:lnTo>
                          <a:pt x="877" y="132"/>
                        </a:lnTo>
                        <a:lnTo>
                          <a:pt x="882" y="128"/>
                        </a:lnTo>
                        <a:lnTo>
                          <a:pt x="888" y="122"/>
                        </a:lnTo>
                        <a:lnTo>
                          <a:pt x="892" y="117"/>
                        </a:lnTo>
                        <a:lnTo>
                          <a:pt x="896" y="110"/>
                        </a:lnTo>
                        <a:lnTo>
                          <a:pt x="899" y="104"/>
                        </a:lnTo>
                        <a:lnTo>
                          <a:pt x="901" y="97"/>
                        </a:lnTo>
                        <a:lnTo>
                          <a:pt x="903" y="90"/>
                        </a:lnTo>
                        <a:lnTo>
                          <a:pt x="904" y="83"/>
                        </a:lnTo>
                        <a:lnTo>
                          <a:pt x="904" y="75"/>
                        </a:lnTo>
                        <a:lnTo>
                          <a:pt x="904" y="0"/>
                        </a:lnTo>
                        <a:lnTo>
                          <a:pt x="0" y="0"/>
                        </a:lnTo>
                        <a:lnTo>
                          <a:pt x="0" y="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61" name="Group 160"/>
                <p:cNvGrpSpPr/>
                <p:nvPr/>
              </p:nvGrpSpPr>
              <p:grpSpPr>
                <a:xfrm>
                  <a:off x="1660746" y="2760444"/>
                  <a:ext cx="245094" cy="220719"/>
                  <a:chOff x="879475" y="817563"/>
                  <a:chExt cx="287338" cy="258762"/>
                </a:xfrm>
                <a:solidFill>
                  <a:schemeClr val="accent1"/>
                </a:solidFill>
              </p:grpSpPr>
              <p:sp>
                <p:nvSpPr>
                  <p:cNvPr id="170" name="Freeform 1593"/>
                  <p:cNvSpPr>
                    <a:spLocks/>
                  </p:cNvSpPr>
                  <p:nvPr/>
                </p:nvSpPr>
                <p:spPr bwMode="auto">
                  <a:xfrm>
                    <a:off x="879475" y="817563"/>
                    <a:ext cx="287338" cy="171450"/>
                  </a:xfrm>
                  <a:custGeom>
                    <a:avLst/>
                    <a:gdLst>
                      <a:gd name="T0" fmla="*/ 829 w 904"/>
                      <a:gd name="T1" fmla="*/ 0 h 544"/>
                      <a:gd name="T2" fmla="*/ 75 w 904"/>
                      <a:gd name="T3" fmla="*/ 0 h 544"/>
                      <a:gd name="T4" fmla="*/ 67 w 904"/>
                      <a:gd name="T5" fmla="*/ 2 h 544"/>
                      <a:gd name="T6" fmla="*/ 59 w 904"/>
                      <a:gd name="T7" fmla="*/ 3 h 544"/>
                      <a:gd name="T8" fmla="*/ 53 w 904"/>
                      <a:gd name="T9" fmla="*/ 4 h 544"/>
                      <a:gd name="T10" fmla="*/ 46 w 904"/>
                      <a:gd name="T11" fmla="*/ 7 h 544"/>
                      <a:gd name="T12" fmla="*/ 40 w 904"/>
                      <a:gd name="T13" fmla="*/ 10 h 544"/>
                      <a:gd name="T14" fmla="*/ 33 w 904"/>
                      <a:gd name="T15" fmla="*/ 14 h 544"/>
                      <a:gd name="T16" fmla="*/ 27 w 904"/>
                      <a:gd name="T17" fmla="*/ 18 h 544"/>
                      <a:gd name="T18" fmla="*/ 22 w 904"/>
                      <a:gd name="T19" fmla="*/ 23 h 544"/>
                      <a:gd name="T20" fmla="*/ 16 w 904"/>
                      <a:gd name="T21" fmla="*/ 28 h 544"/>
                      <a:gd name="T22" fmla="*/ 12 w 904"/>
                      <a:gd name="T23" fmla="*/ 34 h 544"/>
                      <a:gd name="T24" fmla="*/ 9 w 904"/>
                      <a:gd name="T25" fmla="*/ 40 h 544"/>
                      <a:gd name="T26" fmla="*/ 5 w 904"/>
                      <a:gd name="T27" fmla="*/ 47 h 544"/>
                      <a:gd name="T28" fmla="*/ 3 w 904"/>
                      <a:gd name="T29" fmla="*/ 54 h 544"/>
                      <a:gd name="T30" fmla="*/ 1 w 904"/>
                      <a:gd name="T31" fmla="*/ 61 h 544"/>
                      <a:gd name="T32" fmla="*/ 0 w 904"/>
                      <a:gd name="T33" fmla="*/ 69 h 544"/>
                      <a:gd name="T34" fmla="*/ 0 w 904"/>
                      <a:gd name="T35" fmla="*/ 77 h 544"/>
                      <a:gd name="T36" fmla="*/ 0 w 904"/>
                      <a:gd name="T37" fmla="*/ 544 h 544"/>
                      <a:gd name="T38" fmla="*/ 904 w 904"/>
                      <a:gd name="T39" fmla="*/ 544 h 544"/>
                      <a:gd name="T40" fmla="*/ 904 w 904"/>
                      <a:gd name="T41" fmla="*/ 77 h 544"/>
                      <a:gd name="T42" fmla="*/ 904 w 904"/>
                      <a:gd name="T43" fmla="*/ 69 h 544"/>
                      <a:gd name="T44" fmla="*/ 903 w 904"/>
                      <a:gd name="T45" fmla="*/ 61 h 544"/>
                      <a:gd name="T46" fmla="*/ 901 w 904"/>
                      <a:gd name="T47" fmla="*/ 54 h 544"/>
                      <a:gd name="T48" fmla="*/ 899 w 904"/>
                      <a:gd name="T49" fmla="*/ 47 h 544"/>
                      <a:gd name="T50" fmla="*/ 896 w 904"/>
                      <a:gd name="T51" fmla="*/ 40 h 544"/>
                      <a:gd name="T52" fmla="*/ 892 w 904"/>
                      <a:gd name="T53" fmla="*/ 34 h 544"/>
                      <a:gd name="T54" fmla="*/ 888 w 904"/>
                      <a:gd name="T55" fmla="*/ 28 h 544"/>
                      <a:gd name="T56" fmla="*/ 882 w 904"/>
                      <a:gd name="T57" fmla="*/ 23 h 544"/>
                      <a:gd name="T58" fmla="*/ 877 w 904"/>
                      <a:gd name="T59" fmla="*/ 18 h 544"/>
                      <a:gd name="T60" fmla="*/ 871 w 904"/>
                      <a:gd name="T61" fmla="*/ 14 h 544"/>
                      <a:gd name="T62" fmla="*/ 866 w 904"/>
                      <a:gd name="T63" fmla="*/ 10 h 544"/>
                      <a:gd name="T64" fmla="*/ 859 w 904"/>
                      <a:gd name="T65" fmla="*/ 7 h 544"/>
                      <a:gd name="T66" fmla="*/ 851 w 904"/>
                      <a:gd name="T67" fmla="*/ 4 h 544"/>
                      <a:gd name="T68" fmla="*/ 845 w 904"/>
                      <a:gd name="T69" fmla="*/ 3 h 544"/>
                      <a:gd name="T70" fmla="*/ 837 w 904"/>
                      <a:gd name="T71" fmla="*/ 2 h 544"/>
                      <a:gd name="T72" fmla="*/ 829 w 904"/>
                      <a:gd name="T73"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4" h="544">
                        <a:moveTo>
                          <a:pt x="829" y="0"/>
                        </a:moveTo>
                        <a:lnTo>
                          <a:pt x="75" y="0"/>
                        </a:lnTo>
                        <a:lnTo>
                          <a:pt x="67" y="2"/>
                        </a:lnTo>
                        <a:lnTo>
                          <a:pt x="59" y="3"/>
                        </a:lnTo>
                        <a:lnTo>
                          <a:pt x="53" y="4"/>
                        </a:lnTo>
                        <a:lnTo>
                          <a:pt x="46" y="7"/>
                        </a:lnTo>
                        <a:lnTo>
                          <a:pt x="40" y="10"/>
                        </a:lnTo>
                        <a:lnTo>
                          <a:pt x="33" y="14"/>
                        </a:lnTo>
                        <a:lnTo>
                          <a:pt x="27" y="18"/>
                        </a:lnTo>
                        <a:lnTo>
                          <a:pt x="22" y="23"/>
                        </a:lnTo>
                        <a:lnTo>
                          <a:pt x="16" y="28"/>
                        </a:lnTo>
                        <a:lnTo>
                          <a:pt x="12" y="34"/>
                        </a:lnTo>
                        <a:lnTo>
                          <a:pt x="9" y="40"/>
                        </a:lnTo>
                        <a:lnTo>
                          <a:pt x="5" y="47"/>
                        </a:lnTo>
                        <a:lnTo>
                          <a:pt x="3" y="54"/>
                        </a:lnTo>
                        <a:lnTo>
                          <a:pt x="1" y="61"/>
                        </a:lnTo>
                        <a:lnTo>
                          <a:pt x="0" y="69"/>
                        </a:lnTo>
                        <a:lnTo>
                          <a:pt x="0" y="77"/>
                        </a:lnTo>
                        <a:lnTo>
                          <a:pt x="0" y="544"/>
                        </a:lnTo>
                        <a:lnTo>
                          <a:pt x="904" y="544"/>
                        </a:lnTo>
                        <a:lnTo>
                          <a:pt x="904" y="77"/>
                        </a:lnTo>
                        <a:lnTo>
                          <a:pt x="904" y="69"/>
                        </a:lnTo>
                        <a:lnTo>
                          <a:pt x="903" y="61"/>
                        </a:lnTo>
                        <a:lnTo>
                          <a:pt x="901" y="54"/>
                        </a:lnTo>
                        <a:lnTo>
                          <a:pt x="899" y="47"/>
                        </a:lnTo>
                        <a:lnTo>
                          <a:pt x="896" y="40"/>
                        </a:lnTo>
                        <a:lnTo>
                          <a:pt x="892" y="34"/>
                        </a:lnTo>
                        <a:lnTo>
                          <a:pt x="888" y="28"/>
                        </a:lnTo>
                        <a:lnTo>
                          <a:pt x="882" y="23"/>
                        </a:lnTo>
                        <a:lnTo>
                          <a:pt x="877" y="18"/>
                        </a:lnTo>
                        <a:lnTo>
                          <a:pt x="871" y="14"/>
                        </a:lnTo>
                        <a:lnTo>
                          <a:pt x="866" y="10"/>
                        </a:lnTo>
                        <a:lnTo>
                          <a:pt x="859" y="7"/>
                        </a:lnTo>
                        <a:lnTo>
                          <a:pt x="851" y="4"/>
                        </a:lnTo>
                        <a:lnTo>
                          <a:pt x="845" y="3"/>
                        </a:lnTo>
                        <a:lnTo>
                          <a:pt x="837" y="2"/>
                        </a:lnTo>
                        <a:lnTo>
                          <a:pt x="82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1" name="Freeform 1594"/>
                  <p:cNvSpPr>
                    <a:spLocks noEditPoints="1"/>
                  </p:cNvSpPr>
                  <p:nvPr/>
                </p:nvSpPr>
                <p:spPr bwMode="auto">
                  <a:xfrm>
                    <a:off x="879475" y="1000125"/>
                    <a:ext cx="287338" cy="76200"/>
                  </a:xfrm>
                  <a:custGeom>
                    <a:avLst/>
                    <a:gdLst>
                      <a:gd name="T0" fmla="*/ 459 w 904"/>
                      <a:gd name="T1" fmla="*/ 29 h 241"/>
                      <a:gd name="T2" fmla="*/ 469 w 904"/>
                      <a:gd name="T3" fmla="*/ 35 h 241"/>
                      <a:gd name="T4" fmla="*/ 478 w 904"/>
                      <a:gd name="T5" fmla="*/ 43 h 241"/>
                      <a:gd name="T6" fmla="*/ 482 w 904"/>
                      <a:gd name="T7" fmla="*/ 54 h 241"/>
                      <a:gd name="T8" fmla="*/ 482 w 904"/>
                      <a:gd name="T9" fmla="*/ 66 h 241"/>
                      <a:gd name="T10" fmla="*/ 478 w 904"/>
                      <a:gd name="T11" fmla="*/ 77 h 241"/>
                      <a:gd name="T12" fmla="*/ 469 w 904"/>
                      <a:gd name="T13" fmla="*/ 85 h 241"/>
                      <a:gd name="T14" fmla="*/ 459 w 904"/>
                      <a:gd name="T15" fmla="*/ 89 h 241"/>
                      <a:gd name="T16" fmla="*/ 447 w 904"/>
                      <a:gd name="T17" fmla="*/ 89 h 241"/>
                      <a:gd name="T18" fmla="*/ 436 w 904"/>
                      <a:gd name="T19" fmla="*/ 85 h 241"/>
                      <a:gd name="T20" fmla="*/ 427 w 904"/>
                      <a:gd name="T21" fmla="*/ 77 h 241"/>
                      <a:gd name="T22" fmla="*/ 422 w 904"/>
                      <a:gd name="T23" fmla="*/ 66 h 241"/>
                      <a:gd name="T24" fmla="*/ 422 w 904"/>
                      <a:gd name="T25" fmla="*/ 54 h 241"/>
                      <a:gd name="T26" fmla="*/ 427 w 904"/>
                      <a:gd name="T27" fmla="*/ 43 h 241"/>
                      <a:gd name="T28" fmla="*/ 436 w 904"/>
                      <a:gd name="T29" fmla="*/ 35 h 241"/>
                      <a:gd name="T30" fmla="*/ 447 w 904"/>
                      <a:gd name="T31" fmla="*/ 31 h 241"/>
                      <a:gd name="T32" fmla="*/ 452 w 904"/>
                      <a:gd name="T33" fmla="*/ 29 h 241"/>
                      <a:gd name="T34" fmla="*/ 0 w 904"/>
                      <a:gd name="T35" fmla="*/ 83 h 241"/>
                      <a:gd name="T36" fmla="*/ 3 w 904"/>
                      <a:gd name="T37" fmla="*/ 97 h 241"/>
                      <a:gd name="T38" fmla="*/ 9 w 904"/>
                      <a:gd name="T39" fmla="*/ 110 h 241"/>
                      <a:gd name="T40" fmla="*/ 16 w 904"/>
                      <a:gd name="T41" fmla="*/ 122 h 241"/>
                      <a:gd name="T42" fmla="*/ 27 w 904"/>
                      <a:gd name="T43" fmla="*/ 132 h 241"/>
                      <a:gd name="T44" fmla="*/ 40 w 904"/>
                      <a:gd name="T45" fmla="*/ 141 h 241"/>
                      <a:gd name="T46" fmla="*/ 53 w 904"/>
                      <a:gd name="T47" fmla="*/ 147 h 241"/>
                      <a:gd name="T48" fmla="*/ 67 w 904"/>
                      <a:gd name="T49" fmla="*/ 150 h 241"/>
                      <a:gd name="T50" fmla="*/ 437 w 904"/>
                      <a:gd name="T51" fmla="*/ 150 h 241"/>
                      <a:gd name="T52" fmla="*/ 195 w 904"/>
                      <a:gd name="T53" fmla="*/ 211 h 241"/>
                      <a:gd name="T54" fmla="*/ 190 w 904"/>
                      <a:gd name="T55" fmla="*/ 212 h 241"/>
                      <a:gd name="T56" fmla="*/ 186 w 904"/>
                      <a:gd name="T57" fmla="*/ 215 h 241"/>
                      <a:gd name="T58" fmla="*/ 182 w 904"/>
                      <a:gd name="T59" fmla="*/ 220 h 241"/>
                      <a:gd name="T60" fmla="*/ 181 w 904"/>
                      <a:gd name="T61" fmla="*/ 225 h 241"/>
                      <a:gd name="T62" fmla="*/ 182 w 904"/>
                      <a:gd name="T63" fmla="*/ 232 h 241"/>
                      <a:gd name="T64" fmla="*/ 186 w 904"/>
                      <a:gd name="T65" fmla="*/ 236 h 241"/>
                      <a:gd name="T66" fmla="*/ 190 w 904"/>
                      <a:gd name="T67" fmla="*/ 240 h 241"/>
                      <a:gd name="T68" fmla="*/ 195 w 904"/>
                      <a:gd name="T69" fmla="*/ 241 h 241"/>
                      <a:gd name="T70" fmla="*/ 742 w 904"/>
                      <a:gd name="T71" fmla="*/ 241 h 241"/>
                      <a:gd name="T72" fmla="*/ 747 w 904"/>
                      <a:gd name="T73" fmla="*/ 239 h 241"/>
                      <a:gd name="T74" fmla="*/ 752 w 904"/>
                      <a:gd name="T75" fmla="*/ 234 h 241"/>
                      <a:gd name="T76" fmla="*/ 754 w 904"/>
                      <a:gd name="T77" fmla="*/ 229 h 241"/>
                      <a:gd name="T78" fmla="*/ 754 w 904"/>
                      <a:gd name="T79" fmla="*/ 223 h 241"/>
                      <a:gd name="T80" fmla="*/ 752 w 904"/>
                      <a:gd name="T81" fmla="*/ 218 h 241"/>
                      <a:gd name="T82" fmla="*/ 747 w 904"/>
                      <a:gd name="T83" fmla="*/ 213 h 241"/>
                      <a:gd name="T84" fmla="*/ 742 w 904"/>
                      <a:gd name="T85" fmla="*/ 211 h 241"/>
                      <a:gd name="T86" fmla="*/ 468 w 904"/>
                      <a:gd name="T87" fmla="*/ 211 h 241"/>
                      <a:gd name="T88" fmla="*/ 829 w 904"/>
                      <a:gd name="T89" fmla="*/ 150 h 241"/>
                      <a:gd name="T90" fmla="*/ 845 w 904"/>
                      <a:gd name="T91" fmla="*/ 149 h 241"/>
                      <a:gd name="T92" fmla="*/ 859 w 904"/>
                      <a:gd name="T93" fmla="*/ 145 h 241"/>
                      <a:gd name="T94" fmla="*/ 871 w 904"/>
                      <a:gd name="T95" fmla="*/ 137 h 241"/>
                      <a:gd name="T96" fmla="*/ 882 w 904"/>
                      <a:gd name="T97" fmla="*/ 128 h 241"/>
                      <a:gd name="T98" fmla="*/ 892 w 904"/>
                      <a:gd name="T99" fmla="*/ 117 h 241"/>
                      <a:gd name="T100" fmla="*/ 899 w 904"/>
                      <a:gd name="T101" fmla="*/ 104 h 241"/>
                      <a:gd name="T102" fmla="*/ 903 w 904"/>
                      <a:gd name="T103" fmla="*/ 90 h 241"/>
                      <a:gd name="T104" fmla="*/ 904 w 904"/>
                      <a:gd name="T105" fmla="*/ 75 h 241"/>
                      <a:gd name="T106" fmla="*/ 0 w 904"/>
                      <a:gd name="T10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4" h="241">
                        <a:moveTo>
                          <a:pt x="452" y="29"/>
                        </a:moveTo>
                        <a:lnTo>
                          <a:pt x="459" y="29"/>
                        </a:lnTo>
                        <a:lnTo>
                          <a:pt x="464" y="32"/>
                        </a:lnTo>
                        <a:lnTo>
                          <a:pt x="469" y="35"/>
                        </a:lnTo>
                        <a:lnTo>
                          <a:pt x="473" y="38"/>
                        </a:lnTo>
                        <a:lnTo>
                          <a:pt x="478" y="43"/>
                        </a:lnTo>
                        <a:lnTo>
                          <a:pt x="480" y="48"/>
                        </a:lnTo>
                        <a:lnTo>
                          <a:pt x="482" y="54"/>
                        </a:lnTo>
                        <a:lnTo>
                          <a:pt x="482" y="59"/>
                        </a:lnTo>
                        <a:lnTo>
                          <a:pt x="482" y="66"/>
                        </a:lnTo>
                        <a:lnTo>
                          <a:pt x="480" y="71"/>
                        </a:lnTo>
                        <a:lnTo>
                          <a:pt x="478" y="77"/>
                        </a:lnTo>
                        <a:lnTo>
                          <a:pt x="473" y="81"/>
                        </a:lnTo>
                        <a:lnTo>
                          <a:pt x="469" y="85"/>
                        </a:lnTo>
                        <a:lnTo>
                          <a:pt x="464" y="87"/>
                        </a:lnTo>
                        <a:lnTo>
                          <a:pt x="459" y="89"/>
                        </a:lnTo>
                        <a:lnTo>
                          <a:pt x="452" y="90"/>
                        </a:lnTo>
                        <a:lnTo>
                          <a:pt x="447" y="89"/>
                        </a:lnTo>
                        <a:lnTo>
                          <a:pt x="440" y="87"/>
                        </a:lnTo>
                        <a:lnTo>
                          <a:pt x="436" y="85"/>
                        </a:lnTo>
                        <a:lnTo>
                          <a:pt x="431" y="81"/>
                        </a:lnTo>
                        <a:lnTo>
                          <a:pt x="427" y="77"/>
                        </a:lnTo>
                        <a:lnTo>
                          <a:pt x="424" y="71"/>
                        </a:lnTo>
                        <a:lnTo>
                          <a:pt x="422" y="66"/>
                        </a:lnTo>
                        <a:lnTo>
                          <a:pt x="422" y="59"/>
                        </a:lnTo>
                        <a:lnTo>
                          <a:pt x="422" y="54"/>
                        </a:lnTo>
                        <a:lnTo>
                          <a:pt x="424" y="48"/>
                        </a:lnTo>
                        <a:lnTo>
                          <a:pt x="427" y="43"/>
                        </a:lnTo>
                        <a:lnTo>
                          <a:pt x="431" y="38"/>
                        </a:lnTo>
                        <a:lnTo>
                          <a:pt x="436" y="35"/>
                        </a:lnTo>
                        <a:lnTo>
                          <a:pt x="440" y="32"/>
                        </a:lnTo>
                        <a:lnTo>
                          <a:pt x="447" y="31"/>
                        </a:lnTo>
                        <a:lnTo>
                          <a:pt x="452" y="29"/>
                        </a:lnTo>
                        <a:lnTo>
                          <a:pt x="452" y="29"/>
                        </a:lnTo>
                        <a:close/>
                        <a:moveTo>
                          <a:pt x="0" y="75"/>
                        </a:moveTo>
                        <a:lnTo>
                          <a:pt x="0" y="83"/>
                        </a:lnTo>
                        <a:lnTo>
                          <a:pt x="1" y="90"/>
                        </a:lnTo>
                        <a:lnTo>
                          <a:pt x="3" y="97"/>
                        </a:lnTo>
                        <a:lnTo>
                          <a:pt x="5" y="104"/>
                        </a:lnTo>
                        <a:lnTo>
                          <a:pt x="9" y="110"/>
                        </a:lnTo>
                        <a:lnTo>
                          <a:pt x="12" y="117"/>
                        </a:lnTo>
                        <a:lnTo>
                          <a:pt x="16" y="122"/>
                        </a:lnTo>
                        <a:lnTo>
                          <a:pt x="22" y="128"/>
                        </a:lnTo>
                        <a:lnTo>
                          <a:pt x="27" y="132"/>
                        </a:lnTo>
                        <a:lnTo>
                          <a:pt x="33" y="137"/>
                        </a:lnTo>
                        <a:lnTo>
                          <a:pt x="40" y="141"/>
                        </a:lnTo>
                        <a:lnTo>
                          <a:pt x="46" y="145"/>
                        </a:lnTo>
                        <a:lnTo>
                          <a:pt x="53" y="147"/>
                        </a:lnTo>
                        <a:lnTo>
                          <a:pt x="59" y="149"/>
                        </a:lnTo>
                        <a:lnTo>
                          <a:pt x="67" y="150"/>
                        </a:lnTo>
                        <a:lnTo>
                          <a:pt x="75" y="150"/>
                        </a:lnTo>
                        <a:lnTo>
                          <a:pt x="437" y="150"/>
                        </a:lnTo>
                        <a:lnTo>
                          <a:pt x="437" y="211"/>
                        </a:lnTo>
                        <a:lnTo>
                          <a:pt x="195" y="211"/>
                        </a:lnTo>
                        <a:lnTo>
                          <a:pt x="192" y="211"/>
                        </a:lnTo>
                        <a:lnTo>
                          <a:pt x="190" y="212"/>
                        </a:lnTo>
                        <a:lnTo>
                          <a:pt x="188" y="213"/>
                        </a:lnTo>
                        <a:lnTo>
                          <a:pt x="186" y="215"/>
                        </a:lnTo>
                        <a:lnTo>
                          <a:pt x="183" y="218"/>
                        </a:lnTo>
                        <a:lnTo>
                          <a:pt x="182" y="220"/>
                        </a:lnTo>
                        <a:lnTo>
                          <a:pt x="181" y="223"/>
                        </a:lnTo>
                        <a:lnTo>
                          <a:pt x="181" y="225"/>
                        </a:lnTo>
                        <a:lnTo>
                          <a:pt x="181" y="229"/>
                        </a:lnTo>
                        <a:lnTo>
                          <a:pt x="182" y="232"/>
                        </a:lnTo>
                        <a:lnTo>
                          <a:pt x="183" y="234"/>
                        </a:lnTo>
                        <a:lnTo>
                          <a:pt x="186" y="236"/>
                        </a:lnTo>
                        <a:lnTo>
                          <a:pt x="188" y="239"/>
                        </a:lnTo>
                        <a:lnTo>
                          <a:pt x="190" y="240"/>
                        </a:lnTo>
                        <a:lnTo>
                          <a:pt x="192" y="241"/>
                        </a:lnTo>
                        <a:lnTo>
                          <a:pt x="195" y="241"/>
                        </a:lnTo>
                        <a:lnTo>
                          <a:pt x="739" y="241"/>
                        </a:lnTo>
                        <a:lnTo>
                          <a:pt x="742" y="241"/>
                        </a:lnTo>
                        <a:lnTo>
                          <a:pt x="745" y="240"/>
                        </a:lnTo>
                        <a:lnTo>
                          <a:pt x="747" y="239"/>
                        </a:lnTo>
                        <a:lnTo>
                          <a:pt x="750" y="236"/>
                        </a:lnTo>
                        <a:lnTo>
                          <a:pt x="752" y="234"/>
                        </a:lnTo>
                        <a:lnTo>
                          <a:pt x="753" y="232"/>
                        </a:lnTo>
                        <a:lnTo>
                          <a:pt x="754" y="229"/>
                        </a:lnTo>
                        <a:lnTo>
                          <a:pt x="754" y="225"/>
                        </a:lnTo>
                        <a:lnTo>
                          <a:pt x="754" y="223"/>
                        </a:lnTo>
                        <a:lnTo>
                          <a:pt x="753" y="220"/>
                        </a:lnTo>
                        <a:lnTo>
                          <a:pt x="752" y="218"/>
                        </a:lnTo>
                        <a:lnTo>
                          <a:pt x="750" y="215"/>
                        </a:lnTo>
                        <a:lnTo>
                          <a:pt x="747" y="213"/>
                        </a:lnTo>
                        <a:lnTo>
                          <a:pt x="745" y="212"/>
                        </a:lnTo>
                        <a:lnTo>
                          <a:pt x="742" y="211"/>
                        </a:lnTo>
                        <a:lnTo>
                          <a:pt x="739" y="211"/>
                        </a:lnTo>
                        <a:lnTo>
                          <a:pt x="468" y="211"/>
                        </a:lnTo>
                        <a:lnTo>
                          <a:pt x="468" y="150"/>
                        </a:lnTo>
                        <a:lnTo>
                          <a:pt x="829" y="150"/>
                        </a:lnTo>
                        <a:lnTo>
                          <a:pt x="837" y="150"/>
                        </a:lnTo>
                        <a:lnTo>
                          <a:pt x="845" y="149"/>
                        </a:lnTo>
                        <a:lnTo>
                          <a:pt x="851" y="147"/>
                        </a:lnTo>
                        <a:lnTo>
                          <a:pt x="859" y="145"/>
                        </a:lnTo>
                        <a:lnTo>
                          <a:pt x="866" y="141"/>
                        </a:lnTo>
                        <a:lnTo>
                          <a:pt x="871" y="137"/>
                        </a:lnTo>
                        <a:lnTo>
                          <a:pt x="877" y="132"/>
                        </a:lnTo>
                        <a:lnTo>
                          <a:pt x="882" y="128"/>
                        </a:lnTo>
                        <a:lnTo>
                          <a:pt x="888" y="122"/>
                        </a:lnTo>
                        <a:lnTo>
                          <a:pt x="892" y="117"/>
                        </a:lnTo>
                        <a:lnTo>
                          <a:pt x="896" y="110"/>
                        </a:lnTo>
                        <a:lnTo>
                          <a:pt x="899" y="104"/>
                        </a:lnTo>
                        <a:lnTo>
                          <a:pt x="901" y="97"/>
                        </a:lnTo>
                        <a:lnTo>
                          <a:pt x="903" y="90"/>
                        </a:lnTo>
                        <a:lnTo>
                          <a:pt x="904" y="83"/>
                        </a:lnTo>
                        <a:lnTo>
                          <a:pt x="904" y="75"/>
                        </a:lnTo>
                        <a:lnTo>
                          <a:pt x="904" y="0"/>
                        </a:lnTo>
                        <a:lnTo>
                          <a:pt x="0" y="0"/>
                        </a:lnTo>
                        <a:lnTo>
                          <a:pt x="0" y="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62" name="Group 161"/>
                <p:cNvGrpSpPr/>
                <p:nvPr/>
              </p:nvGrpSpPr>
              <p:grpSpPr>
                <a:xfrm>
                  <a:off x="1133059" y="2760444"/>
                  <a:ext cx="245094" cy="220719"/>
                  <a:chOff x="879475" y="817563"/>
                  <a:chExt cx="287338" cy="258762"/>
                </a:xfrm>
                <a:solidFill>
                  <a:schemeClr val="accent1"/>
                </a:solidFill>
              </p:grpSpPr>
              <p:sp>
                <p:nvSpPr>
                  <p:cNvPr id="168" name="Freeform 1593"/>
                  <p:cNvSpPr>
                    <a:spLocks/>
                  </p:cNvSpPr>
                  <p:nvPr/>
                </p:nvSpPr>
                <p:spPr bwMode="auto">
                  <a:xfrm>
                    <a:off x="879475" y="817563"/>
                    <a:ext cx="287338" cy="171450"/>
                  </a:xfrm>
                  <a:custGeom>
                    <a:avLst/>
                    <a:gdLst>
                      <a:gd name="T0" fmla="*/ 829 w 904"/>
                      <a:gd name="T1" fmla="*/ 0 h 544"/>
                      <a:gd name="T2" fmla="*/ 75 w 904"/>
                      <a:gd name="T3" fmla="*/ 0 h 544"/>
                      <a:gd name="T4" fmla="*/ 67 w 904"/>
                      <a:gd name="T5" fmla="*/ 2 h 544"/>
                      <a:gd name="T6" fmla="*/ 59 w 904"/>
                      <a:gd name="T7" fmla="*/ 3 h 544"/>
                      <a:gd name="T8" fmla="*/ 53 w 904"/>
                      <a:gd name="T9" fmla="*/ 4 h 544"/>
                      <a:gd name="T10" fmla="*/ 46 w 904"/>
                      <a:gd name="T11" fmla="*/ 7 h 544"/>
                      <a:gd name="T12" fmla="*/ 40 w 904"/>
                      <a:gd name="T13" fmla="*/ 10 h 544"/>
                      <a:gd name="T14" fmla="*/ 33 w 904"/>
                      <a:gd name="T15" fmla="*/ 14 h 544"/>
                      <a:gd name="T16" fmla="*/ 27 w 904"/>
                      <a:gd name="T17" fmla="*/ 18 h 544"/>
                      <a:gd name="T18" fmla="*/ 22 w 904"/>
                      <a:gd name="T19" fmla="*/ 23 h 544"/>
                      <a:gd name="T20" fmla="*/ 16 w 904"/>
                      <a:gd name="T21" fmla="*/ 28 h 544"/>
                      <a:gd name="T22" fmla="*/ 12 w 904"/>
                      <a:gd name="T23" fmla="*/ 34 h 544"/>
                      <a:gd name="T24" fmla="*/ 9 w 904"/>
                      <a:gd name="T25" fmla="*/ 40 h 544"/>
                      <a:gd name="T26" fmla="*/ 5 w 904"/>
                      <a:gd name="T27" fmla="*/ 47 h 544"/>
                      <a:gd name="T28" fmla="*/ 3 w 904"/>
                      <a:gd name="T29" fmla="*/ 54 h 544"/>
                      <a:gd name="T30" fmla="*/ 1 w 904"/>
                      <a:gd name="T31" fmla="*/ 61 h 544"/>
                      <a:gd name="T32" fmla="*/ 0 w 904"/>
                      <a:gd name="T33" fmla="*/ 69 h 544"/>
                      <a:gd name="T34" fmla="*/ 0 w 904"/>
                      <a:gd name="T35" fmla="*/ 77 h 544"/>
                      <a:gd name="T36" fmla="*/ 0 w 904"/>
                      <a:gd name="T37" fmla="*/ 544 h 544"/>
                      <a:gd name="T38" fmla="*/ 904 w 904"/>
                      <a:gd name="T39" fmla="*/ 544 h 544"/>
                      <a:gd name="T40" fmla="*/ 904 w 904"/>
                      <a:gd name="T41" fmla="*/ 77 h 544"/>
                      <a:gd name="T42" fmla="*/ 904 w 904"/>
                      <a:gd name="T43" fmla="*/ 69 h 544"/>
                      <a:gd name="T44" fmla="*/ 903 w 904"/>
                      <a:gd name="T45" fmla="*/ 61 h 544"/>
                      <a:gd name="T46" fmla="*/ 901 w 904"/>
                      <a:gd name="T47" fmla="*/ 54 h 544"/>
                      <a:gd name="T48" fmla="*/ 899 w 904"/>
                      <a:gd name="T49" fmla="*/ 47 h 544"/>
                      <a:gd name="T50" fmla="*/ 896 w 904"/>
                      <a:gd name="T51" fmla="*/ 40 h 544"/>
                      <a:gd name="T52" fmla="*/ 892 w 904"/>
                      <a:gd name="T53" fmla="*/ 34 h 544"/>
                      <a:gd name="T54" fmla="*/ 888 w 904"/>
                      <a:gd name="T55" fmla="*/ 28 h 544"/>
                      <a:gd name="T56" fmla="*/ 882 w 904"/>
                      <a:gd name="T57" fmla="*/ 23 h 544"/>
                      <a:gd name="T58" fmla="*/ 877 w 904"/>
                      <a:gd name="T59" fmla="*/ 18 h 544"/>
                      <a:gd name="T60" fmla="*/ 871 w 904"/>
                      <a:gd name="T61" fmla="*/ 14 h 544"/>
                      <a:gd name="T62" fmla="*/ 866 w 904"/>
                      <a:gd name="T63" fmla="*/ 10 h 544"/>
                      <a:gd name="T64" fmla="*/ 859 w 904"/>
                      <a:gd name="T65" fmla="*/ 7 h 544"/>
                      <a:gd name="T66" fmla="*/ 851 w 904"/>
                      <a:gd name="T67" fmla="*/ 4 h 544"/>
                      <a:gd name="T68" fmla="*/ 845 w 904"/>
                      <a:gd name="T69" fmla="*/ 3 h 544"/>
                      <a:gd name="T70" fmla="*/ 837 w 904"/>
                      <a:gd name="T71" fmla="*/ 2 h 544"/>
                      <a:gd name="T72" fmla="*/ 829 w 904"/>
                      <a:gd name="T73"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4" h="544">
                        <a:moveTo>
                          <a:pt x="829" y="0"/>
                        </a:moveTo>
                        <a:lnTo>
                          <a:pt x="75" y="0"/>
                        </a:lnTo>
                        <a:lnTo>
                          <a:pt x="67" y="2"/>
                        </a:lnTo>
                        <a:lnTo>
                          <a:pt x="59" y="3"/>
                        </a:lnTo>
                        <a:lnTo>
                          <a:pt x="53" y="4"/>
                        </a:lnTo>
                        <a:lnTo>
                          <a:pt x="46" y="7"/>
                        </a:lnTo>
                        <a:lnTo>
                          <a:pt x="40" y="10"/>
                        </a:lnTo>
                        <a:lnTo>
                          <a:pt x="33" y="14"/>
                        </a:lnTo>
                        <a:lnTo>
                          <a:pt x="27" y="18"/>
                        </a:lnTo>
                        <a:lnTo>
                          <a:pt x="22" y="23"/>
                        </a:lnTo>
                        <a:lnTo>
                          <a:pt x="16" y="28"/>
                        </a:lnTo>
                        <a:lnTo>
                          <a:pt x="12" y="34"/>
                        </a:lnTo>
                        <a:lnTo>
                          <a:pt x="9" y="40"/>
                        </a:lnTo>
                        <a:lnTo>
                          <a:pt x="5" y="47"/>
                        </a:lnTo>
                        <a:lnTo>
                          <a:pt x="3" y="54"/>
                        </a:lnTo>
                        <a:lnTo>
                          <a:pt x="1" y="61"/>
                        </a:lnTo>
                        <a:lnTo>
                          <a:pt x="0" y="69"/>
                        </a:lnTo>
                        <a:lnTo>
                          <a:pt x="0" y="77"/>
                        </a:lnTo>
                        <a:lnTo>
                          <a:pt x="0" y="544"/>
                        </a:lnTo>
                        <a:lnTo>
                          <a:pt x="904" y="544"/>
                        </a:lnTo>
                        <a:lnTo>
                          <a:pt x="904" y="77"/>
                        </a:lnTo>
                        <a:lnTo>
                          <a:pt x="904" y="69"/>
                        </a:lnTo>
                        <a:lnTo>
                          <a:pt x="903" y="61"/>
                        </a:lnTo>
                        <a:lnTo>
                          <a:pt x="901" y="54"/>
                        </a:lnTo>
                        <a:lnTo>
                          <a:pt x="899" y="47"/>
                        </a:lnTo>
                        <a:lnTo>
                          <a:pt x="896" y="40"/>
                        </a:lnTo>
                        <a:lnTo>
                          <a:pt x="892" y="34"/>
                        </a:lnTo>
                        <a:lnTo>
                          <a:pt x="888" y="28"/>
                        </a:lnTo>
                        <a:lnTo>
                          <a:pt x="882" y="23"/>
                        </a:lnTo>
                        <a:lnTo>
                          <a:pt x="877" y="18"/>
                        </a:lnTo>
                        <a:lnTo>
                          <a:pt x="871" y="14"/>
                        </a:lnTo>
                        <a:lnTo>
                          <a:pt x="866" y="10"/>
                        </a:lnTo>
                        <a:lnTo>
                          <a:pt x="859" y="7"/>
                        </a:lnTo>
                        <a:lnTo>
                          <a:pt x="851" y="4"/>
                        </a:lnTo>
                        <a:lnTo>
                          <a:pt x="845" y="3"/>
                        </a:lnTo>
                        <a:lnTo>
                          <a:pt x="837" y="2"/>
                        </a:lnTo>
                        <a:lnTo>
                          <a:pt x="82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9" name="Freeform 1594"/>
                  <p:cNvSpPr>
                    <a:spLocks noEditPoints="1"/>
                  </p:cNvSpPr>
                  <p:nvPr/>
                </p:nvSpPr>
                <p:spPr bwMode="auto">
                  <a:xfrm>
                    <a:off x="879475" y="1000125"/>
                    <a:ext cx="287338" cy="76200"/>
                  </a:xfrm>
                  <a:custGeom>
                    <a:avLst/>
                    <a:gdLst>
                      <a:gd name="T0" fmla="*/ 459 w 904"/>
                      <a:gd name="T1" fmla="*/ 29 h 241"/>
                      <a:gd name="T2" fmla="*/ 469 w 904"/>
                      <a:gd name="T3" fmla="*/ 35 h 241"/>
                      <a:gd name="T4" fmla="*/ 478 w 904"/>
                      <a:gd name="T5" fmla="*/ 43 h 241"/>
                      <a:gd name="T6" fmla="*/ 482 w 904"/>
                      <a:gd name="T7" fmla="*/ 54 h 241"/>
                      <a:gd name="T8" fmla="*/ 482 w 904"/>
                      <a:gd name="T9" fmla="*/ 66 h 241"/>
                      <a:gd name="T10" fmla="*/ 478 w 904"/>
                      <a:gd name="T11" fmla="*/ 77 h 241"/>
                      <a:gd name="T12" fmla="*/ 469 w 904"/>
                      <a:gd name="T13" fmla="*/ 85 h 241"/>
                      <a:gd name="T14" fmla="*/ 459 w 904"/>
                      <a:gd name="T15" fmla="*/ 89 h 241"/>
                      <a:gd name="T16" fmla="*/ 447 w 904"/>
                      <a:gd name="T17" fmla="*/ 89 h 241"/>
                      <a:gd name="T18" fmla="*/ 436 w 904"/>
                      <a:gd name="T19" fmla="*/ 85 h 241"/>
                      <a:gd name="T20" fmla="*/ 427 w 904"/>
                      <a:gd name="T21" fmla="*/ 77 h 241"/>
                      <a:gd name="T22" fmla="*/ 422 w 904"/>
                      <a:gd name="T23" fmla="*/ 66 h 241"/>
                      <a:gd name="T24" fmla="*/ 422 w 904"/>
                      <a:gd name="T25" fmla="*/ 54 h 241"/>
                      <a:gd name="T26" fmla="*/ 427 w 904"/>
                      <a:gd name="T27" fmla="*/ 43 h 241"/>
                      <a:gd name="T28" fmla="*/ 436 w 904"/>
                      <a:gd name="T29" fmla="*/ 35 h 241"/>
                      <a:gd name="T30" fmla="*/ 447 w 904"/>
                      <a:gd name="T31" fmla="*/ 31 h 241"/>
                      <a:gd name="T32" fmla="*/ 452 w 904"/>
                      <a:gd name="T33" fmla="*/ 29 h 241"/>
                      <a:gd name="T34" fmla="*/ 0 w 904"/>
                      <a:gd name="T35" fmla="*/ 83 h 241"/>
                      <a:gd name="T36" fmla="*/ 3 w 904"/>
                      <a:gd name="T37" fmla="*/ 97 h 241"/>
                      <a:gd name="T38" fmla="*/ 9 w 904"/>
                      <a:gd name="T39" fmla="*/ 110 h 241"/>
                      <a:gd name="T40" fmla="*/ 16 w 904"/>
                      <a:gd name="T41" fmla="*/ 122 h 241"/>
                      <a:gd name="T42" fmla="*/ 27 w 904"/>
                      <a:gd name="T43" fmla="*/ 132 h 241"/>
                      <a:gd name="T44" fmla="*/ 40 w 904"/>
                      <a:gd name="T45" fmla="*/ 141 h 241"/>
                      <a:gd name="T46" fmla="*/ 53 w 904"/>
                      <a:gd name="T47" fmla="*/ 147 h 241"/>
                      <a:gd name="T48" fmla="*/ 67 w 904"/>
                      <a:gd name="T49" fmla="*/ 150 h 241"/>
                      <a:gd name="T50" fmla="*/ 437 w 904"/>
                      <a:gd name="T51" fmla="*/ 150 h 241"/>
                      <a:gd name="T52" fmla="*/ 195 w 904"/>
                      <a:gd name="T53" fmla="*/ 211 h 241"/>
                      <a:gd name="T54" fmla="*/ 190 w 904"/>
                      <a:gd name="T55" fmla="*/ 212 h 241"/>
                      <a:gd name="T56" fmla="*/ 186 w 904"/>
                      <a:gd name="T57" fmla="*/ 215 h 241"/>
                      <a:gd name="T58" fmla="*/ 182 w 904"/>
                      <a:gd name="T59" fmla="*/ 220 h 241"/>
                      <a:gd name="T60" fmla="*/ 181 w 904"/>
                      <a:gd name="T61" fmla="*/ 225 h 241"/>
                      <a:gd name="T62" fmla="*/ 182 w 904"/>
                      <a:gd name="T63" fmla="*/ 232 h 241"/>
                      <a:gd name="T64" fmla="*/ 186 w 904"/>
                      <a:gd name="T65" fmla="*/ 236 h 241"/>
                      <a:gd name="T66" fmla="*/ 190 w 904"/>
                      <a:gd name="T67" fmla="*/ 240 h 241"/>
                      <a:gd name="T68" fmla="*/ 195 w 904"/>
                      <a:gd name="T69" fmla="*/ 241 h 241"/>
                      <a:gd name="T70" fmla="*/ 742 w 904"/>
                      <a:gd name="T71" fmla="*/ 241 h 241"/>
                      <a:gd name="T72" fmla="*/ 747 w 904"/>
                      <a:gd name="T73" fmla="*/ 239 h 241"/>
                      <a:gd name="T74" fmla="*/ 752 w 904"/>
                      <a:gd name="T75" fmla="*/ 234 h 241"/>
                      <a:gd name="T76" fmla="*/ 754 w 904"/>
                      <a:gd name="T77" fmla="*/ 229 h 241"/>
                      <a:gd name="T78" fmla="*/ 754 w 904"/>
                      <a:gd name="T79" fmla="*/ 223 h 241"/>
                      <a:gd name="T80" fmla="*/ 752 w 904"/>
                      <a:gd name="T81" fmla="*/ 218 h 241"/>
                      <a:gd name="T82" fmla="*/ 747 w 904"/>
                      <a:gd name="T83" fmla="*/ 213 h 241"/>
                      <a:gd name="T84" fmla="*/ 742 w 904"/>
                      <a:gd name="T85" fmla="*/ 211 h 241"/>
                      <a:gd name="T86" fmla="*/ 468 w 904"/>
                      <a:gd name="T87" fmla="*/ 211 h 241"/>
                      <a:gd name="T88" fmla="*/ 829 w 904"/>
                      <a:gd name="T89" fmla="*/ 150 h 241"/>
                      <a:gd name="T90" fmla="*/ 845 w 904"/>
                      <a:gd name="T91" fmla="*/ 149 h 241"/>
                      <a:gd name="T92" fmla="*/ 859 w 904"/>
                      <a:gd name="T93" fmla="*/ 145 h 241"/>
                      <a:gd name="T94" fmla="*/ 871 w 904"/>
                      <a:gd name="T95" fmla="*/ 137 h 241"/>
                      <a:gd name="T96" fmla="*/ 882 w 904"/>
                      <a:gd name="T97" fmla="*/ 128 h 241"/>
                      <a:gd name="T98" fmla="*/ 892 w 904"/>
                      <a:gd name="T99" fmla="*/ 117 h 241"/>
                      <a:gd name="T100" fmla="*/ 899 w 904"/>
                      <a:gd name="T101" fmla="*/ 104 h 241"/>
                      <a:gd name="T102" fmla="*/ 903 w 904"/>
                      <a:gd name="T103" fmla="*/ 90 h 241"/>
                      <a:gd name="T104" fmla="*/ 904 w 904"/>
                      <a:gd name="T105" fmla="*/ 75 h 241"/>
                      <a:gd name="T106" fmla="*/ 0 w 904"/>
                      <a:gd name="T10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4" h="241">
                        <a:moveTo>
                          <a:pt x="452" y="29"/>
                        </a:moveTo>
                        <a:lnTo>
                          <a:pt x="459" y="29"/>
                        </a:lnTo>
                        <a:lnTo>
                          <a:pt x="464" y="32"/>
                        </a:lnTo>
                        <a:lnTo>
                          <a:pt x="469" y="35"/>
                        </a:lnTo>
                        <a:lnTo>
                          <a:pt x="473" y="38"/>
                        </a:lnTo>
                        <a:lnTo>
                          <a:pt x="478" y="43"/>
                        </a:lnTo>
                        <a:lnTo>
                          <a:pt x="480" y="48"/>
                        </a:lnTo>
                        <a:lnTo>
                          <a:pt x="482" y="54"/>
                        </a:lnTo>
                        <a:lnTo>
                          <a:pt x="482" y="59"/>
                        </a:lnTo>
                        <a:lnTo>
                          <a:pt x="482" y="66"/>
                        </a:lnTo>
                        <a:lnTo>
                          <a:pt x="480" y="71"/>
                        </a:lnTo>
                        <a:lnTo>
                          <a:pt x="478" y="77"/>
                        </a:lnTo>
                        <a:lnTo>
                          <a:pt x="473" y="81"/>
                        </a:lnTo>
                        <a:lnTo>
                          <a:pt x="469" y="85"/>
                        </a:lnTo>
                        <a:lnTo>
                          <a:pt x="464" y="87"/>
                        </a:lnTo>
                        <a:lnTo>
                          <a:pt x="459" y="89"/>
                        </a:lnTo>
                        <a:lnTo>
                          <a:pt x="452" y="90"/>
                        </a:lnTo>
                        <a:lnTo>
                          <a:pt x="447" y="89"/>
                        </a:lnTo>
                        <a:lnTo>
                          <a:pt x="440" y="87"/>
                        </a:lnTo>
                        <a:lnTo>
                          <a:pt x="436" y="85"/>
                        </a:lnTo>
                        <a:lnTo>
                          <a:pt x="431" y="81"/>
                        </a:lnTo>
                        <a:lnTo>
                          <a:pt x="427" y="77"/>
                        </a:lnTo>
                        <a:lnTo>
                          <a:pt x="424" y="71"/>
                        </a:lnTo>
                        <a:lnTo>
                          <a:pt x="422" y="66"/>
                        </a:lnTo>
                        <a:lnTo>
                          <a:pt x="422" y="59"/>
                        </a:lnTo>
                        <a:lnTo>
                          <a:pt x="422" y="54"/>
                        </a:lnTo>
                        <a:lnTo>
                          <a:pt x="424" y="48"/>
                        </a:lnTo>
                        <a:lnTo>
                          <a:pt x="427" y="43"/>
                        </a:lnTo>
                        <a:lnTo>
                          <a:pt x="431" y="38"/>
                        </a:lnTo>
                        <a:lnTo>
                          <a:pt x="436" y="35"/>
                        </a:lnTo>
                        <a:lnTo>
                          <a:pt x="440" y="32"/>
                        </a:lnTo>
                        <a:lnTo>
                          <a:pt x="447" y="31"/>
                        </a:lnTo>
                        <a:lnTo>
                          <a:pt x="452" y="29"/>
                        </a:lnTo>
                        <a:lnTo>
                          <a:pt x="452" y="29"/>
                        </a:lnTo>
                        <a:close/>
                        <a:moveTo>
                          <a:pt x="0" y="75"/>
                        </a:moveTo>
                        <a:lnTo>
                          <a:pt x="0" y="83"/>
                        </a:lnTo>
                        <a:lnTo>
                          <a:pt x="1" y="90"/>
                        </a:lnTo>
                        <a:lnTo>
                          <a:pt x="3" y="97"/>
                        </a:lnTo>
                        <a:lnTo>
                          <a:pt x="5" y="104"/>
                        </a:lnTo>
                        <a:lnTo>
                          <a:pt x="9" y="110"/>
                        </a:lnTo>
                        <a:lnTo>
                          <a:pt x="12" y="117"/>
                        </a:lnTo>
                        <a:lnTo>
                          <a:pt x="16" y="122"/>
                        </a:lnTo>
                        <a:lnTo>
                          <a:pt x="22" y="128"/>
                        </a:lnTo>
                        <a:lnTo>
                          <a:pt x="27" y="132"/>
                        </a:lnTo>
                        <a:lnTo>
                          <a:pt x="33" y="137"/>
                        </a:lnTo>
                        <a:lnTo>
                          <a:pt x="40" y="141"/>
                        </a:lnTo>
                        <a:lnTo>
                          <a:pt x="46" y="145"/>
                        </a:lnTo>
                        <a:lnTo>
                          <a:pt x="53" y="147"/>
                        </a:lnTo>
                        <a:lnTo>
                          <a:pt x="59" y="149"/>
                        </a:lnTo>
                        <a:lnTo>
                          <a:pt x="67" y="150"/>
                        </a:lnTo>
                        <a:lnTo>
                          <a:pt x="75" y="150"/>
                        </a:lnTo>
                        <a:lnTo>
                          <a:pt x="437" y="150"/>
                        </a:lnTo>
                        <a:lnTo>
                          <a:pt x="437" y="211"/>
                        </a:lnTo>
                        <a:lnTo>
                          <a:pt x="195" y="211"/>
                        </a:lnTo>
                        <a:lnTo>
                          <a:pt x="192" y="211"/>
                        </a:lnTo>
                        <a:lnTo>
                          <a:pt x="190" y="212"/>
                        </a:lnTo>
                        <a:lnTo>
                          <a:pt x="188" y="213"/>
                        </a:lnTo>
                        <a:lnTo>
                          <a:pt x="186" y="215"/>
                        </a:lnTo>
                        <a:lnTo>
                          <a:pt x="183" y="218"/>
                        </a:lnTo>
                        <a:lnTo>
                          <a:pt x="182" y="220"/>
                        </a:lnTo>
                        <a:lnTo>
                          <a:pt x="181" y="223"/>
                        </a:lnTo>
                        <a:lnTo>
                          <a:pt x="181" y="225"/>
                        </a:lnTo>
                        <a:lnTo>
                          <a:pt x="181" y="229"/>
                        </a:lnTo>
                        <a:lnTo>
                          <a:pt x="182" y="232"/>
                        </a:lnTo>
                        <a:lnTo>
                          <a:pt x="183" y="234"/>
                        </a:lnTo>
                        <a:lnTo>
                          <a:pt x="186" y="236"/>
                        </a:lnTo>
                        <a:lnTo>
                          <a:pt x="188" y="239"/>
                        </a:lnTo>
                        <a:lnTo>
                          <a:pt x="190" y="240"/>
                        </a:lnTo>
                        <a:lnTo>
                          <a:pt x="192" y="241"/>
                        </a:lnTo>
                        <a:lnTo>
                          <a:pt x="195" y="241"/>
                        </a:lnTo>
                        <a:lnTo>
                          <a:pt x="739" y="241"/>
                        </a:lnTo>
                        <a:lnTo>
                          <a:pt x="742" y="241"/>
                        </a:lnTo>
                        <a:lnTo>
                          <a:pt x="745" y="240"/>
                        </a:lnTo>
                        <a:lnTo>
                          <a:pt x="747" y="239"/>
                        </a:lnTo>
                        <a:lnTo>
                          <a:pt x="750" y="236"/>
                        </a:lnTo>
                        <a:lnTo>
                          <a:pt x="752" y="234"/>
                        </a:lnTo>
                        <a:lnTo>
                          <a:pt x="753" y="232"/>
                        </a:lnTo>
                        <a:lnTo>
                          <a:pt x="754" y="229"/>
                        </a:lnTo>
                        <a:lnTo>
                          <a:pt x="754" y="225"/>
                        </a:lnTo>
                        <a:lnTo>
                          <a:pt x="754" y="223"/>
                        </a:lnTo>
                        <a:lnTo>
                          <a:pt x="753" y="220"/>
                        </a:lnTo>
                        <a:lnTo>
                          <a:pt x="752" y="218"/>
                        </a:lnTo>
                        <a:lnTo>
                          <a:pt x="750" y="215"/>
                        </a:lnTo>
                        <a:lnTo>
                          <a:pt x="747" y="213"/>
                        </a:lnTo>
                        <a:lnTo>
                          <a:pt x="745" y="212"/>
                        </a:lnTo>
                        <a:lnTo>
                          <a:pt x="742" y="211"/>
                        </a:lnTo>
                        <a:lnTo>
                          <a:pt x="739" y="211"/>
                        </a:lnTo>
                        <a:lnTo>
                          <a:pt x="468" y="211"/>
                        </a:lnTo>
                        <a:lnTo>
                          <a:pt x="468" y="150"/>
                        </a:lnTo>
                        <a:lnTo>
                          <a:pt x="829" y="150"/>
                        </a:lnTo>
                        <a:lnTo>
                          <a:pt x="837" y="150"/>
                        </a:lnTo>
                        <a:lnTo>
                          <a:pt x="845" y="149"/>
                        </a:lnTo>
                        <a:lnTo>
                          <a:pt x="851" y="147"/>
                        </a:lnTo>
                        <a:lnTo>
                          <a:pt x="859" y="145"/>
                        </a:lnTo>
                        <a:lnTo>
                          <a:pt x="866" y="141"/>
                        </a:lnTo>
                        <a:lnTo>
                          <a:pt x="871" y="137"/>
                        </a:lnTo>
                        <a:lnTo>
                          <a:pt x="877" y="132"/>
                        </a:lnTo>
                        <a:lnTo>
                          <a:pt x="882" y="128"/>
                        </a:lnTo>
                        <a:lnTo>
                          <a:pt x="888" y="122"/>
                        </a:lnTo>
                        <a:lnTo>
                          <a:pt x="892" y="117"/>
                        </a:lnTo>
                        <a:lnTo>
                          <a:pt x="896" y="110"/>
                        </a:lnTo>
                        <a:lnTo>
                          <a:pt x="899" y="104"/>
                        </a:lnTo>
                        <a:lnTo>
                          <a:pt x="901" y="97"/>
                        </a:lnTo>
                        <a:lnTo>
                          <a:pt x="903" y="90"/>
                        </a:lnTo>
                        <a:lnTo>
                          <a:pt x="904" y="83"/>
                        </a:lnTo>
                        <a:lnTo>
                          <a:pt x="904" y="75"/>
                        </a:lnTo>
                        <a:lnTo>
                          <a:pt x="904" y="0"/>
                        </a:lnTo>
                        <a:lnTo>
                          <a:pt x="0" y="0"/>
                        </a:lnTo>
                        <a:lnTo>
                          <a:pt x="0" y="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63" name="Group 162"/>
                <p:cNvGrpSpPr/>
                <p:nvPr/>
              </p:nvGrpSpPr>
              <p:grpSpPr>
                <a:xfrm>
                  <a:off x="2098385" y="2760444"/>
                  <a:ext cx="245094" cy="220719"/>
                  <a:chOff x="879475" y="817563"/>
                  <a:chExt cx="287338" cy="258762"/>
                </a:xfrm>
                <a:solidFill>
                  <a:schemeClr val="accent1"/>
                </a:solidFill>
              </p:grpSpPr>
              <p:sp>
                <p:nvSpPr>
                  <p:cNvPr id="166" name="Freeform 1593"/>
                  <p:cNvSpPr>
                    <a:spLocks/>
                  </p:cNvSpPr>
                  <p:nvPr/>
                </p:nvSpPr>
                <p:spPr bwMode="auto">
                  <a:xfrm>
                    <a:off x="879475" y="817563"/>
                    <a:ext cx="287338" cy="171450"/>
                  </a:xfrm>
                  <a:custGeom>
                    <a:avLst/>
                    <a:gdLst>
                      <a:gd name="T0" fmla="*/ 829 w 904"/>
                      <a:gd name="T1" fmla="*/ 0 h 544"/>
                      <a:gd name="T2" fmla="*/ 75 w 904"/>
                      <a:gd name="T3" fmla="*/ 0 h 544"/>
                      <a:gd name="T4" fmla="*/ 67 w 904"/>
                      <a:gd name="T5" fmla="*/ 2 h 544"/>
                      <a:gd name="T6" fmla="*/ 59 w 904"/>
                      <a:gd name="T7" fmla="*/ 3 h 544"/>
                      <a:gd name="T8" fmla="*/ 53 w 904"/>
                      <a:gd name="T9" fmla="*/ 4 h 544"/>
                      <a:gd name="T10" fmla="*/ 46 w 904"/>
                      <a:gd name="T11" fmla="*/ 7 h 544"/>
                      <a:gd name="T12" fmla="*/ 40 w 904"/>
                      <a:gd name="T13" fmla="*/ 10 h 544"/>
                      <a:gd name="T14" fmla="*/ 33 w 904"/>
                      <a:gd name="T15" fmla="*/ 14 h 544"/>
                      <a:gd name="T16" fmla="*/ 27 w 904"/>
                      <a:gd name="T17" fmla="*/ 18 h 544"/>
                      <a:gd name="T18" fmla="*/ 22 w 904"/>
                      <a:gd name="T19" fmla="*/ 23 h 544"/>
                      <a:gd name="T20" fmla="*/ 16 w 904"/>
                      <a:gd name="T21" fmla="*/ 28 h 544"/>
                      <a:gd name="T22" fmla="*/ 12 w 904"/>
                      <a:gd name="T23" fmla="*/ 34 h 544"/>
                      <a:gd name="T24" fmla="*/ 9 w 904"/>
                      <a:gd name="T25" fmla="*/ 40 h 544"/>
                      <a:gd name="T26" fmla="*/ 5 w 904"/>
                      <a:gd name="T27" fmla="*/ 47 h 544"/>
                      <a:gd name="T28" fmla="*/ 3 w 904"/>
                      <a:gd name="T29" fmla="*/ 54 h 544"/>
                      <a:gd name="T30" fmla="*/ 1 w 904"/>
                      <a:gd name="T31" fmla="*/ 61 h 544"/>
                      <a:gd name="T32" fmla="*/ 0 w 904"/>
                      <a:gd name="T33" fmla="*/ 69 h 544"/>
                      <a:gd name="T34" fmla="*/ 0 w 904"/>
                      <a:gd name="T35" fmla="*/ 77 h 544"/>
                      <a:gd name="T36" fmla="*/ 0 w 904"/>
                      <a:gd name="T37" fmla="*/ 544 h 544"/>
                      <a:gd name="T38" fmla="*/ 904 w 904"/>
                      <a:gd name="T39" fmla="*/ 544 h 544"/>
                      <a:gd name="T40" fmla="*/ 904 w 904"/>
                      <a:gd name="T41" fmla="*/ 77 h 544"/>
                      <a:gd name="T42" fmla="*/ 904 w 904"/>
                      <a:gd name="T43" fmla="*/ 69 h 544"/>
                      <a:gd name="T44" fmla="*/ 903 w 904"/>
                      <a:gd name="T45" fmla="*/ 61 h 544"/>
                      <a:gd name="T46" fmla="*/ 901 w 904"/>
                      <a:gd name="T47" fmla="*/ 54 h 544"/>
                      <a:gd name="T48" fmla="*/ 899 w 904"/>
                      <a:gd name="T49" fmla="*/ 47 h 544"/>
                      <a:gd name="T50" fmla="*/ 896 w 904"/>
                      <a:gd name="T51" fmla="*/ 40 h 544"/>
                      <a:gd name="T52" fmla="*/ 892 w 904"/>
                      <a:gd name="T53" fmla="*/ 34 h 544"/>
                      <a:gd name="T54" fmla="*/ 888 w 904"/>
                      <a:gd name="T55" fmla="*/ 28 h 544"/>
                      <a:gd name="T56" fmla="*/ 882 w 904"/>
                      <a:gd name="T57" fmla="*/ 23 h 544"/>
                      <a:gd name="T58" fmla="*/ 877 w 904"/>
                      <a:gd name="T59" fmla="*/ 18 h 544"/>
                      <a:gd name="T60" fmla="*/ 871 w 904"/>
                      <a:gd name="T61" fmla="*/ 14 h 544"/>
                      <a:gd name="T62" fmla="*/ 866 w 904"/>
                      <a:gd name="T63" fmla="*/ 10 h 544"/>
                      <a:gd name="T64" fmla="*/ 859 w 904"/>
                      <a:gd name="T65" fmla="*/ 7 h 544"/>
                      <a:gd name="T66" fmla="*/ 851 w 904"/>
                      <a:gd name="T67" fmla="*/ 4 h 544"/>
                      <a:gd name="T68" fmla="*/ 845 w 904"/>
                      <a:gd name="T69" fmla="*/ 3 h 544"/>
                      <a:gd name="T70" fmla="*/ 837 w 904"/>
                      <a:gd name="T71" fmla="*/ 2 h 544"/>
                      <a:gd name="T72" fmla="*/ 829 w 904"/>
                      <a:gd name="T73"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4" h="544">
                        <a:moveTo>
                          <a:pt x="829" y="0"/>
                        </a:moveTo>
                        <a:lnTo>
                          <a:pt x="75" y="0"/>
                        </a:lnTo>
                        <a:lnTo>
                          <a:pt x="67" y="2"/>
                        </a:lnTo>
                        <a:lnTo>
                          <a:pt x="59" y="3"/>
                        </a:lnTo>
                        <a:lnTo>
                          <a:pt x="53" y="4"/>
                        </a:lnTo>
                        <a:lnTo>
                          <a:pt x="46" y="7"/>
                        </a:lnTo>
                        <a:lnTo>
                          <a:pt x="40" y="10"/>
                        </a:lnTo>
                        <a:lnTo>
                          <a:pt x="33" y="14"/>
                        </a:lnTo>
                        <a:lnTo>
                          <a:pt x="27" y="18"/>
                        </a:lnTo>
                        <a:lnTo>
                          <a:pt x="22" y="23"/>
                        </a:lnTo>
                        <a:lnTo>
                          <a:pt x="16" y="28"/>
                        </a:lnTo>
                        <a:lnTo>
                          <a:pt x="12" y="34"/>
                        </a:lnTo>
                        <a:lnTo>
                          <a:pt x="9" y="40"/>
                        </a:lnTo>
                        <a:lnTo>
                          <a:pt x="5" y="47"/>
                        </a:lnTo>
                        <a:lnTo>
                          <a:pt x="3" y="54"/>
                        </a:lnTo>
                        <a:lnTo>
                          <a:pt x="1" y="61"/>
                        </a:lnTo>
                        <a:lnTo>
                          <a:pt x="0" y="69"/>
                        </a:lnTo>
                        <a:lnTo>
                          <a:pt x="0" y="77"/>
                        </a:lnTo>
                        <a:lnTo>
                          <a:pt x="0" y="544"/>
                        </a:lnTo>
                        <a:lnTo>
                          <a:pt x="904" y="544"/>
                        </a:lnTo>
                        <a:lnTo>
                          <a:pt x="904" y="77"/>
                        </a:lnTo>
                        <a:lnTo>
                          <a:pt x="904" y="69"/>
                        </a:lnTo>
                        <a:lnTo>
                          <a:pt x="903" y="61"/>
                        </a:lnTo>
                        <a:lnTo>
                          <a:pt x="901" y="54"/>
                        </a:lnTo>
                        <a:lnTo>
                          <a:pt x="899" y="47"/>
                        </a:lnTo>
                        <a:lnTo>
                          <a:pt x="896" y="40"/>
                        </a:lnTo>
                        <a:lnTo>
                          <a:pt x="892" y="34"/>
                        </a:lnTo>
                        <a:lnTo>
                          <a:pt x="888" y="28"/>
                        </a:lnTo>
                        <a:lnTo>
                          <a:pt x="882" y="23"/>
                        </a:lnTo>
                        <a:lnTo>
                          <a:pt x="877" y="18"/>
                        </a:lnTo>
                        <a:lnTo>
                          <a:pt x="871" y="14"/>
                        </a:lnTo>
                        <a:lnTo>
                          <a:pt x="866" y="10"/>
                        </a:lnTo>
                        <a:lnTo>
                          <a:pt x="859" y="7"/>
                        </a:lnTo>
                        <a:lnTo>
                          <a:pt x="851" y="4"/>
                        </a:lnTo>
                        <a:lnTo>
                          <a:pt x="845" y="3"/>
                        </a:lnTo>
                        <a:lnTo>
                          <a:pt x="837" y="2"/>
                        </a:lnTo>
                        <a:lnTo>
                          <a:pt x="82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7" name="Freeform 1594"/>
                  <p:cNvSpPr>
                    <a:spLocks noEditPoints="1"/>
                  </p:cNvSpPr>
                  <p:nvPr/>
                </p:nvSpPr>
                <p:spPr bwMode="auto">
                  <a:xfrm>
                    <a:off x="879475" y="1000125"/>
                    <a:ext cx="287338" cy="76200"/>
                  </a:xfrm>
                  <a:custGeom>
                    <a:avLst/>
                    <a:gdLst>
                      <a:gd name="T0" fmla="*/ 459 w 904"/>
                      <a:gd name="T1" fmla="*/ 29 h 241"/>
                      <a:gd name="T2" fmla="*/ 469 w 904"/>
                      <a:gd name="T3" fmla="*/ 35 h 241"/>
                      <a:gd name="T4" fmla="*/ 478 w 904"/>
                      <a:gd name="T5" fmla="*/ 43 h 241"/>
                      <a:gd name="T6" fmla="*/ 482 w 904"/>
                      <a:gd name="T7" fmla="*/ 54 h 241"/>
                      <a:gd name="T8" fmla="*/ 482 w 904"/>
                      <a:gd name="T9" fmla="*/ 66 h 241"/>
                      <a:gd name="T10" fmla="*/ 478 w 904"/>
                      <a:gd name="T11" fmla="*/ 77 h 241"/>
                      <a:gd name="T12" fmla="*/ 469 w 904"/>
                      <a:gd name="T13" fmla="*/ 85 h 241"/>
                      <a:gd name="T14" fmla="*/ 459 w 904"/>
                      <a:gd name="T15" fmla="*/ 89 h 241"/>
                      <a:gd name="T16" fmla="*/ 447 w 904"/>
                      <a:gd name="T17" fmla="*/ 89 h 241"/>
                      <a:gd name="T18" fmla="*/ 436 w 904"/>
                      <a:gd name="T19" fmla="*/ 85 h 241"/>
                      <a:gd name="T20" fmla="*/ 427 w 904"/>
                      <a:gd name="T21" fmla="*/ 77 h 241"/>
                      <a:gd name="T22" fmla="*/ 422 w 904"/>
                      <a:gd name="T23" fmla="*/ 66 h 241"/>
                      <a:gd name="T24" fmla="*/ 422 w 904"/>
                      <a:gd name="T25" fmla="*/ 54 h 241"/>
                      <a:gd name="T26" fmla="*/ 427 w 904"/>
                      <a:gd name="T27" fmla="*/ 43 h 241"/>
                      <a:gd name="T28" fmla="*/ 436 w 904"/>
                      <a:gd name="T29" fmla="*/ 35 h 241"/>
                      <a:gd name="T30" fmla="*/ 447 w 904"/>
                      <a:gd name="T31" fmla="*/ 31 h 241"/>
                      <a:gd name="T32" fmla="*/ 452 w 904"/>
                      <a:gd name="T33" fmla="*/ 29 h 241"/>
                      <a:gd name="T34" fmla="*/ 0 w 904"/>
                      <a:gd name="T35" fmla="*/ 83 h 241"/>
                      <a:gd name="T36" fmla="*/ 3 w 904"/>
                      <a:gd name="T37" fmla="*/ 97 h 241"/>
                      <a:gd name="T38" fmla="*/ 9 w 904"/>
                      <a:gd name="T39" fmla="*/ 110 h 241"/>
                      <a:gd name="T40" fmla="*/ 16 w 904"/>
                      <a:gd name="T41" fmla="*/ 122 h 241"/>
                      <a:gd name="T42" fmla="*/ 27 w 904"/>
                      <a:gd name="T43" fmla="*/ 132 h 241"/>
                      <a:gd name="T44" fmla="*/ 40 w 904"/>
                      <a:gd name="T45" fmla="*/ 141 h 241"/>
                      <a:gd name="T46" fmla="*/ 53 w 904"/>
                      <a:gd name="T47" fmla="*/ 147 h 241"/>
                      <a:gd name="T48" fmla="*/ 67 w 904"/>
                      <a:gd name="T49" fmla="*/ 150 h 241"/>
                      <a:gd name="T50" fmla="*/ 437 w 904"/>
                      <a:gd name="T51" fmla="*/ 150 h 241"/>
                      <a:gd name="T52" fmla="*/ 195 w 904"/>
                      <a:gd name="T53" fmla="*/ 211 h 241"/>
                      <a:gd name="T54" fmla="*/ 190 w 904"/>
                      <a:gd name="T55" fmla="*/ 212 h 241"/>
                      <a:gd name="T56" fmla="*/ 186 w 904"/>
                      <a:gd name="T57" fmla="*/ 215 h 241"/>
                      <a:gd name="T58" fmla="*/ 182 w 904"/>
                      <a:gd name="T59" fmla="*/ 220 h 241"/>
                      <a:gd name="T60" fmla="*/ 181 w 904"/>
                      <a:gd name="T61" fmla="*/ 225 h 241"/>
                      <a:gd name="T62" fmla="*/ 182 w 904"/>
                      <a:gd name="T63" fmla="*/ 232 h 241"/>
                      <a:gd name="T64" fmla="*/ 186 w 904"/>
                      <a:gd name="T65" fmla="*/ 236 h 241"/>
                      <a:gd name="T66" fmla="*/ 190 w 904"/>
                      <a:gd name="T67" fmla="*/ 240 h 241"/>
                      <a:gd name="T68" fmla="*/ 195 w 904"/>
                      <a:gd name="T69" fmla="*/ 241 h 241"/>
                      <a:gd name="T70" fmla="*/ 742 w 904"/>
                      <a:gd name="T71" fmla="*/ 241 h 241"/>
                      <a:gd name="T72" fmla="*/ 747 w 904"/>
                      <a:gd name="T73" fmla="*/ 239 h 241"/>
                      <a:gd name="T74" fmla="*/ 752 w 904"/>
                      <a:gd name="T75" fmla="*/ 234 h 241"/>
                      <a:gd name="T76" fmla="*/ 754 w 904"/>
                      <a:gd name="T77" fmla="*/ 229 h 241"/>
                      <a:gd name="T78" fmla="*/ 754 w 904"/>
                      <a:gd name="T79" fmla="*/ 223 h 241"/>
                      <a:gd name="T80" fmla="*/ 752 w 904"/>
                      <a:gd name="T81" fmla="*/ 218 h 241"/>
                      <a:gd name="T82" fmla="*/ 747 w 904"/>
                      <a:gd name="T83" fmla="*/ 213 h 241"/>
                      <a:gd name="T84" fmla="*/ 742 w 904"/>
                      <a:gd name="T85" fmla="*/ 211 h 241"/>
                      <a:gd name="T86" fmla="*/ 468 w 904"/>
                      <a:gd name="T87" fmla="*/ 211 h 241"/>
                      <a:gd name="T88" fmla="*/ 829 w 904"/>
                      <a:gd name="T89" fmla="*/ 150 h 241"/>
                      <a:gd name="T90" fmla="*/ 845 w 904"/>
                      <a:gd name="T91" fmla="*/ 149 h 241"/>
                      <a:gd name="T92" fmla="*/ 859 w 904"/>
                      <a:gd name="T93" fmla="*/ 145 h 241"/>
                      <a:gd name="T94" fmla="*/ 871 w 904"/>
                      <a:gd name="T95" fmla="*/ 137 h 241"/>
                      <a:gd name="T96" fmla="*/ 882 w 904"/>
                      <a:gd name="T97" fmla="*/ 128 h 241"/>
                      <a:gd name="T98" fmla="*/ 892 w 904"/>
                      <a:gd name="T99" fmla="*/ 117 h 241"/>
                      <a:gd name="T100" fmla="*/ 899 w 904"/>
                      <a:gd name="T101" fmla="*/ 104 h 241"/>
                      <a:gd name="T102" fmla="*/ 903 w 904"/>
                      <a:gd name="T103" fmla="*/ 90 h 241"/>
                      <a:gd name="T104" fmla="*/ 904 w 904"/>
                      <a:gd name="T105" fmla="*/ 75 h 241"/>
                      <a:gd name="T106" fmla="*/ 0 w 904"/>
                      <a:gd name="T10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4" h="241">
                        <a:moveTo>
                          <a:pt x="452" y="29"/>
                        </a:moveTo>
                        <a:lnTo>
                          <a:pt x="459" y="29"/>
                        </a:lnTo>
                        <a:lnTo>
                          <a:pt x="464" y="32"/>
                        </a:lnTo>
                        <a:lnTo>
                          <a:pt x="469" y="35"/>
                        </a:lnTo>
                        <a:lnTo>
                          <a:pt x="473" y="38"/>
                        </a:lnTo>
                        <a:lnTo>
                          <a:pt x="478" y="43"/>
                        </a:lnTo>
                        <a:lnTo>
                          <a:pt x="480" y="48"/>
                        </a:lnTo>
                        <a:lnTo>
                          <a:pt x="482" y="54"/>
                        </a:lnTo>
                        <a:lnTo>
                          <a:pt x="482" y="59"/>
                        </a:lnTo>
                        <a:lnTo>
                          <a:pt x="482" y="66"/>
                        </a:lnTo>
                        <a:lnTo>
                          <a:pt x="480" y="71"/>
                        </a:lnTo>
                        <a:lnTo>
                          <a:pt x="478" y="77"/>
                        </a:lnTo>
                        <a:lnTo>
                          <a:pt x="473" y="81"/>
                        </a:lnTo>
                        <a:lnTo>
                          <a:pt x="469" y="85"/>
                        </a:lnTo>
                        <a:lnTo>
                          <a:pt x="464" y="87"/>
                        </a:lnTo>
                        <a:lnTo>
                          <a:pt x="459" y="89"/>
                        </a:lnTo>
                        <a:lnTo>
                          <a:pt x="452" y="90"/>
                        </a:lnTo>
                        <a:lnTo>
                          <a:pt x="447" y="89"/>
                        </a:lnTo>
                        <a:lnTo>
                          <a:pt x="440" y="87"/>
                        </a:lnTo>
                        <a:lnTo>
                          <a:pt x="436" y="85"/>
                        </a:lnTo>
                        <a:lnTo>
                          <a:pt x="431" y="81"/>
                        </a:lnTo>
                        <a:lnTo>
                          <a:pt x="427" y="77"/>
                        </a:lnTo>
                        <a:lnTo>
                          <a:pt x="424" y="71"/>
                        </a:lnTo>
                        <a:lnTo>
                          <a:pt x="422" y="66"/>
                        </a:lnTo>
                        <a:lnTo>
                          <a:pt x="422" y="59"/>
                        </a:lnTo>
                        <a:lnTo>
                          <a:pt x="422" y="54"/>
                        </a:lnTo>
                        <a:lnTo>
                          <a:pt x="424" y="48"/>
                        </a:lnTo>
                        <a:lnTo>
                          <a:pt x="427" y="43"/>
                        </a:lnTo>
                        <a:lnTo>
                          <a:pt x="431" y="38"/>
                        </a:lnTo>
                        <a:lnTo>
                          <a:pt x="436" y="35"/>
                        </a:lnTo>
                        <a:lnTo>
                          <a:pt x="440" y="32"/>
                        </a:lnTo>
                        <a:lnTo>
                          <a:pt x="447" y="31"/>
                        </a:lnTo>
                        <a:lnTo>
                          <a:pt x="452" y="29"/>
                        </a:lnTo>
                        <a:lnTo>
                          <a:pt x="452" y="29"/>
                        </a:lnTo>
                        <a:close/>
                        <a:moveTo>
                          <a:pt x="0" y="75"/>
                        </a:moveTo>
                        <a:lnTo>
                          <a:pt x="0" y="83"/>
                        </a:lnTo>
                        <a:lnTo>
                          <a:pt x="1" y="90"/>
                        </a:lnTo>
                        <a:lnTo>
                          <a:pt x="3" y="97"/>
                        </a:lnTo>
                        <a:lnTo>
                          <a:pt x="5" y="104"/>
                        </a:lnTo>
                        <a:lnTo>
                          <a:pt x="9" y="110"/>
                        </a:lnTo>
                        <a:lnTo>
                          <a:pt x="12" y="117"/>
                        </a:lnTo>
                        <a:lnTo>
                          <a:pt x="16" y="122"/>
                        </a:lnTo>
                        <a:lnTo>
                          <a:pt x="22" y="128"/>
                        </a:lnTo>
                        <a:lnTo>
                          <a:pt x="27" y="132"/>
                        </a:lnTo>
                        <a:lnTo>
                          <a:pt x="33" y="137"/>
                        </a:lnTo>
                        <a:lnTo>
                          <a:pt x="40" y="141"/>
                        </a:lnTo>
                        <a:lnTo>
                          <a:pt x="46" y="145"/>
                        </a:lnTo>
                        <a:lnTo>
                          <a:pt x="53" y="147"/>
                        </a:lnTo>
                        <a:lnTo>
                          <a:pt x="59" y="149"/>
                        </a:lnTo>
                        <a:lnTo>
                          <a:pt x="67" y="150"/>
                        </a:lnTo>
                        <a:lnTo>
                          <a:pt x="75" y="150"/>
                        </a:lnTo>
                        <a:lnTo>
                          <a:pt x="437" y="150"/>
                        </a:lnTo>
                        <a:lnTo>
                          <a:pt x="437" y="211"/>
                        </a:lnTo>
                        <a:lnTo>
                          <a:pt x="195" y="211"/>
                        </a:lnTo>
                        <a:lnTo>
                          <a:pt x="192" y="211"/>
                        </a:lnTo>
                        <a:lnTo>
                          <a:pt x="190" y="212"/>
                        </a:lnTo>
                        <a:lnTo>
                          <a:pt x="188" y="213"/>
                        </a:lnTo>
                        <a:lnTo>
                          <a:pt x="186" y="215"/>
                        </a:lnTo>
                        <a:lnTo>
                          <a:pt x="183" y="218"/>
                        </a:lnTo>
                        <a:lnTo>
                          <a:pt x="182" y="220"/>
                        </a:lnTo>
                        <a:lnTo>
                          <a:pt x="181" y="223"/>
                        </a:lnTo>
                        <a:lnTo>
                          <a:pt x="181" y="225"/>
                        </a:lnTo>
                        <a:lnTo>
                          <a:pt x="181" y="229"/>
                        </a:lnTo>
                        <a:lnTo>
                          <a:pt x="182" y="232"/>
                        </a:lnTo>
                        <a:lnTo>
                          <a:pt x="183" y="234"/>
                        </a:lnTo>
                        <a:lnTo>
                          <a:pt x="186" y="236"/>
                        </a:lnTo>
                        <a:lnTo>
                          <a:pt x="188" y="239"/>
                        </a:lnTo>
                        <a:lnTo>
                          <a:pt x="190" y="240"/>
                        </a:lnTo>
                        <a:lnTo>
                          <a:pt x="192" y="241"/>
                        </a:lnTo>
                        <a:lnTo>
                          <a:pt x="195" y="241"/>
                        </a:lnTo>
                        <a:lnTo>
                          <a:pt x="739" y="241"/>
                        </a:lnTo>
                        <a:lnTo>
                          <a:pt x="742" y="241"/>
                        </a:lnTo>
                        <a:lnTo>
                          <a:pt x="745" y="240"/>
                        </a:lnTo>
                        <a:lnTo>
                          <a:pt x="747" y="239"/>
                        </a:lnTo>
                        <a:lnTo>
                          <a:pt x="750" y="236"/>
                        </a:lnTo>
                        <a:lnTo>
                          <a:pt x="752" y="234"/>
                        </a:lnTo>
                        <a:lnTo>
                          <a:pt x="753" y="232"/>
                        </a:lnTo>
                        <a:lnTo>
                          <a:pt x="754" y="229"/>
                        </a:lnTo>
                        <a:lnTo>
                          <a:pt x="754" y="225"/>
                        </a:lnTo>
                        <a:lnTo>
                          <a:pt x="754" y="223"/>
                        </a:lnTo>
                        <a:lnTo>
                          <a:pt x="753" y="220"/>
                        </a:lnTo>
                        <a:lnTo>
                          <a:pt x="752" y="218"/>
                        </a:lnTo>
                        <a:lnTo>
                          <a:pt x="750" y="215"/>
                        </a:lnTo>
                        <a:lnTo>
                          <a:pt x="747" y="213"/>
                        </a:lnTo>
                        <a:lnTo>
                          <a:pt x="745" y="212"/>
                        </a:lnTo>
                        <a:lnTo>
                          <a:pt x="742" y="211"/>
                        </a:lnTo>
                        <a:lnTo>
                          <a:pt x="739" y="211"/>
                        </a:lnTo>
                        <a:lnTo>
                          <a:pt x="468" y="211"/>
                        </a:lnTo>
                        <a:lnTo>
                          <a:pt x="468" y="150"/>
                        </a:lnTo>
                        <a:lnTo>
                          <a:pt x="829" y="150"/>
                        </a:lnTo>
                        <a:lnTo>
                          <a:pt x="837" y="150"/>
                        </a:lnTo>
                        <a:lnTo>
                          <a:pt x="845" y="149"/>
                        </a:lnTo>
                        <a:lnTo>
                          <a:pt x="851" y="147"/>
                        </a:lnTo>
                        <a:lnTo>
                          <a:pt x="859" y="145"/>
                        </a:lnTo>
                        <a:lnTo>
                          <a:pt x="866" y="141"/>
                        </a:lnTo>
                        <a:lnTo>
                          <a:pt x="871" y="137"/>
                        </a:lnTo>
                        <a:lnTo>
                          <a:pt x="877" y="132"/>
                        </a:lnTo>
                        <a:lnTo>
                          <a:pt x="882" y="128"/>
                        </a:lnTo>
                        <a:lnTo>
                          <a:pt x="888" y="122"/>
                        </a:lnTo>
                        <a:lnTo>
                          <a:pt x="892" y="117"/>
                        </a:lnTo>
                        <a:lnTo>
                          <a:pt x="896" y="110"/>
                        </a:lnTo>
                        <a:lnTo>
                          <a:pt x="899" y="104"/>
                        </a:lnTo>
                        <a:lnTo>
                          <a:pt x="901" y="97"/>
                        </a:lnTo>
                        <a:lnTo>
                          <a:pt x="903" y="90"/>
                        </a:lnTo>
                        <a:lnTo>
                          <a:pt x="904" y="83"/>
                        </a:lnTo>
                        <a:lnTo>
                          <a:pt x="904" y="75"/>
                        </a:lnTo>
                        <a:lnTo>
                          <a:pt x="904" y="0"/>
                        </a:lnTo>
                        <a:lnTo>
                          <a:pt x="0" y="0"/>
                        </a:lnTo>
                        <a:lnTo>
                          <a:pt x="0" y="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cxnSp>
              <p:nvCxnSpPr>
                <p:cNvPr id="164" name="Straight Connector 163"/>
                <p:cNvCxnSpPr/>
                <p:nvPr/>
              </p:nvCxnSpPr>
              <p:spPr>
                <a:xfrm>
                  <a:off x="1129666" y="2614613"/>
                  <a:ext cx="1213813" cy="0"/>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165" name="Isosceles Triangle 164"/>
                <p:cNvSpPr/>
                <p:nvPr/>
              </p:nvSpPr>
              <p:spPr bwMode="gray">
                <a:xfrm>
                  <a:off x="1608772" y="2519363"/>
                  <a:ext cx="255600" cy="95250"/>
                </a:xfrm>
                <a:prstGeom prst="triangl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grpSp>
          <p:grpSp>
            <p:nvGrpSpPr>
              <p:cNvPr id="139" name="Group 138"/>
              <p:cNvGrpSpPr/>
              <p:nvPr/>
            </p:nvGrpSpPr>
            <p:grpSpPr>
              <a:xfrm>
                <a:off x="8715484" y="2168139"/>
                <a:ext cx="795386" cy="1020790"/>
                <a:chOff x="1129666" y="1743803"/>
                <a:chExt cx="1213813" cy="1557794"/>
              </a:xfrm>
            </p:grpSpPr>
            <p:sp>
              <p:nvSpPr>
                <p:cNvPr id="140" name="TextBox 139"/>
                <p:cNvSpPr txBox="1"/>
                <p:nvPr/>
              </p:nvSpPr>
              <p:spPr>
                <a:xfrm>
                  <a:off x="1892311" y="2679700"/>
                  <a:ext cx="206375" cy="234950"/>
                </a:xfrm>
                <a:prstGeom prst="rect">
                  <a:avLst/>
                </a:prstGeom>
                <a:noFill/>
              </p:spPr>
              <p:txBody>
                <a:bodyPr wrap="none" lIns="0" tIns="0" rIns="0" bIns="0" rtlCol="0">
                  <a:noAutofit/>
                </a:bodyPr>
                <a:lstStyle/>
                <a:p>
                  <a:pPr algn="ctr">
                    <a:lnSpc>
                      <a:spcPct val="90000"/>
                    </a:lnSpc>
                  </a:pPr>
                  <a:r>
                    <a:rPr lang="en-US" sz="1400" dirty="0" smtClean="0"/>
                    <a:t>..</a:t>
                  </a:r>
                  <a:endParaRPr lang="en-US" sz="1400" dirty="0"/>
                </a:p>
              </p:txBody>
            </p:sp>
            <p:sp>
              <p:nvSpPr>
                <p:cNvPr id="141" name="TextBox 140"/>
                <p:cNvSpPr txBox="1"/>
                <p:nvPr/>
              </p:nvSpPr>
              <p:spPr>
                <a:xfrm>
                  <a:off x="1514705" y="3034230"/>
                  <a:ext cx="427795" cy="267367"/>
                </a:xfrm>
                <a:prstGeom prst="rect">
                  <a:avLst/>
                </a:prstGeom>
                <a:noFill/>
              </p:spPr>
              <p:txBody>
                <a:bodyPr wrap="none" lIns="0" tIns="0" rIns="0" bIns="0" rtlCol="0" anchor="ctr">
                  <a:noAutofit/>
                </a:bodyPr>
                <a:lstStyle/>
                <a:p>
                  <a:pPr>
                    <a:lnSpc>
                      <a:spcPct val="90000"/>
                    </a:lnSpc>
                  </a:pPr>
                  <a:r>
                    <a:rPr lang="en-US" sz="1600" dirty="0" smtClean="0">
                      <a:solidFill>
                        <a:schemeClr val="bg2">
                          <a:lumMod val="50000"/>
                        </a:schemeClr>
                      </a:solidFill>
                    </a:rPr>
                    <a:t>10K</a:t>
                  </a:r>
                  <a:endParaRPr lang="en-US" sz="1600" dirty="0">
                    <a:solidFill>
                      <a:schemeClr val="bg2">
                        <a:lumMod val="50000"/>
                      </a:schemeClr>
                    </a:solidFill>
                  </a:endParaRPr>
                </a:p>
              </p:txBody>
            </p:sp>
            <p:sp>
              <p:nvSpPr>
                <p:cNvPr id="142" name="Freeform 284"/>
                <p:cNvSpPr>
                  <a:spLocks noEditPoints="1"/>
                </p:cNvSpPr>
                <p:nvPr/>
              </p:nvSpPr>
              <p:spPr bwMode="auto">
                <a:xfrm>
                  <a:off x="1569340" y="1743803"/>
                  <a:ext cx="334465" cy="667179"/>
                </a:xfrm>
                <a:custGeom>
                  <a:avLst/>
                  <a:gdLst>
                    <a:gd name="T0" fmla="*/ 392 w 766"/>
                    <a:gd name="T1" fmla="*/ 920 h 1528"/>
                    <a:gd name="T2" fmla="*/ 414 w 766"/>
                    <a:gd name="T3" fmla="*/ 932 h 1528"/>
                    <a:gd name="T4" fmla="*/ 426 w 766"/>
                    <a:gd name="T5" fmla="*/ 954 h 1528"/>
                    <a:gd name="T6" fmla="*/ 426 w 766"/>
                    <a:gd name="T7" fmla="*/ 972 h 1528"/>
                    <a:gd name="T8" fmla="*/ 414 w 766"/>
                    <a:gd name="T9" fmla="*/ 994 h 1528"/>
                    <a:gd name="T10" fmla="*/ 392 w 766"/>
                    <a:gd name="T11" fmla="*/ 1008 h 1528"/>
                    <a:gd name="T12" fmla="*/ 374 w 766"/>
                    <a:gd name="T13" fmla="*/ 1008 h 1528"/>
                    <a:gd name="T14" fmla="*/ 352 w 766"/>
                    <a:gd name="T15" fmla="*/ 994 h 1528"/>
                    <a:gd name="T16" fmla="*/ 340 w 766"/>
                    <a:gd name="T17" fmla="*/ 972 h 1528"/>
                    <a:gd name="T18" fmla="*/ 340 w 766"/>
                    <a:gd name="T19" fmla="*/ 954 h 1528"/>
                    <a:gd name="T20" fmla="*/ 352 w 766"/>
                    <a:gd name="T21" fmla="*/ 932 h 1528"/>
                    <a:gd name="T22" fmla="*/ 374 w 766"/>
                    <a:gd name="T23" fmla="*/ 920 h 1528"/>
                    <a:gd name="T24" fmla="*/ 536 w 766"/>
                    <a:gd name="T25" fmla="*/ 1528 h 1528"/>
                    <a:gd name="T26" fmla="*/ 230 w 766"/>
                    <a:gd name="T27" fmla="*/ 1528 h 1528"/>
                    <a:gd name="T28" fmla="*/ 16 w 766"/>
                    <a:gd name="T29" fmla="*/ 1508 h 1528"/>
                    <a:gd name="T30" fmla="*/ 4 w 766"/>
                    <a:gd name="T31" fmla="*/ 1504 h 1528"/>
                    <a:gd name="T32" fmla="*/ 0 w 766"/>
                    <a:gd name="T33" fmla="*/ 38 h 1528"/>
                    <a:gd name="T34" fmla="*/ 4 w 766"/>
                    <a:gd name="T35" fmla="*/ 26 h 1528"/>
                    <a:gd name="T36" fmla="*/ 90 w 766"/>
                    <a:gd name="T37" fmla="*/ 22 h 1528"/>
                    <a:gd name="T38" fmla="*/ 676 w 766"/>
                    <a:gd name="T39" fmla="*/ 22 h 1528"/>
                    <a:gd name="T40" fmla="*/ 756 w 766"/>
                    <a:gd name="T41" fmla="*/ 22 h 1528"/>
                    <a:gd name="T42" fmla="*/ 766 w 766"/>
                    <a:gd name="T43" fmla="*/ 38 h 1528"/>
                    <a:gd name="T44" fmla="*/ 764 w 766"/>
                    <a:gd name="T45" fmla="*/ 1498 h 1528"/>
                    <a:gd name="T46" fmla="*/ 750 w 766"/>
                    <a:gd name="T47" fmla="*/ 1508 h 1528"/>
                    <a:gd name="T48" fmla="*/ 536 w 766"/>
                    <a:gd name="T49" fmla="*/ 1528 h 1528"/>
                    <a:gd name="T50" fmla="*/ 648 w 766"/>
                    <a:gd name="T51" fmla="*/ 156 h 1528"/>
                    <a:gd name="T52" fmla="*/ 118 w 766"/>
                    <a:gd name="T53" fmla="*/ 496 h 1528"/>
                    <a:gd name="T54" fmla="*/ 118 w 766"/>
                    <a:gd name="T55" fmla="*/ 348 h 1528"/>
                    <a:gd name="T56" fmla="*/ 648 w 766"/>
                    <a:gd name="T57" fmla="*/ 688 h 1528"/>
                    <a:gd name="T58" fmla="*/ 118 w 766"/>
                    <a:gd name="T59" fmla="*/ 688 h 1528"/>
                    <a:gd name="T60" fmla="*/ 366 w 766"/>
                    <a:gd name="T61" fmla="*/ 882 h 1528"/>
                    <a:gd name="T62" fmla="*/ 324 w 766"/>
                    <a:gd name="T63" fmla="*/ 904 h 1528"/>
                    <a:gd name="T64" fmla="*/ 302 w 766"/>
                    <a:gd name="T65" fmla="*/ 946 h 1528"/>
                    <a:gd name="T66" fmla="*/ 302 w 766"/>
                    <a:gd name="T67" fmla="*/ 980 h 1528"/>
                    <a:gd name="T68" fmla="*/ 324 w 766"/>
                    <a:gd name="T69" fmla="*/ 1022 h 1528"/>
                    <a:gd name="T70" fmla="*/ 366 w 766"/>
                    <a:gd name="T71" fmla="*/ 1044 h 1528"/>
                    <a:gd name="T72" fmla="*/ 400 w 766"/>
                    <a:gd name="T73" fmla="*/ 1044 h 1528"/>
                    <a:gd name="T74" fmla="*/ 442 w 766"/>
                    <a:gd name="T75" fmla="*/ 1022 h 1528"/>
                    <a:gd name="T76" fmla="*/ 464 w 766"/>
                    <a:gd name="T77" fmla="*/ 980 h 1528"/>
                    <a:gd name="T78" fmla="*/ 464 w 766"/>
                    <a:gd name="T79" fmla="*/ 946 h 1528"/>
                    <a:gd name="T80" fmla="*/ 442 w 766"/>
                    <a:gd name="T81" fmla="*/ 904 h 1528"/>
                    <a:gd name="T82" fmla="*/ 400 w 766"/>
                    <a:gd name="T83" fmla="*/ 882 h 1528"/>
                    <a:gd name="T84" fmla="*/ 648 w 766"/>
                    <a:gd name="T85" fmla="*/ 1362 h 1528"/>
                    <a:gd name="T86" fmla="*/ 624 w 766"/>
                    <a:gd name="T87" fmla="*/ 1014 h 1528"/>
                    <a:gd name="T88" fmla="*/ 534 w 766"/>
                    <a:gd name="T89" fmla="*/ 1084 h 1528"/>
                    <a:gd name="T90" fmla="*/ 442 w 766"/>
                    <a:gd name="T91" fmla="*/ 1114 h 1528"/>
                    <a:gd name="T92" fmla="*/ 382 w 766"/>
                    <a:gd name="T93" fmla="*/ 1120 h 1528"/>
                    <a:gd name="T94" fmla="*/ 342 w 766"/>
                    <a:gd name="T95" fmla="*/ 1118 h 1528"/>
                    <a:gd name="T96" fmla="*/ 268 w 766"/>
                    <a:gd name="T97" fmla="*/ 1098 h 1528"/>
                    <a:gd name="T98" fmla="*/ 170 w 766"/>
                    <a:gd name="T99" fmla="*/ 1040 h 1528"/>
                    <a:gd name="T100" fmla="*/ 118 w 766"/>
                    <a:gd name="T101" fmla="*/ 1362 h 1528"/>
                    <a:gd name="T102" fmla="*/ 648 w 766"/>
                    <a:gd name="T103" fmla="*/ 1362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66" h="1528">
                      <a:moveTo>
                        <a:pt x="382" y="918"/>
                      </a:moveTo>
                      <a:lnTo>
                        <a:pt x="382" y="918"/>
                      </a:lnTo>
                      <a:lnTo>
                        <a:pt x="392" y="920"/>
                      </a:lnTo>
                      <a:lnTo>
                        <a:pt x="400" y="922"/>
                      </a:lnTo>
                      <a:lnTo>
                        <a:pt x="408" y="926"/>
                      </a:lnTo>
                      <a:lnTo>
                        <a:pt x="414" y="932"/>
                      </a:lnTo>
                      <a:lnTo>
                        <a:pt x="420" y="938"/>
                      </a:lnTo>
                      <a:lnTo>
                        <a:pt x="424" y="946"/>
                      </a:lnTo>
                      <a:lnTo>
                        <a:pt x="426" y="954"/>
                      </a:lnTo>
                      <a:lnTo>
                        <a:pt x="428" y="964"/>
                      </a:lnTo>
                      <a:lnTo>
                        <a:pt x="428" y="964"/>
                      </a:lnTo>
                      <a:lnTo>
                        <a:pt x="426" y="972"/>
                      </a:lnTo>
                      <a:lnTo>
                        <a:pt x="424" y="980"/>
                      </a:lnTo>
                      <a:lnTo>
                        <a:pt x="420" y="988"/>
                      </a:lnTo>
                      <a:lnTo>
                        <a:pt x="414" y="994"/>
                      </a:lnTo>
                      <a:lnTo>
                        <a:pt x="408" y="1000"/>
                      </a:lnTo>
                      <a:lnTo>
                        <a:pt x="400" y="1004"/>
                      </a:lnTo>
                      <a:lnTo>
                        <a:pt x="392" y="1008"/>
                      </a:lnTo>
                      <a:lnTo>
                        <a:pt x="382" y="1008"/>
                      </a:lnTo>
                      <a:lnTo>
                        <a:pt x="382" y="1008"/>
                      </a:lnTo>
                      <a:lnTo>
                        <a:pt x="374" y="1008"/>
                      </a:lnTo>
                      <a:lnTo>
                        <a:pt x="366" y="1004"/>
                      </a:lnTo>
                      <a:lnTo>
                        <a:pt x="358" y="1000"/>
                      </a:lnTo>
                      <a:lnTo>
                        <a:pt x="352" y="994"/>
                      </a:lnTo>
                      <a:lnTo>
                        <a:pt x="346" y="988"/>
                      </a:lnTo>
                      <a:lnTo>
                        <a:pt x="342" y="980"/>
                      </a:lnTo>
                      <a:lnTo>
                        <a:pt x="340" y="972"/>
                      </a:lnTo>
                      <a:lnTo>
                        <a:pt x="338" y="964"/>
                      </a:lnTo>
                      <a:lnTo>
                        <a:pt x="338" y="964"/>
                      </a:lnTo>
                      <a:lnTo>
                        <a:pt x="340" y="954"/>
                      </a:lnTo>
                      <a:lnTo>
                        <a:pt x="342" y="946"/>
                      </a:lnTo>
                      <a:lnTo>
                        <a:pt x="346" y="938"/>
                      </a:lnTo>
                      <a:lnTo>
                        <a:pt x="352" y="932"/>
                      </a:lnTo>
                      <a:lnTo>
                        <a:pt x="358" y="926"/>
                      </a:lnTo>
                      <a:lnTo>
                        <a:pt x="366" y="922"/>
                      </a:lnTo>
                      <a:lnTo>
                        <a:pt x="374" y="920"/>
                      </a:lnTo>
                      <a:lnTo>
                        <a:pt x="382" y="918"/>
                      </a:lnTo>
                      <a:lnTo>
                        <a:pt x="382" y="918"/>
                      </a:lnTo>
                      <a:close/>
                      <a:moveTo>
                        <a:pt x="536" y="1528"/>
                      </a:moveTo>
                      <a:lnTo>
                        <a:pt x="536" y="1508"/>
                      </a:lnTo>
                      <a:lnTo>
                        <a:pt x="230" y="1508"/>
                      </a:lnTo>
                      <a:lnTo>
                        <a:pt x="230" y="1528"/>
                      </a:lnTo>
                      <a:lnTo>
                        <a:pt x="94" y="1528"/>
                      </a:lnTo>
                      <a:lnTo>
                        <a:pt x="94" y="1508"/>
                      </a:lnTo>
                      <a:lnTo>
                        <a:pt x="16" y="1508"/>
                      </a:lnTo>
                      <a:lnTo>
                        <a:pt x="16" y="1508"/>
                      </a:lnTo>
                      <a:lnTo>
                        <a:pt x="10" y="1508"/>
                      </a:lnTo>
                      <a:lnTo>
                        <a:pt x="4" y="1504"/>
                      </a:lnTo>
                      <a:lnTo>
                        <a:pt x="2" y="1498"/>
                      </a:lnTo>
                      <a:lnTo>
                        <a:pt x="0" y="1492"/>
                      </a:lnTo>
                      <a:lnTo>
                        <a:pt x="0" y="38"/>
                      </a:lnTo>
                      <a:lnTo>
                        <a:pt x="0" y="38"/>
                      </a:lnTo>
                      <a:lnTo>
                        <a:pt x="2" y="32"/>
                      </a:lnTo>
                      <a:lnTo>
                        <a:pt x="4" y="26"/>
                      </a:lnTo>
                      <a:lnTo>
                        <a:pt x="10" y="22"/>
                      </a:lnTo>
                      <a:lnTo>
                        <a:pt x="16" y="22"/>
                      </a:lnTo>
                      <a:lnTo>
                        <a:pt x="90" y="22"/>
                      </a:lnTo>
                      <a:lnTo>
                        <a:pt x="108" y="0"/>
                      </a:lnTo>
                      <a:lnTo>
                        <a:pt x="658" y="0"/>
                      </a:lnTo>
                      <a:lnTo>
                        <a:pt x="676" y="22"/>
                      </a:lnTo>
                      <a:lnTo>
                        <a:pt x="750" y="22"/>
                      </a:lnTo>
                      <a:lnTo>
                        <a:pt x="750" y="22"/>
                      </a:lnTo>
                      <a:lnTo>
                        <a:pt x="756" y="22"/>
                      </a:lnTo>
                      <a:lnTo>
                        <a:pt x="762" y="26"/>
                      </a:lnTo>
                      <a:lnTo>
                        <a:pt x="764" y="32"/>
                      </a:lnTo>
                      <a:lnTo>
                        <a:pt x="766" y="38"/>
                      </a:lnTo>
                      <a:lnTo>
                        <a:pt x="766" y="1492"/>
                      </a:lnTo>
                      <a:lnTo>
                        <a:pt x="766" y="1492"/>
                      </a:lnTo>
                      <a:lnTo>
                        <a:pt x="764" y="1498"/>
                      </a:lnTo>
                      <a:lnTo>
                        <a:pt x="762" y="1504"/>
                      </a:lnTo>
                      <a:lnTo>
                        <a:pt x="756" y="1508"/>
                      </a:lnTo>
                      <a:lnTo>
                        <a:pt x="750" y="1508"/>
                      </a:lnTo>
                      <a:lnTo>
                        <a:pt x="672" y="1508"/>
                      </a:lnTo>
                      <a:lnTo>
                        <a:pt x="672" y="1528"/>
                      </a:lnTo>
                      <a:lnTo>
                        <a:pt x="536" y="1528"/>
                      </a:lnTo>
                      <a:close/>
                      <a:moveTo>
                        <a:pt x="118" y="304"/>
                      </a:moveTo>
                      <a:lnTo>
                        <a:pt x="648" y="304"/>
                      </a:lnTo>
                      <a:lnTo>
                        <a:pt x="648" y="156"/>
                      </a:lnTo>
                      <a:lnTo>
                        <a:pt x="118" y="156"/>
                      </a:lnTo>
                      <a:lnTo>
                        <a:pt x="118" y="304"/>
                      </a:lnTo>
                      <a:close/>
                      <a:moveTo>
                        <a:pt x="118" y="496"/>
                      </a:moveTo>
                      <a:lnTo>
                        <a:pt x="648" y="496"/>
                      </a:lnTo>
                      <a:lnTo>
                        <a:pt x="648" y="348"/>
                      </a:lnTo>
                      <a:lnTo>
                        <a:pt x="118" y="348"/>
                      </a:lnTo>
                      <a:lnTo>
                        <a:pt x="118" y="496"/>
                      </a:lnTo>
                      <a:close/>
                      <a:moveTo>
                        <a:pt x="118" y="688"/>
                      </a:moveTo>
                      <a:lnTo>
                        <a:pt x="648" y="688"/>
                      </a:lnTo>
                      <a:lnTo>
                        <a:pt x="648" y="540"/>
                      </a:lnTo>
                      <a:lnTo>
                        <a:pt x="118" y="540"/>
                      </a:lnTo>
                      <a:lnTo>
                        <a:pt x="118" y="688"/>
                      </a:lnTo>
                      <a:close/>
                      <a:moveTo>
                        <a:pt x="382" y="880"/>
                      </a:moveTo>
                      <a:lnTo>
                        <a:pt x="382" y="880"/>
                      </a:lnTo>
                      <a:lnTo>
                        <a:pt x="366" y="882"/>
                      </a:lnTo>
                      <a:lnTo>
                        <a:pt x="350" y="886"/>
                      </a:lnTo>
                      <a:lnTo>
                        <a:pt x="336" y="894"/>
                      </a:lnTo>
                      <a:lnTo>
                        <a:pt x="324" y="904"/>
                      </a:lnTo>
                      <a:lnTo>
                        <a:pt x="314" y="916"/>
                      </a:lnTo>
                      <a:lnTo>
                        <a:pt x="306" y="930"/>
                      </a:lnTo>
                      <a:lnTo>
                        <a:pt x="302" y="946"/>
                      </a:lnTo>
                      <a:lnTo>
                        <a:pt x="300" y="964"/>
                      </a:lnTo>
                      <a:lnTo>
                        <a:pt x="300" y="964"/>
                      </a:lnTo>
                      <a:lnTo>
                        <a:pt x="302" y="980"/>
                      </a:lnTo>
                      <a:lnTo>
                        <a:pt x="306" y="996"/>
                      </a:lnTo>
                      <a:lnTo>
                        <a:pt x="314" y="1010"/>
                      </a:lnTo>
                      <a:lnTo>
                        <a:pt x="324" y="1022"/>
                      </a:lnTo>
                      <a:lnTo>
                        <a:pt x="336" y="1032"/>
                      </a:lnTo>
                      <a:lnTo>
                        <a:pt x="350" y="1040"/>
                      </a:lnTo>
                      <a:lnTo>
                        <a:pt x="366" y="1044"/>
                      </a:lnTo>
                      <a:lnTo>
                        <a:pt x="382" y="1046"/>
                      </a:lnTo>
                      <a:lnTo>
                        <a:pt x="382" y="1046"/>
                      </a:lnTo>
                      <a:lnTo>
                        <a:pt x="400" y="1044"/>
                      </a:lnTo>
                      <a:lnTo>
                        <a:pt x="416" y="1040"/>
                      </a:lnTo>
                      <a:lnTo>
                        <a:pt x="430" y="1032"/>
                      </a:lnTo>
                      <a:lnTo>
                        <a:pt x="442" y="1022"/>
                      </a:lnTo>
                      <a:lnTo>
                        <a:pt x="452" y="1010"/>
                      </a:lnTo>
                      <a:lnTo>
                        <a:pt x="460" y="996"/>
                      </a:lnTo>
                      <a:lnTo>
                        <a:pt x="464" y="980"/>
                      </a:lnTo>
                      <a:lnTo>
                        <a:pt x="466" y="964"/>
                      </a:lnTo>
                      <a:lnTo>
                        <a:pt x="466" y="964"/>
                      </a:lnTo>
                      <a:lnTo>
                        <a:pt x="464" y="946"/>
                      </a:lnTo>
                      <a:lnTo>
                        <a:pt x="460" y="930"/>
                      </a:lnTo>
                      <a:lnTo>
                        <a:pt x="452" y="916"/>
                      </a:lnTo>
                      <a:lnTo>
                        <a:pt x="442" y="904"/>
                      </a:lnTo>
                      <a:lnTo>
                        <a:pt x="430" y="894"/>
                      </a:lnTo>
                      <a:lnTo>
                        <a:pt x="416" y="886"/>
                      </a:lnTo>
                      <a:lnTo>
                        <a:pt x="400" y="882"/>
                      </a:lnTo>
                      <a:lnTo>
                        <a:pt x="382" y="880"/>
                      </a:lnTo>
                      <a:lnTo>
                        <a:pt x="382" y="880"/>
                      </a:lnTo>
                      <a:close/>
                      <a:moveTo>
                        <a:pt x="648" y="1362"/>
                      </a:moveTo>
                      <a:lnTo>
                        <a:pt x="648" y="984"/>
                      </a:lnTo>
                      <a:lnTo>
                        <a:pt x="648" y="984"/>
                      </a:lnTo>
                      <a:lnTo>
                        <a:pt x="624" y="1014"/>
                      </a:lnTo>
                      <a:lnTo>
                        <a:pt x="596" y="1040"/>
                      </a:lnTo>
                      <a:lnTo>
                        <a:pt x="566" y="1064"/>
                      </a:lnTo>
                      <a:lnTo>
                        <a:pt x="534" y="1084"/>
                      </a:lnTo>
                      <a:lnTo>
                        <a:pt x="498" y="1098"/>
                      </a:lnTo>
                      <a:lnTo>
                        <a:pt x="462" y="1110"/>
                      </a:lnTo>
                      <a:lnTo>
                        <a:pt x="442" y="1114"/>
                      </a:lnTo>
                      <a:lnTo>
                        <a:pt x="424" y="1118"/>
                      </a:lnTo>
                      <a:lnTo>
                        <a:pt x="404" y="1120"/>
                      </a:lnTo>
                      <a:lnTo>
                        <a:pt x="382" y="1120"/>
                      </a:lnTo>
                      <a:lnTo>
                        <a:pt x="382" y="1120"/>
                      </a:lnTo>
                      <a:lnTo>
                        <a:pt x="362" y="1120"/>
                      </a:lnTo>
                      <a:lnTo>
                        <a:pt x="342" y="1118"/>
                      </a:lnTo>
                      <a:lnTo>
                        <a:pt x="324" y="1114"/>
                      </a:lnTo>
                      <a:lnTo>
                        <a:pt x="304" y="1110"/>
                      </a:lnTo>
                      <a:lnTo>
                        <a:pt x="268" y="1098"/>
                      </a:lnTo>
                      <a:lnTo>
                        <a:pt x="232" y="1084"/>
                      </a:lnTo>
                      <a:lnTo>
                        <a:pt x="200" y="1064"/>
                      </a:lnTo>
                      <a:lnTo>
                        <a:pt x="170" y="1040"/>
                      </a:lnTo>
                      <a:lnTo>
                        <a:pt x="142" y="1014"/>
                      </a:lnTo>
                      <a:lnTo>
                        <a:pt x="118" y="984"/>
                      </a:lnTo>
                      <a:lnTo>
                        <a:pt x="118" y="1362"/>
                      </a:lnTo>
                      <a:lnTo>
                        <a:pt x="648" y="1362"/>
                      </a:lnTo>
                      <a:close/>
                      <a:moveTo>
                        <a:pt x="648" y="1362"/>
                      </a:moveTo>
                      <a:lnTo>
                        <a:pt x="648" y="136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43" name="Group 142"/>
                <p:cNvGrpSpPr/>
                <p:nvPr/>
              </p:nvGrpSpPr>
              <p:grpSpPr>
                <a:xfrm>
                  <a:off x="1396903" y="2760444"/>
                  <a:ext cx="245094" cy="220719"/>
                  <a:chOff x="879475" y="817563"/>
                  <a:chExt cx="287338" cy="258762"/>
                </a:xfrm>
                <a:solidFill>
                  <a:schemeClr val="accent1"/>
                </a:solidFill>
              </p:grpSpPr>
              <p:sp>
                <p:nvSpPr>
                  <p:cNvPr id="155" name="Freeform 1593"/>
                  <p:cNvSpPr>
                    <a:spLocks/>
                  </p:cNvSpPr>
                  <p:nvPr/>
                </p:nvSpPr>
                <p:spPr bwMode="auto">
                  <a:xfrm>
                    <a:off x="879475" y="817563"/>
                    <a:ext cx="287338" cy="171450"/>
                  </a:xfrm>
                  <a:custGeom>
                    <a:avLst/>
                    <a:gdLst>
                      <a:gd name="T0" fmla="*/ 829 w 904"/>
                      <a:gd name="T1" fmla="*/ 0 h 544"/>
                      <a:gd name="T2" fmla="*/ 75 w 904"/>
                      <a:gd name="T3" fmla="*/ 0 h 544"/>
                      <a:gd name="T4" fmla="*/ 67 w 904"/>
                      <a:gd name="T5" fmla="*/ 2 h 544"/>
                      <a:gd name="T6" fmla="*/ 59 w 904"/>
                      <a:gd name="T7" fmla="*/ 3 h 544"/>
                      <a:gd name="T8" fmla="*/ 53 w 904"/>
                      <a:gd name="T9" fmla="*/ 4 h 544"/>
                      <a:gd name="T10" fmla="*/ 46 w 904"/>
                      <a:gd name="T11" fmla="*/ 7 h 544"/>
                      <a:gd name="T12" fmla="*/ 40 w 904"/>
                      <a:gd name="T13" fmla="*/ 10 h 544"/>
                      <a:gd name="T14" fmla="*/ 33 w 904"/>
                      <a:gd name="T15" fmla="*/ 14 h 544"/>
                      <a:gd name="T16" fmla="*/ 27 w 904"/>
                      <a:gd name="T17" fmla="*/ 18 h 544"/>
                      <a:gd name="T18" fmla="*/ 22 w 904"/>
                      <a:gd name="T19" fmla="*/ 23 h 544"/>
                      <a:gd name="T20" fmla="*/ 16 w 904"/>
                      <a:gd name="T21" fmla="*/ 28 h 544"/>
                      <a:gd name="T22" fmla="*/ 12 w 904"/>
                      <a:gd name="T23" fmla="*/ 34 h 544"/>
                      <a:gd name="T24" fmla="*/ 9 w 904"/>
                      <a:gd name="T25" fmla="*/ 40 h 544"/>
                      <a:gd name="T26" fmla="*/ 5 w 904"/>
                      <a:gd name="T27" fmla="*/ 47 h 544"/>
                      <a:gd name="T28" fmla="*/ 3 w 904"/>
                      <a:gd name="T29" fmla="*/ 54 h 544"/>
                      <a:gd name="T30" fmla="*/ 1 w 904"/>
                      <a:gd name="T31" fmla="*/ 61 h 544"/>
                      <a:gd name="T32" fmla="*/ 0 w 904"/>
                      <a:gd name="T33" fmla="*/ 69 h 544"/>
                      <a:gd name="T34" fmla="*/ 0 w 904"/>
                      <a:gd name="T35" fmla="*/ 77 h 544"/>
                      <a:gd name="T36" fmla="*/ 0 w 904"/>
                      <a:gd name="T37" fmla="*/ 544 h 544"/>
                      <a:gd name="T38" fmla="*/ 904 w 904"/>
                      <a:gd name="T39" fmla="*/ 544 h 544"/>
                      <a:gd name="T40" fmla="*/ 904 w 904"/>
                      <a:gd name="T41" fmla="*/ 77 h 544"/>
                      <a:gd name="T42" fmla="*/ 904 w 904"/>
                      <a:gd name="T43" fmla="*/ 69 h 544"/>
                      <a:gd name="T44" fmla="*/ 903 w 904"/>
                      <a:gd name="T45" fmla="*/ 61 h 544"/>
                      <a:gd name="T46" fmla="*/ 901 w 904"/>
                      <a:gd name="T47" fmla="*/ 54 h 544"/>
                      <a:gd name="T48" fmla="*/ 899 w 904"/>
                      <a:gd name="T49" fmla="*/ 47 h 544"/>
                      <a:gd name="T50" fmla="*/ 896 w 904"/>
                      <a:gd name="T51" fmla="*/ 40 h 544"/>
                      <a:gd name="T52" fmla="*/ 892 w 904"/>
                      <a:gd name="T53" fmla="*/ 34 h 544"/>
                      <a:gd name="T54" fmla="*/ 888 w 904"/>
                      <a:gd name="T55" fmla="*/ 28 h 544"/>
                      <a:gd name="T56" fmla="*/ 882 w 904"/>
                      <a:gd name="T57" fmla="*/ 23 h 544"/>
                      <a:gd name="T58" fmla="*/ 877 w 904"/>
                      <a:gd name="T59" fmla="*/ 18 h 544"/>
                      <a:gd name="T60" fmla="*/ 871 w 904"/>
                      <a:gd name="T61" fmla="*/ 14 h 544"/>
                      <a:gd name="T62" fmla="*/ 866 w 904"/>
                      <a:gd name="T63" fmla="*/ 10 h 544"/>
                      <a:gd name="T64" fmla="*/ 859 w 904"/>
                      <a:gd name="T65" fmla="*/ 7 h 544"/>
                      <a:gd name="T66" fmla="*/ 851 w 904"/>
                      <a:gd name="T67" fmla="*/ 4 h 544"/>
                      <a:gd name="T68" fmla="*/ 845 w 904"/>
                      <a:gd name="T69" fmla="*/ 3 h 544"/>
                      <a:gd name="T70" fmla="*/ 837 w 904"/>
                      <a:gd name="T71" fmla="*/ 2 h 544"/>
                      <a:gd name="T72" fmla="*/ 829 w 904"/>
                      <a:gd name="T73"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4" h="544">
                        <a:moveTo>
                          <a:pt x="829" y="0"/>
                        </a:moveTo>
                        <a:lnTo>
                          <a:pt x="75" y="0"/>
                        </a:lnTo>
                        <a:lnTo>
                          <a:pt x="67" y="2"/>
                        </a:lnTo>
                        <a:lnTo>
                          <a:pt x="59" y="3"/>
                        </a:lnTo>
                        <a:lnTo>
                          <a:pt x="53" y="4"/>
                        </a:lnTo>
                        <a:lnTo>
                          <a:pt x="46" y="7"/>
                        </a:lnTo>
                        <a:lnTo>
                          <a:pt x="40" y="10"/>
                        </a:lnTo>
                        <a:lnTo>
                          <a:pt x="33" y="14"/>
                        </a:lnTo>
                        <a:lnTo>
                          <a:pt x="27" y="18"/>
                        </a:lnTo>
                        <a:lnTo>
                          <a:pt x="22" y="23"/>
                        </a:lnTo>
                        <a:lnTo>
                          <a:pt x="16" y="28"/>
                        </a:lnTo>
                        <a:lnTo>
                          <a:pt x="12" y="34"/>
                        </a:lnTo>
                        <a:lnTo>
                          <a:pt x="9" y="40"/>
                        </a:lnTo>
                        <a:lnTo>
                          <a:pt x="5" y="47"/>
                        </a:lnTo>
                        <a:lnTo>
                          <a:pt x="3" y="54"/>
                        </a:lnTo>
                        <a:lnTo>
                          <a:pt x="1" y="61"/>
                        </a:lnTo>
                        <a:lnTo>
                          <a:pt x="0" y="69"/>
                        </a:lnTo>
                        <a:lnTo>
                          <a:pt x="0" y="77"/>
                        </a:lnTo>
                        <a:lnTo>
                          <a:pt x="0" y="544"/>
                        </a:lnTo>
                        <a:lnTo>
                          <a:pt x="904" y="544"/>
                        </a:lnTo>
                        <a:lnTo>
                          <a:pt x="904" y="77"/>
                        </a:lnTo>
                        <a:lnTo>
                          <a:pt x="904" y="69"/>
                        </a:lnTo>
                        <a:lnTo>
                          <a:pt x="903" y="61"/>
                        </a:lnTo>
                        <a:lnTo>
                          <a:pt x="901" y="54"/>
                        </a:lnTo>
                        <a:lnTo>
                          <a:pt x="899" y="47"/>
                        </a:lnTo>
                        <a:lnTo>
                          <a:pt x="896" y="40"/>
                        </a:lnTo>
                        <a:lnTo>
                          <a:pt x="892" y="34"/>
                        </a:lnTo>
                        <a:lnTo>
                          <a:pt x="888" y="28"/>
                        </a:lnTo>
                        <a:lnTo>
                          <a:pt x="882" y="23"/>
                        </a:lnTo>
                        <a:lnTo>
                          <a:pt x="877" y="18"/>
                        </a:lnTo>
                        <a:lnTo>
                          <a:pt x="871" y="14"/>
                        </a:lnTo>
                        <a:lnTo>
                          <a:pt x="866" y="10"/>
                        </a:lnTo>
                        <a:lnTo>
                          <a:pt x="859" y="7"/>
                        </a:lnTo>
                        <a:lnTo>
                          <a:pt x="851" y="4"/>
                        </a:lnTo>
                        <a:lnTo>
                          <a:pt x="845" y="3"/>
                        </a:lnTo>
                        <a:lnTo>
                          <a:pt x="837" y="2"/>
                        </a:lnTo>
                        <a:lnTo>
                          <a:pt x="82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 name="Freeform 1594"/>
                  <p:cNvSpPr>
                    <a:spLocks noEditPoints="1"/>
                  </p:cNvSpPr>
                  <p:nvPr/>
                </p:nvSpPr>
                <p:spPr bwMode="auto">
                  <a:xfrm>
                    <a:off x="879475" y="1000125"/>
                    <a:ext cx="287338" cy="76200"/>
                  </a:xfrm>
                  <a:custGeom>
                    <a:avLst/>
                    <a:gdLst>
                      <a:gd name="T0" fmla="*/ 459 w 904"/>
                      <a:gd name="T1" fmla="*/ 29 h 241"/>
                      <a:gd name="T2" fmla="*/ 469 w 904"/>
                      <a:gd name="T3" fmla="*/ 35 h 241"/>
                      <a:gd name="T4" fmla="*/ 478 w 904"/>
                      <a:gd name="T5" fmla="*/ 43 h 241"/>
                      <a:gd name="T6" fmla="*/ 482 w 904"/>
                      <a:gd name="T7" fmla="*/ 54 h 241"/>
                      <a:gd name="T8" fmla="*/ 482 w 904"/>
                      <a:gd name="T9" fmla="*/ 66 h 241"/>
                      <a:gd name="T10" fmla="*/ 478 w 904"/>
                      <a:gd name="T11" fmla="*/ 77 h 241"/>
                      <a:gd name="T12" fmla="*/ 469 w 904"/>
                      <a:gd name="T13" fmla="*/ 85 h 241"/>
                      <a:gd name="T14" fmla="*/ 459 w 904"/>
                      <a:gd name="T15" fmla="*/ 89 h 241"/>
                      <a:gd name="T16" fmla="*/ 447 w 904"/>
                      <a:gd name="T17" fmla="*/ 89 h 241"/>
                      <a:gd name="T18" fmla="*/ 436 w 904"/>
                      <a:gd name="T19" fmla="*/ 85 h 241"/>
                      <a:gd name="T20" fmla="*/ 427 w 904"/>
                      <a:gd name="T21" fmla="*/ 77 h 241"/>
                      <a:gd name="T22" fmla="*/ 422 w 904"/>
                      <a:gd name="T23" fmla="*/ 66 h 241"/>
                      <a:gd name="T24" fmla="*/ 422 w 904"/>
                      <a:gd name="T25" fmla="*/ 54 h 241"/>
                      <a:gd name="T26" fmla="*/ 427 w 904"/>
                      <a:gd name="T27" fmla="*/ 43 h 241"/>
                      <a:gd name="T28" fmla="*/ 436 w 904"/>
                      <a:gd name="T29" fmla="*/ 35 h 241"/>
                      <a:gd name="T30" fmla="*/ 447 w 904"/>
                      <a:gd name="T31" fmla="*/ 31 h 241"/>
                      <a:gd name="T32" fmla="*/ 452 w 904"/>
                      <a:gd name="T33" fmla="*/ 29 h 241"/>
                      <a:gd name="T34" fmla="*/ 0 w 904"/>
                      <a:gd name="T35" fmla="*/ 83 h 241"/>
                      <a:gd name="T36" fmla="*/ 3 w 904"/>
                      <a:gd name="T37" fmla="*/ 97 h 241"/>
                      <a:gd name="T38" fmla="*/ 9 w 904"/>
                      <a:gd name="T39" fmla="*/ 110 h 241"/>
                      <a:gd name="T40" fmla="*/ 16 w 904"/>
                      <a:gd name="T41" fmla="*/ 122 h 241"/>
                      <a:gd name="T42" fmla="*/ 27 w 904"/>
                      <a:gd name="T43" fmla="*/ 132 h 241"/>
                      <a:gd name="T44" fmla="*/ 40 w 904"/>
                      <a:gd name="T45" fmla="*/ 141 h 241"/>
                      <a:gd name="T46" fmla="*/ 53 w 904"/>
                      <a:gd name="T47" fmla="*/ 147 h 241"/>
                      <a:gd name="T48" fmla="*/ 67 w 904"/>
                      <a:gd name="T49" fmla="*/ 150 h 241"/>
                      <a:gd name="T50" fmla="*/ 437 w 904"/>
                      <a:gd name="T51" fmla="*/ 150 h 241"/>
                      <a:gd name="T52" fmla="*/ 195 w 904"/>
                      <a:gd name="T53" fmla="*/ 211 h 241"/>
                      <a:gd name="T54" fmla="*/ 190 w 904"/>
                      <a:gd name="T55" fmla="*/ 212 h 241"/>
                      <a:gd name="T56" fmla="*/ 186 w 904"/>
                      <a:gd name="T57" fmla="*/ 215 h 241"/>
                      <a:gd name="T58" fmla="*/ 182 w 904"/>
                      <a:gd name="T59" fmla="*/ 220 h 241"/>
                      <a:gd name="T60" fmla="*/ 181 w 904"/>
                      <a:gd name="T61" fmla="*/ 225 h 241"/>
                      <a:gd name="T62" fmla="*/ 182 w 904"/>
                      <a:gd name="T63" fmla="*/ 232 h 241"/>
                      <a:gd name="T64" fmla="*/ 186 w 904"/>
                      <a:gd name="T65" fmla="*/ 236 h 241"/>
                      <a:gd name="T66" fmla="*/ 190 w 904"/>
                      <a:gd name="T67" fmla="*/ 240 h 241"/>
                      <a:gd name="T68" fmla="*/ 195 w 904"/>
                      <a:gd name="T69" fmla="*/ 241 h 241"/>
                      <a:gd name="T70" fmla="*/ 742 w 904"/>
                      <a:gd name="T71" fmla="*/ 241 h 241"/>
                      <a:gd name="T72" fmla="*/ 747 w 904"/>
                      <a:gd name="T73" fmla="*/ 239 h 241"/>
                      <a:gd name="T74" fmla="*/ 752 w 904"/>
                      <a:gd name="T75" fmla="*/ 234 h 241"/>
                      <a:gd name="T76" fmla="*/ 754 w 904"/>
                      <a:gd name="T77" fmla="*/ 229 h 241"/>
                      <a:gd name="T78" fmla="*/ 754 w 904"/>
                      <a:gd name="T79" fmla="*/ 223 h 241"/>
                      <a:gd name="T80" fmla="*/ 752 w 904"/>
                      <a:gd name="T81" fmla="*/ 218 h 241"/>
                      <a:gd name="T82" fmla="*/ 747 w 904"/>
                      <a:gd name="T83" fmla="*/ 213 h 241"/>
                      <a:gd name="T84" fmla="*/ 742 w 904"/>
                      <a:gd name="T85" fmla="*/ 211 h 241"/>
                      <a:gd name="T86" fmla="*/ 468 w 904"/>
                      <a:gd name="T87" fmla="*/ 211 h 241"/>
                      <a:gd name="T88" fmla="*/ 829 w 904"/>
                      <a:gd name="T89" fmla="*/ 150 h 241"/>
                      <a:gd name="T90" fmla="*/ 845 w 904"/>
                      <a:gd name="T91" fmla="*/ 149 h 241"/>
                      <a:gd name="T92" fmla="*/ 859 w 904"/>
                      <a:gd name="T93" fmla="*/ 145 h 241"/>
                      <a:gd name="T94" fmla="*/ 871 w 904"/>
                      <a:gd name="T95" fmla="*/ 137 h 241"/>
                      <a:gd name="T96" fmla="*/ 882 w 904"/>
                      <a:gd name="T97" fmla="*/ 128 h 241"/>
                      <a:gd name="T98" fmla="*/ 892 w 904"/>
                      <a:gd name="T99" fmla="*/ 117 h 241"/>
                      <a:gd name="T100" fmla="*/ 899 w 904"/>
                      <a:gd name="T101" fmla="*/ 104 h 241"/>
                      <a:gd name="T102" fmla="*/ 903 w 904"/>
                      <a:gd name="T103" fmla="*/ 90 h 241"/>
                      <a:gd name="T104" fmla="*/ 904 w 904"/>
                      <a:gd name="T105" fmla="*/ 75 h 241"/>
                      <a:gd name="T106" fmla="*/ 0 w 904"/>
                      <a:gd name="T10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4" h="241">
                        <a:moveTo>
                          <a:pt x="452" y="29"/>
                        </a:moveTo>
                        <a:lnTo>
                          <a:pt x="459" y="29"/>
                        </a:lnTo>
                        <a:lnTo>
                          <a:pt x="464" y="32"/>
                        </a:lnTo>
                        <a:lnTo>
                          <a:pt x="469" y="35"/>
                        </a:lnTo>
                        <a:lnTo>
                          <a:pt x="473" y="38"/>
                        </a:lnTo>
                        <a:lnTo>
                          <a:pt x="478" y="43"/>
                        </a:lnTo>
                        <a:lnTo>
                          <a:pt x="480" y="48"/>
                        </a:lnTo>
                        <a:lnTo>
                          <a:pt x="482" y="54"/>
                        </a:lnTo>
                        <a:lnTo>
                          <a:pt x="482" y="59"/>
                        </a:lnTo>
                        <a:lnTo>
                          <a:pt x="482" y="66"/>
                        </a:lnTo>
                        <a:lnTo>
                          <a:pt x="480" y="71"/>
                        </a:lnTo>
                        <a:lnTo>
                          <a:pt x="478" y="77"/>
                        </a:lnTo>
                        <a:lnTo>
                          <a:pt x="473" y="81"/>
                        </a:lnTo>
                        <a:lnTo>
                          <a:pt x="469" y="85"/>
                        </a:lnTo>
                        <a:lnTo>
                          <a:pt x="464" y="87"/>
                        </a:lnTo>
                        <a:lnTo>
                          <a:pt x="459" y="89"/>
                        </a:lnTo>
                        <a:lnTo>
                          <a:pt x="452" y="90"/>
                        </a:lnTo>
                        <a:lnTo>
                          <a:pt x="447" y="89"/>
                        </a:lnTo>
                        <a:lnTo>
                          <a:pt x="440" y="87"/>
                        </a:lnTo>
                        <a:lnTo>
                          <a:pt x="436" y="85"/>
                        </a:lnTo>
                        <a:lnTo>
                          <a:pt x="431" y="81"/>
                        </a:lnTo>
                        <a:lnTo>
                          <a:pt x="427" y="77"/>
                        </a:lnTo>
                        <a:lnTo>
                          <a:pt x="424" y="71"/>
                        </a:lnTo>
                        <a:lnTo>
                          <a:pt x="422" y="66"/>
                        </a:lnTo>
                        <a:lnTo>
                          <a:pt x="422" y="59"/>
                        </a:lnTo>
                        <a:lnTo>
                          <a:pt x="422" y="54"/>
                        </a:lnTo>
                        <a:lnTo>
                          <a:pt x="424" y="48"/>
                        </a:lnTo>
                        <a:lnTo>
                          <a:pt x="427" y="43"/>
                        </a:lnTo>
                        <a:lnTo>
                          <a:pt x="431" y="38"/>
                        </a:lnTo>
                        <a:lnTo>
                          <a:pt x="436" y="35"/>
                        </a:lnTo>
                        <a:lnTo>
                          <a:pt x="440" y="32"/>
                        </a:lnTo>
                        <a:lnTo>
                          <a:pt x="447" y="31"/>
                        </a:lnTo>
                        <a:lnTo>
                          <a:pt x="452" y="29"/>
                        </a:lnTo>
                        <a:lnTo>
                          <a:pt x="452" y="29"/>
                        </a:lnTo>
                        <a:close/>
                        <a:moveTo>
                          <a:pt x="0" y="75"/>
                        </a:moveTo>
                        <a:lnTo>
                          <a:pt x="0" y="83"/>
                        </a:lnTo>
                        <a:lnTo>
                          <a:pt x="1" y="90"/>
                        </a:lnTo>
                        <a:lnTo>
                          <a:pt x="3" y="97"/>
                        </a:lnTo>
                        <a:lnTo>
                          <a:pt x="5" y="104"/>
                        </a:lnTo>
                        <a:lnTo>
                          <a:pt x="9" y="110"/>
                        </a:lnTo>
                        <a:lnTo>
                          <a:pt x="12" y="117"/>
                        </a:lnTo>
                        <a:lnTo>
                          <a:pt x="16" y="122"/>
                        </a:lnTo>
                        <a:lnTo>
                          <a:pt x="22" y="128"/>
                        </a:lnTo>
                        <a:lnTo>
                          <a:pt x="27" y="132"/>
                        </a:lnTo>
                        <a:lnTo>
                          <a:pt x="33" y="137"/>
                        </a:lnTo>
                        <a:lnTo>
                          <a:pt x="40" y="141"/>
                        </a:lnTo>
                        <a:lnTo>
                          <a:pt x="46" y="145"/>
                        </a:lnTo>
                        <a:lnTo>
                          <a:pt x="53" y="147"/>
                        </a:lnTo>
                        <a:lnTo>
                          <a:pt x="59" y="149"/>
                        </a:lnTo>
                        <a:lnTo>
                          <a:pt x="67" y="150"/>
                        </a:lnTo>
                        <a:lnTo>
                          <a:pt x="75" y="150"/>
                        </a:lnTo>
                        <a:lnTo>
                          <a:pt x="437" y="150"/>
                        </a:lnTo>
                        <a:lnTo>
                          <a:pt x="437" y="211"/>
                        </a:lnTo>
                        <a:lnTo>
                          <a:pt x="195" y="211"/>
                        </a:lnTo>
                        <a:lnTo>
                          <a:pt x="192" y="211"/>
                        </a:lnTo>
                        <a:lnTo>
                          <a:pt x="190" y="212"/>
                        </a:lnTo>
                        <a:lnTo>
                          <a:pt x="188" y="213"/>
                        </a:lnTo>
                        <a:lnTo>
                          <a:pt x="186" y="215"/>
                        </a:lnTo>
                        <a:lnTo>
                          <a:pt x="183" y="218"/>
                        </a:lnTo>
                        <a:lnTo>
                          <a:pt x="182" y="220"/>
                        </a:lnTo>
                        <a:lnTo>
                          <a:pt x="181" y="223"/>
                        </a:lnTo>
                        <a:lnTo>
                          <a:pt x="181" y="225"/>
                        </a:lnTo>
                        <a:lnTo>
                          <a:pt x="181" y="229"/>
                        </a:lnTo>
                        <a:lnTo>
                          <a:pt x="182" y="232"/>
                        </a:lnTo>
                        <a:lnTo>
                          <a:pt x="183" y="234"/>
                        </a:lnTo>
                        <a:lnTo>
                          <a:pt x="186" y="236"/>
                        </a:lnTo>
                        <a:lnTo>
                          <a:pt x="188" y="239"/>
                        </a:lnTo>
                        <a:lnTo>
                          <a:pt x="190" y="240"/>
                        </a:lnTo>
                        <a:lnTo>
                          <a:pt x="192" y="241"/>
                        </a:lnTo>
                        <a:lnTo>
                          <a:pt x="195" y="241"/>
                        </a:lnTo>
                        <a:lnTo>
                          <a:pt x="739" y="241"/>
                        </a:lnTo>
                        <a:lnTo>
                          <a:pt x="742" y="241"/>
                        </a:lnTo>
                        <a:lnTo>
                          <a:pt x="745" y="240"/>
                        </a:lnTo>
                        <a:lnTo>
                          <a:pt x="747" y="239"/>
                        </a:lnTo>
                        <a:lnTo>
                          <a:pt x="750" y="236"/>
                        </a:lnTo>
                        <a:lnTo>
                          <a:pt x="752" y="234"/>
                        </a:lnTo>
                        <a:lnTo>
                          <a:pt x="753" y="232"/>
                        </a:lnTo>
                        <a:lnTo>
                          <a:pt x="754" y="229"/>
                        </a:lnTo>
                        <a:lnTo>
                          <a:pt x="754" y="225"/>
                        </a:lnTo>
                        <a:lnTo>
                          <a:pt x="754" y="223"/>
                        </a:lnTo>
                        <a:lnTo>
                          <a:pt x="753" y="220"/>
                        </a:lnTo>
                        <a:lnTo>
                          <a:pt x="752" y="218"/>
                        </a:lnTo>
                        <a:lnTo>
                          <a:pt x="750" y="215"/>
                        </a:lnTo>
                        <a:lnTo>
                          <a:pt x="747" y="213"/>
                        </a:lnTo>
                        <a:lnTo>
                          <a:pt x="745" y="212"/>
                        </a:lnTo>
                        <a:lnTo>
                          <a:pt x="742" y="211"/>
                        </a:lnTo>
                        <a:lnTo>
                          <a:pt x="739" y="211"/>
                        </a:lnTo>
                        <a:lnTo>
                          <a:pt x="468" y="211"/>
                        </a:lnTo>
                        <a:lnTo>
                          <a:pt x="468" y="150"/>
                        </a:lnTo>
                        <a:lnTo>
                          <a:pt x="829" y="150"/>
                        </a:lnTo>
                        <a:lnTo>
                          <a:pt x="837" y="150"/>
                        </a:lnTo>
                        <a:lnTo>
                          <a:pt x="845" y="149"/>
                        </a:lnTo>
                        <a:lnTo>
                          <a:pt x="851" y="147"/>
                        </a:lnTo>
                        <a:lnTo>
                          <a:pt x="859" y="145"/>
                        </a:lnTo>
                        <a:lnTo>
                          <a:pt x="866" y="141"/>
                        </a:lnTo>
                        <a:lnTo>
                          <a:pt x="871" y="137"/>
                        </a:lnTo>
                        <a:lnTo>
                          <a:pt x="877" y="132"/>
                        </a:lnTo>
                        <a:lnTo>
                          <a:pt x="882" y="128"/>
                        </a:lnTo>
                        <a:lnTo>
                          <a:pt x="888" y="122"/>
                        </a:lnTo>
                        <a:lnTo>
                          <a:pt x="892" y="117"/>
                        </a:lnTo>
                        <a:lnTo>
                          <a:pt x="896" y="110"/>
                        </a:lnTo>
                        <a:lnTo>
                          <a:pt x="899" y="104"/>
                        </a:lnTo>
                        <a:lnTo>
                          <a:pt x="901" y="97"/>
                        </a:lnTo>
                        <a:lnTo>
                          <a:pt x="903" y="90"/>
                        </a:lnTo>
                        <a:lnTo>
                          <a:pt x="904" y="83"/>
                        </a:lnTo>
                        <a:lnTo>
                          <a:pt x="904" y="75"/>
                        </a:lnTo>
                        <a:lnTo>
                          <a:pt x="904" y="0"/>
                        </a:lnTo>
                        <a:lnTo>
                          <a:pt x="0" y="0"/>
                        </a:lnTo>
                        <a:lnTo>
                          <a:pt x="0" y="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44" name="Group 143"/>
                <p:cNvGrpSpPr/>
                <p:nvPr/>
              </p:nvGrpSpPr>
              <p:grpSpPr>
                <a:xfrm>
                  <a:off x="1660746" y="2760444"/>
                  <a:ext cx="245094" cy="220719"/>
                  <a:chOff x="879475" y="817563"/>
                  <a:chExt cx="287338" cy="258762"/>
                </a:xfrm>
                <a:solidFill>
                  <a:schemeClr val="accent1"/>
                </a:solidFill>
              </p:grpSpPr>
              <p:sp>
                <p:nvSpPr>
                  <p:cNvPr id="153" name="Freeform 1593"/>
                  <p:cNvSpPr>
                    <a:spLocks/>
                  </p:cNvSpPr>
                  <p:nvPr/>
                </p:nvSpPr>
                <p:spPr bwMode="auto">
                  <a:xfrm>
                    <a:off x="879475" y="817563"/>
                    <a:ext cx="287338" cy="171450"/>
                  </a:xfrm>
                  <a:custGeom>
                    <a:avLst/>
                    <a:gdLst>
                      <a:gd name="T0" fmla="*/ 829 w 904"/>
                      <a:gd name="T1" fmla="*/ 0 h 544"/>
                      <a:gd name="T2" fmla="*/ 75 w 904"/>
                      <a:gd name="T3" fmla="*/ 0 h 544"/>
                      <a:gd name="T4" fmla="*/ 67 w 904"/>
                      <a:gd name="T5" fmla="*/ 2 h 544"/>
                      <a:gd name="T6" fmla="*/ 59 w 904"/>
                      <a:gd name="T7" fmla="*/ 3 h 544"/>
                      <a:gd name="T8" fmla="*/ 53 w 904"/>
                      <a:gd name="T9" fmla="*/ 4 h 544"/>
                      <a:gd name="T10" fmla="*/ 46 w 904"/>
                      <a:gd name="T11" fmla="*/ 7 h 544"/>
                      <a:gd name="T12" fmla="*/ 40 w 904"/>
                      <a:gd name="T13" fmla="*/ 10 h 544"/>
                      <a:gd name="T14" fmla="*/ 33 w 904"/>
                      <a:gd name="T15" fmla="*/ 14 h 544"/>
                      <a:gd name="T16" fmla="*/ 27 w 904"/>
                      <a:gd name="T17" fmla="*/ 18 h 544"/>
                      <a:gd name="T18" fmla="*/ 22 w 904"/>
                      <a:gd name="T19" fmla="*/ 23 h 544"/>
                      <a:gd name="T20" fmla="*/ 16 w 904"/>
                      <a:gd name="T21" fmla="*/ 28 h 544"/>
                      <a:gd name="T22" fmla="*/ 12 w 904"/>
                      <a:gd name="T23" fmla="*/ 34 h 544"/>
                      <a:gd name="T24" fmla="*/ 9 w 904"/>
                      <a:gd name="T25" fmla="*/ 40 h 544"/>
                      <a:gd name="T26" fmla="*/ 5 w 904"/>
                      <a:gd name="T27" fmla="*/ 47 h 544"/>
                      <a:gd name="T28" fmla="*/ 3 w 904"/>
                      <a:gd name="T29" fmla="*/ 54 h 544"/>
                      <a:gd name="T30" fmla="*/ 1 w 904"/>
                      <a:gd name="T31" fmla="*/ 61 h 544"/>
                      <a:gd name="T32" fmla="*/ 0 w 904"/>
                      <a:gd name="T33" fmla="*/ 69 h 544"/>
                      <a:gd name="T34" fmla="*/ 0 w 904"/>
                      <a:gd name="T35" fmla="*/ 77 h 544"/>
                      <a:gd name="T36" fmla="*/ 0 w 904"/>
                      <a:gd name="T37" fmla="*/ 544 h 544"/>
                      <a:gd name="T38" fmla="*/ 904 w 904"/>
                      <a:gd name="T39" fmla="*/ 544 h 544"/>
                      <a:gd name="T40" fmla="*/ 904 w 904"/>
                      <a:gd name="T41" fmla="*/ 77 h 544"/>
                      <a:gd name="T42" fmla="*/ 904 w 904"/>
                      <a:gd name="T43" fmla="*/ 69 h 544"/>
                      <a:gd name="T44" fmla="*/ 903 w 904"/>
                      <a:gd name="T45" fmla="*/ 61 h 544"/>
                      <a:gd name="T46" fmla="*/ 901 w 904"/>
                      <a:gd name="T47" fmla="*/ 54 h 544"/>
                      <a:gd name="T48" fmla="*/ 899 w 904"/>
                      <a:gd name="T49" fmla="*/ 47 h 544"/>
                      <a:gd name="T50" fmla="*/ 896 w 904"/>
                      <a:gd name="T51" fmla="*/ 40 h 544"/>
                      <a:gd name="T52" fmla="*/ 892 w 904"/>
                      <a:gd name="T53" fmla="*/ 34 h 544"/>
                      <a:gd name="T54" fmla="*/ 888 w 904"/>
                      <a:gd name="T55" fmla="*/ 28 h 544"/>
                      <a:gd name="T56" fmla="*/ 882 w 904"/>
                      <a:gd name="T57" fmla="*/ 23 h 544"/>
                      <a:gd name="T58" fmla="*/ 877 w 904"/>
                      <a:gd name="T59" fmla="*/ 18 h 544"/>
                      <a:gd name="T60" fmla="*/ 871 w 904"/>
                      <a:gd name="T61" fmla="*/ 14 h 544"/>
                      <a:gd name="T62" fmla="*/ 866 w 904"/>
                      <a:gd name="T63" fmla="*/ 10 h 544"/>
                      <a:gd name="T64" fmla="*/ 859 w 904"/>
                      <a:gd name="T65" fmla="*/ 7 h 544"/>
                      <a:gd name="T66" fmla="*/ 851 w 904"/>
                      <a:gd name="T67" fmla="*/ 4 h 544"/>
                      <a:gd name="T68" fmla="*/ 845 w 904"/>
                      <a:gd name="T69" fmla="*/ 3 h 544"/>
                      <a:gd name="T70" fmla="*/ 837 w 904"/>
                      <a:gd name="T71" fmla="*/ 2 h 544"/>
                      <a:gd name="T72" fmla="*/ 829 w 904"/>
                      <a:gd name="T73"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4" h="544">
                        <a:moveTo>
                          <a:pt x="829" y="0"/>
                        </a:moveTo>
                        <a:lnTo>
                          <a:pt x="75" y="0"/>
                        </a:lnTo>
                        <a:lnTo>
                          <a:pt x="67" y="2"/>
                        </a:lnTo>
                        <a:lnTo>
                          <a:pt x="59" y="3"/>
                        </a:lnTo>
                        <a:lnTo>
                          <a:pt x="53" y="4"/>
                        </a:lnTo>
                        <a:lnTo>
                          <a:pt x="46" y="7"/>
                        </a:lnTo>
                        <a:lnTo>
                          <a:pt x="40" y="10"/>
                        </a:lnTo>
                        <a:lnTo>
                          <a:pt x="33" y="14"/>
                        </a:lnTo>
                        <a:lnTo>
                          <a:pt x="27" y="18"/>
                        </a:lnTo>
                        <a:lnTo>
                          <a:pt x="22" y="23"/>
                        </a:lnTo>
                        <a:lnTo>
                          <a:pt x="16" y="28"/>
                        </a:lnTo>
                        <a:lnTo>
                          <a:pt x="12" y="34"/>
                        </a:lnTo>
                        <a:lnTo>
                          <a:pt x="9" y="40"/>
                        </a:lnTo>
                        <a:lnTo>
                          <a:pt x="5" y="47"/>
                        </a:lnTo>
                        <a:lnTo>
                          <a:pt x="3" y="54"/>
                        </a:lnTo>
                        <a:lnTo>
                          <a:pt x="1" y="61"/>
                        </a:lnTo>
                        <a:lnTo>
                          <a:pt x="0" y="69"/>
                        </a:lnTo>
                        <a:lnTo>
                          <a:pt x="0" y="77"/>
                        </a:lnTo>
                        <a:lnTo>
                          <a:pt x="0" y="544"/>
                        </a:lnTo>
                        <a:lnTo>
                          <a:pt x="904" y="544"/>
                        </a:lnTo>
                        <a:lnTo>
                          <a:pt x="904" y="77"/>
                        </a:lnTo>
                        <a:lnTo>
                          <a:pt x="904" y="69"/>
                        </a:lnTo>
                        <a:lnTo>
                          <a:pt x="903" y="61"/>
                        </a:lnTo>
                        <a:lnTo>
                          <a:pt x="901" y="54"/>
                        </a:lnTo>
                        <a:lnTo>
                          <a:pt x="899" y="47"/>
                        </a:lnTo>
                        <a:lnTo>
                          <a:pt x="896" y="40"/>
                        </a:lnTo>
                        <a:lnTo>
                          <a:pt x="892" y="34"/>
                        </a:lnTo>
                        <a:lnTo>
                          <a:pt x="888" y="28"/>
                        </a:lnTo>
                        <a:lnTo>
                          <a:pt x="882" y="23"/>
                        </a:lnTo>
                        <a:lnTo>
                          <a:pt x="877" y="18"/>
                        </a:lnTo>
                        <a:lnTo>
                          <a:pt x="871" y="14"/>
                        </a:lnTo>
                        <a:lnTo>
                          <a:pt x="866" y="10"/>
                        </a:lnTo>
                        <a:lnTo>
                          <a:pt x="859" y="7"/>
                        </a:lnTo>
                        <a:lnTo>
                          <a:pt x="851" y="4"/>
                        </a:lnTo>
                        <a:lnTo>
                          <a:pt x="845" y="3"/>
                        </a:lnTo>
                        <a:lnTo>
                          <a:pt x="837" y="2"/>
                        </a:lnTo>
                        <a:lnTo>
                          <a:pt x="82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 name="Freeform 1594"/>
                  <p:cNvSpPr>
                    <a:spLocks noEditPoints="1"/>
                  </p:cNvSpPr>
                  <p:nvPr/>
                </p:nvSpPr>
                <p:spPr bwMode="auto">
                  <a:xfrm>
                    <a:off x="879475" y="1000125"/>
                    <a:ext cx="287338" cy="76200"/>
                  </a:xfrm>
                  <a:custGeom>
                    <a:avLst/>
                    <a:gdLst>
                      <a:gd name="T0" fmla="*/ 459 w 904"/>
                      <a:gd name="T1" fmla="*/ 29 h 241"/>
                      <a:gd name="T2" fmla="*/ 469 w 904"/>
                      <a:gd name="T3" fmla="*/ 35 h 241"/>
                      <a:gd name="T4" fmla="*/ 478 w 904"/>
                      <a:gd name="T5" fmla="*/ 43 h 241"/>
                      <a:gd name="T6" fmla="*/ 482 w 904"/>
                      <a:gd name="T7" fmla="*/ 54 h 241"/>
                      <a:gd name="T8" fmla="*/ 482 w 904"/>
                      <a:gd name="T9" fmla="*/ 66 h 241"/>
                      <a:gd name="T10" fmla="*/ 478 w 904"/>
                      <a:gd name="T11" fmla="*/ 77 h 241"/>
                      <a:gd name="T12" fmla="*/ 469 w 904"/>
                      <a:gd name="T13" fmla="*/ 85 h 241"/>
                      <a:gd name="T14" fmla="*/ 459 w 904"/>
                      <a:gd name="T15" fmla="*/ 89 h 241"/>
                      <a:gd name="T16" fmla="*/ 447 w 904"/>
                      <a:gd name="T17" fmla="*/ 89 h 241"/>
                      <a:gd name="T18" fmla="*/ 436 w 904"/>
                      <a:gd name="T19" fmla="*/ 85 h 241"/>
                      <a:gd name="T20" fmla="*/ 427 w 904"/>
                      <a:gd name="T21" fmla="*/ 77 h 241"/>
                      <a:gd name="T22" fmla="*/ 422 w 904"/>
                      <a:gd name="T23" fmla="*/ 66 h 241"/>
                      <a:gd name="T24" fmla="*/ 422 w 904"/>
                      <a:gd name="T25" fmla="*/ 54 h 241"/>
                      <a:gd name="T26" fmla="*/ 427 w 904"/>
                      <a:gd name="T27" fmla="*/ 43 h 241"/>
                      <a:gd name="T28" fmla="*/ 436 w 904"/>
                      <a:gd name="T29" fmla="*/ 35 h 241"/>
                      <a:gd name="T30" fmla="*/ 447 w 904"/>
                      <a:gd name="T31" fmla="*/ 31 h 241"/>
                      <a:gd name="T32" fmla="*/ 452 w 904"/>
                      <a:gd name="T33" fmla="*/ 29 h 241"/>
                      <a:gd name="T34" fmla="*/ 0 w 904"/>
                      <a:gd name="T35" fmla="*/ 83 h 241"/>
                      <a:gd name="T36" fmla="*/ 3 w 904"/>
                      <a:gd name="T37" fmla="*/ 97 h 241"/>
                      <a:gd name="T38" fmla="*/ 9 w 904"/>
                      <a:gd name="T39" fmla="*/ 110 h 241"/>
                      <a:gd name="T40" fmla="*/ 16 w 904"/>
                      <a:gd name="T41" fmla="*/ 122 h 241"/>
                      <a:gd name="T42" fmla="*/ 27 w 904"/>
                      <a:gd name="T43" fmla="*/ 132 h 241"/>
                      <a:gd name="T44" fmla="*/ 40 w 904"/>
                      <a:gd name="T45" fmla="*/ 141 h 241"/>
                      <a:gd name="T46" fmla="*/ 53 w 904"/>
                      <a:gd name="T47" fmla="*/ 147 h 241"/>
                      <a:gd name="T48" fmla="*/ 67 w 904"/>
                      <a:gd name="T49" fmla="*/ 150 h 241"/>
                      <a:gd name="T50" fmla="*/ 437 w 904"/>
                      <a:gd name="T51" fmla="*/ 150 h 241"/>
                      <a:gd name="T52" fmla="*/ 195 w 904"/>
                      <a:gd name="T53" fmla="*/ 211 h 241"/>
                      <a:gd name="T54" fmla="*/ 190 w 904"/>
                      <a:gd name="T55" fmla="*/ 212 h 241"/>
                      <a:gd name="T56" fmla="*/ 186 w 904"/>
                      <a:gd name="T57" fmla="*/ 215 h 241"/>
                      <a:gd name="T58" fmla="*/ 182 w 904"/>
                      <a:gd name="T59" fmla="*/ 220 h 241"/>
                      <a:gd name="T60" fmla="*/ 181 w 904"/>
                      <a:gd name="T61" fmla="*/ 225 h 241"/>
                      <a:gd name="T62" fmla="*/ 182 w 904"/>
                      <a:gd name="T63" fmla="*/ 232 h 241"/>
                      <a:gd name="T64" fmla="*/ 186 w 904"/>
                      <a:gd name="T65" fmla="*/ 236 h 241"/>
                      <a:gd name="T66" fmla="*/ 190 w 904"/>
                      <a:gd name="T67" fmla="*/ 240 h 241"/>
                      <a:gd name="T68" fmla="*/ 195 w 904"/>
                      <a:gd name="T69" fmla="*/ 241 h 241"/>
                      <a:gd name="T70" fmla="*/ 742 w 904"/>
                      <a:gd name="T71" fmla="*/ 241 h 241"/>
                      <a:gd name="T72" fmla="*/ 747 w 904"/>
                      <a:gd name="T73" fmla="*/ 239 h 241"/>
                      <a:gd name="T74" fmla="*/ 752 w 904"/>
                      <a:gd name="T75" fmla="*/ 234 h 241"/>
                      <a:gd name="T76" fmla="*/ 754 w 904"/>
                      <a:gd name="T77" fmla="*/ 229 h 241"/>
                      <a:gd name="T78" fmla="*/ 754 w 904"/>
                      <a:gd name="T79" fmla="*/ 223 h 241"/>
                      <a:gd name="T80" fmla="*/ 752 w 904"/>
                      <a:gd name="T81" fmla="*/ 218 h 241"/>
                      <a:gd name="T82" fmla="*/ 747 w 904"/>
                      <a:gd name="T83" fmla="*/ 213 h 241"/>
                      <a:gd name="T84" fmla="*/ 742 w 904"/>
                      <a:gd name="T85" fmla="*/ 211 h 241"/>
                      <a:gd name="T86" fmla="*/ 468 w 904"/>
                      <a:gd name="T87" fmla="*/ 211 h 241"/>
                      <a:gd name="T88" fmla="*/ 829 w 904"/>
                      <a:gd name="T89" fmla="*/ 150 h 241"/>
                      <a:gd name="T90" fmla="*/ 845 w 904"/>
                      <a:gd name="T91" fmla="*/ 149 h 241"/>
                      <a:gd name="T92" fmla="*/ 859 w 904"/>
                      <a:gd name="T93" fmla="*/ 145 h 241"/>
                      <a:gd name="T94" fmla="*/ 871 w 904"/>
                      <a:gd name="T95" fmla="*/ 137 h 241"/>
                      <a:gd name="T96" fmla="*/ 882 w 904"/>
                      <a:gd name="T97" fmla="*/ 128 h 241"/>
                      <a:gd name="T98" fmla="*/ 892 w 904"/>
                      <a:gd name="T99" fmla="*/ 117 h 241"/>
                      <a:gd name="T100" fmla="*/ 899 w 904"/>
                      <a:gd name="T101" fmla="*/ 104 h 241"/>
                      <a:gd name="T102" fmla="*/ 903 w 904"/>
                      <a:gd name="T103" fmla="*/ 90 h 241"/>
                      <a:gd name="T104" fmla="*/ 904 w 904"/>
                      <a:gd name="T105" fmla="*/ 75 h 241"/>
                      <a:gd name="T106" fmla="*/ 0 w 904"/>
                      <a:gd name="T10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4" h="241">
                        <a:moveTo>
                          <a:pt x="452" y="29"/>
                        </a:moveTo>
                        <a:lnTo>
                          <a:pt x="459" y="29"/>
                        </a:lnTo>
                        <a:lnTo>
                          <a:pt x="464" y="32"/>
                        </a:lnTo>
                        <a:lnTo>
                          <a:pt x="469" y="35"/>
                        </a:lnTo>
                        <a:lnTo>
                          <a:pt x="473" y="38"/>
                        </a:lnTo>
                        <a:lnTo>
                          <a:pt x="478" y="43"/>
                        </a:lnTo>
                        <a:lnTo>
                          <a:pt x="480" y="48"/>
                        </a:lnTo>
                        <a:lnTo>
                          <a:pt x="482" y="54"/>
                        </a:lnTo>
                        <a:lnTo>
                          <a:pt x="482" y="59"/>
                        </a:lnTo>
                        <a:lnTo>
                          <a:pt x="482" y="66"/>
                        </a:lnTo>
                        <a:lnTo>
                          <a:pt x="480" y="71"/>
                        </a:lnTo>
                        <a:lnTo>
                          <a:pt x="478" y="77"/>
                        </a:lnTo>
                        <a:lnTo>
                          <a:pt x="473" y="81"/>
                        </a:lnTo>
                        <a:lnTo>
                          <a:pt x="469" y="85"/>
                        </a:lnTo>
                        <a:lnTo>
                          <a:pt x="464" y="87"/>
                        </a:lnTo>
                        <a:lnTo>
                          <a:pt x="459" y="89"/>
                        </a:lnTo>
                        <a:lnTo>
                          <a:pt x="452" y="90"/>
                        </a:lnTo>
                        <a:lnTo>
                          <a:pt x="447" y="89"/>
                        </a:lnTo>
                        <a:lnTo>
                          <a:pt x="440" y="87"/>
                        </a:lnTo>
                        <a:lnTo>
                          <a:pt x="436" y="85"/>
                        </a:lnTo>
                        <a:lnTo>
                          <a:pt x="431" y="81"/>
                        </a:lnTo>
                        <a:lnTo>
                          <a:pt x="427" y="77"/>
                        </a:lnTo>
                        <a:lnTo>
                          <a:pt x="424" y="71"/>
                        </a:lnTo>
                        <a:lnTo>
                          <a:pt x="422" y="66"/>
                        </a:lnTo>
                        <a:lnTo>
                          <a:pt x="422" y="59"/>
                        </a:lnTo>
                        <a:lnTo>
                          <a:pt x="422" y="54"/>
                        </a:lnTo>
                        <a:lnTo>
                          <a:pt x="424" y="48"/>
                        </a:lnTo>
                        <a:lnTo>
                          <a:pt x="427" y="43"/>
                        </a:lnTo>
                        <a:lnTo>
                          <a:pt x="431" y="38"/>
                        </a:lnTo>
                        <a:lnTo>
                          <a:pt x="436" y="35"/>
                        </a:lnTo>
                        <a:lnTo>
                          <a:pt x="440" y="32"/>
                        </a:lnTo>
                        <a:lnTo>
                          <a:pt x="447" y="31"/>
                        </a:lnTo>
                        <a:lnTo>
                          <a:pt x="452" y="29"/>
                        </a:lnTo>
                        <a:lnTo>
                          <a:pt x="452" y="29"/>
                        </a:lnTo>
                        <a:close/>
                        <a:moveTo>
                          <a:pt x="0" y="75"/>
                        </a:moveTo>
                        <a:lnTo>
                          <a:pt x="0" y="83"/>
                        </a:lnTo>
                        <a:lnTo>
                          <a:pt x="1" y="90"/>
                        </a:lnTo>
                        <a:lnTo>
                          <a:pt x="3" y="97"/>
                        </a:lnTo>
                        <a:lnTo>
                          <a:pt x="5" y="104"/>
                        </a:lnTo>
                        <a:lnTo>
                          <a:pt x="9" y="110"/>
                        </a:lnTo>
                        <a:lnTo>
                          <a:pt x="12" y="117"/>
                        </a:lnTo>
                        <a:lnTo>
                          <a:pt x="16" y="122"/>
                        </a:lnTo>
                        <a:lnTo>
                          <a:pt x="22" y="128"/>
                        </a:lnTo>
                        <a:lnTo>
                          <a:pt x="27" y="132"/>
                        </a:lnTo>
                        <a:lnTo>
                          <a:pt x="33" y="137"/>
                        </a:lnTo>
                        <a:lnTo>
                          <a:pt x="40" y="141"/>
                        </a:lnTo>
                        <a:lnTo>
                          <a:pt x="46" y="145"/>
                        </a:lnTo>
                        <a:lnTo>
                          <a:pt x="53" y="147"/>
                        </a:lnTo>
                        <a:lnTo>
                          <a:pt x="59" y="149"/>
                        </a:lnTo>
                        <a:lnTo>
                          <a:pt x="67" y="150"/>
                        </a:lnTo>
                        <a:lnTo>
                          <a:pt x="75" y="150"/>
                        </a:lnTo>
                        <a:lnTo>
                          <a:pt x="437" y="150"/>
                        </a:lnTo>
                        <a:lnTo>
                          <a:pt x="437" y="211"/>
                        </a:lnTo>
                        <a:lnTo>
                          <a:pt x="195" y="211"/>
                        </a:lnTo>
                        <a:lnTo>
                          <a:pt x="192" y="211"/>
                        </a:lnTo>
                        <a:lnTo>
                          <a:pt x="190" y="212"/>
                        </a:lnTo>
                        <a:lnTo>
                          <a:pt x="188" y="213"/>
                        </a:lnTo>
                        <a:lnTo>
                          <a:pt x="186" y="215"/>
                        </a:lnTo>
                        <a:lnTo>
                          <a:pt x="183" y="218"/>
                        </a:lnTo>
                        <a:lnTo>
                          <a:pt x="182" y="220"/>
                        </a:lnTo>
                        <a:lnTo>
                          <a:pt x="181" y="223"/>
                        </a:lnTo>
                        <a:lnTo>
                          <a:pt x="181" y="225"/>
                        </a:lnTo>
                        <a:lnTo>
                          <a:pt x="181" y="229"/>
                        </a:lnTo>
                        <a:lnTo>
                          <a:pt x="182" y="232"/>
                        </a:lnTo>
                        <a:lnTo>
                          <a:pt x="183" y="234"/>
                        </a:lnTo>
                        <a:lnTo>
                          <a:pt x="186" y="236"/>
                        </a:lnTo>
                        <a:lnTo>
                          <a:pt x="188" y="239"/>
                        </a:lnTo>
                        <a:lnTo>
                          <a:pt x="190" y="240"/>
                        </a:lnTo>
                        <a:lnTo>
                          <a:pt x="192" y="241"/>
                        </a:lnTo>
                        <a:lnTo>
                          <a:pt x="195" y="241"/>
                        </a:lnTo>
                        <a:lnTo>
                          <a:pt x="739" y="241"/>
                        </a:lnTo>
                        <a:lnTo>
                          <a:pt x="742" y="241"/>
                        </a:lnTo>
                        <a:lnTo>
                          <a:pt x="745" y="240"/>
                        </a:lnTo>
                        <a:lnTo>
                          <a:pt x="747" y="239"/>
                        </a:lnTo>
                        <a:lnTo>
                          <a:pt x="750" y="236"/>
                        </a:lnTo>
                        <a:lnTo>
                          <a:pt x="752" y="234"/>
                        </a:lnTo>
                        <a:lnTo>
                          <a:pt x="753" y="232"/>
                        </a:lnTo>
                        <a:lnTo>
                          <a:pt x="754" y="229"/>
                        </a:lnTo>
                        <a:lnTo>
                          <a:pt x="754" y="225"/>
                        </a:lnTo>
                        <a:lnTo>
                          <a:pt x="754" y="223"/>
                        </a:lnTo>
                        <a:lnTo>
                          <a:pt x="753" y="220"/>
                        </a:lnTo>
                        <a:lnTo>
                          <a:pt x="752" y="218"/>
                        </a:lnTo>
                        <a:lnTo>
                          <a:pt x="750" y="215"/>
                        </a:lnTo>
                        <a:lnTo>
                          <a:pt x="747" y="213"/>
                        </a:lnTo>
                        <a:lnTo>
                          <a:pt x="745" y="212"/>
                        </a:lnTo>
                        <a:lnTo>
                          <a:pt x="742" y="211"/>
                        </a:lnTo>
                        <a:lnTo>
                          <a:pt x="739" y="211"/>
                        </a:lnTo>
                        <a:lnTo>
                          <a:pt x="468" y="211"/>
                        </a:lnTo>
                        <a:lnTo>
                          <a:pt x="468" y="150"/>
                        </a:lnTo>
                        <a:lnTo>
                          <a:pt x="829" y="150"/>
                        </a:lnTo>
                        <a:lnTo>
                          <a:pt x="837" y="150"/>
                        </a:lnTo>
                        <a:lnTo>
                          <a:pt x="845" y="149"/>
                        </a:lnTo>
                        <a:lnTo>
                          <a:pt x="851" y="147"/>
                        </a:lnTo>
                        <a:lnTo>
                          <a:pt x="859" y="145"/>
                        </a:lnTo>
                        <a:lnTo>
                          <a:pt x="866" y="141"/>
                        </a:lnTo>
                        <a:lnTo>
                          <a:pt x="871" y="137"/>
                        </a:lnTo>
                        <a:lnTo>
                          <a:pt x="877" y="132"/>
                        </a:lnTo>
                        <a:lnTo>
                          <a:pt x="882" y="128"/>
                        </a:lnTo>
                        <a:lnTo>
                          <a:pt x="888" y="122"/>
                        </a:lnTo>
                        <a:lnTo>
                          <a:pt x="892" y="117"/>
                        </a:lnTo>
                        <a:lnTo>
                          <a:pt x="896" y="110"/>
                        </a:lnTo>
                        <a:lnTo>
                          <a:pt x="899" y="104"/>
                        </a:lnTo>
                        <a:lnTo>
                          <a:pt x="901" y="97"/>
                        </a:lnTo>
                        <a:lnTo>
                          <a:pt x="903" y="90"/>
                        </a:lnTo>
                        <a:lnTo>
                          <a:pt x="904" y="83"/>
                        </a:lnTo>
                        <a:lnTo>
                          <a:pt x="904" y="75"/>
                        </a:lnTo>
                        <a:lnTo>
                          <a:pt x="904" y="0"/>
                        </a:lnTo>
                        <a:lnTo>
                          <a:pt x="0" y="0"/>
                        </a:lnTo>
                        <a:lnTo>
                          <a:pt x="0" y="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45" name="Group 144"/>
                <p:cNvGrpSpPr/>
                <p:nvPr/>
              </p:nvGrpSpPr>
              <p:grpSpPr>
                <a:xfrm>
                  <a:off x="1133059" y="2760444"/>
                  <a:ext cx="245094" cy="220719"/>
                  <a:chOff x="879475" y="817563"/>
                  <a:chExt cx="287338" cy="258762"/>
                </a:xfrm>
                <a:solidFill>
                  <a:schemeClr val="accent1"/>
                </a:solidFill>
              </p:grpSpPr>
              <p:sp>
                <p:nvSpPr>
                  <p:cNvPr id="151" name="Freeform 1593"/>
                  <p:cNvSpPr>
                    <a:spLocks/>
                  </p:cNvSpPr>
                  <p:nvPr/>
                </p:nvSpPr>
                <p:spPr bwMode="auto">
                  <a:xfrm>
                    <a:off x="879475" y="817563"/>
                    <a:ext cx="287338" cy="171450"/>
                  </a:xfrm>
                  <a:custGeom>
                    <a:avLst/>
                    <a:gdLst>
                      <a:gd name="T0" fmla="*/ 829 w 904"/>
                      <a:gd name="T1" fmla="*/ 0 h 544"/>
                      <a:gd name="T2" fmla="*/ 75 w 904"/>
                      <a:gd name="T3" fmla="*/ 0 h 544"/>
                      <a:gd name="T4" fmla="*/ 67 w 904"/>
                      <a:gd name="T5" fmla="*/ 2 h 544"/>
                      <a:gd name="T6" fmla="*/ 59 w 904"/>
                      <a:gd name="T7" fmla="*/ 3 h 544"/>
                      <a:gd name="T8" fmla="*/ 53 w 904"/>
                      <a:gd name="T9" fmla="*/ 4 h 544"/>
                      <a:gd name="T10" fmla="*/ 46 w 904"/>
                      <a:gd name="T11" fmla="*/ 7 h 544"/>
                      <a:gd name="T12" fmla="*/ 40 w 904"/>
                      <a:gd name="T13" fmla="*/ 10 h 544"/>
                      <a:gd name="T14" fmla="*/ 33 w 904"/>
                      <a:gd name="T15" fmla="*/ 14 h 544"/>
                      <a:gd name="T16" fmla="*/ 27 w 904"/>
                      <a:gd name="T17" fmla="*/ 18 h 544"/>
                      <a:gd name="T18" fmla="*/ 22 w 904"/>
                      <a:gd name="T19" fmla="*/ 23 h 544"/>
                      <a:gd name="T20" fmla="*/ 16 w 904"/>
                      <a:gd name="T21" fmla="*/ 28 h 544"/>
                      <a:gd name="T22" fmla="*/ 12 w 904"/>
                      <a:gd name="T23" fmla="*/ 34 h 544"/>
                      <a:gd name="T24" fmla="*/ 9 w 904"/>
                      <a:gd name="T25" fmla="*/ 40 h 544"/>
                      <a:gd name="T26" fmla="*/ 5 w 904"/>
                      <a:gd name="T27" fmla="*/ 47 h 544"/>
                      <a:gd name="T28" fmla="*/ 3 w 904"/>
                      <a:gd name="T29" fmla="*/ 54 h 544"/>
                      <a:gd name="T30" fmla="*/ 1 w 904"/>
                      <a:gd name="T31" fmla="*/ 61 h 544"/>
                      <a:gd name="T32" fmla="*/ 0 w 904"/>
                      <a:gd name="T33" fmla="*/ 69 h 544"/>
                      <a:gd name="T34" fmla="*/ 0 w 904"/>
                      <a:gd name="T35" fmla="*/ 77 h 544"/>
                      <a:gd name="T36" fmla="*/ 0 w 904"/>
                      <a:gd name="T37" fmla="*/ 544 h 544"/>
                      <a:gd name="T38" fmla="*/ 904 w 904"/>
                      <a:gd name="T39" fmla="*/ 544 h 544"/>
                      <a:gd name="T40" fmla="*/ 904 w 904"/>
                      <a:gd name="T41" fmla="*/ 77 h 544"/>
                      <a:gd name="T42" fmla="*/ 904 w 904"/>
                      <a:gd name="T43" fmla="*/ 69 h 544"/>
                      <a:gd name="T44" fmla="*/ 903 w 904"/>
                      <a:gd name="T45" fmla="*/ 61 h 544"/>
                      <a:gd name="T46" fmla="*/ 901 w 904"/>
                      <a:gd name="T47" fmla="*/ 54 h 544"/>
                      <a:gd name="T48" fmla="*/ 899 w 904"/>
                      <a:gd name="T49" fmla="*/ 47 h 544"/>
                      <a:gd name="T50" fmla="*/ 896 w 904"/>
                      <a:gd name="T51" fmla="*/ 40 h 544"/>
                      <a:gd name="T52" fmla="*/ 892 w 904"/>
                      <a:gd name="T53" fmla="*/ 34 h 544"/>
                      <a:gd name="T54" fmla="*/ 888 w 904"/>
                      <a:gd name="T55" fmla="*/ 28 h 544"/>
                      <a:gd name="T56" fmla="*/ 882 w 904"/>
                      <a:gd name="T57" fmla="*/ 23 h 544"/>
                      <a:gd name="T58" fmla="*/ 877 w 904"/>
                      <a:gd name="T59" fmla="*/ 18 h 544"/>
                      <a:gd name="T60" fmla="*/ 871 w 904"/>
                      <a:gd name="T61" fmla="*/ 14 h 544"/>
                      <a:gd name="T62" fmla="*/ 866 w 904"/>
                      <a:gd name="T63" fmla="*/ 10 h 544"/>
                      <a:gd name="T64" fmla="*/ 859 w 904"/>
                      <a:gd name="T65" fmla="*/ 7 h 544"/>
                      <a:gd name="T66" fmla="*/ 851 w 904"/>
                      <a:gd name="T67" fmla="*/ 4 h 544"/>
                      <a:gd name="T68" fmla="*/ 845 w 904"/>
                      <a:gd name="T69" fmla="*/ 3 h 544"/>
                      <a:gd name="T70" fmla="*/ 837 w 904"/>
                      <a:gd name="T71" fmla="*/ 2 h 544"/>
                      <a:gd name="T72" fmla="*/ 829 w 904"/>
                      <a:gd name="T73"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4" h="544">
                        <a:moveTo>
                          <a:pt x="829" y="0"/>
                        </a:moveTo>
                        <a:lnTo>
                          <a:pt x="75" y="0"/>
                        </a:lnTo>
                        <a:lnTo>
                          <a:pt x="67" y="2"/>
                        </a:lnTo>
                        <a:lnTo>
                          <a:pt x="59" y="3"/>
                        </a:lnTo>
                        <a:lnTo>
                          <a:pt x="53" y="4"/>
                        </a:lnTo>
                        <a:lnTo>
                          <a:pt x="46" y="7"/>
                        </a:lnTo>
                        <a:lnTo>
                          <a:pt x="40" y="10"/>
                        </a:lnTo>
                        <a:lnTo>
                          <a:pt x="33" y="14"/>
                        </a:lnTo>
                        <a:lnTo>
                          <a:pt x="27" y="18"/>
                        </a:lnTo>
                        <a:lnTo>
                          <a:pt x="22" y="23"/>
                        </a:lnTo>
                        <a:lnTo>
                          <a:pt x="16" y="28"/>
                        </a:lnTo>
                        <a:lnTo>
                          <a:pt x="12" y="34"/>
                        </a:lnTo>
                        <a:lnTo>
                          <a:pt x="9" y="40"/>
                        </a:lnTo>
                        <a:lnTo>
                          <a:pt x="5" y="47"/>
                        </a:lnTo>
                        <a:lnTo>
                          <a:pt x="3" y="54"/>
                        </a:lnTo>
                        <a:lnTo>
                          <a:pt x="1" y="61"/>
                        </a:lnTo>
                        <a:lnTo>
                          <a:pt x="0" y="69"/>
                        </a:lnTo>
                        <a:lnTo>
                          <a:pt x="0" y="77"/>
                        </a:lnTo>
                        <a:lnTo>
                          <a:pt x="0" y="544"/>
                        </a:lnTo>
                        <a:lnTo>
                          <a:pt x="904" y="544"/>
                        </a:lnTo>
                        <a:lnTo>
                          <a:pt x="904" y="77"/>
                        </a:lnTo>
                        <a:lnTo>
                          <a:pt x="904" y="69"/>
                        </a:lnTo>
                        <a:lnTo>
                          <a:pt x="903" y="61"/>
                        </a:lnTo>
                        <a:lnTo>
                          <a:pt x="901" y="54"/>
                        </a:lnTo>
                        <a:lnTo>
                          <a:pt x="899" y="47"/>
                        </a:lnTo>
                        <a:lnTo>
                          <a:pt x="896" y="40"/>
                        </a:lnTo>
                        <a:lnTo>
                          <a:pt x="892" y="34"/>
                        </a:lnTo>
                        <a:lnTo>
                          <a:pt x="888" y="28"/>
                        </a:lnTo>
                        <a:lnTo>
                          <a:pt x="882" y="23"/>
                        </a:lnTo>
                        <a:lnTo>
                          <a:pt x="877" y="18"/>
                        </a:lnTo>
                        <a:lnTo>
                          <a:pt x="871" y="14"/>
                        </a:lnTo>
                        <a:lnTo>
                          <a:pt x="866" y="10"/>
                        </a:lnTo>
                        <a:lnTo>
                          <a:pt x="859" y="7"/>
                        </a:lnTo>
                        <a:lnTo>
                          <a:pt x="851" y="4"/>
                        </a:lnTo>
                        <a:lnTo>
                          <a:pt x="845" y="3"/>
                        </a:lnTo>
                        <a:lnTo>
                          <a:pt x="837" y="2"/>
                        </a:lnTo>
                        <a:lnTo>
                          <a:pt x="82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 name="Freeform 1594"/>
                  <p:cNvSpPr>
                    <a:spLocks noEditPoints="1"/>
                  </p:cNvSpPr>
                  <p:nvPr/>
                </p:nvSpPr>
                <p:spPr bwMode="auto">
                  <a:xfrm>
                    <a:off x="879475" y="1000125"/>
                    <a:ext cx="287338" cy="76200"/>
                  </a:xfrm>
                  <a:custGeom>
                    <a:avLst/>
                    <a:gdLst>
                      <a:gd name="T0" fmla="*/ 459 w 904"/>
                      <a:gd name="T1" fmla="*/ 29 h 241"/>
                      <a:gd name="T2" fmla="*/ 469 w 904"/>
                      <a:gd name="T3" fmla="*/ 35 h 241"/>
                      <a:gd name="T4" fmla="*/ 478 w 904"/>
                      <a:gd name="T5" fmla="*/ 43 h 241"/>
                      <a:gd name="T6" fmla="*/ 482 w 904"/>
                      <a:gd name="T7" fmla="*/ 54 h 241"/>
                      <a:gd name="T8" fmla="*/ 482 w 904"/>
                      <a:gd name="T9" fmla="*/ 66 h 241"/>
                      <a:gd name="T10" fmla="*/ 478 w 904"/>
                      <a:gd name="T11" fmla="*/ 77 h 241"/>
                      <a:gd name="T12" fmla="*/ 469 w 904"/>
                      <a:gd name="T13" fmla="*/ 85 h 241"/>
                      <a:gd name="T14" fmla="*/ 459 w 904"/>
                      <a:gd name="T15" fmla="*/ 89 h 241"/>
                      <a:gd name="T16" fmla="*/ 447 w 904"/>
                      <a:gd name="T17" fmla="*/ 89 h 241"/>
                      <a:gd name="T18" fmla="*/ 436 w 904"/>
                      <a:gd name="T19" fmla="*/ 85 h 241"/>
                      <a:gd name="T20" fmla="*/ 427 w 904"/>
                      <a:gd name="T21" fmla="*/ 77 h 241"/>
                      <a:gd name="T22" fmla="*/ 422 w 904"/>
                      <a:gd name="T23" fmla="*/ 66 h 241"/>
                      <a:gd name="T24" fmla="*/ 422 w 904"/>
                      <a:gd name="T25" fmla="*/ 54 h 241"/>
                      <a:gd name="T26" fmla="*/ 427 w 904"/>
                      <a:gd name="T27" fmla="*/ 43 h 241"/>
                      <a:gd name="T28" fmla="*/ 436 w 904"/>
                      <a:gd name="T29" fmla="*/ 35 h 241"/>
                      <a:gd name="T30" fmla="*/ 447 w 904"/>
                      <a:gd name="T31" fmla="*/ 31 h 241"/>
                      <a:gd name="T32" fmla="*/ 452 w 904"/>
                      <a:gd name="T33" fmla="*/ 29 h 241"/>
                      <a:gd name="T34" fmla="*/ 0 w 904"/>
                      <a:gd name="T35" fmla="*/ 83 h 241"/>
                      <a:gd name="T36" fmla="*/ 3 w 904"/>
                      <a:gd name="T37" fmla="*/ 97 h 241"/>
                      <a:gd name="T38" fmla="*/ 9 w 904"/>
                      <a:gd name="T39" fmla="*/ 110 h 241"/>
                      <a:gd name="T40" fmla="*/ 16 w 904"/>
                      <a:gd name="T41" fmla="*/ 122 h 241"/>
                      <a:gd name="T42" fmla="*/ 27 w 904"/>
                      <a:gd name="T43" fmla="*/ 132 h 241"/>
                      <a:gd name="T44" fmla="*/ 40 w 904"/>
                      <a:gd name="T45" fmla="*/ 141 h 241"/>
                      <a:gd name="T46" fmla="*/ 53 w 904"/>
                      <a:gd name="T47" fmla="*/ 147 h 241"/>
                      <a:gd name="T48" fmla="*/ 67 w 904"/>
                      <a:gd name="T49" fmla="*/ 150 h 241"/>
                      <a:gd name="T50" fmla="*/ 437 w 904"/>
                      <a:gd name="T51" fmla="*/ 150 h 241"/>
                      <a:gd name="T52" fmla="*/ 195 w 904"/>
                      <a:gd name="T53" fmla="*/ 211 h 241"/>
                      <a:gd name="T54" fmla="*/ 190 w 904"/>
                      <a:gd name="T55" fmla="*/ 212 h 241"/>
                      <a:gd name="T56" fmla="*/ 186 w 904"/>
                      <a:gd name="T57" fmla="*/ 215 h 241"/>
                      <a:gd name="T58" fmla="*/ 182 w 904"/>
                      <a:gd name="T59" fmla="*/ 220 h 241"/>
                      <a:gd name="T60" fmla="*/ 181 w 904"/>
                      <a:gd name="T61" fmla="*/ 225 h 241"/>
                      <a:gd name="T62" fmla="*/ 182 w 904"/>
                      <a:gd name="T63" fmla="*/ 232 h 241"/>
                      <a:gd name="T64" fmla="*/ 186 w 904"/>
                      <a:gd name="T65" fmla="*/ 236 h 241"/>
                      <a:gd name="T66" fmla="*/ 190 w 904"/>
                      <a:gd name="T67" fmla="*/ 240 h 241"/>
                      <a:gd name="T68" fmla="*/ 195 w 904"/>
                      <a:gd name="T69" fmla="*/ 241 h 241"/>
                      <a:gd name="T70" fmla="*/ 742 w 904"/>
                      <a:gd name="T71" fmla="*/ 241 h 241"/>
                      <a:gd name="T72" fmla="*/ 747 w 904"/>
                      <a:gd name="T73" fmla="*/ 239 h 241"/>
                      <a:gd name="T74" fmla="*/ 752 w 904"/>
                      <a:gd name="T75" fmla="*/ 234 h 241"/>
                      <a:gd name="T76" fmla="*/ 754 w 904"/>
                      <a:gd name="T77" fmla="*/ 229 h 241"/>
                      <a:gd name="T78" fmla="*/ 754 w 904"/>
                      <a:gd name="T79" fmla="*/ 223 h 241"/>
                      <a:gd name="T80" fmla="*/ 752 w 904"/>
                      <a:gd name="T81" fmla="*/ 218 h 241"/>
                      <a:gd name="T82" fmla="*/ 747 w 904"/>
                      <a:gd name="T83" fmla="*/ 213 h 241"/>
                      <a:gd name="T84" fmla="*/ 742 w 904"/>
                      <a:gd name="T85" fmla="*/ 211 h 241"/>
                      <a:gd name="T86" fmla="*/ 468 w 904"/>
                      <a:gd name="T87" fmla="*/ 211 h 241"/>
                      <a:gd name="T88" fmla="*/ 829 w 904"/>
                      <a:gd name="T89" fmla="*/ 150 h 241"/>
                      <a:gd name="T90" fmla="*/ 845 w 904"/>
                      <a:gd name="T91" fmla="*/ 149 h 241"/>
                      <a:gd name="T92" fmla="*/ 859 w 904"/>
                      <a:gd name="T93" fmla="*/ 145 h 241"/>
                      <a:gd name="T94" fmla="*/ 871 w 904"/>
                      <a:gd name="T95" fmla="*/ 137 h 241"/>
                      <a:gd name="T96" fmla="*/ 882 w 904"/>
                      <a:gd name="T97" fmla="*/ 128 h 241"/>
                      <a:gd name="T98" fmla="*/ 892 w 904"/>
                      <a:gd name="T99" fmla="*/ 117 h 241"/>
                      <a:gd name="T100" fmla="*/ 899 w 904"/>
                      <a:gd name="T101" fmla="*/ 104 h 241"/>
                      <a:gd name="T102" fmla="*/ 903 w 904"/>
                      <a:gd name="T103" fmla="*/ 90 h 241"/>
                      <a:gd name="T104" fmla="*/ 904 w 904"/>
                      <a:gd name="T105" fmla="*/ 75 h 241"/>
                      <a:gd name="T106" fmla="*/ 0 w 904"/>
                      <a:gd name="T10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4" h="241">
                        <a:moveTo>
                          <a:pt x="452" y="29"/>
                        </a:moveTo>
                        <a:lnTo>
                          <a:pt x="459" y="29"/>
                        </a:lnTo>
                        <a:lnTo>
                          <a:pt x="464" y="32"/>
                        </a:lnTo>
                        <a:lnTo>
                          <a:pt x="469" y="35"/>
                        </a:lnTo>
                        <a:lnTo>
                          <a:pt x="473" y="38"/>
                        </a:lnTo>
                        <a:lnTo>
                          <a:pt x="478" y="43"/>
                        </a:lnTo>
                        <a:lnTo>
                          <a:pt x="480" y="48"/>
                        </a:lnTo>
                        <a:lnTo>
                          <a:pt x="482" y="54"/>
                        </a:lnTo>
                        <a:lnTo>
                          <a:pt x="482" y="59"/>
                        </a:lnTo>
                        <a:lnTo>
                          <a:pt x="482" y="66"/>
                        </a:lnTo>
                        <a:lnTo>
                          <a:pt x="480" y="71"/>
                        </a:lnTo>
                        <a:lnTo>
                          <a:pt x="478" y="77"/>
                        </a:lnTo>
                        <a:lnTo>
                          <a:pt x="473" y="81"/>
                        </a:lnTo>
                        <a:lnTo>
                          <a:pt x="469" y="85"/>
                        </a:lnTo>
                        <a:lnTo>
                          <a:pt x="464" y="87"/>
                        </a:lnTo>
                        <a:lnTo>
                          <a:pt x="459" y="89"/>
                        </a:lnTo>
                        <a:lnTo>
                          <a:pt x="452" y="90"/>
                        </a:lnTo>
                        <a:lnTo>
                          <a:pt x="447" y="89"/>
                        </a:lnTo>
                        <a:lnTo>
                          <a:pt x="440" y="87"/>
                        </a:lnTo>
                        <a:lnTo>
                          <a:pt x="436" y="85"/>
                        </a:lnTo>
                        <a:lnTo>
                          <a:pt x="431" y="81"/>
                        </a:lnTo>
                        <a:lnTo>
                          <a:pt x="427" y="77"/>
                        </a:lnTo>
                        <a:lnTo>
                          <a:pt x="424" y="71"/>
                        </a:lnTo>
                        <a:lnTo>
                          <a:pt x="422" y="66"/>
                        </a:lnTo>
                        <a:lnTo>
                          <a:pt x="422" y="59"/>
                        </a:lnTo>
                        <a:lnTo>
                          <a:pt x="422" y="54"/>
                        </a:lnTo>
                        <a:lnTo>
                          <a:pt x="424" y="48"/>
                        </a:lnTo>
                        <a:lnTo>
                          <a:pt x="427" y="43"/>
                        </a:lnTo>
                        <a:lnTo>
                          <a:pt x="431" y="38"/>
                        </a:lnTo>
                        <a:lnTo>
                          <a:pt x="436" y="35"/>
                        </a:lnTo>
                        <a:lnTo>
                          <a:pt x="440" y="32"/>
                        </a:lnTo>
                        <a:lnTo>
                          <a:pt x="447" y="31"/>
                        </a:lnTo>
                        <a:lnTo>
                          <a:pt x="452" y="29"/>
                        </a:lnTo>
                        <a:lnTo>
                          <a:pt x="452" y="29"/>
                        </a:lnTo>
                        <a:close/>
                        <a:moveTo>
                          <a:pt x="0" y="75"/>
                        </a:moveTo>
                        <a:lnTo>
                          <a:pt x="0" y="83"/>
                        </a:lnTo>
                        <a:lnTo>
                          <a:pt x="1" y="90"/>
                        </a:lnTo>
                        <a:lnTo>
                          <a:pt x="3" y="97"/>
                        </a:lnTo>
                        <a:lnTo>
                          <a:pt x="5" y="104"/>
                        </a:lnTo>
                        <a:lnTo>
                          <a:pt x="9" y="110"/>
                        </a:lnTo>
                        <a:lnTo>
                          <a:pt x="12" y="117"/>
                        </a:lnTo>
                        <a:lnTo>
                          <a:pt x="16" y="122"/>
                        </a:lnTo>
                        <a:lnTo>
                          <a:pt x="22" y="128"/>
                        </a:lnTo>
                        <a:lnTo>
                          <a:pt x="27" y="132"/>
                        </a:lnTo>
                        <a:lnTo>
                          <a:pt x="33" y="137"/>
                        </a:lnTo>
                        <a:lnTo>
                          <a:pt x="40" y="141"/>
                        </a:lnTo>
                        <a:lnTo>
                          <a:pt x="46" y="145"/>
                        </a:lnTo>
                        <a:lnTo>
                          <a:pt x="53" y="147"/>
                        </a:lnTo>
                        <a:lnTo>
                          <a:pt x="59" y="149"/>
                        </a:lnTo>
                        <a:lnTo>
                          <a:pt x="67" y="150"/>
                        </a:lnTo>
                        <a:lnTo>
                          <a:pt x="75" y="150"/>
                        </a:lnTo>
                        <a:lnTo>
                          <a:pt x="437" y="150"/>
                        </a:lnTo>
                        <a:lnTo>
                          <a:pt x="437" y="211"/>
                        </a:lnTo>
                        <a:lnTo>
                          <a:pt x="195" y="211"/>
                        </a:lnTo>
                        <a:lnTo>
                          <a:pt x="192" y="211"/>
                        </a:lnTo>
                        <a:lnTo>
                          <a:pt x="190" y="212"/>
                        </a:lnTo>
                        <a:lnTo>
                          <a:pt x="188" y="213"/>
                        </a:lnTo>
                        <a:lnTo>
                          <a:pt x="186" y="215"/>
                        </a:lnTo>
                        <a:lnTo>
                          <a:pt x="183" y="218"/>
                        </a:lnTo>
                        <a:lnTo>
                          <a:pt x="182" y="220"/>
                        </a:lnTo>
                        <a:lnTo>
                          <a:pt x="181" y="223"/>
                        </a:lnTo>
                        <a:lnTo>
                          <a:pt x="181" y="225"/>
                        </a:lnTo>
                        <a:lnTo>
                          <a:pt x="181" y="229"/>
                        </a:lnTo>
                        <a:lnTo>
                          <a:pt x="182" y="232"/>
                        </a:lnTo>
                        <a:lnTo>
                          <a:pt x="183" y="234"/>
                        </a:lnTo>
                        <a:lnTo>
                          <a:pt x="186" y="236"/>
                        </a:lnTo>
                        <a:lnTo>
                          <a:pt x="188" y="239"/>
                        </a:lnTo>
                        <a:lnTo>
                          <a:pt x="190" y="240"/>
                        </a:lnTo>
                        <a:lnTo>
                          <a:pt x="192" y="241"/>
                        </a:lnTo>
                        <a:lnTo>
                          <a:pt x="195" y="241"/>
                        </a:lnTo>
                        <a:lnTo>
                          <a:pt x="739" y="241"/>
                        </a:lnTo>
                        <a:lnTo>
                          <a:pt x="742" y="241"/>
                        </a:lnTo>
                        <a:lnTo>
                          <a:pt x="745" y="240"/>
                        </a:lnTo>
                        <a:lnTo>
                          <a:pt x="747" y="239"/>
                        </a:lnTo>
                        <a:lnTo>
                          <a:pt x="750" y="236"/>
                        </a:lnTo>
                        <a:lnTo>
                          <a:pt x="752" y="234"/>
                        </a:lnTo>
                        <a:lnTo>
                          <a:pt x="753" y="232"/>
                        </a:lnTo>
                        <a:lnTo>
                          <a:pt x="754" y="229"/>
                        </a:lnTo>
                        <a:lnTo>
                          <a:pt x="754" y="225"/>
                        </a:lnTo>
                        <a:lnTo>
                          <a:pt x="754" y="223"/>
                        </a:lnTo>
                        <a:lnTo>
                          <a:pt x="753" y="220"/>
                        </a:lnTo>
                        <a:lnTo>
                          <a:pt x="752" y="218"/>
                        </a:lnTo>
                        <a:lnTo>
                          <a:pt x="750" y="215"/>
                        </a:lnTo>
                        <a:lnTo>
                          <a:pt x="747" y="213"/>
                        </a:lnTo>
                        <a:lnTo>
                          <a:pt x="745" y="212"/>
                        </a:lnTo>
                        <a:lnTo>
                          <a:pt x="742" y="211"/>
                        </a:lnTo>
                        <a:lnTo>
                          <a:pt x="739" y="211"/>
                        </a:lnTo>
                        <a:lnTo>
                          <a:pt x="468" y="211"/>
                        </a:lnTo>
                        <a:lnTo>
                          <a:pt x="468" y="150"/>
                        </a:lnTo>
                        <a:lnTo>
                          <a:pt x="829" y="150"/>
                        </a:lnTo>
                        <a:lnTo>
                          <a:pt x="837" y="150"/>
                        </a:lnTo>
                        <a:lnTo>
                          <a:pt x="845" y="149"/>
                        </a:lnTo>
                        <a:lnTo>
                          <a:pt x="851" y="147"/>
                        </a:lnTo>
                        <a:lnTo>
                          <a:pt x="859" y="145"/>
                        </a:lnTo>
                        <a:lnTo>
                          <a:pt x="866" y="141"/>
                        </a:lnTo>
                        <a:lnTo>
                          <a:pt x="871" y="137"/>
                        </a:lnTo>
                        <a:lnTo>
                          <a:pt x="877" y="132"/>
                        </a:lnTo>
                        <a:lnTo>
                          <a:pt x="882" y="128"/>
                        </a:lnTo>
                        <a:lnTo>
                          <a:pt x="888" y="122"/>
                        </a:lnTo>
                        <a:lnTo>
                          <a:pt x="892" y="117"/>
                        </a:lnTo>
                        <a:lnTo>
                          <a:pt x="896" y="110"/>
                        </a:lnTo>
                        <a:lnTo>
                          <a:pt x="899" y="104"/>
                        </a:lnTo>
                        <a:lnTo>
                          <a:pt x="901" y="97"/>
                        </a:lnTo>
                        <a:lnTo>
                          <a:pt x="903" y="90"/>
                        </a:lnTo>
                        <a:lnTo>
                          <a:pt x="904" y="83"/>
                        </a:lnTo>
                        <a:lnTo>
                          <a:pt x="904" y="75"/>
                        </a:lnTo>
                        <a:lnTo>
                          <a:pt x="904" y="0"/>
                        </a:lnTo>
                        <a:lnTo>
                          <a:pt x="0" y="0"/>
                        </a:lnTo>
                        <a:lnTo>
                          <a:pt x="0" y="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46" name="Group 145"/>
                <p:cNvGrpSpPr/>
                <p:nvPr/>
              </p:nvGrpSpPr>
              <p:grpSpPr>
                <a:xfrm>
                  <a:off x="2098385" y="2760444"/>
                  <a:ext cx="245094" cy="220719"/>
                  <a:chOff x="879475" y="817563"/>
                  <a:chExt cx="287338" cy="258762"/>
                </a:xfrm>
                <a:solidFill>
                  <a:schemeClr val="accent1"/>
                </a:solidFill>
              </p:grpSpPr>
              <p:sp>
                <p:nvSpPr>
                  <p:cNvPr id="149" name="Freeform 1593"/>
                  <p:cNvSpPr>
                    <a:spLocks/>
                  </p:cNvSpPr>
                  <p:nvPr/>
                </p:nvSpPr>
                <p:spPr bwMode="auto">
                  <a:xfrm>
                    <a:off x="879475" y="817563"/>
                    <a:ext cx="287338" cy="171450"/>
                  </a:xfrm>
                  <a:custGeom>
                    <a:avLst/>
                    <a:gdLst>
                      <a:gd name="T0" fmla="*/ 829 w 904"/>
                      <a:gd name="T1" fmla="*/ 0 h 544"/>
                      <a:gd name="T2" fmla="*/ 75 w 904"/>
                      <a:gd name="T3" fmla="*/ 0 h 544"/>
                      <a:gd name="T4" fmla="*/ 67 w 904"/>
                      <a:gd name="T5" fmla="*/ 2 h 544"/>
                      <a:gd name="T6" fmla="*/ 59 w 904"/>
                      <a:gd name="T7" fmla="*/ 3 h 544"/>
                      <a:gd name="T8" fmla="*/ 53 w 904"/>
                      <a:gd name="T9" fmla="*/ 4 h 544"/>
                      <a:gd name="T10" fmla="*/ 46 w 904"/>
                      <a:gd name="T11" fmla="*/ 7 h 544"/>
                      <a:gd name="T12" fmla="*/ 40 w 904"/>
                      <a:gd name="T13" fmla="*/ 10 h 544"/>
                      <a:gd name="T14" fmla="*/ 33 w 904"/>
                      <a:gd name="T15" fmla="*/ 14 h 544"/>
                      <a:gd name="T16" fmla="*/ 27 w 904"/>
                      <a:gd name="T17" fmla="*/ 18 h 544"/>
                      <a:gd name="T18" fmla="*/ 22 w 904"/>
                      <a:gd name="T19" fmla="*/ 23 h 544"/>
                      <a:gd name="T20" fmla="*/ 16 w 904"/>
                      <a:gd name="T21" fmla="*/ 28 h 544"/>
                      <a:gd name="T22" fmla="*/ 12 w 904"/>
                      <a:gd name="T23" fmla="*/ 34 h 544"/>
                      <a:gd name="T24" fmla="*/ 9 w 904"/>
                      <a:gd name="T25" fmla="*/ 40 h 544"/>
                      <a:gd name="T26" fmla="*/ 5 w 904"/>
                      <a:gd name="T27" fmla="*/ 47 h 544"/>
                      <a:gd name="T28" fmla="*/ 3 w 904"/>
                      <a:gd name="T29" fmla="*/ 54 h 544"/>
                      <a:gd name="T30" fmla="*/ 1 w 904"/>
                      <a:gd name="T31" fmla="*/ 61 h 544"/>
                      <a:gd name="T32" fmla="*/ 0 w 904"/>
                      <a:gd name="T33" fmla="*/ 69 h 544"/>
                      <a:gd name="T34" fmla="*/ 0 w 904"/>
                      <a:gd name="T35" fmla="*/ 77 h 544"/>
                      <a:gd name="T36" fmla="*/ 0 w 904"/>
                      <a:gd name="T37" fmla="*/ 544 h 544"/>
                      <a:gd name="T38" fmla="*/ 904 w 904"/>
                      <a:gd name="T39" fmla="*/ 544 h 544"/>
                      <a:gd name="T40" fmla="*/ 904 w 904"/>
                      <a:gd name="T41" fmla="*/ 77 h 544"/>
                      <a:gd name="T42" fmla="*/ 904 w 904"/>
                      <a:gd name="T43" fmla="*/ 69 h 544"/>
                      <a:gd name="T44" fmla="*/ 903 w 904"/>
                      <a:gd name="T45" fmla="*/ 61 h 544"/>
                      <a:gd name="T46" fmla="*/ 901 w 904"/>
                      <a:gd name="T47" fmla="*/ 54 h 544"/>
                      <a:gd name="T48" fmla="*/ 899 w 904"/>
                      <a:gd name="T49" fmla="*/ 47 h 544"/>
                      <a:gd name="T50" fmla="*/ 896 w 904"/>
                      <a:gd name="T51" fmla="*/ 40 h 544"/>
                      <a:gd name="T52" fmla="*/ 892 w 904"/>
                      <a:gd name="T53" fmla="*/ 34 h 544"/>
                      <a:gd name="T54" fmla="*/ 888 w 904"/>
                      <a:gd name="T55" fmla="*/ 28 h 544"/>
                      <a:gd name="T56" fmla="*/ 882 w 904"/>
                      <a:gd name="T57" fmla="*/ 23 h 544"/>
                      <a:gd name="T58" fmla="*/ 877 w 904"/>
                      <a:gd name="T59" fmla="*/ 18 h 544"/>
                      <a:gd name="T60" fmla="*/ 871 w 904"/>
                      <a:gd name="T61" fmla="*/ 14 h 544"/>
                      <a:gd name="T62" fmla="*/ 866 w 904"/>
                      <a:gd name="T63" fmla="*/ 10 h 544"/>
                      <a:gd name="T64" fmla="*/ 859 w 904"/>
                      <a:gd name="T65" fmla="*/ 7 h 544"/>
                      <a:gd name="T66" fmla="*/ 851 w 904"/>
                      <a:gd name="T67" fmla="*/ 4 h 544"/>
                      <a:gd name="T68" fmla="*/ 845 w 904"/>
                      <a:gd name="T69" fmla="*/ 3 h 544"/>
                      <a:gd name="T70" fmla="*/ 837 w 904"/>
                      <a:gd name="T71" fmla="*/ 2 h 544"/>
                      <a:gd name="T72" fmla="*/ 829 w 904"/>
                      <a:gd name="T73"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4" h="544">
                        <a:moveTo>
                          <a:pt x="829" y="0"/>
                        </a:moveTo>
                        <a:lnTo>
                          <a:pt x="75" y="0"/>
                        </a:lnTo>
                        <a:lnTo>
                          <a:pt x="67" y="2"/>
                        </a:lnTo>
                        <a:lnTo>
                          <a:pt x="59" y="3"/>
                        </a:lnTo>
                        <a:lnTo>
                          <a:pt x="53" y="4"/>
                        </a:lnTo>
                        <a:lnTo>
                          <a:pt x="46" y="7"/>
                        </a:lnTo>
                        <a:lnTo>
                          <a:pt x="40" y="10"/>
                        </a:lnTo>
                        <a:lnTo>
                          <a:pt x="33" y="14"/>
                        </a:lnTo>
                        <a:lnTo>
                          <a:pt x="27" y="18"/>
                        </a:lnTo>
                        <a:lnTo>
                          <a:pt x="22" y="23"/>
                        </a:lnTo>
                        <a:lnTo>
                          <a:pt x="16" y="28"/>
                        </a:lnTo>
                        <a:lnTo>
                          <a:pt x="12" y="34"/>
                        </a:lnTo>
                        <a:lnTo>
                          <a:pt x="9" y="40"/>
                        </a:lnTo>
                        <a:lnTo>
                          <a:pt x="5" y="47"/>
                        </a:lnTo>
                        <a:lnTo>
                          <a:pt x="3" y="54"/>
                        </a:lnTo>
                        <a:lnTo>
                          <a:pt x="1" y="61"/>
                        </a:lnTo>
                        <a:lnTo>
                          <a:pt x="0" y="69"/>
                        </a:lnTo>
                        <a:lnTo>
                          <a:pt x="0" y="77"/>
                        </a:lnTo>
                        <a:lnTo>
                          <a:pt x="0" y="544"/>
                        </a:lnTo>
                        <a:lnTo>
                          <a:pt x="904" y="544"/>
                        </a:lnTo>
                        <a:lnTo>
                          <a:pt x="904" y="77"/>
                        </a:lnTo>
                        <a:lnTo>
                          <a:pt x="904" y="69"/>
                        </a:lnTo>
                        <a:lnTo>
                          <a:pt x="903" y="61"/>
                        </a:lnTo>
                        <a:lnTo>
                          <a:pt x="901" y="54"/>
                        </a:lnTo>
                        <a:lnTo>
                          <a:pt x="899" y="47"/>
                        </a:lnTo>
                        <a:lnTo>
                          <a:pt x="896" y="40"/>
                        </a:lnTo>
                        <a:lnTo>
                          <a:pt x="892" y="34"/>
                        </a:lnTo>
                        <a:lnTo>
                          <a:pt x="888" y="28"/>
                        </a:lnTo>
                        <a:lnTo>
                          <a:pt x="882" y="23"/>
                        </a:lnTo>
                        <a:lnTo>
                          <a:pt x="877" y="18"/>
                        </a:lnTo>
                        <a:lnTo>
                          <a:pt x="871" y="14"/>
                        </a:lnTo>
                        <a:lnTo>
                          <a:pt x="866" y="10"/>
                        </a:lnTo>
                        <a:lnTo>
                          <a:pt x="859" y="7"/>
                        </a:lnTo>
                        <a:lnTo>
                          <a:pt x="851" y="4"/>
                        </a:lnTo>
                        <a:lnTo>
                          <a:pt x="845" y="3"/>
                        </a:lnTo>
                        <a:lnTo>
                          <a:pt x="837" y="2"/>
                        </a:lnTo>
                        <a:lnTo>
                          <a:pt x="82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 name="Freeform 1594"/>
                  <p:cNvSpPr>
                    <a:spLocks noEditPoints="1"/>
                  </p:cNvSpPr>
                  <p:nvPr/>
                </p:nvSpPr>
                <p:spPr bwMode="auto">
                  <a:xfrm>
                    <a:off x="879475" y="1000125"/>
                    <a:ext cx="287338" cy="76200"/>
                  </a:xfrm>
                  <a:custGeom>
                    <a:avLst/>
                    <a:gdLst>
                      <a:gd name="T0" fmla="*/ 459 w 904"/>
                      <a:gd name="T1" fmla="*/ 29 h 241"/>
                      <a:gd name="T2" fmla="*/ 469 w 904"/>
                      <a:gd name="T3" fmla="*/ 35 h 241"/>
                      <a:gd name="T4" fmla="*/ 478 w 904"/>
                      <a:gd name="T5" fmla="*/ 43 h 241"/>
                      <a:gd name="T6" fmla="*/ 482 w 904"/>
                      <a:gd name="T7" fmla="*/ 54 h 241"/>
                      <a:gd name="T8" fmla="*/ 482 w 904"/>
                      <a:gd name="T9" fmla="*/ 66 h 241"/>
                      <a:gd name="T10" fmla="*/ 478 w 904"/>
                      <a:gd name="T11" fmla="*/ 77 h 241"/>
                      <a:gd name="T12" fmla="*/ 469 w 904"/>
                      <a:gd name="T13" fmla="*/ 85 h 241"/>
                      <a:gd name="T14" fmla="*/ 459 w 904"/>
                      <a:gd name="T15" fmla="*/ 89 h 241"/>
                      <a:gd name="T16" fmla="*/ 447 w 904"/>
                      <a:gd name="T17" fmla="*/ 89 h 241"/>
                      <a:gd name="T18" fmla="*/ 436 w 904"/>
                      <a:gd name="T19" fmla="*/ 85 h 241"/>
                      <a:gd name="T20" fmla="*/ 427 w 904"/>
                      <a:gd name="T21" fmla="*/ 77 h 241"/>
                      <a:gd name="T22" fmla="*/ 422 w 904"/>
                      <a:gd name="T23" fmla="*/ 66 h 241"/>
                      <a:gd name="T24" fmla="*/ 422 w 904"/>
                      <a:gd name="T25" fmla="*/ 54 h 241"/>
                      <a:gd name="T26" fmla="*/ 427 w 904"/>
                      <a:gd name="T27" fmla="*/ 43 h 241"/>
                      <a:gd name="T28" fmla="*/ 436 w 904"/>
                      <a:gd name="T29" fmla="*/ 35 h 241"/>
                      <a:gd name="T30" fmla="*/ 447 w 904"/>
                      <a:gd name="T31" fmla="*/ 31 h 241"/>
                      <a:gd name="T32" fmla="*/ 452 w 904"/>
                      <a:gd name="T33" fmla="*/ 29 h 241"/>
                      <a:gd name="T34" fmla="*/ 0 w 904"/>
                      <a:gd name="T35" fmla="*/ 83 h 241"/>
                      <a:gd name="T36" fmla="*/ 3 w 904"/>
                      <a:gd name="T37" fmla="*/ 97 h 241"/>
                      <a:gd name="T38" fmla="*/ 9 w 904"/>
                      <a:gd name="T39" fmla="*/ 110 h 241"/>
                      <a:gd name="T40" fmla="*/ 16 w 904"/>
                      <a:gd name="T41" fmla="*/ 122 h 241"/>
                      <a:gd name="T42" fmla="*/ 27 w 904"/>
                      <a:gd name="T43" fmla="*/ 132 h 241"/>
                      <a:gd name="T44" fmla="*/ 40 w 904"/>
                      <a:gd name="T45" fmla="*/ 141 h 241"/>
                      <a:gd name="T46" fmla="*/ 53 w 904"/>
                      <a:gd name="T47" fmla="*/ 147 h 241"/>
                      <a:gd name="T48" fmla="*/ 67 w 904"/>
                      <a:gd name="T49" fmla="*/ 150 h 241"/>
                      <a:gd name="T50" fmla="*/ 437 w 904"/>
                      <a:gd name="T51" fmla="*/ 150 h 241"/>
                      <a:gd name="T52" fmla="*/ 195 w 904"/>
                      <a:gd name="T53" fmla="*/ 211 h 241"/>
                      <a:gd name="T54" fmla="*/ 190 w 904"/>
                      <a:gd name="T55" fmla="*/ 212 h 241"/>
                      <a:gd name="T56" fmla="*/ 186 w 904"/>
                      <a:gd name="T57" fmla="*/ 215 h 241"/>
                      <a:gd name="T58" fmla="*/ 182 w 904"/>
                      <a:gd name="T59" fmla="*/ 220 h 241"/>
                      <a:gd name="T60" fmla="*/ 181 w 904"/>
                      <a:gd name="T61" fmla="*/ 225 h 241"/>
                      <a:gd name="T62" fmla="*/ 182 w 904"/>
                      <a:gd name="T63" fmla="*/ 232 h 241"/>
                      <a:gd name="T64" fmla="*/ 186 w 904"/>
                      <a:gd name="T65" fmla="*/ 236 h 241"/>
                      <a:gd name="T66" fmla="*/ 190 w 904"/>
                      <a:gd name="T67" fmla="*/ 240 h 241"/>
                      <a:gd name="T68" fmla="*/ 195 w 904"/>
                      <a:gd name="T69" fmla="*/ 241 h 241"/>
                      <a:gd name="T70" fmla="*/ 742 w 904"/>
                      <a:gd name="T71" fmla="*/ 241 h 241"/>
                      <a:gd name="T72" fmla="*/ 747 w 904"/>
                      <a:gd name="T73" fmla="*/ 239 h 241"/>
                      <a:gd name="T74" fmla="*/ 752 w 904"/>
                      <a:gd name="T75" fmla="*/ 234 h 241"/>
                      <a:gd name="T76" fmla="*/ 754 w 904"/>
                      <a:gd name="T77" fmla="*/ 229 h 241"/>
                      <a:gd name="T78" fmla="*/ 754 w 904"/>
                      <a:gd name="T79" fmla="*/ 223 h 241"/>
                      <a:gd name="T80" fmla="*/ 752 w 904"/>
                      <a:gd name="T81" fmla="*/ 218 h 241"/>
                      <a:gd name="T82" fmla="*/ 747 w 904"/>
                      <a:gd name="T83" fmla="*/ 213 h 241"/>
                      <a:gd name="T84" fmla="*/ 742 w 904"/>
                      <a:gd name="T85" fmla="*/ 211 h 241"/>
                      <a:gd name="T86" fmla="*/ 468 w 904"/>
                      <a:gd name="T87" fmla="*/ 211 h 241"/>
                      <a:gd name="T88" fmla="*/ 829 w 904"/>
                      <a:gd name="T89" fmla="*/ 150 h 241"/>
                      <a:gd name="T90" fmla="*/ 845 w 904"/>
                      <a:gd name="T91" fmla="*/ 149 h 241"/>
                      <a:gd name="T92" fmla="*/ 859 w 904"/>
                      <a:gd name="T93" fmla="*/ 145 h 241"/>
                      <a:gd name="T94" fmla="*/ 871 w 904"/>
                      <a:gd name="T95" fmla="*/ 137 h 241"/>
                      <a:gd name="T96" fmla="*/ 882 w 904"/>
                      <a:gd name="T97" fmla="*/ 128 h 241"/>
                      <a:gd name="T98" fmla="*/ 892 w 904"/>
                      <a:gd name="T99" fmla="*/ 117 h 241"/>
                      <a:gd name="T100" fmla="*/ 899 w 904"/>
                      <a:gd name="T101" fmla="*/ 104 h 241"/>
                      <a:gd name="T102" fmla="*/ 903 w 904"/>
                      <a:gd name="T103" fmla="*/ 90 h 241"/>
                      <a:gd name="T104" fmla="*/ 904 w 904"/>
                      <a:gd name="T105" fmla="*/ 75 h 241"/>
                      <a:gd name="T106" fmla="*/ 0 w 904"/>
                      <a:gd name="T10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4" h="241">
                        <a:moveTo>
                          <a:pt x="452" y="29"/>
                        </a:moveTo>
                        <a:lnTo>
                          <a:pt x="459" y="29"/>
                        </a:lnTo>
                        <a:lnTo>
                          <a:pt x="464" y="32"/>
                        </a:lnTo>
                        <a:lnTo>
                          <a:pt x="469" y="35"/>
                        </a:lnTo>
                        <a:lnTo>
                          <a:pt x="473" y="38"/>
                        </a:lnTo>
                        <a:lnTo>
                          <a:pt x="478" y="43"/>
                        </a:lnTo>
                        <a:lnTo>
                          <a:pt x="480" y="48"/>
                        </a:lnTo>
                        <a:lnTo>
                          <a:pt x="482" y="54"/>
                        </a:lnTo>
                        <a:lnTo>
                          <a:pt x="482" y="59"/>
                        </a:lnTo>
                        <a:lnTo>
                          <a:pt x="482" y="66"/>
                        </a:lnTo>
                        <a:lnTo>
                          <a:pt x="480" y="71"/>
                        </a:lnTo>
                        <a:lnTo>
                          <a:pt x="478" y="77"/>
                        </a:lnTo>
                        <a:lnTo>
                          <a:pt x="473" y="81"/>
                        </a:lnTo>
                        <a:lnTo>
                          <a:pt x="469" y="85"/>
                        </a:lnTo>
                        <a:lnTo>
                          <a:pt x="464" y="87"/>
                        </a:lnTo>
                        <a:lnTo>
                          <a:pt x="459" y="89"/>
                        </a:lnTo>
                        <a:lnTo>
                          <a:pt x="452" y="90"/>
                        </a:lnTo>
                        <a:lnTo>
                          <a:pt x="447" y="89"/>
                        </a:lnTo>
                        <a:lnTo>
                          <a:pt x="440" y="87"/>
                        </a:lnTo>
                        <a:lnTo>
                          <a:pt x="436" y="85"/>
                        </a:lnTo>
                        <a:lnTo>
                          <a:pt x="431" y="81"/>
                        </a:lnTo>
                        <a:lnTo>
                          <a:pt x="427" y="77"/>
                        </a:lnTo>
                        <a:lnTo>
                          <a:pt x="424" y="71"/>
                        </a:lnTo>
                        <a:lnTo>
                          <a:pt x="422" y="66"/>
                        </a:lnTo>
                        <a:lnTo>
                          <a:pt x="422" y="59"/>
                        </a:lnTo>
                        <a:lnTo>
                          <a:pt x="422" y="54"/>
                        </a:lnTo>
                        <a:lnTo>
                          <a:pt x="424" y="48"/>
                        </a:lnTo>
                        <a:lnTo>
                          <a:pt x="427" y="43"/>
                        </a:lnTo>
                        <a:lnTo>
                          <a:pt x="431" y="38"/>
                        </a:lnTo>
                        <a:lnTo>
                          <a:pt x="436" y="35"/>
                        </a:lnTo>
                        <a:lnTo>
                          <a:pt x="440" y="32"/>
                        </a:lnTo>
                        <a:lnTo>
                          <a:pt x="447" y="31"/>
                        </a:lnTo>
                        <a:lnTo>
                          <a:pt x="452" y="29"/>
                        </a:lnTo>
                        <a:lnTo>
                          <a:pt x="452" y="29"/>
                        </a:lnTo>
                        <a:close/>
                        <a:moveTo>
                          <a:pt x="0" y="75"/>
                        </a:moveTo>
                        <a:lnTo>
                          <a:pt x="0" y="83"/>
                        </a:lnTo>
                        <a:lnTo>
                          <a:pt x="1" y="90"/>
                        </a:lnTo>
                        <a:lnTo>
                          <a:pt x="3" y="97"/>
                        </a:lnTo>
                        <a:lnTo>
                          <a:pt x="5" y="104"/>
                        </a:lnTo>
                        <a:lnTo>
                          <a:pt x="9" y="110"/>
                        </a:lnTo>
                        <a:lnTo>
                          <a:pt x="12" y="117"/>
                        </a:lnTo>
                        <a:lnTo>
                          <a:pt x="16" y="122"/>
                        </a:lnTo>
                        <a:lnTo>
                          <a:pt x="22" y="128"/>
                        </a:lnTo>
                        <a:lnTo>
                          <a:pt x="27" y="132"/>
                        </a:lnTo>
                        <a:lnTo>
                          <a:pt x="33" y="137"/>
                        </a:lnTo>
                        <a:lnTo>
                          <a:pt x="40" y="141"/>
                        </a:lnTo>
                        <a:lnTo>
                          <a:pt x="46" y="145"/>
                        </a:lnTo>
                        <a:lnTo>
                          <a:pt x="53" y="147"/>
                        </a:lnTo>
                        <a:lnTo>
                          <a:pt x="59" y="149"/>
                        </a:lnTo>
                        <a:lnTo>
                          <a:pt x="67" y="150"/>
                        </a:lnTo>
                        <a:lnTo>
                          <a:pt x="75" y="150"/>
                        </a:lnTo>
                        <a:lnTo>
                          <a:pt x="437" y="150"/>
                        </a:lnTo>
                        <a:lnTo>
                          <a:pt x="437" y="211"/>
                        </a:lnTo>
                        <a:lnTo>
                          <a:pt x="195" y="211"/>
                        </a:lnTo>
                        <a:lnTo>
                          <a:pt x="192" y="211"/>
                        </a:lnTo>
                        <a:lnTo>
                          <a:pt x="190" y="212"/>
                        </a:lnTo>
                        <a:lnTo>
                          <a:pt x="188" y="213"/>
                        </a:lnTo>
                        <a:lnTo>
                          <a:pt x="186" y="215"/>
                        </a:lnTo>
                        <a:lnTo>
                          <a:pt x="183" y="218"/>
                        </a:lnTo>
                        <a:lnTo>
                          <a:pt x="182" y="220"/>
                        </a:lnTo>
                        <a:lnTo>
                          <a:pt x="181" y="223"/>
                        </a:lnTo>
                        <a:lnTo>
                          <a:pt x="181" y="225"/>
                        </a:lnTo>
                        <a:lnTo>
                          <a:pt x="181" y="229"/>
                        </a:lnTo>
                        <a:lnTo>
                          <a:pt x="182" y="232"/>
                        </a:lnTo>
                        <a:lnTo>
                          <a:pt x="183" y="234"/>
                        </a:lnTo>
                        <a:lnTo>
                          <a:pt x="186" y="236"/>
                        </a:lnTo>
                        <a:lnTo>
                          <a:pt x="188" y="239"/>
                        </a:lnTo>
                        <a:lnTo>
                          <a:pt x="190" y="240"/>
                        </a:lnTo>
                        <a:lnTo>
                          <a:pt x="192" y="241"/>
                        </a:lnTo>
                        <a:lnTo>
                          <a:pt x="195" y="241"/>
                        </a:lnTo>
                        <a:lnTo>
                          <a:pt x="739" y="241"/>
                        </a:lnTo>
                        <a:lnTo>
                          <a:pt x="742" y="241"/>
                        </a:lnTo>
                        <a:lnTo>
                          <a:pt x="745" y="240"/>
                        </a:lnTo>
                        <a:lnTo>
                          <a:pt x="747" y="239"/>
                        </a:lnTo>
                        <a:lnTo>
                          <a:pt x="750" y="236"/>
                        </a:lnTo>
                        <a:lnTo>
                          <a:pt x="752" y="234"/>
                        </a:lnTo>
                        <a:lnTo>
                          <a:pt x="753" y="232"/>
                        </a:lnTo>
                        <a:lnTo>
                          <a:pt x="754" y="229"/>
                        </a:lnTo>
                        <a:lnTo>
                          <a:pt x="754" y="225"/>
                        </a:lnTo>
                        <a:lnTo>
                          <a:pt x="754" y="223"/>
                        </a:lnTo>
                        <a:lnTo>
                          <a:pt x="753" y="220"/>
                        </a:lnTo>
                        <a:lnTo>
                          <a:pt x="752" y="218"/>
                        </a:lnTo>
                        <a:lnTo>
                          <a:pt x="750" y="215"/>
                        </a:lnTo>
                        <a:lnTo>
                          <a:pt x="747" y="213"/>
                        </a:lnTo>
                        <a:lnTo>
                          <a:pt x="745" y="212"/>
                        </a:lnTo>
                        <a:lnTo>
                          <a:pt x="742" y="211"/>
                        </a:lnTo>
                        <a:lnTo>
                          <a:pt x="739" y="211"/>
                        </a:lnTo>
                        <a:lnTo>
                          <a:pt x="468" y="211"/>
                        </a:lnTo>
                        <a:lnTo>
                          <a:pt x="468" y="150"/>
                        </a:lnTo>
                        <a:lnTo>
                          <a:pt x="829" y="150"/>
                        </a:lnTo>
                        <a:lnTo>
                          <a:pt x="837" y="150"/>
                        </a:lnTo>
                        <a:lnTo>
                          <a:pt x="845" y="149"/>
                        </a:lnTo>
                        <a:lnTo>
                          <a:pt x="851" y="147"/>
                        </a:lnTo>
                        <a:lnTo>
                          <a:pt x="859" y="145"/>
                        </a:lnTo>
                        <a:lnTo>
                          <a:pt x="866" y="141"/>
                        </a:lnTo>
                        <a:lnTo>
                          <a:pt x="871" y="137"/>
                        </a:lnTo>
                        <a:lnTo>
                          <a:pt x="877" y="132"/>
                        </a:lnTo>
                        <a:lnTo>
                          <a:pt x="882" y="128"/>
                        </a:lnTo>
                        <a:lnTo>
                          <a:pt x="888" y="122"/>
                        </a:lnTo>
                        <a:lnTo>
                          <a:pt x="892" y="117"/>
                        </a:lnTo>
                        <a:lnTo>
                          <a:pt x="896" y="110"/>
                        </a:lnTo>
                        <a:lnTo>
                          <a:pt x="899" y="104"/>
                        </a:lnTo>
                        <a:lnTo>
                          <a:pt x="901" y="97"/>
                        </a:lnTo>
                        <a:lnTo>
                          <a:pt x="903" y="90"/>
                        </a:lnTo>
                        <a:lnTo>
                          <a:pt x="904" y="83"/>
                        </a:lnTo>
                        <a:lnTo>
                          <a:pt x="904" y="75"/>
                        </a:lnTo>
                        <a:lnTo>
                          <a:pt x="904" y="0"/>
                        </a:lnTo>
                        <a:lnTo>
                          <a:pt x="0" y="0"/>
                        </a:lnTo>
                        <a:lnTo>
                          <a:pt x="0" y="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cxnSp>
              <p:nvCxnSpPr>
                <p:cNvPr id="147" name="Straight Connector 146"/>
                <p:cNvCxnSpPr/>
                <p:nvPr/>
              </p:nvCxnSpPr>
              <p:spPr>
                <a:xfrm>
                  <a:off x="1129666" y="2614613"/>
                  <a:ext cx="1213813" cy="0"/>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148" name="Isosceles Triangle 147"/>
                <p:cNvSpPr/>
                <p:nvPr/>
              </p:nvSpPr>
              <p:spPr bwMode="gray">
                <a:xfrm>
                  <a:off x="1608772" y="2519363"/>
                  <a:ext cx="255600" cy="95250"/>
                </a:xfrm>
                <a:prstGeom prst="triangl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grpSp>
          <p:sp>
            <p:nvSpPr>
              <p:cNvPr id="191" name="Freeform 284"/>
              <p:cNvSpPr>
                <a:spLocks noEditPoints="1"/>
              </p:cNvSpPr>
              <p:nvPr/>
            </p:nvSpPr>
            <p:spPr bwMode="auto">
              <a:xfrm>
                <a:off x="7891039" y="1420957"/>
                <a:ext cx="243036" cy="437188"/>
              </a:xfrm>
              <a:custGeom>
                <a:avLst/>
                <a:gdLst>
                  <a:gd name="T0" fmla="*/ 392 w 766"/>
                  <a:gd name="T1" fmla="*/ 920 h 1528"/>
                  <a:gd name="T2" fmla="*/ 414 w 766"/>
                  <a:gd name="T3" fmla="*/ 932 h 1528"/>
                  <a:gd name="T4" fmla="*/ 426 w 766"/>
                  <a:gd name="T5" fmla="*/ 954 h 1528"/>
                  <a:gd name="T6" fmla="*/ 426 w 766"/>
                  <a:gd name="T7" fmla="*/ 972 h 1528"/>
                  <a:gd name="T8" fmla="*/ 414 w 766"/>
                  <a:gd name="T9" fmla="*/ 994 h 1528"/>
                  <a:gd name="T10" fmla="*/ 392 w 766"/>
                  <a:gd name="T11" fmla="*/ 1008 h 1528"/>
                  <a:gd name="T12" fmla="*/ 374 w 766"/>
                  <a:gd name="T13" fmla="*/ 1008 h 1528"/>
                  <a:gd name="T14" fmla="*/ 352 w 766"/>
                  <a:gd name="T15" fmla="*/ 994 h 1528"/>
                  <a:gd name="T16" fmla="*/ 340 w 766"/>
                  <a:gd name="T17" fmla="*/ 972 h 1528"/>
                  <a:gd name="T18" fmla="*/ 340 w 766"/>
                  <a:gd name="T19" fmla="*/ 954 h 1528"/>
                  <a:gd name="T20" fmla="*/ 352 w 766"/>
                  <a:gd name="T21" fmla="*/ 932 h 1528"/>
                  <a:gd name="T22" fmla="*/ 374 w 766"/>
                  <a:gd name="T23" fmla="*/ 920 h 1528"/>
                  <a:gd name="T24" fmla="*/ 536 w 766"/>
                  <a:gd name="T25" fmla="*/ 1528 h 1528"/>
                  <a:gd name="T26" fmla="*/ 230 w 766"/>
                  <a:gd name="T27" fmla="*/ 1528 h 1528"/>
                  <a:gd name="T28" fmla="*/ 16 w 766"/>
                  <a:gd name="T29" fmla="*/ 1508 h 1528"/>
                  <a:gd name="T30" fmla="*/ 4 w 766"/>
                  <a:gd name="T31" fmla="*/ 1504 h 1528"/>
                  <a:gd name="T32" fmla="*/ 0 w 766"/>
                  <a:gd name="T33" fmla="*/ 38 h 1528"/>
                  <a:gd name="T34" fmla="*/ 4 w 766"/>
                  <a:gd name="T35" fmla="*/ 26 h 1528"/>
                  <a:gd name="T36" fmla="*/ 90 w 766"/>
                  <a:gd name="T37" fmla="*/ 22 h 1528"/>
                  <a:gd name="T38" fmla="*/ 676 w 766"/>
                  <a:gd name="T39" fmla="*/ 22 h 1528"/>
                  <a:gd name="T40" fmla="*/ 756 w 766"/>
                  <a:gd name="T41" fmla="*/ 22 h 1528"/>
                  <a:gd name="T42" fmla="*/ 766 w 766"/>
                  <a:gd name="T43" fmla="*/ 38 h 1528"/>
                  <a:gd name="T44" fmla="*/ 764 w 766"/>
                  <a:gd name="T45" fmla="*/ 1498 h 1528"/>
                  <a:gd name="T46" fmla="*/ 750 w 766"/>
                  <a:gd name="T47" fmla="*/ 1508 h 1528"/>
                  <a:gd name="T48" fmla="*/ 536 w 766"/>
                  <a:gd name="T49" fmla="*/ 1528 h 1528"/>
                  <a:gd name="T50" fmla="*/ 648 w 766"/>
                  <a:gd name="T51" fmla="*/ 156 h 1528"/>
                  <a:gd name="T52" fmla="*/ 118 w 766"/>
                  <a:gd name="T53" fmla="*/ 496 h 1528"/>
                  <a:gd name="T54" fmla="*/ 118 w 766"/>
                  <a:gd name="T55" fmla="*/ 348 h 1528"/>
                  <a:gd name="T56" fmla="*/ 648 w 766"/>
                  <a:gd name="T57" fmla="*/ 688 h 1528"/>
                  <a:gd name="T58" fmla="*/ 118 w 766"/>
                  <a:gd name="T59" fmla="*/ 688 h 1528"/>
                  <a:gd name="T60" fmla="*/ 366 w 766"/>
                  <a:gd name="T61" fmla="*/ 882 h 1528"/>
                  <a:gd name="T62" fmla="*/ 324 w 766"/>
                  <a:gd name="T63" fmla="*/ 904 h 1528"/>
                  <a:gd name="T64" fmla="*/ 302 w 766"/>
                  <a:gd name="T65" fmla="*/ 946 h 1528"/>
                  <a:gd name="T66" fmla="*/ 302 w 766"/>
                  <a:gd name="T67" fmla="*/ 980 h 1528"/>
                  <a:gd name="T68" fmla="*/ 324 w 766"/>
                  <a:gd name="T69" fmla="*/ 1022 h 1528"/>
                  <a:gd name="T70" fmla="*/ 366 w 766"/>
                  <a:gd name="T71" fmla="*/ 1044 h 1528"/>
                  <a:gd name="T72" fmla="*/ 400 w 766"/>
                  <a:gd name="T73" fmla="*/ 1044 h 1528"/>
                  <a:gd name="T74" fmla="*/ 442 w 766"/>
                  <a:gd name="T75" fmla="*/ 1022 h 1528"/>
                  <a:gd name="T76" fmla="*/ 464 w 766"/>
                  <a:gd name="T77" fmla="*/ 980 h 1528"/>
                  <a:gd name="T78" fmla="*/ 464 w 766"/>
                  <a:gd name="T79" fmla="*/ 946 h 1528"/>
                  <a:gd name="T80" fmla="*/ 442 w 766"/>
                  <a:gd name="T81" fmla="*/ 904 h 1528"/>
                  <a:gd name="T82" fmla="*/ 400 w 766"/>
                  <a:gd name="T83" fmla="*/ 882 h 1528"/>
                  <a:gd name="T84" fmla="*/ 648 w 766"/>
                  <a:gd name="T85" fmla="*/ 1362 h 1528"/>
                  <a:gd name="T86" fmla="*/ 624 w 766"/>
                  <a:gd name="T87" fmla="*/ 1014 h 1528"/>
                  <a:gd name="T88" fmla="*/ 534 w 766"/>
                  <a:gd name="T89" fmla="*/ 1084 h 1528"/>
                  <a:gd name="T90" fmla="*/ 442 w 766"/>
                  <a:gd name="T91" fmla="*/ 1114 h 1528"/>
                  <a:gd name="T92" fmla="*/ 382 w 766"/>
                  <a:gd name="T93" fmla="*/ 1120 h 1528"/>
                  <a:gd name="T94" fmla="*/ 342 w 766"/>
                  <a:gd name="T95" fmla="*/ 1118 h 1528"/>
                  <a:gd name="T96" fmla="*/ 268 w 766"/>
                  <a:gd name="T97" fmla="*/ 1098 h 1528"/>
                  <a:gd name="T98" fmla="*/ 170 w 766"/>
                  <a:gd name="T99" fmla="*/ 1040 h 1528"/>
                  <a:gd name="T100" fmla="*/ 118 w 766"/>
                  <a:gd name="T101" fmla="*/ 1362 h 1528"/>
                  <a:gd name="T102" fmla="*/ 648 w 766"/>
                  <a:gd name="T103" fmla="*/ 1362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66" h="1528">
                    <a:moveTo>
                      <a:pt x="382" y="918"/>
                    </a:moveTo>
                    <a:lnTo>
                      <a:pt x="382" y="918"/>
                    </a:lnTo>
                    <a:lnTo>
                      <a:pt x="392" y="920"/>
                    </a:lnTo>
                    <a:lnTo>
                      <a:pt x="400" y="922"/>
                    </a:lnTo>
                    <a:lnTo>
                      <a:pt x="408" y="926"/>
                    </a:lnTo>
                    <a:lnTo>
                      <a:pt x="414" y="932"/>
                    </a:lnTo>
                    <a:lnTo>
                      <a:pt x="420" y="938"/>
                    </a:lnTo>
                    <a:lnTo>
                      <a:pt x="424" y="946"/>
                    </a:lnTo>
                    <a:lnTo>
                      <a:pt x="426" y="954"/>
                    </a:lnTo>
                    <a:lnTo>
                      <a:pt x="428" y="964"/>
                    </a:lnTo>
                    <a:lnTo>
                      <a:pt x="428" y="964"/>
                    </a:lnTo>
                    <a:lnTo>
                      <a:pt x="426" y="972"/>
                    </a:lnTo>
                    <a:lnTo>
                      <a:pt x="424" y="980"/>
                    </a:lnTo>
                    <a:lnTo>
                      <a:pt x="420" y="988"/>
                    </a:lnTo>
                    <a:lnTo>
                      <a:pt x="414" y="994"/>
                    </a:lnTo>
                    <a:lnTo>
                      <a:pt x="408" y="1000"/>
                    </a:lnTo>
                    <a:lnTo>
                      <a:pt x="400" y="1004"/>
                    </a:lnTo>
                    <a:lnTo>
                      <a:pt x="392" y="1008"/>
                    </a:lnTo>
                    <a:lnTo>
                      <a:pt x="382" y="1008"/>
                    </a:lnTo>
                    <a:lnTo>
                      <a:pt x="382" y="1008"/>
                    </a:lnTo>
                    <a:lnTo>
                      <a:pt x="374" y="1008"/>
                    </a:lnTo>
                    <a:lnTo>
                      <a:pt x="366" y="1004"/>
                    </a:lnTo>
                    <a:lnTo>
                      <a:pt x="358" y="1000"/>
                    </a:lnTo>
                    <a:lnTo>
                      <a:pt x="352" y="994"/>
                    </a:lnTo>
                    <a:lnTo>
                      <a:pt x="346" y="988"/>
                    </a:lnTo>
                    <a:lnTo>
                      <a:pt x="342" y="980"/>
                    </a:lnTo>
                    <a:lnTo>
                      <a:pt x="340" y="972"/>
                    </a:lnTo>
                    <a:lnTo>
                      <a:pt x="338" y="964"/>
                    </a:lnTo>
                    <a:lnTo>
                      <a:pt x="338" y="964"/>
                    </a:lnTo>
                    <a:lnTo>
                      <a:pt x="340" y="954"/>
                    </a:lnTo>
                    <a:lnTo>
                      <a:pt x="342" y="946"/>
                    </a:lnTo>
                    <a:lnTo>
                      <a:pt x="346" y="938"/>
                    </a:lnTo>
                    <a:lnTo>
                      <a:pt x="352" y="932"/>
                    </a:lnTo>
                    <a:lnTo>
                      <a:pt x="358" y="926"/>
                    </a:lnTo>
                    <a:lnTo>
                      <a:pt x="366" y="922"/>
                    </a:lnTo>
                    <a:lnTo>
                      <a:pt x="374" y="920"/>
                    </a:lnTo>
                    <a:lnTo>
                      <a:pt x="382" y="918"/>
                    </a:lnTo>
                    <a:lnTo>
                      <a:pt x="382" y="918"/>
                    </a:lnTo>
                    <a:close/>
                    <a:moveTo>
                      <a:pt x="536" y="1528"/>
                    </a:moveTo>
                    <a:lnTo>
                      <a:pt x="536" y="1508"/>
                    </a:lnTo>
                    <a:lnTo>
                      <a:pt x="230" y="1508"/>
                    </a:lnTo>
                    <a:lnTo>
                      <a:pt x="230" y="1528"/>
                    </a:lnTo>
                    <a:lnTo>
                      <a:pt x="94" y="1528"/>
                    </a:lnTo>
                    <a:lnTo>
                      <a:pt x="94" y="1508"/>
                    </a:lnTo>
                    <a:lnTo>
                      <a:pt x="16" y="1508"/>
                    </a:lnTo>
                    <a:lnTo>
                      <a:pt x="16" y="1508"/>
                    </a:lnTo>
                    <a:lnTo>
                      <a:pt x="10" y="1508"/>
                    </a:lnTo>
                    <a:lnTo>
                      <a:pt x="4" y="1504"/>
                    </a:lnTo>
                    <a:lnTo>
                      <a:pt x="2" y="1498"/>
                    </a:lnTo>
                    <a:lnTo>
                      <a:pt x="0" y="1492"/>
                    </a:lnTo>
                    <a:lnTo>
                      <a:pt x="0" y="38"/>
                    </a:lnTo>
                    <a:lnTo>
                      <a:pt x="0" y="38"/>
                    </a:lnTo>
                    <a:lnTo>
                      <a:pt x="2" y="32"/>
                    </a:lnTo>
                    <a:lnTo>
                      <a:pt x="4" y="26"/>
                    </a:lnTo>
                    <a:lnTo>
                      <a:pt x="10" y="22"/>
                    </a:lnTo>
                    <a:lnTo>
                      <a:pt x="16" y="22"/>
                    </a:lnTo>
                    <a:lnTo>
                      <a:pt x="90" y="22"/>
                    </a:lnTo>
                    <a:lnTo>
                      <a:pt x="108" y="0"/>
                    </a:lnTo>
                    <a:lnTo>
                      <a:pt x="658" y="0"/>
                    </a:lnTo>
                    <a:lnTo>
                      <a:pt x="676" y="22"/>
                    </a:lnTo>
                    <a:lnTo>
                      <a:pt x="750" y="22"/>
                    </a:lnTo>
                    <a:lnTo>
                      <a:pt x="750" y="22"/>
                    </a:lnTo>
                    <a:lnTo>
                      <a:pt x="756" y="22"/>
                    </a:lnTo>
                    <a:lnTo>
                      <a:pt x="762" y="26"/>
                    </a:lnTo>
                    <a:lnTo>
                      <a:pt x="764" y="32"/>
                    </a:lnTo>
                    <a:lnTo>
                      <a:pt x="766" y="38"/>
                    </a:lnTo>
                    <a:lnTo>
                      <a:pt x="766" y="1492"/>
                    </a:lnTo>
                    <a:lnTo>
                      <a:pt x="766" y="1492"/>
                    </a:lnTo>
                    <a:lnTo>
                      <a:pt x="764" y="1498"/>
                    </a:lnTo>
                    <a:lnTo>
                      <a:pt x="762" y="1504"/>
                    </a:lnTo>
                    <a:lnTo>
                      <a:pt x="756" y="1508"/>
                    </a:lnTo>
                    <a:lnTo>
                      <a:pt x="750" y="1508"/>
                    </a:lnTo>
                    <a:lnTo>
                      <a:pt x="672" y="1508"/>
                    </a:lnTo>
                    <a:lnTo>
                      <a:pt x="672" y="1528"/>
                    </a:lnTo>
                    <a:lnTo>
                      <a:pt x="536" y="1528"/>
                    </a:lnTo>
                    <a:close/>
                    <a:moveTo>
                      <a:pt x="118" y="304"/>
                    </a:moveTo>
                    <a:lnTo>
                      <a:pt x="648" y="304"/>
                    </a:lnTo>
                    <a:lnTo>
                      <a:pt x="648" y="156"/>
                    </a:lnTo>
                    <a:lnTo>
                      <a:pt x="118" y="156"/>
                    </a:lnTo>
                    <a:lnTo>
                      <a:pt x="118" y="304"/>
                    </a:lnTo>
                    <a:close/>
                    <a:moveTo>
                      <a:pt x="118" y="496"/>
                    </a:moveTo>
                    <a:lnTo>
                      <a:pt x="648" y="496"/>
                    </a:lnTo>
                    <a:lnTo>
                      <a:pt x="648" y="348"/>
                    </a:lnTo>
                    <a:lnTo>
                      <a:pt x="118" y="348"/>
                    </a:lnTo>
                    <a:lnTo>
                      <a:pt x="118" y="496"/>
                    </a:lnTo>
                    <a:close/>
                    <a:moveTo>
                      <a:pt x="118" y="688"/>
                    </a:moveTo>
                    <a:lnTo>
                      <a:pt x="648" y="688"/>
                    </a:lnTo>
                    <a:lnTo>
                      <a:pt x="648" y="540"/>
                    </a:lnTo>
                    <a:lnTo>
                      <a:pt x="118" y="540"/>
                    </a:lnTo>
                    <a:lnTo>
                      <a:pt x="118" y="688"/>
                    </a:lnTo>
                    <a:close/>
                    <a:moveTo>
                      <a:pt x="382" y="880"/>
                    </a:moveTo>
                    <a:lnTo>
                      <a:pt x="382" y="880"/>
                    </a:lnTo>
                    <a:lnTo>
                      <a:pt x="366" y="882"/>
                    </a:lnTo>
                    <a:lnTo>
                      <a:pt x="350" y="886"/>
                    </a:lnTo>
                    <a:lnTo>
                      <a:pt x="336" y="894"/>
                    </a:lnTo>
                    <a:lnTo>
                      <a:pt x="324" y="904"/>
                    </a:lnTo>
                    <a:lnTo>
                      <a:pt x="314" y="916"/>
                    </a:lnTo>
                    <a:lnTo>
                      <a:pt x="306" y="930"/>
                    </a:lnTo>
                    <a:lnTo>
                      <a:pt x="302" y="946"/>
                    </a:lnTo>
                    <a:lnTo>
                      <a:pt x="300" y="964"/>
                    </a:lnTo>
                    <a:lnTo>
                      <a:pt x="300" y="964"/>
                    </a:lnTo>
                    <a:lnTo>
                      <a:pt x="302" y="980"/>
                    </a:lnTo>
                    <a:lnTo>
                      <a:pt x="306" y="996"/>
                    </a:lnTo>
                    <a:lnTo>
                      <a:pt x="314" y="1010"/>
                    </a:lnTo>
                    <a:lnTo>
                      <a:pt x="324" y="1022"/>
                    </a:lnTo>
                    <a:lnTo>
                      <a:pt x="336" y="1032"/>
                    </a:lnTo>
                    <a:lnTo>
                      <a:pt x="350" y="1040"/>
                    </a:lnTo>
                    <a:lnTo>
                      <a:pt x="366" y="1044"/>
                    </a:lnTo>
                    <a:lnTo>
                      <a:pt x="382" y="1046"/>
                    </a:lnTo>
                    <a:lnTo>
                      <a:pt x="382" y="1046"/>
                    </a:lnTo>
                    <a:lnTo>
                      <a:pt x="400" y="1044"/>
                    </a:lnTo>
                    <a:lnTo>
                      <a:pt x="416" y="1040"/>
                    </a:lnTo>
                    <a:lnTo>
                      <a:pt x="430" y="1032"/>
                    </a:lnTo>
                    <a:lnTo>
                      <a:pt x="442" y="1022"/>
                    </a:lnTo>
                    <a:lnTo>
                      <a:pt x="452" y="1010"/>
                    </a:lnTo>
                    <a:lnTo>
                      <a:pt x="460" y="996"/>
                    </a:lnTo>
                    <a:lnTo>
                      <a:pt x="464" y="980"/>
                    </a:lnTo>
                    <a:lnTo>
                      <a:pt x="466" y="964"/>
                    </a:lnTo>
                    <a:lnTo>
                      <a:pt x="466" y="964"/>
                    </a:lnTo>
                    <a:lnTo>
                      <a:pt x="464" y="946"/>
                    </a:lnTo>
                    <a:lnTo>
                      <a:pt x="460" y="930"/>
                    </a:lnTo>
                    <a:lnTo>
                      <a:pt x="452" y="916"/>
                    </a:lnTo>
                    <a:lnTo>
                      <a:pt x="442" y="904"/>
                    </a:lnTo>
                    <a:lnTo>
                      <a:pt x="430" y="894"/>
                    </a:lnTo>
                    <a:lnTo>
                      <a:pt x="416" y="886"/>
                    </a:lnTo>
                    <a:lnTo>
                      <a:pt x="400" y="882"/>
                    </a:lnTo>
                    <a:lnTo>
                      <a:pt x="382" y="880"/>
                    </a:lnTo>
                    <a:lnTo>
                      <a:pt x="382" y="880"/>
                    </a:lnTo>
                    <a:close/>
                    <a:moveTo>
                      <a:pt x="648" y="1362"/>
                    </a:moveTo>
                    <a:lnTo>
                      <a:pt x="648" y="984"/>
                    </a:lnTo>
                    <a:lnTo>
                      <a:pt x="648" y="984"/>
                    </a:lnTo>
                    <a:lnTo>
                      <a:pt x="624" y="1014"/>
                    </a:lnTo>
                    <a:lnTo>
                      <a:pt x="596" y="1040"/>
                    </a:lnTo>
                    <a:lnTo>
                      <a:pt x="566" y="1064"/>
                    </a:lnTo>
                    <a:lnTo>
                      <a:pt x="534" y="1084"/>
                    </a:lnTo>
                    <a:lnTo>
                      <a:pt x="498" y="1098"/>
                    </a:lnTo>
                    <a:lnTo>
                      <a:pt x="462" y="1110"/>
                    </a:lnTo>
                    <a:lnTo>
                      <a:pt x="442" y="1114"/>
                    </a:lnTo>
                    <a:lnTo>
                      <a:pt x="424" y="1118"/>
                    </a:lnTo>
                    <a:lnTo>
                      <a:pt x="404" y="1120"/>
                    </a:lnTo>
                    <a:lnTo>
                      <a:pt x="382" y="1120"/>
                    </a:lnTo>
                    <a:lnTo>
                      <a:pt x="382" y="1120"/>
                    </a:lnTo>
                    <a:lnTo>
                      <a:pt x="362" y="1120"/>
                    </a:lnTo>
                    <a:lnTo>
                      <a:pt x="342" y="1118"/>
                    </a:lnTo>
                    <a:lnTo>
                      <a:pt x="324" y="1114"/>
                    </a:lnTo>
                    <a:lnTo>
                      <a:pt x="304" y="1110"/>
                    </a:lnTo>
                    <a:lnTo>
                      <a:pt x="268" y="1098"/>
                    </a:lnTo>
                    <a:lnTo>
                      <a:pt x="232" y="1084"/>
                    </a:lnTo>
                    <a:lnTo>
                      <a:pt x="200" y="1064"/>
                    </a:lnTo>
                    <a:lnTo>
                      <a:pt x="170" y="1040"/>
                    </a:lnTo>
                    <a:lnTo>
                      <a:pt x="142" y="1014"/>
                    </a:lnTo>
                    <a:lnTo>
                      <a:pt x="118" y="984"/>
                    </a:lnTo>
                    <a:lnTo>
                      <a:pt x="118" y="1362"/>
                    </a:lnTo>
                    <a:lnTo>
                      <a:pt x="648" y="1362"/>
                    </a:lnTo>
                    <a:close/>
                    <a:moveTo>
                      <a:pt x="648" y="1362"/>
                    </a:moveTo>
                    <a:lnTo>
                      <a:pt x="648" y="136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cxnSp>
            <p:nvCxnSpPr>
              <p:cNvPr id="199" name="Straight Connector 198"/>
              <p:cNvCxnSpPr/>
              <p:nvPr/>
            </p:nvCxnSpPr>
            <p:spPr>
              <a:xfrm flipV="1">
                <a:off x="8012557" y="1908259"/>
                <a:ext cx="0" cy="185316"/>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6906610" y="2013271"/>
                <a:ext cx="2203450" cy="80304"/>
                <a:chOff x="913788" y="3706571"/>
                <a:chExt cx="2661938" cy="80304"/>
              </a:xfrm>
            </p:grpSpPr>
            <p:cxnSp>
              <p:nvCxnSpPr>
                <p:cNvPr id="192" name="Straight Connector 191"/>
                <p:cNvCxnSpPr/>
                <p:nvPr/>
              </p:nvCxnSpPr>
              <p:spPr>
                <a:xfrm>
                  <a:off x="913788" y="3706571"/>
                  <a:ext cx="2661938" cy="0"/>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flipV="1">
                  <a:off x="913788" y="3706572"/>
                  <a:ext cx="0" cy="80303"/>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flipV="1">
                  <a:off x="3575726" y="3706572"/>
                  <a:ext cx="0" cy="80303"/>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grpSp>
        </p:grpSp>
        <p:grpSp>
          <p:nvGrpSpPr>
            <p:cNvPr id="227" name="Group 226"/>
            <p:cNvGrpSpPr/>
            <p:nvPr/>
          </p:nvGrpSpPr>
          <p:grpSpPr>
            <a:xfrm>
              <a:off x="10788506" y="1794548"/>
              <a:ext cx="795386" cy="1020790"/>
              <a:chOff x="1129666" y="1743803"/>
              <a:chExt cx="1213813" cy="1557794"/>
            </a:xfrm>
          </p:grpSpPr>
          <p:sp>
            <p:nvSpPr>
              <p:cNvPr id="228" name="TextBox 227"/>
              <p:cNvSpPr txBox="1"/>
              <p:nvPr/>
            </p:nvSpPr>
            <p:spPr>
              <a:xfrm>
                <a:off x="1892311" y="2679700"/>
                <a:ext cx="206375" cy="234950"/>
              </a:xfrm>
              <a:prstGeom prst="rect">
                <a:avLst/>
              </a:prstGeom>
              <a:noFill/>
            </p:spPr>
            <p:txBody>
              <a:bodyPr wrap="none" lIns="0" tIns="0" rIns="0" bIns="0" rtlCol="0">
                <a:noAutofit/>
              </a:bodyPr>
              <a:lstStyle/>
              <a:p>
                <a:pPr algn="ctr">
                  <a:lnSpc>
                    <a:spcPct val="90000"/>
                  </a:lnSpc>
                </a:pPr>
                <a:r>
                  <a:rPr lang="en-US" sz="1400" dirty="0" smtClean="0"/>
                  <a:t>..</a:t>
                </a:r>
                <a:endParaRPr lang="en-US" sz="1400" dirty="0"/>
              </a:p>
            </p:txBody>
          </p:sp>
          <p:sp>
            <p:nvSpPr>
              <p:cNvPr id="229" name="TextBox 228"/>
              <p:cNvSpPr txBox="1"/>
              <p:nvPr/>
            </p:nvSpPr>
            <p:spPr>
              <a:xfrm>
                <a:off x="1514708" y="3034230"/>
                <a:ext cx="427795" cy="267367"/>
              </a:xfrm>
              <a:prstGeom prst="rect">
                <a:avLst/>
              </a:prstGeom>
              <a:noFill/>
            </p:spPr>
            <p:txBody>
              <a:bodyPr wrap="none" lIns="0" tIns="0" rIns="0" bIns="0" rtlCol="0" anchor="ctr">
                <a:noAutofit/>
              </a:bodyPr>
              <a:lstStyle/>
              <a:p>
                <a:pPr>
                  <a:lnSpc>
                    <a:spcPct val="90000"/>
                  </a:lnSpc>
                </a:pPr>
                <a:r>
                  <a:rPr lang="en-US" sz="1600" dirty="0" smtClean="0">
                    <a:solidFill>
                      <a:schemeClr val="bg2">
                        <a:lumMod val="50000"/>
                      </a:schemeClr>
                    </a:solidFill>
                  </a:rPr>
                  <a:t>42K</a:t>
                </a:r>
                <a:endParaRPr lang="en-US" sz="1600" dirty="0">
                  <a:solidFill>
                    <a:schemeClr val="bg2">
                      <a:lumMod val="50000"/>
                    </a:schemeClr>
                  </a:solidFill>
                </a:endParaRPr>
              </a:p>
            </p:txBody>
          </p:sp>
          <p:sp>
            <p:nvSpPr>
              <p:cNvPr id="230" name="Freeform 284"/>
              <p:cNvSpPr>
                <a:spLocks noEditPoints="1"/>
              </p:cNvSpPr>
              <p:nvPr/>
            </p:nvSpPr>
            <p:spPr bwMode="auto">
              <a:xfrm>
                <a:off x="1569340" y="1743803"/>
                <a:ext cx="334465" cy="667179"/>
              </a:xfrm>
              <a:custGeom>
                <a:avLst/>
                <a:gdLst>
                  <a:gd name="T0" fmla="*/ 392 w 766"/>
                  <a:gd name="T1" fmla="*/ 920 h 1528"/>
                  <a:gd name="T2" fmla="*/ 414 w 766"/>
                  <a:gd name="T3" fmla="*/ 932 h 1528"/>
                  <a:gd name="T4" fmla="*/ 426 w 766"/>
                  <a:gd name="T5" fmla="*/ 954 h 1528"/>
                  <a:gd name="T6" fmla="*/ 426 w 766"/>
                  <a:gd name="T7" fmla="*/ 972 h 1528"/>
                  <a:gd name="T8" fmla="*/ 414 w 766"/>
                  <a:gd name="T9" fmla="*/ 994 h 1528"/>
                  <a:gd name="T10" fmla="*/ 392 w 766"/>
                  <a:gd name="T11" fmla="*/ 1008 h 1528"/>
                  <a:gd name="T12" fmla="*/ 374 w 766"/>
                  <a:gd name="T13" fmla="*/ 1008 h 1528"/>
                  <a:gd name="T14" fmla="*/ 352 w 766"/>
                  <a:gd name="T15" fmla="*/ 994 h 1528"/>
                  <a:gd name="T16" fmla="*/ 340 w 766"/>
                  <a:gd name="T17" fmla="*/ 972 h 1528"/>
                  <a:gd name="T18" fmla="*/ 340 w 766"/>
                  <a:gd name="T19" fmla="*/ 954 h 1528"/>
                  <a:gd name="T20" fmla="*/ 352 w 766"/>
                  <a:gd name="T21" fmla="*/ 932 h 1528"/>
                  <a:gd name="T22" fmla="*/ 374 w 766"/>
                  <a:gd name="T23" fmla="*/ 920 h 1528"/>
                  <a:gd name="T24" fmla="*/ 536 w 766"/>
                  <a:gd name="T25" fmla="*/ 1528 h 1528"/>
                  <a:gd name="T26" fmla="*/ 230 w 766"/>
                  <a:gd name="T27" fmla="*/ 1528 h 1528"/>
                  <a:gd name="T28" fmla="*/ 16 w 766"/>
                  <a:gd name="T29" fmla="*/ 1508 h 1528"/>
                  <a:gd name="T30" fmla="*/ 4 w 766"/>
                  <a:gd name="T31" fmla="*/ 1504 h 1528"/>
                  <a:gd name="T32" fmla="*/ 0 w 766"/>
                  <a:gd name="T33" fmla="*/ 38 h 1528"/>
                  <a:gd name="T34" fmla="*/ 4 w 766"/>
                  <a:gd name="T35" fmla="*/ 26 h 1528"/>
                  <a:gd name="T36" fmla="*/ 90 w 766"/>
                  <a:gd name="T37" fmla="*/ 22 h 1528"/>
                  <a:gd name="T38" fmla="*/ 676 w 766"/>
                  <a:gd name="T39" fmla="*/ 22 h 1528"/>
                  <a:gd name="T40" fmla="*/ 756 w 766"/>
                  <a:gd name="T41" fmla="*/ 22 h 1528"/>
                  <a:gd name="T42" fmla="*/ 766 w 766"/>
                  <a:gd name="T43" fmla="*/ 38 h 1528"/>
                  <a:gd name="T44" fmla="*/ 764 w 766"/>
                  <a:gd name="T45" fmla="*/ 1498 h 1528"/>
                  <a:gd name="T46" fmla="*/ 750 w 766"/>
                  <a:gd name="T47" fmla="*/ 1508 h 1528"/>
                  <a:gd name="T48" fmla="*/ 536 w 766"/>
                  <a:gd name="T49" fmla="*/ 1528 h 1528"/>
                  <a:gd name="T50" fmla="*/ 648 w 766"/>
                  <a:gd name="T51" fmla="*/ 156 h 1528"/>
                  <a:gd name="T52" fmla="*/ 118 w 766"/>
                  <a:gd name="T53" fmla="*/ 496 h 1528"/>
                  <a:gd name="T54" fmla="*/ 118 w 766"/>
                  <a:gd name="T55" fmla="*/ 348 h 1528"/>
                  <a:gd name="T56" fmla="*/ 648 w 766"/>
                  <a:gd name="T57" fmla="*/ 688 h 1528"/>
                  <a:gd name="T58" fmla="*/ 118 w 766"/>
                  <a:gd name="T59" fmla="*/ 688 h 1528"/>
                  <a:gd name="T60" fmla="*/ 366 w 766"/>
                  <a:gd name="T61" fmla="*/ 882 h 1528"/>
                  <a:gd name="T62" fmla="*/ 324 w 766"/>
                  <a:gd name="T63" fmla="*/ 904 h 1528"/>
                  <a:gd name="T64" fmla="*/ 302 w 766"/>
                  <a:gd name="T65" fmla="*/ 946 h 1528"/>
                  <a:gd name="T66" fmla="*/ 302 w 766"/>
                  <a:gd name="T67" fmla="*/ 980 h 1528"/>
                  <a:gd name="T68" fmla="*/ 324 w 766"/>
                  <a:gd name="T69" fmla="*/ 1022 h 1528"/>
                  <a:gd name="T70" fmla="*/ 366 w 766"/>
                  <a:gd name="T71" fmla="*/ 1044 h 1528"/>
                  <a:gd name="T72" fmla="*/ 400 w 766"/>
                  <a:gd name="T73" fmla="*/ 1044 h 1528"/>
                  <a:gd name="T74" fmla="*/ 442 w 766"/>
                  <a:gd name="T75" fmla="*/ 1022 h 1528"/>
                  <a:gd name="T76" fmla="*/ 464 w 766"/>
                  <a:gd name="T77" fmla="*/ 980 h 1528"/>
                  <a:gd name="T78" fmla="*/ 464 w 766"/>
                  <a:gd name="T79" fmla="*/ 946 h 1528"/>
                  <a:gd name="T80" fmla="*/ 442 w 766"/>
                  <a:gd name="T81" fmla="*/ 904 h 1528"/>
                  <a:gd name="T82" fmla="*/ 400 w 766"/>
                  <a:gd name="T83" fmla="*/ 882 h 1528"/>
                  <a:gd name="T84" fmla="*/ 648 w 766"/>
                  <a:gd name="T85" fmla="*/ 1362 h 1528"/>
                  <a:gd name="T86" fmla="*/ 624 w 766"/>
                  <a:gd name="T87" fmla="*/ 1014 h 1528"/>
                  <a:gd name="T88" fmla="*/ 534 w 766"/>
                  <a:gd name="T89" fmla="*/ 1084 h 1528"/>
                  <a:gd name="T90" fmla="*/ 442 w 766"/>
                  <a:gd name="T91" fmla="*/ 1114 h 1528"/>
                  <a:gd name="T92" fmla="*/ 382 w 766"/>
                  <a:gd name="T93" fmla="*/ 1120 h 1528"/>
                  <a:gd name="T94" fmla="*/ 342 w 766"/>
                  <a:gd name="T95" fmla="*/ 1118 h 1528"/>
                  <a:gd name="T96" fmla="*/ 268 w 766"/>
                  <a:gd name="T97" fmla="*/ 1098 h 1528"/>
                  <a:gd name="T98" fmla="*/ 170 w 766"/>
                  <a:gd name="T99" fmla="*/ 1040 h 1528"/>
                  <a:gd name="T100" fmla="*/ 118 w 766"/>
                  <a:gd name="T101" fmla="*/ 1362 h 1528"/>
                  <a:gd name="T102" fmla="*/ 648 w 766"/>
                  <a:gd name="T103" fmla="*/ 1362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66" h="1528">
                    <a:moveTo>
                      <a:pt x="382" y="918"/>
                    </a:moveTo>
                    <a:lnTo>
                      <a:pt x="382" y="918"/>
                    </a:lnTo>
                    <a:lnTo>
                      <a:pt x="392" y="920"/>
                    </a:lnTo>
                    <a:lnTo>
                      <a:pt x="400" y="922"/>
                    </a:lnTo>
                    <a:lnTo>
                      <a:pt x="408" y="926"/>
                    </a:lnTo>
                    <a:lnTo>
                      <a:pt x="414" y="932"/>
                    </a:lnTo>
                    <a:lnTo>
                      <a:pt x="420" y="938"/>
                    </a:lnTo>
                    <a:lnTo>
                      <a:pt x="424" y="946"/>
                    </a:lnTo>
                    <a:lnTo>
                      <a:pt x="426" y="954"/>
                    </a:lnTo>
                    <a:lnTo>
                      <a:pt x="428" y="964"/>
                    </a:lnTo>
                    <a:lnTo>
                      <a:pt x="428" y="964"/>
                    </a:lnTo>
                    <a:lnTo>
                      <a:pt x="426" y="972"/>
                    </a:lnTo>
                    <a:lnTo>
                      <a:pt x="424" y="980"/>
                    </a:lnTo>
                    <a:lnTo>
                      <a:pt x="420" y="988"/>
                    </a:lnTo>
                    <a:lnTo>
                      <a:pt x="414" y="994"/>
                    </a:lnTo>
                    <a:lnTo>
                      <a:pt x="408" y="1000"/>
                    </a:lnTo>
                    <a:lnTo>
                      <a:pt x="400" y="1004"/>
                    </a:lnTo>
                    <a:lnTo>
                      <a:pt x="392" y="1008"/>
                    </a:lnTo>
                    <a:lnTo>
                      <a:pt x="382" y="1008"/>
                    </a:lnTo>
                    <a:lnTo>
                      <a:pt x="382" y="1008"/>
                    </a:lnTo>
                    <a:lnTo>
                      <a:pt x="374" y="1008"/>
                    </a:lnTo>
                    <a:lnTo>
                      <a:pt x="366" y="1004"/>
                    </a:lnTo>
                    <a:lnTo>
                      <a:pt x="358" y="1000"/>
                    </a:lnTo>
                    <a:lnTo>
                      <a:pt x="352" y="994"/>
                    </a:lnTo>
                    <a:lnTo>
                      <a:pt x="346" y="988"/>
                    </a:lnTo>
                    <a:lnTo>
                      <a:pt x="342" y="980"/>
                    </a:lnTo>
                    <a:lnTo>
                      <a:pt x="340" y="972"/>
                    </a:lnTo>
                    <a:lnTo>
                      <a:pt x="338" y="964"/>
                    </a:lnTo>
                    <a:lnTo>
                      <a:pt x="338" y="964"/>
                    </a:lnTo>
                    <a:lnTo>
                      <a:pt x="340" y="954"/>
                    </a:lnTo>
                    <a:lnTo>
                      <a:pt x="342" y="946"/>
                    </a:lnTo>
                    <a:lnTo>
                      <a:pt x="346" y="938"/>
                    </a:lnTo>
                    <a:lnTo>
                      <a:pt x="352" y="932"/>
                    </a:lnTo>
                    <a:lnTo>
                      <a:pt x="358" y="926"/>
                    </a:lnTo>
                    <a:lnTo>
                      <a:pt x="366" y="922"/>
                    </a:lnTo>
                    <a:lnTo>
                      <a:pt x="374" y="920"/>
                    </a:lnTo>
                    <a:lnTo>
                      <a:pt x="382" y="918"/>
                    </a:lnTo>
                    <a:lnTo>
                      <a:pt x="382" y="918"/>
                    </a:lnTo>
                    <a:close/>
                    <a:moveTo>
                      <a:pt x="536" y="1528"/>
                    </a:moveTo>
                    <a:lnTo>
                      <a:pt x="536" y="1508"/>
                    </a:lnTo>
                    <a:lnTo>
                      <a:pt x="230" y="1508"/>
                    </a:lnTo>
                    <a:lnTo>
                      <a:pt x="230" y="1528"/>
                    </a:lnTo>
                    <a:lnTo>
                      <a:pt x="94" y="1528"/>
                    </a:lnTo>
                    <a:lnTo>
                      <a:pt x="94" y="1508"/>
                    </a:lnTo>
                    <a:lnTo>
                      <a:pt x="16" y="1508"/>
                    </a:lnTo>
                    <a:lnTo>
                      <a:pt x="16" y="1508"/>
                    </a:lnTo>
                    <a:lnTo>
                      <a:pt x="10" y="1508"/>
                    </a:lnTo>
                    <a:lnTo>
                      <a:pt x="4" y="1504"/>
                    </a:lnTo>
                    <a:lnTo>
                      <a:pt x="2" y="1498"/>
                    </a:lnTo>
                    <a:lnTo>
                      <a:pt x="0" y="1492"/>
                    </a:lnTo>
                    <a:lnTo>
                      <a:pt x="0" y="38"/>
                    </a:lnTo>
                    <a:lnTo>
                      <a:pt x="0" y="38"/>
                    </a:lnTo>
                    <a:lnTo>
                      <a:pt x="2" y="32"/>
                    </a:lnTo>
                    <a:lnTo>
                      <a:pt x="4" y="26"/>
                    </a:lnTo>
                    <a:lnTo>
                      <a:pt x="10" y="22"/>
                    </a:lnTo>
                    <a:lnTo>
                      <a:pt x="16" y="22"/>
                    </a:lnTo>
                    <a:lnTo>
                      <a:pt x="90" y="22"/>
                    </a:lnTo>
                    <a:lnTo>
                      <a:pt x="108" y="0"/>
                    </a:lnTo>
                    <a:lnTo>
                      <a:pt x="658" y="0"/>
                    </a:lnTo>
                    <a:lnTo>
                      <a:pt x="676" y="22"/>
                    </a:lnTo>
                    <a:lnTo>
                      <a:pt x="750" y="22"/>
                    </a:lnTo>
                    <a:lnTo>
                      <a:pt x="750" y="22"/>
                    </a:lnTo>
                    <a:lnTo>
                      <a:pt x="756" y="22"/>
                    </a:lnTo>
                    <a:lnTo>
                      <a:pt x="762" y="26"/>
                    </a:lnTo>
                    <a:lnTo>
                      <a:pt x="764" y="32"/>
                    </a:lnTo>
                    <a:lnTo>
                      <a:pt x="766" y="38"/>
                    </a:lnTo>
                    <a:lnTo>
                      <a:pt x="766" y="1492"/>
                    </a:lnTo>
                    <a:lnTo>
                      <a:pt x="766" y="1492"/>
                    </a:lnTo>
                    <a:lnTo>
                      <a:pt x="764" y="1498"/>
                    </a:lnTo>
                    <a:lnTo>
                      <a:pt x="762" y="1504"/>
                    </a:lnTo>
                    <a:lnTo>
                      <a:pt x="756" y="1508"/>
                    </a:lnTo>
                    <a:lnTo>
                      <a:pt x="750" y="1508"/>
                    </a:lnTo>
                    <a:lnTo>
                      <a:pt x="672" y="1508"/>
                    </a:lnTo>
                    <a:lnTo>
                      <a:pt x="672" y="1528"/>
                    </a:lnTo>
                    <a:lnTo>
                      <a:pt x="536" y="1528"/>
                    </a:lnTo>
                    <a:close/>
                    <a:moveTo>
                      <a:pt x="118" y="304"/>
                    </a:moveTo>
                    <a:lnTo>
                      <a:pt x="648" y="304"/>
                    </a:lnTo>
                    <a:lnTo>
                      <a:pt x="648" y="156"/>
                    </a:lnTo>
                    <a:lnTo>
                      <a:pt x="118" y="156"/>
                    </a:lnTo>
                    <a:lnTo>
                      <a:pt x="118" y="304"/>
                    </a:lnTo>
                    <a:close/>
                    <a:moveTo>
                      <a:pt x="118" y="496"/>
                    </a:moveTo>
                    <a:lnTo>
                      <a:pt x="648" y="496"/>
                    </a:lnTo>
                    <a:lnTo>
                      <a:pt x="648" y="348"/>
                    </a:lnTo>
                    <a:lnTo>
                      <a:pt x="118" y="348"/>
                    </a:lnTo>
                    <a:lnTo>
                      <a:pt x="118" y="496"/>
                    </a:lnTo>
                    <a:close/>
                    <a:moveTo>
                      <a:pt x="118" y="688"/>
                    </a:moveTo>
                    <a:lnTo>
                      <a:pt x="648" y="688"/>
                    </a:lnTo>
                    <a:lnTo>
                      <a:pt x="648" y="540"/>
                    </a:lnTo>
                    <a:lnTo>
                      <a:pt x="118" y="540"/>
                    </a:lnTo>
                    <a:lnTo>
                      <a:pt x="118" y="688"/>
                    </a:lnTo>
                    <a:close/>
                    <a:moveTo>
                      <a:pt x="382" y="880"/>
                    </a:moveTo>
                    <a:lnTo>
                      <a:pt x="382" y="880"/>
                    </a:lnTo>
                    <a:lnTo>
                      <a:pt x="366" y="882"/>
                    </a:lnTo>
                    <a:lnTo>
                      <a:pt x="350" y="886"/>
                    </a:lnTo>
                    <a:lnTo>
                      <a:pt x="336" y="894"/>
                    </a:lnTo>
                    <a:lnTo>
                      <a:pt x="324" y="904"/>
                    </a:lnTo>
                    <a:lnTo>
                      <a:pt x="314" y="916"/>
                    </a:lnTo>
                    <a:lnTo>
                      <a:pt x="306" y="930"/>
                    </a:lnTo>
                    <a:lnTo>
                      <a:pt x="302" y="946"/>
                    </a:lnTo>
                    <a:lnTo>
                      <a:pt x="300" y="964"/>
                    </a:lnTo>
                    <a:lnTo>
                      <a:pt x="300" y="964"/>
                    </a:lnTo>
                    <a:lnTo>
                      <a:pt x="302" y="980"/>
                    </a:lnTo>
                    <a:lnTo>
                      <a:pt x="306" y="996"/>
                    </a:lnTo>
                    <a:lnTo>
                      <a:pt x="314" y="1010"/>
                    </a:lnTo>
                    <a:lnTo>
                      <a:pt x="324" y="1022"/>
                    </a:lnTo>
                    <a:lnTo>
                      <a:pt x="336" y="1032"/>
                    </a:lnTo>
                    <a:lnTo>
                      <a:pt x="350" y="1040"/>
                    </a:lnTo>
                    <a:lnTo>
                      <a:pt x="366" y="1044"/>
                    </a:lnTo>
                    <a:lnTo>
                      <a:pt x="382" y="1046"/>
                    </a:lnTo>
                    <a:lnTo>
                      <a:pt x="382" y="1046"/>
                    </a:lnTo>
                    <a:lnTo>
                      <a:pt x="400" y="1044"/>
                    </a:lnTo>
                    <a:lnTo>
                      <a:pt x="416" y="1040"/>
                    </a:lnTo>
                    <a:lnTo>
                      <a:pt x="430" y="1032"/>
                    </a:lnTo>
                    <a:lnTo>
                      <a:pt x="442" y="1022"/>
                    </a:lnTo>
                    <a:lnTo>
                      <a:pt x="452" y="1010"/>
                    </a:lnTo>
                    <a:lnTo>
                      <a:pt x="460" y="996"/>
                    </a:lnTo>
                    <a:lnTo>
                      <a:pt x="464" y="980"/>
                    </a:lnTo>
                    <a:lnTo>
                      <a:pt x="466" y="964"/>
                    </a:lnTo>
                    <a:lnTo>
                      <a:pt x="466" y="964"/>
                    </a:lnTo>
                    <a:lnTo>
                      <a:pt x="464" y="946"/>
                    </a:lnTo>
                    <a:lnTo>
                      <a:pt x="460" y="930"/>
                    </a:lnTo>
                    <a:lnTo>
                      <a:pt x="452" y="916"/>
                    </a:lnTo>
                    <a:lnTo>
                      <a:pt x="442" y="904"/>
                    </a:lnTo>
                    <a:lnTo>
                      <a:pt x="430" y="894"/>
                    </a:lnTo>
                    <a:lnTo>
                      <a:pt x="416" y="886"/>
                    </a:lnTo>
                    <a:lnTo>
                      <a:pt x="400" y="882"/>
                    </a:lnTo>
                    <a:lnTo>
                      <a:pt x="382" y="880"/>
                    </a:lnTo>
                    <a:lnTo>
                      <a:pt x="382" y="880"/>
                    </a:lnTo>
                    <a:close/>
                    <a:moveTo>
                      <a:pt x="648" y="1362"/>
                    </a:moveTo>
                    <a:lnTo>
                      <a:pt x="648" y="984"/>
                    </a:lnTo>
                    <a:lnTo>
                      <a:pt x="648" y="984"/>
                    </a:lnTo>
                    <a:lnTo>
                      <a:pt x="624" y="1014"/>
                    </a:lnTo>
                    <a:lnTo>
                      <a:pt x="596" y="1040"/>
                    </a:lnTo>
                    <a:lnTo>
                      <a:pt x="566" y="1064"/>
                    </a:lnTo>
                    <a:lnTo>
                      <a:pt x="534" y="1084"/>
                    </a:lnTo>
                    <a:lnTo>
                      <a:pt x="498" y="1098"/>
                    </a:lnTo>
                    <a:lnTo>
                      <a:pt x="462" y="1110"/>
                    </a:lnTo>
                    <a:lnTo>
                      <a:pt x="442" y="1114"/>
                    </a:lnTo>
                    <a:lnTo>
                      <a:pt x="424" y="1118"/>
                    </a:lnTo>
                    <a:lnTo>
                      <a:pt x="404" y="1120"/>
                    </a:lnTo>
                    <a:lnTo>
                      <a:pt x="382" y="1120"/>
                    </a:lnTo>
                    <a:lnTo>
                      <a:pt x="382" y="1120"/>
                    </a:lnTo>
                    <a:lnTo>
                      <a:pt x="362" y="1120"/>
                    </a:lnTo>
                    <a:lnTo>
                      <a:pt x="342" y="1118"/>
                    </a:lnTo>
                    <a:lnTo>
                      <a:pt x="324" y="1114"/>
                    </a:lnTo>
                    <a:lnTo>
                      <a:pt x="304" y="1110"/>
                    </a:lnTo>
                    <a:lnTo>
                      <a:pt x="268" y="1098"/>
                    </a:lnTo>
                    <a:lnTo>
                      <a:pt x="232" y="1084"/>
                    </a:lnTo>
                    <a:lnTo>
                      <a:pt x="200" y="1064"/>
                    </a:lnTo>
                    <a:lnTo>
                      <a:pt x="170" y="1040"/>
                    </a:lnTo>
                    <a:lnTo>
                      <a:pt x="142" y="1014"/>
                    </a:lnTo>
                    <a:lnTo>
                      <a:pt x="118" y="984"/>
                    </a:lnTo>
                    <a:lnTo>
                      <a:pt x="118" y="1362"/>
                    </a:lnTo>
                    <a:lnTo>
                      <a:pt x="648" y="1362"/>
                    </a:lnTo>
                    <a:close/>
                    <a:moveTo>
                      <a:pt x="648" y="1362"/>
                    </a:moveTo>
                    <a:lnTo>
                      <a:pt x="648" y="136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231" name="Group 230"/>
              <p:cNvGrpSpPr/>
              <p:nvPr/>
            </p:nvGrpSpPr>
            <p:grpSpPr>
              <a:xfrm>
                <a:off x="1396903" y="2760444"/>
                <a:ext cx="245094" cy="220719"/>
                <a:chOff x="879475" y="817563"/>
                <a:chExt cx="287338" cy="258762"/>
              </a:xfrm>
              <a:solidFill>
                <a:schemeClr val="accent1"/>
              </a:solidFill>
            </p:grpSpPr>
            <p:sp>
              <p:nvSpPr>
                <p:cNvPr id="243" name="Freeform 1593"/>
                <p:cNvSpPr>
                  <a:spLocks/>
                </p:cNvSpPr>
                <p:nvPr/>
              </p:nvSpPr>
              <p:spPr bwMode="auto">
                <a:xfrm>
                  <a:off x="879475" y="817563"/>
                  <a:ext cx="287338" cy="171450"/>
                </a:xfrm>
                <a:custGeom>
                  <a:avLst/>
                  <a:gdLst>
                    <a:gd name="T0" fmla="*/ 829 w 904"/>
                    <a:gd name="T1" fmla="*/ 0 h 544"/>
                    <a:gd name="T2" fmla="*/ 75 w 904"/>
                    <a:gd name="T3" fmla="*/ 0 h 544"/>
                    <a:gd name="T4" fmla="*/ 67 w 904"/>
                    <a:gd name="T5" fmla="*/ 2 h 544"/>
                    <a:gd name="T6" fmla="*/ 59 w 904"/>
                    <a:gd name="T7" fmla="*/ 3 h 544"/>
                    <a:gd name="T8" fmla="*/ 53 w 904"/>
                    <a:gd name="T9" fmla="*/ 4 h 544"/>
                    <a:gd name="T10" fmla="*/ 46 w 904"/>
                    <a:gd name="T11" fmla="*/ 7 h 544"/>
                    <a:gd name="T12" fmla="*/ 40 w 904"/>
                    <a:gd name="T13" fmla="*/ 10 h 544"/>
                    <a:gd name="T14" fmla="*/ 33 w 904"/>
                    <a:gd name="T15" fmla="*/ 14 h 544"/>
                    <a:gd name="T16" fmla="*/ 27 w 904"/>
                    <a:gd name="T17" fmla="*/ 18 h 544"/>
                    <a:gd name="T18" fmla="*/ 22 w 904"/>
                    <a:gd name="T19" fmla="*/ 23 h 544"/>
                    <a:gd name="T20" fmla="*/ 16 w 904"/>
                    <a:gd name="T21" fmla="*/ 28 h 544"/>
                    <a:gd name="T22" fmla="*/ 12 w 904"/>
                    <a:gd name="T23" fmla="*/ 34 h 544"/>
                    <a:gd name="T24" fmla="*/ 9 w 904"/>
                    <a:gd name="T25" fmla="*/ 40 h 544"/>
                    <a:gd name="T26" fmla="*/ 5 w 904"/>
                    <a:gd name="T27" fmla="*/ 47 h 544"/>
                    <a:gd name="T28" fmla="*/ 3 w 904"/>
                    <a:gd name="T29" fmla="*/ 54 h 544"/>
                    <a:gd name="T30" fmla="*/ 1 w 904"/>
                    <a:gd name="T31" fmla="*/ 61 h 544"/>
                    <a:gd name="T32" fmla="*/ 0 w 904"/>
                    <a:gd name="T33" fmla="*/ 69 h 544"/>
                    <a:gd name="T34" fmla="*/ 0 w 904"/>
                    <a:gd name="T35" fmla="*/ 77 h 544"/>
                    <a:gd name="T36" fmla="*/ 0 w 904"/>
                    <a:gd name="T37" fmla="*/ 544 h 544"/>
                    <a:gd name="T38" fmla="*/ 904 w 904"/>
                    <a:gd name="T39" fmla="*/ 544 h 544"/>
                    <a:gd name="T40" fmla="*/ 904 w 904"/>
                    <a:gd name="T41" fmla="*/ 77 h 544"/>
                    <a:gd name="T42" fmla="*/ 904 w 904"/>
                    <a:gd name="T43" fmla="*/ 69 h 544"/>
                    <a:gd name="T44" fmla="*/ 903 w 904"/>
                    <a:gd name="T45" fmla="*/ 61 h 544"/>
                    <a:gd name="T46" fmla="*/ 901 w 904"/>
                    <a:gd name="T47" fmla="*/ 54 h 544"/>
                    <a:gd name="T48" fmla="*/ 899 w 904"/>
                    <a:gd name="T49" fmla="*/ 47 h 544"/>
                    <a:gd name="T50" fmla="*/ 896 w 904"/>
                    <a:gd name="T51" fmla="*/ 40 h 544"/>
                    <a:gd name="T52" fmla="*/ 892 w 904"/>
                    <a:gd name="T53" fmla="*/ 34 h 544"/>
                    <a:gd name="T54" fmla="*/ 888 w 904"/>
                    <a:gd name="T55" fmla="*/ 28 h 544"/>
                    <a:gd name="T56" fmla="*/ 882 w 904"/>
                    <a:gd name="T57" fmla="*/ 23 h 544"/>
                    <a:gd name="T58" fmla="*/ 877 w 904"/>
                    <a:gd name="T59" fmla="*/ 18 h 544"/>
                    <a:gd name="T60" fmla="*/ 871 w 904"/>
                    <a:gd name="T61" fmla="*/ 14 h 544"/>
                    <a:gd name="T62" fmla="*/ 866 w 904"/>
                    <a:gd name="T63" fmla="*/ 10 h 544"/>
                    <a:gd name="T64" fmla="*/ 859 w 904"/>
                    <a:gd name="T65" fmla="*/ 7 h 544"/>
                    <a:gd name="T66" fmla="*/ 851 w 904"/>
                    <a:gd name="T67" fmla="*/ 4 h 544"/>
                    <a:gd name="T68" fmla="*/ 845 w 904"/>
                    <a:gd name="T69" fmla="*/ 3 h 544"/>
                    <a:gd name="T70" fmla="*/ 837 w 904"/>
                    <a:gd name="T71" fmla="*/ 2 h 544"/>
                    <a:gd name="T72" fmla="*/ 829 w 904"/>
                    <a:gd name="T73"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4" h="544">
                      <a:moveTo>
                        <a:pt x="829" y="0"/>
                      </a:moveTo>
                      <a:lnTo>
                        <a:pt x="75" y="0"/>
                      </a:lnTo>
                      <a:lnTo>
                        <a:pt x="67" y="2"/>
                      </a:lnTo>
                      <a:lnTo>
                        <a:pt x="59" y="3"/>
                      </a:lnTo>
                      <a:lnTo>
                        <a:pt x="53" y="4"/>
                      </a:lnTo>
                      <a:lnTo>
                        <a:pt x="46" y="7"/>
                      </a:lnTo>
                      <a:lnTo>
                        <a:pt x="40" y="10"/>
                      </a:lnTo>
                      <a:lnTo>
                        <a:pt x="33" y="14"/>
                      </a:lnTo>
                      <a:lnTo>
                        <a:pt x="27" y="18"/>
                      </a:lnTo>
                      <a:lnTo>
                        <a:pt x="22" y="23"/>
                      </a:lnTo>
                      <a:lnTo>
                        <a:pt x="16" y="28"/>
                      </a:lnTo>
                      <a:lnTo>
                        <a:pt x="12" y="34"/>
                      </a:lnTo>
                      <a:lnTo>
                        <a:pt x="9" y="40"/>
                      </a:lnTo>
                      <a:lnTo>
                        <a:pt x="5" y="47"/>
                      </a:lnTo>
                      <a:lnTo>
                        <a:pt x="3" y="54"/>
                      </a:lnTo>
                      <a:lnTo>
                        <a:pt x="1" y="61"/>
                      </a:lnTo>
                      <a:lnTo>
                        <a:pt x="0" y="69"/>
                      </a:lnTo>
                      <a:lnTo>
                        <a:pt x="0" y="77"/>
                      </a:lnTo>
                      <a:lnTo>
                        <a:pt x="0" y="544"/>
                      </a:lnTo>
                      <a:lnTo>
                        <a:pt x="904" y="544"/>
                      </a:lnTo>
                      <a:lnTo>
                        <a:pt x="904" y="77"/>
                      </a:lnTo>
                      <a:lnTo>
                        <a:pt x="904" y="69"/>
                      </a:lnTo>
                      <a:lnTo>
                        <a:pt x="903" y="61"/>
                      </a:lnTo>
                      <a:lnTo>
                        <a:pt x="901" y="54"/>
                      </a:lnTo>
                      <a:lnTo>
                        <a:pt x="899" y="47"/>
                      </a:lnTo>
                      <a:lnTo>
                        <a:pt x="896" y="40"/>
                      </a:lnTo>
                      <a:lnTo>
                        <a:pt x="892" y="34"/>
                      </a:lnTo>
                      <a:lnTo>
                        <a:pt x="888" y="28"/>
                      </a:lnTo>
                      <a:lnTo>
                        <a:pt x="882" y="23"/>
                      </a:lnTo>
                      <a:lnTo>
                        <a:pt x="877" y="18"/>
                      </a:lnTo>
                      <a:lnTo>
                        <a:pt x="871" y="14"/>
                      </a:lnTo>
                      <a:lnTo>
                        <a:pt x="866" y="10"/>
                      </a:lnTo>
                      <a:lnTo>
                        <a:pt x="859" y="7"/>
                      </a:lnTo>
                      <a:lnTo>
                        <a:pt x="851" y="4"/>
                      </a:lnTo>
                      <a:lnTo>
                        <a:pt x="845" y="3"/>
                      </a:lnTo>
                      <a:lnTo>
                        <a:pt x="837" y="2"/>
                      </a:lnTo>
                      <a:lnTo>
                        <a:pt x="82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4" name="Freeform 1594"/>
                <p:cNvSpPr>
                  <a:spLocks noEditPoints="1"/>
                </p:cNvSpPr>
                <p:nvPr/>
              </p:nvSpPr>
              <p:spPr bwMode="auto">
                <a:xfrm>
                  <a:off x="879475" y="1000125"/>
                  <a:ext cx="287338" cy="76200"/>
                </a:xfrm>
                <a:custGeom>
                  <a:avLst/>
                  <a:gdLst>
                    <a:gd name="T0" fmla="*/ 459 w 904"/>
                    <a:gd name="T1" fmla="*/ 29 h 241"/>
                    <a:gd name="T2" fmla="*/ 469 w 904"/>
                    <a:gd name="T3" fmla="*/ 35 h 241"/>
                    <a:gd name="T4" fmla="*/ 478 w 904"/>
                    <a:gd name="T5" fmla="*/ 43 h 241"/>
                    <a:gd name="T6" fmla="*/ 482 w 904"/>
                    <a:gd name="T7" fmla="*/ 54 h 241"/>
                    <a:gd name="T8" fmla="*/ 482 w 904"/>
                    <a:gd name="T9" fmla="*/ 66 h 241"/>
                    <a:gd name="T10" fmla="*/ 478 w 904"/>
                    <a:gd name="T11" fmla="*/ 77 h 241"/>
                    <a:gd name="T12" fmla="*/ 469 w 904"/>
                    <a:gd name="T13" fmla="*/ 85 h 241"/>
                    <a:gd name="T14" fmla="*/ 459 w 904"/>
                    <a:gd name="T15" fmla="*/ 89 h 241"/>
                    <a:gd name="T16" fmla="*/ 447 w 904"/>
                    <a:gd name="T17" fmla="*/ 89 h 241"/>
                    <a:gd name="T18" fmla="*/ 436 w 904"/>
                    <a:gd name="T19" fmla="*/ 85 h 241"/>
                    <a:gd name="T20" fmla="*/ 427 w 904"/>
                    <a:gd name="T21" fmla="*/ 77 h 241"/>
                    <a:gd name="T22" fmla="*/ 422 w 904"/>
                    <a:gd name="T23" fmla="*/ 66 h 241"/>
                    <a:gd name="T24" fmla="*/ 422 w 904"/>
                    <a:gd name="T25" fmla="*/ 54 h 241"/>
                    <a:gd name="T26" fmla="*/ 427 w 904"/>
                    <a:gd name="T27" fmla="*/ 43 h 241"/>
                    <a:gd name="T28" fmla="*/ 436 w 904"/>
                    <a:gd name="T29" fmla="*/ 35 h 241"/>
                    <a:gd name="T30" fmla="*/ 447 w 904"/>
                    <a:gd name="T31" fmla="*/ 31 h 241"/>
                    <a:gd name="T32" fmla="*/ 452 w 904"/>
                    <a:gd name="T33" fmla="*/ 29 h 241"/>
                    <a:gd name="T34" fmla="*/ 0 w 904"/>
                    <a:gd name="T35" fmla="*/ 83 h 241"/>
                    <a:gd name="T36" fmla="*/ 3 w 904"/>
                    <a:gd name="T37" fmla="*/ 97 h 241"/>
                    <a:gd name="T38" fmla="*/ 9 w 904"/>
                    <a:gd name="T39" fmla="*/ 110 h 241"/>
                    <a:gd name="T40" fmla="*/ 16 w 904"/>
                    <a:gd name="T41" fmla="*/ 122 h 241"/>
                    <a:gd name="T42" fmla="*/ 27 w 904"/>
                    <a:gd name="T43" fmla="*/ 132 h 241"/>
                    <a:gd name="T44" fmla="*/ 40 w 904"/>
                    <a:gd name="T45" fmla="*/ 141 h 241"/>
                    <a:gd name="T46" fmla="*/ 53 w 904"/>
                    <a:gd name="T47" fmla="*/ 147 h 241"/>
                    <a:gd name="T48" fmla="*/ 67 w 904"/>
                    <a:gd name="T49" fmla="*/ 150 h 241"/>
                    <a:gd name="T50" fmla="*/ 437 w 904"/>
                    <a:gd name="T51" fmla="*/ 150 h 241"/>
                    <a:gd name="T52" fmla="*/ 195 w 904"/>
                    <a:gd name="T53" fmla="*/ 211 h 241"/>
                    <a:gd name="T54" fmla="*/ 190 w 904"/>
                    <a:gd name="T55" fmla="*/ 212 h 241"/>
                    <a:gd name="T56" fmla="*/ 186 w 904"/>
                    <a:gd name="T57" fmla="*/ 215 h 241"/>
                    <a:gd name="T58" fmla="*/ 182 w 904"/>
                    <a:gd name="T59" fmla="*/ 220 h 241"/>
                    <a:gd name="T60" fmla="*/ 181 w 904"/>
                    <a:gd name="T61" fmla="*/ 225 h 241"/>
                    <a:gd name="T62" fmla="*/ 182 w 904"/>
                    <a:gd name="T63" fmla="*/ 232 h 241"/>
                    <a:gd name="T64" fmla="*/ 186 w 904"/>
                    <a:gd name="T65" fmla="*/ 236 h 241"/>
                    <a:gd name="T66" fmla="*/ 190 w 904"/>
                    <a:gd name="T67" fmla="*/ 240 h 241"/>
                    <a:gd name="T68" fmla="*/ 195 w 904"/>
                    <a:gd name="T69" fmla="*/ 241 h 241"/>
                    <a:gd name="T70" fmla="*/ 742 w 904"/>
                    <a:gd name="T71" fmla="*/ 241 h 241"/>
                    <a:gd name="T72" fmla="*/ 747 w 904"/>
                    <a:gd name="T73" fmla="*/ 239 h 241"/>
                    <a:gd name="T74" fmla="*/ 752 w 904"/>
                    <a:gd name="T75" fmla="*/ 234 h 241"/>
                    <a:gd name="T76" fmla="*/ 754 w 904"/>
                    <a:gd name="T77" fmla="*/ 229 h 241"/>
                    <a:gd name="T78" fmla="*/ 754 w 904"/>
                    <a:gd name="T79" fmla="*/ 223 h 241"/>
                    <a:gd name="T80" fmla="*/ 752 w 904"/>
                    <a:gd name="T81" fmla="*/ 218 h 241"/>
                    <a:gd name="T82" fmla="*/ 747 w 904"/>
                    <a:gd name="T83" fmla="*/ 213 h 241"/>
                    <a:gd name="T84" fmla="*/ 742 w 904"/>
                    <a:gd name="T85" fmla="*/ 211 h 241"/>
                    <a:gd name="T86" fmla="*/ 468 w 904"/>
                    <a:gd name="T87" fmla="*/ 211 h 241"/>
                    <a:gd name="T88" fmla="*/ 829 w 904"/>
                    <a:gd name="T89" fmla="*/ 150 h 241"/>
                    <a:gd name="T90" fmla="*/ 845 w 904"/>
                    <a:gd name="T91" fmla="*/ 149 h 241"/>
                    <a:gd name="T92" fmla="*/ 859 w 904"/>
                    <a:gd name="T93" fmla="*/ 145 h 241"/>
                    <a:gd name="T94" fmla="*/ 871 w 904"/>
                    <a:gd name="T95" fmla="*/ 137 h 241"/>
                    <a:gd name="T96" fmla="*/ 882 w 904"/>
                    <a:gd name="T97" fmla="*/ 128 h 241"/>
                    <a:gd name="T98" fmla="*/ 892 w 904"/>
                    <a:gd name="T99" fmla="*/ 117 h 241"/>
                    <a:gd name="T100" fmla="*/ 899 w 904"/>
                    <a:gd name="T101" fmla="*/ 104 h 241"/>
                    <a:gd name="T102" fmla="*/ 903 w 904"/>
                    <a:gd name="T103" fmla="*/ 90 h 241"/>
                    <a:gd name="T104" fmla="*/ 904 w 904"/>
                    <a:gd name="T105" fmla="*/ 75 h 241"/>
                    <a:gd name="T106" fmla="*/ 0 w 904"/>
                    <a:gd name="T10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4" h="241">
                      <a:moveTo>
                        <a:pt x="452" y="29"/>
                      </a:moveTo>
                      <a:lnTo>
                        <a:pt x="459" y="29"/>
                      </a:lnTo>
                      <a:lnTo>
                        <a:pt x="464" y="32"/>
                      </a:lnTo>
                      <a:lnTo>
                        <a:pt x="469" y="35"/>
                      </a:lnTo>
                      <a:lnTo>
                        <a:pt x="473" y="38"/>
                      </a:lnTo>
                      <a:lnTo>
                        <a:pt x="478" y="43"/>
                      </a:lnTo>
                      <a:lnTo>
                        <a:pt x="480" y="48"/>
                      </a:lnTo>
                      <a:lnTo>
                        <a:pt x="482" y="54"/>
                      </a:lnTo>
                      <a:lnTo>
                        <a:pt x="482" y="59"/>
                      </a:lnTo>
                      <a:lnTo>
                        <a:pt x="482" y="66"/>
                      </a:lnTo>
                      <a:lnTo>
                        <a:pt x="480" y="71"/>
                      </a:lnTo>
                      <a:lnTo>
                        <a:pt x="478" y="77"/>
                      </a:lnTo>
                      <a:lnTo>
                        <a:pt x="473" y="81"/>
                      </a:lnTo>
                      <a:lnTo>
                        <a:pt x="469" y="85"/>
                      </a:lnTo>
                      <a:lnTo>
                        <a:pt x="464" y="87"/>
                      </a:lnTo>
                      <a:lnTo>
                        <a:pt x="459" y="89"/>
                      </a:lnTo>
                      <a:lnTo>
                        <a:pt x="452" y="90"/>
                      </a:lnTo>
                      <a:lnTo>
                        <a:pt x="447" y="89"/>
                      </a:lnTo>
                      <a:lnTo>
                        <a:pt x="440" y="87"/>
                      </a:lnTo>
                      <a:lnTo>
                        <a:pt x="436" y="85"/>
                      </a:lnTo>
                      <a:lnTo>
                        <a:pt x="431" y="81"/>
                      </a:lnTo>
                      <a:lnTo>
                        <a:pt x="427" y="77"/>
                      </a:lnTo>
                      <a:lnTo>
                        <a:pt x="424" y="71"/>
                      </a:lnTo>
                      <a:lnTo>
                        <a:pt x="422" y="66"/>
                      </a:lnTo>
                      <a:lnTo>
                        <a:pt x="422" y="59"/>
                      </a:lnTo>
                      <a:lnTo>
                        <a:pt x="422" y="54"/>
                      </a:lnTo>
                      <a:lnTo>
                        <a:pt x="424" y="48"/>
                      </a:lnTo>
                      <a:lnTo>
                        <a:pt x="427" y="43"/>
                      </a:lnTo>
                      <a:lnTo>
                        <a:pt x="431" y="38"/>
                      </a:lnTo>
                      <a:lnTo>
                        <a:pt x="436" y="35"/>
                      </a:lnTo>
                      <a:lnTo>
                        <a:pt x="440" y="32"/>
                      </a:lnTo>
                      <a:lnTo>
                        <a:pt x="447" y="31"/>
                      </a:lnTo>
                      <a:lnTo>
                        <a:pt x="452" y="29"/>
                      </a:lnTo>
                      <a:lnTo>
                        <a:pt x="452" y="29"/>
                      </a:lnTo>
                      <a:close/>
                      <a:moveTo>
                        <a:pt x="0" y="75"/>
                      </a:moveTo>
                      <a:lnTo>
                        <a:pt x="0" y="83"/>
                      </a:lnTo>
                      <a:lnTo>
                        <a:pt x="1" y="90"/>
                      </a:lnTo>
                      <a:lnTo>
                        <a:pt x="3" y="97"/>
                      </a:lnTo>
                      <a:lnTo>
                        <a:pt x="5" y="104"/>
                      </a:lnTo>
                      <a:lnTo>
                        <a:pt x="9" y="110"/>
                      </a:lnTo>
                      <a:lnTo>
                        <a:pt x="12" y="117"/>
                      </a:lnTo>
                      <a:lnTo>
                        <a:pt x="16" y="122"/>
                      </a:lnTo>
                      <a:lnTo>
                        <a:pt x="22" y="128"/>
                      </a:lnTo>
                      <a:lnTo>
                        <a:pt x="27" y="132"/>
                      </a:lnTo>
                      <a:lnTo>
                        <a:pt x="33" y="137"/>
                      </a:lnTo>
                      <a:lnTo>
                        <a:pt x="40" y="141"/>
                      </a:lnTo>
                      <a:lnTo>
                        <a:pt x="46" y="145"/>
                      </a:lnTo>
                      <a:lnTo>
                        <a:pt x="53" y="147"/>
                      </a:lnTo>
                      <a:lnTo>
                        <a:pt x="59" y="149"/>
                      </a:lnTo>
                      <a:lnTo>
                        <a:pt x="67" y="150"/>
                      </a:lnTo>
                      <a:lnTo>
                        <a:pt x="75" y="150"/>
                      </a:lnTo>
                      <a:lnTo>
                        <a:pt x="437" y="150"/>
                      </a:lnTo>
                      <a:lnTo>
                        <a:pt x="437" y="211"/>
                      </a:lnTo>
                      <a:lnTo>
                        <a:pt x="195" y="211"/>
                      </a:lnTo>
                      <a:lnTo>
                        <a:pt x="192" y="211"/>
                      </a:lnTo>
                      <a:lnTo>
                        <a:pt x="190" y="212"/>
                      </a:lnTo>
                      <a:lnTo>
                        <a:pt x="188" y="213"/>
                      </a:lnTo>
                      <a:lnTo>
                        <a:pt x="186" y="215"/>
                      </a:lnTo>
                      <a:lnTo>
                        <a:pt x="183" y="218"/>
                      </a:lnTo>
                      <a:lnTo>
                        <a:pt x="182" y="220"/>
                      </a:lnTo>
                      <a:lnTo>
                        <a:pt x="181" y="223"/>
                      </a:lnTo>
                      <a:lnTo>
                        <a:pt x="181" y="225"/>
                      </a:lnTo>
                      <a:lnTo>
                        <a:pt x="181" y="229"/>
                      </a:lnTo>
                      <a:lnTo>
                        <a:pt x="182" y="232"/>
                      </a:lnTo>
                      <a:lnTo>
                        <a:pt x="183" y="234"/>
                      </a:lnTo>
                      <a:lnTo>
                        <a:pt x="186" y="236"/>
                      </a:lnTo>
                      <a:lnTo>
                        <a:pt x="188" y="239"/>
                      </a:lnTo>
                      <a:lnTo>
                        <a:pt x="190" y="240"/>
                      </a:lnTo>
                      <a:lnTo>
                        <a:pt x="192" y="241"/>
                      </a:lnTo>
                      <a:lnTo>
                        <a:pt x="195" y="241"/>
                      </a:lnTo>
                      <a:lnTo>
                        <a:pt x="739" y="241"/>
                      </a:lnTo>
                      <a:lnTo>
                        <a:pt x="742" y="241"/>
                      </a:lnTo>
                      <a:lnTo>
                        <a:pt x="745" y="240"/>
                      </a:lnTo>
                      <a:lnTo>
                        <a:pt x="747" y="239"/>
                      </a:lnTo>
                      <a:lnTo>
                        <a:pt x="750" y="236"/>
                      </a:lnTo>
                      <a:lnTo>
                        <a:pt x="752" y="234"/>
                      </a:lnTo>
                      <a:lnTo>
                        <a:pt x="753" y="232"/>
                      </a:lnTo>
                      <a:lnTo>
                        <a:pt x="754" y="229"/>
                      </a:lnTo>
                      <a:lnTo>
                        <a:pt x="754" y="225"/>
                      </a:lnTo>
                      <a:lnTo>
                        <a:pt x="754" y="223"/>
                      </a:lnTo>
                      <a:lnTo>
                        <a:pt x="753" y="220"/>
                      </a:lnTo>
                      <a:lnTo>
                        <a:pt x="752" y="218"/>
                      </a:lnTo>
                      <a:lnTo>
                        <a:pt x="750" y="215"/>
                      </a:lnTo>
                      <a:lnTo>
                        <a:pt x="747" y="213"/>
                      </a:lnTo>
                      <a:lnTo>
                        <a:pt x="745" y="212"/>
                      </a:lnTo>
                      <a:lnTo>
                        <a:pt x="742" y="211"/>
                      </a:lnTo>
                      <a:lnTo>
                        <a:pt x="739" y="211"/>
                      </a:lnTo>
                      <a:lnTo>
                        <a:pt x="468" y="211"/>
                      </a:lnTo>
                      <a:lnTo>
                        <a:pt x="468" y="150"/>
                      </a:lnTo>
                      <a:lnTo>
                        <a:pt x="829" y="150"/>
                      </a:lnTo>
                      <a:lnTo>
                        <a:pt x="837" y="150"/>
                      </a:lnTo>
                      <a:lnTo>
                        <a:pt x="845" y="149"/>
                      </a:lnTo>
                      <a:lnTo>
                        <a:pt x="851" y="147"/>
                      </a:lnTo>
                      <a:lnTo>
                        <a:pt x="859" y="145"/>
                      </a:lnTo>
                      <a:lnTo>
                        <a:pt x="866" y="141"/>
                      </a:lnTo>
                      <a:lnTo>
                        <a:pt x="871" y="137"/>
                      </a:lnTo>
                      <a:lnTo>
                        <a:pt x="877" y="132"/>
                      </a:lnTo>
                      <a:lnTo>
                        <a:pt x="882" y="128"/>
                      </a:lnTo>
                      <a:lnTo>
                        <a:pt x="888" y="122"/>
                      </a:lnTo>
                      <a:lnTo>
                        <a:pt x="892" y="117"/>
                      </a:lnTo>
                      <a:lnTo>
                        <a:pt x="896" y="110"/>
                      </a:lnTo>
                      <a:lnTo>
                        <a:pt x="899" y="104"/>
                      </a:lnTo>
                      <a:lnTo>
                        <a:pt x="901" y="97"/>
                      </a:lnTo>
                      <a:lnTo>
                        <a:pt x="903" y="90"/>
                      </a:lnTo>
                      <a:lnTo>
                        <a:pt x="904" y="83"/>
                      </a:lnTo>
                      <a:lnTo>
                        <a:pt x="904" y="75"/>
                      </a:lnTo>
                      <a:lnTo>
                        <a:pt x="904" y="0"/>
                      </a:lnTo>
                      <a:lnTo>
                        <a:pt x="0" y="0"/>
                      </a:lnTo>
                      <a:lnTo>
                        <a:pt x="0" y="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32" name="Group 231"/>
              <p:cNvGrpSpPr/>
              <p:nvPr/>
            </p:nvGrpSpPr>
            <p:grpSpPr>
              <a:xfrm>
                <a:off x="1660746" y="2760444"/>
                <a:ext cx="245094" cy="220719"/>
                <a:chOff x="879475" y="817563"/>
                <a:chExt cx="287338" cy="258762"/>
              </a:xfrm>
              <a:solidFill>
                <a:schemeClr val="accent1"/>
              </a:solidFill>
            </p:grpSpPr>
            <p:sp>
              <p:nvSpPr>
                <p:cNvPr id="241" name="Freeform 1593"/>
                <p:cNvSpPr>
                  <a:spLocks/>
                </p:cNvSpPr>
                <p:nvPr/>
              </p:nvSpPr>
              <p:spPr bwMode="auto">
                <a:xfrm>
                  <a:off x="879475" y="817563"/>
                  <a:ext cx="287338" cy="171450"/>
                </a:xfrm>
                <a:custGeom>
                  <a:avLst/>
                  <a:gdLst>
                    <a:gd name="T0" fmla="*/ 829 w 904"/>
                    <a:gd name="T1" fmla="*/ 0 h 544"/>
                    <a:gd name="T2" fmla="*/ 75 w 904"/>
                    <a:gd name="T3" fmla="*/ 0 h 544"/>
                    <a:gd name="T4" fmla="*/ 67 w 904"/>
                    <a:gd name="T5" fmla="*/ 2 h 544"/>
                    <a:gd name="T6" fmla="*/ 59 w 904"/>
                    <a:gd name="T7" fmla="*/ 3 h 544"/>
                    <a:gd name="T8" fmla="*/ 53 w 904"/>
                    <a:gd name="T9" fmla="*/ 4 h 544"/>
                    <a:gd name="T10" fmla="*/ 46 w 904"/>
                    <a:gd name="T11" fmla="*/ 7 h 544"/>
                    <a:gd name="T12" fmla="*/ 40 w 904"/>
                    <a:gd name="T13" fmla="*/ 10 h 544"/>
                    <a:gd name="T14" fmla="*/ 33 w 904"/>
                    <a:gd name="T15" fmla="*/ 14 h 544"/>
                    <a:gd name="T16" fmla="*/ 27 w 904"/>
                    <a:gd name="T17" fmla="*/ 18 h 544"/>
                    <a:gd name="T18" fmla="*/ 22 w 904"/>
                    <a:gd name="T19" fmla="*/ 23 h 544"/>
                    <a:gd name="T20" fmla="*/ 16 w 904"/>
                    <a:gd name="T21" fmla="*/ 28 h 544"/>
                    <a:gd name="T22" fmla="*/ 12 w 904"/>
                    <a:gd name="T23" fmla="*/ 34 h 544"/>
                    <a:gd name="T24" fmla="*/ 9 w 904"/>
                    <a:gd name="T25" fmla="*/ 40 h 544"/>
                    <a:gd name="T26" fmla="*/ 5 w 904"/>
                    <a:gd name="T27" fmla="*/ 47 h 544"/>
                    <a:gd name="T28" fmla="*/ 3 w 904"/>
                    <a:gd name="T29" fmla="*/ 54 h 544"/>
                    <a:gd name="T30" fmla="*/ 1 w 904"/>
                    <a:gd name="T31" fmla="*/ 61 h 544"/>
                    <a:gd name="T32" fmla="*/ 0 w 904"/>
                    <a:gd name="T33" fmla="*/ 69 h 544"/>
                    <a:gd name="T34" fmla="*/ 0 w 904"/>
                    <a:gd name="T35" fmla="*/ 77 h 544"/>
                    <a:gd name="T36" fmla="*/ 0 w 904"/>
                    <a:gd name="T37" fmla="*/ 544 h 544"/>
                    <a:gd name="T38" fmla="*/ 904 w 904"/>
                    <a:gd name="T39" fmla="*/ 544 h 544"/>
                    <a:gd name="T40" fmla="*/ 904 w 904"/>
                    <a:gd name="T41" fmla="*/ 77 h 544"/>
                    <a:gd name="T42" fmla="*/ 904 w 904"/>
                    <a:gd name="T43" fmla="*/ 69 h 544"/>
                    <a:gd name="T44" fmla="*/ 903 w 904"/>
                    <a:gd name="T45" fmla="*/ 61 h 544"/>
                    <a:gd name="T46" fmla="*/ 901 w 904"/>
                    <a:gd name="T47" fmla="*/ 54 h 544"/>
                    <a:gd name="T48" fmla="*/ 899 w 904"/>
                    <a:gd name="T49" fmla="*/ 47 h 544"/>
                    <a:gd name="T50" fmla="*/ 896 w 904"/>
                    <a:gd name="T51" fmla="*/ 40 h 544"/>
                    <a:gd name="T52" fmla="*/ 892 w 904"/>
                    <a:gd name="T53" fmla="*/ 34 h 544"/>
                    <a:gd name="T54" fmla="*/ 888 w 904"/>
                    <a:gd name="T55" fmla="*/ 28 h 544"/>
                    <a:gd name="T56" fmla="*/ 882 w 904"/>
                    <a:gd name="T57" fmla="*/ 23 h 544"/>
                    <a:gd name="T58" fmla="*/ 877 w 904"/>
                    <a:gd name="T59" fmla="*/ 18 h 544"/>
                    <a:gd name="T60" fmla="*/ 871 w 904"/>
                    <a:gd name="T61" fmla="*/ 14 h 544"/>
                    <a:gd name="T62" fmla="*/ 866 w 904"/>
                    <a:gd name="T63" fmla="*/ 10 h 544"/>
                    <a:gd name="T64" fmla="*/ 859 w 904"/>
                    <a:gd name="T65" fmla="*/ 7 h 544"/>
                    <a:gd name="T66" fmla="*/ 851 w 904"/>
                    <a:gd name="T67" fmla="*/ 4 h 544"/>
                    <a:gd name="T68" fmla="*/ 845 w 904"/>
                    <a:gd name="T69" fmla="*/ 3 h 544"/>
                    <a:gd name="T70" fmla="*/ 837 w 904"/>
                    <a:gd name="T71" fmla="*/ 2 h 544"/>
                    <a:gd name="T72" fmla="*/ 829 w 904"/>
                    <a:gd name="T73"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4" h="544">
                      <a:moveTo>
                        <a:pt x="829" y="0"/>
                      </a:moveTo>
                      <a:lnTo>
                        <a:pt x="75" y="0"/>
                      </a:lnTo>
                      <a:lnTo>
                        <a:pt x="67" y="2"/>
                      </a:lnTo>
                      <a:lnTo>
                        <a:pt x="59" y="3"/>
                      </a:lnTo>
                      <a:lnTo>
                        <a:pt x="53" y="4"/>
                      </a:lnTo>
                      <a:lnTo>
                        <a:pt x="46" y="7"/>
                      </a:lnTo>
                      <a:lnTo>
                        <a:pt x="40" y="10"/>
                      </a:lnTo>
                      <a:lnTo>
                        <a:pt x="33" y="14"/>
                      </a:lnTo>
                      <a:lnTo>
                        <a:pt x="27" y="18"/>
                      </a:lnTo>
                      <a:lnTo>
                        <a:pt x="22" y="23"/>
                      </a:lnTo>
                      <a:lnTo>
                        <a:pt x="16" y="28"/>
                      </a:lnTo>
                      <a:lnTo>
                        <a:pt x="12" y="34"/>
                      </a:lnTo>
                      <a:lnTo>
                        <a:pt x="9" y="40"/>
                      </a:lnTo>
                      <a:lnTo>
                        <a:pt x="5" y="47"/>
                      </a:lnTo>
                      <a:lnTo>
                        <a:pt x="3" y="54"/>
                      </a:lnTo>
                      <a:lnTo>
                        <a:pt x="1" y="61"/>
                      </a:lnTo>
                      <a:lnTo>
                        <a:pt x="0" y="69"/>
                      </a:lnTo>
                      <a:lnTo>
                        <a:pt x="0" y="77"/>
                      </a:lnTo>
                      <a:lnTo>
                        <a:pt x="0" y="544"/>
                      </a:lnTo>
                      <a:lnTo>
                        <a:pt x="904" y="544"/>
                      </a:lnTo>
                      <a:lnTo>
                        <a:pt x="904" y="77"/>
                      </a:lnTo>
                      <a:lnTo>
                        <a:pt x="904" y="69"/>
                      </a:lnTo>
                      <a:lnTo>
                        <a:pt x="903" y="61"/>
                      </a:lnTo>
                      <a:lnTo>
                        <a:pt x="901" y="54"/>
                      </a:lnTo>
                      <a:lnTo>
                        <a:pt x="899" y="47"/>
                      </a:lnTo>
                      <a:lnTo>
                        <a:pt x="896" y="40"/>
                      </a:lnTo>
                      <a:lnTo>
                        <a:pt x="892" y="34"/>
                      </a:lnTo>
                      <a:lnTo>
                        <a:pt x="888" y="28"/>
                      </a:lnTo>
                      <a:lnTo>
                        <a:pt x="882" y="23"/>
                      </a:lnTo>
                      <a:lnTo>
                        <a:pt x="877" y="18"/>
                      </a:lnTo>
                      <a:lnTo>
                        <a:pt x="871" y="14"/>
                      </a:lnTo>
                      <a:lnTo>
                        <a:pt x="866" y="10"/>
                      </a:lnTo>
                      <a:lnTo>
                        <a:pt x="859" y="7"/>
                      </a:lnTo>
                      <a:lnTo>
                        <a:pt x="851" y="4"/>
                      </a:lnTo>
                      <a:lnTo>
                        <a:pt x="845" y="3"/>
                      </a:lnTo>
                      <a:lnTo>
                        <a:pt x="837" y="2"/>
                      </a:lnTo>
                      <a:lnTo>
                        <a:pt x="82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2" name="Freeform 1594"/>
                <p:cNvSpPr>
                  <a:spLocks noEditPoints="1"/>
                </p:cNvSpPr>
                <p:nvPr/>
              </p:nvSpPr>
              <p:spPr bwMode="auto">
                <a:xfrm>
                  <a:off x="879475" y="1000125"/>
                  <a:ext cx="287338" cy="76200"/>
                </a:xfrm>
                <a:custGeom>
                  <a:avLst/>
                  <a:gdLst>
                    <a:gd name="T0" fmla="*/ 459 w 904"/>
                    <a:gd name="T1" fmla="*/ 29 h 241"/>
                    <a:gd name="T2" fmla="*/ 469 w 904"/>
                    <a:gd name="T3" fmla="*/ 35 h 241"/>
                    <a:gd name="T4" fmla="*/ 478 w 904"/>
                    <a:gd name="T5" fmla="*/ 43 h 241"/>
                    <a:gd name="T6" fmla="*/ 482 w 904"/>
                    <a:gd name="T7" fmla="*/ 54 h 241"/>
                    <a:gd name="T8" fmla="*/ 482 w 904"/>
                    <a:gd name="T9" fmla="*/ 66 h 241"/>
                    <a:gd name="T10" fmla="*/ 478 w 904"/>
                    <a:gd name="T11" fmla="*/ 77 h 241"/>
                    <a:gd name="T12" fmla="*/ 469 w 904"/>
                    <a:gd name="T13" fmla="*/ 85 h 241"/>
                    <a:gd name="T14" fmla="*/ 459 w 904"/>
                    <a:gd name="T15" fmla="*/ 89 h 241"/>
                    <a:gd name="T16" fmla="*/ 447 w 904"/>
                    <a:gd name="T17" fmla="*/ 89 h 241"/>
                    <a:gd name="T18" fmla="*/ 436 w 904"/>
                    <a:gd name="T19" fmla="*/ 85 h 241"/>
                    <a:gd name="T20" fmla="*/ 427 w 904"/>
                    <a:gd name="T21" fmla="*/ 77 h 241"/>
                    <a:gd name="T22" fmla="*/ 422 w 904"/>
                    <a:gd name="T23" fmla="*/ 66 h 241"/>
                    <a:gd name="T24" fmla="*/ 422 w 904"/>
                    <a:gd name="T25" fmla="*/ 54 h 241"/>
                    <a:gd name="T26" fmla="*/ 427 w 904"/>
                    <a:gd name="T27" fmla="*/ 43 h 241"/>
                    <a:gd name="T28" fmla="*/ 436 w 904"/>
                    <a:gd name="T29" fmla="*/ 35 h 241"/>
                    <a:gd name="T30" fmla="*/ 447 w 904"/>
                    <a:gd name="T31" fmla="*/ 31 h 241"/>
                    <a:gd name="T32" fmla="*/ 452 w 904"/>
                    <a:gd name="T33" fmla="*/ 29 h 241"/>
                    <a:gd name="T34" fmla="*/ 0 w 904"/>
                    <a:gd name="T35" fmla="*/ 83 h 241"/>
                    <a:gd name="T36" fmla="*/ 3 w 904"/>
                    <a:gd name="T37" fmla="*/ 97 h 241"/>
                    <a:gd name="T38" fmla="*/ 9 w 904"/>
                    <a:gd name="T39" fmla="*/ 110 h 241"/>
                    <a:gd name="T40" fmla="*/ 16 w 904"/>
                    <a:gd name="T41" fmla="*/ 122 h 241"/>
                    <a:gd name="T42" fmla="*/ 27 w 904"/>
                    <a:gd name="T43" fmla="*/ 132 h 241"/>
                    <a:gd name="T44" fmla="*/ 40 w 904"/>
                    <a:gd name="T45" fmla="*/ 141 h 241"/>
                    <a:gd name="T46" fmla="*/ 53 w 904"/>
                    <a:gd name="T47" fmla="*/ 147 h 241"/>
                    <a:gd name="T48" fmla="*/ 67 w 904"/>
                    <a:gd name="T49" fmla="*/ 150 h 241"/>
                    <a:gd name="T50" fmla="*/ 437 w 904"/>
                    <a:gd name="T51" fmla="*/ 150 h 241"/>
                    <a:gd name="T52" fmla="*/ 195 w 904"/>
                    <a:gd name="T53" fmla="*/ 211 h 241"/>
                    <a:gd name="T54" fmla="*/ 190 w 904"/>
                    <a:gd name="T55" fmla="*/ 212 h 241"/>
                    <a:gd name="T56" fmla="*/ 186 w 904"/>
                    <a:gd name="T57" fmla="*/ 215 h 241"/>
                    <a:gd name="T58" fmla="*/ 182 w 904"/>
                    <a:gd name="T59" fmla="*/ 220 h 241"/>
                    <a:gd name="T60" fmla="*/ 181 w 904"/>
                    <a:gd name="T61" fmla="*/ 225 h 241"/>
                    <a:gd name="T62" fmla="*/ 182 w 904"/>
                    <a:gd name="T63" fmla="*/ 232 h 241"/>
                    <a:gd name="T64" fmla="*/ 186 w 904"/>
                    <a:gd name="T65" fmla="*/ 236 h 241"/>
                    <a:gd name="T66" fmla="*/ 190 w 904"/>
                    <a:gd name="T67" fmla="*/ 240 h 241"/>
                    <a:gd name="T68" fmla="*/ 195 w 904"/>
                    <a:gd name="T69" fmla="*/ 241 h 241"/>
                    <a:gd name="T70" fmla="*/ 742 w 904"/>
                    <a:gd name="T71" fmla="*/ 241 h 241"/>
                    <a:gd name="T72" fmla="*/ 747 w 904"/>
                    <a:gd name="T73" fmla="*/ 239 h 241"/>
                    <a:gd name="T74" fmla="*/ 752 w 904"/>
                    <a:gd name="T75" fmla="*/ 234 h 241"/>
                    <a:gd name="T76" fmla="*/ 754 w 904"/>
                    <a:gd name="T77" fmla="*/ 229 h 241"/>
                    <a:gd name="T78" fmla="*/ 754 w 904"/>
                    <a:gd name="T79" fmla="*/ 223 h 241"/>
                    <a:gd name="T80" fmla="*/ 752 w 904"/>
                    <a:gd name="T81" fmla="*/ 218 h 241"/>
                    <a:gd name="T82" fmla="*/ 747 w 904"/>
                    <a:gd name="T83" fmla="*/ 213 h 241"/>
                    <a:gd name="T84" fmla="*/ 742 w 904"/>
                    <a:gd name="T85" fmla="*/ 211 h 241"/>
                    <a:gd name="T86" fmla="*/ 468 w 904"/>
                    <a:gd name="T87" fmla="*/ 211 h 241"/>
                    <a:gd name="T88" fmla="*/ 829 w 904"/>
                    <a:gd name="T89" fmla="*/ 150 h 241"/>
                    <a:gd name="T90" fmla="*/ 845 w 904"/>
                    <a:gd name="T91" fmla="*/ 149 h 241"/>
                    <a:gd name="T92" fmla="*/ 859 w 904"/>
                    <a:gd name="T93" fmla="*/ 145 h 241"/>
                    <a:gd name="T94" fmla="*/ 871 w 904"/>
                    <a:gd name="T95" fmla="*/ 137 h 241"/>
                    <a:gd name="T96" fmla="*/ 882 w 904"/>
                    <a:gd name="T97" fmla="*/ 128 h 241"/>
                    <a:gd name="T98" fmla="*/ 892 w 904"/>
                    <a:gd name="T99" fmla="*/ 117 h 241"/>
                    <a:gd name="T100" fmla="*/ 899 w 904"/>
                    <a:gd name="T101" fmla="*/ 104 h 241"/>
                    <a:gd name="T102" fmla="*/ 903 w 904"/>
                    <a:gd name="T103" fmla="*/ 90 h 241"/>
                    <a:gd name="T104" fmla="*/ 904 w 904"/>
                    <a:gd name="T105" fmla="*/ 75 h 241"/>
                    <a:gd name="T106" fmla="*/ 0 w 904"/>
                    <a:gd name="T10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4" h="241">
                      <a:moveTo>
                        <a:pt x="452" y="29"/>
                      </a:moveTo>
                      <a:lnTo>
                        <a:pt x="459" y="29"/>
                      </a:lnTo>
                      <a:lnTo>
                        <a:pt x="464" y="32"/>
                      </a:lnTo>
                      <a:lnTo>
                        <a:pt x="469" y="35"/>
                      </a:lnTo>
                      <a:lnTo>
                        <a:pt x="473" y="38"/>
                      </a:lnTo>
                      <a:lnTo>
                        <a:pt x="478" y="43"/>
                      </a:lnTo>
                      <a:lnTo>
                        <a:pt x="480" y="48"/>
                      </a:lnTo>
                      <a:lnTo>
                        <a:pt x="482" y="54"/>
                      </a:lnTo>
                      <a:lnTo>
                        <a:pt x="482" y="59"/>
                      </a:lnTo>
                      <a:lnTo>
                        <a:pt x="482" y="66"/>
                      </a:lnTo>
                      <a:lnTo>
                        <a:pt x="480" y="71"/>
                      </a:lnTo>
                      <a:lnTo>
                        <a:pt x="478" y="77"/>
                      </a:lnTo>
                      <a:lnTo>
                        <a:pt x="473" y="81"/>
                      </a:lnTo>
                      <a:lnTo>
                        <a:pt x="469" y="85"/>
                      </a:lnTo>
                      <a:lnTo>
                        <a:pt x="464" y="87"/>
                      </a:lnTo>
                      <a:lnTo>
                        <a:pt x="459" y="89"/>
                      </a:lnTo>
                      <a:lnTo>
                        <a:pt x="452" y="90"/>
                      </a:lnTo>
                      <a:lnTo>
                        <a:pt x="447" y="89"/>
                      </a:lnTo>
                      <a:lnTo>
                        <a:pt x="440" y="87"/>
                      </a:lnTo>
                      <a:lnTo>
                        <a:pt x="436" y="85"/>
                      </a:lnTo>
                      <a:lnTo>
                        <a:pt x="431" y="81"/>
                      </a:lnTo>
                      <a:lnTo>
                        <a:pt x="427" y="77"/>
                      </a:lnTo>
                      <a:lnTo>
                        <a:pt x="424" y="71"/>
                      </a:lnTo>
                      <a:lnTo>
                        <a:pt x="422" y="66"/>
                      </a:lnTo>
                      <a:lnTo>
                        <a:pt x="422" y="59"/>
                      </a:lnTo>
                      <a:lnTo>
                        <a:pt x="422" y="54"/>
                      </a:lnTo>
                      <a:lnTo>
                        <a:pt x="424" y="48"/>
                      </a:lnTo>
                      <a:lnTo>
                        <a:pt x="427" y="43"/>
                      </a:lnTo>
                      <a:lnTo>
                        <a:pt x="431" y="38"/>
                      </a:lnTo>
                      <a:lnTo>
                        <a:pt x="436" y="35"/>
                      </a:lnTo>
                      <a:lnTo>
                        <a:pt x="440" y="32"/>
                      </a:lnTo>
                      <a:lnTo>
                        <a:pt x="447" y="31"/>
                      </a:lnTo>
                      <a:lnTo>
                        <a:pt x="452" y="29"/>
                      </a:lnTo>
                      <a:lnTo>
                        <a:pt x="452" y="29"/>
                      </a:lnTo>
                      <a:close/>
                      <a:moveTo>
                        <a:pt x="0" y="75"/>
                      </a:moveTo>
                      <a:lnTo>
                        <a:pt x="0" y="83"/>
                      </a:lnTo>
                      <a:lnTo>
                        <a:pt x="1" y="90"/>
                      </a:lnTo>
                      <a:lnTo>
                        <a:pt x="3" y="97"/>
                      </a:lnTo>
                      <a:lnTo>
                        <a:pt x="5" y="104"/>
                      </a:lnTo>
                      <a:lnTo>
                        <a:pt x="9" y="110"/>
                      </a:lnTo>
                      <a:lnTo>
                        <a:pt x="12" y="117"/>
                      </a:lnTo>
                      <a:lnTo>
                        <a:pt x="16" y="122"/>
                      </a:lnTo>
                      <a:lnTo>
                        <a:pt x="22" y="128"/>
                      </a:lnTo>
                      <a:lnTo>
                        <a:pt x="27" y="132"/>
                      </a:lnTo>
                      <a:lnTo>
                        <a:pt x="33" y="137"/>
                      </a:lnTo>
                      <a:lnTo>
                        <a:pt x="40" y="141"/>
                      </a:lnTo>
                      <a:lnTo>
                        <a:pt x="46" y="145"/>
                      </a:lnTo>
                      <a:lnTo>
                        <a:pt x="53" y="147"/>
                      </a:lnTo>
                      <a:lnTo>
                        <a:pt x="59" y="149"/>
                      </a:lnTo>
                      <a:lnTo>
                        <a:pt x="67" y="150"/>
                      </a:lnTo>
                      <a:lnTo>
                        <a:pt x="75" y="150"/>
                      </a:lnTo>
                      <a:lnTo>
                        <a:pt x="437" y="150"/>
                      </a:lnTo>
                      <a:lnTo>
                        <a:pt x="437" y="211"/>
                      </a:lnTo>
                      <a:lnTo>
                        <a:pt x="195" y="211"/>
                      </a:lnTo>
                      <a:lnTo>
                        <a:pt x="192" y="211"/>
                      </a:lnTo>
                      <a:lnTo>
                        <a:pt x="190" y="212"/>
                      </a:lnTo>
                      <a:lnTo>
                        <a:pt x="188" y="213"/>
                      </a:lnTo>
                      <a:lnTo>
                        <a:pt x="186" y="215"/>
                      </a:lnTo>
                      <a:lnTo>
                        <a:pt x="183" y="218"/>
                      </a:lnTo>
                      <a:lnTo>
                        <a:pt x="182" y="220"/>
                      </a:lnTo>
                      <a:lnTo>
                        <a:pt x="181" y="223"/>
                      </a:lnTo>
                      <a:lnTo>
                        <a:pt x="181" y="225"/>
                      </a:lnTo>
                      <a:lnTo>
                        <a:pt x="181" y="229"/>
                      </a:lnTo>
                      <a:lnTo>
                        <a:pt x="182" y="232"/>
                      </a:lnTo>
                      <a:lnTo>
                        <a:pt x="183" y="234"/>
                      </a:lnTo>
                      <a:lnTo>
                        <a:pt x="186" y="236"/>
                      </a:lnTo>
                      <a:lnTo>
                        <a:pt x="188" y="239"/>
                      </a:lnTo>
                      <a:lnTo>
                        <a:pt x="190" y="240"/>
                      </a:lnTo>
                      <a:lnTo>
                        <a:pt x="192" y="241"/>
                      </a:lnTo>
                      <a:lnTo>
                        <a:pt x="195" y="241"/>
                      </a:lnTo>
                      <a:lnTo>
                        <a:pt x="739" y="241"/>
                      </a:lnTo>
                      <a:lnTo>
                        <a:pt x="742" y="241"/>
                      </a:lnTo>
                      <a:lnTo>
                        <a:pt x="745" y="240"/>
                      </a:lnTo>
                      <a:lnTo>
                        <a:pt x="747" y="239"/>
                      </a:lnTo>
                      <a:lnTo>
                        <a:pt x="750" y="236"/>
                      </a:lnTo>
                      <a:lnTo>
                        <a:pt x="752" y="234"/>
                      </a:lnTo>
                      <a:lnTo>
                        <a:pt x="753" y="232"/>
                      </a:lnTo>
                      <a:lnTo>
                        <a:pt x="754" y="229"/>
                      </a:lnTo>
                      <a:lnTo>
                        <a:pt x="754" y="225"/>
                      </a:lnTo>
                      <a:lnTo>
                        <a:pt x="754" y="223"/>
                      </a:lnTo>
                      <a:lnTo>
                        <a:pt x="753" y="220"/>
                      </a:lnTo>
                      <a:lnTo>
                        <a:pt x="752" y="218"/>
                      </a:lnTo>
                      <a:lnTo>
                        <a:pt x="750" y="215"/>
                      </a:lnTo>
                      <a:lnTo>
                        <a:pt x="747" y="213"/>
                      </a:lnTo>
                      <a:lnTo>
                        <a:pt x="745" y="212"/>
                      </a:lnTo>
                      <a:lnTo>
                        <a:pt x="742" y="211"/>
                      </a:lnTo>
                      <a:lnTo>
                        <a:pt x="739" y="211"/>
                      </a:lnTo>
                      <a:lnTo>
                        <a:pt x="468" y="211"/>
                      </a:lnTo>
                      <a:lnTo>
                        <a:pt x="468" y="150"/>
                      </a:lnTo>
                      <a:lnTo>
                        <a:pt x="829" y="150"/>
                      </a:lnTo>
                      <a:lnTo>
                        <a:pt x="837" y="150"/>
                      </a:lnTo>
                      <a:lnTo>
                        <a:pt x="845" y="149"/>
                      </a:lnTo>
                      <a:lnTo>
                        <a:pt x="851" y="147"/>
                      </a:lnTo>
                      <a:lnTo>
                        <a:pt x="859" y="145"/>
                      </a:lnTo>
                      <a:lnTo>
                        <a:pt x="866" y="141"/>
                      </a:lnTo>
                      <a:lnTo>
                        <a:pt x="871" y="137"/>
                      </a:lnTo>
                      <a:lnTo>
                        <a:pt x="877" y="132"/>
                      </a:lnTo>
                      <a:lnTo>
                        <a:pt x="882" y="128"/>
                      </a:lnTo>
                      <a:lnTo>
                        <a:pt x="888" y="122"/>
                      </a:lnTo>
                      <a:lnTo>
                        <a:pt x="892" y="117"/>
                      </a:lnTo>
                      <a:lnTo>
                        <a:pt x="896" y="110"/>
                      </a:lnTo>
                      <a:lnTo>
                        <a:pt x="899" y="104"/>
                      </a:lnTo>
                      <a:lnTo>
                        <a:pt x="901" y="97"/>
                      </a:lnTo>
                      <a:lnTo>
                        <a:pt x="903" y="90"/>
                      </a:lnTo>
                      <a:lnTo>
                        <a:pt x="904" y="83"/>
                      </a:lnTo>
                      <a:lnTo>
                        <a:pt x="904" y="75"/>
                      </a:lnTo>
                      <a:lnTo>
                        <a:pt x="904" y="0"/>
                      </a:lnTo>
                      <a:lnTo>
                        <a:pt x="0" y="0"/>
                      </a:lnTo>
                      <a:lnTo>
                        <a:pt x="0" y="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33" name="Group 232"/>
              <p:cNvGrpSpPr/>
              <p:nvPr/>
            </p:nvGrpSpPr>
            <p:grpSpPr>
              <a:xfrm>
                <a:off x="1133059" y="2760444"/>
                <a:ext cx="245094" cy="220719"/>
                <a:chOff x="879475" y="817563"/>
                <a:chExt cx="287338" cy="258762"/>
              </a:xfrm>
              <a:solidFill>
                <a:schemeClr val="accent1"/>
              </a:solidFill>
            </p:grpSpPr>
            <p:sp>
              <p:nvSpPr>
                <p:cNvPr id="239" name="Freeform 1593"/>
                <p:cNvSpPr>
                  <a:spLocks/>
                </p:cNvSpPr>
                <p:nvPr/>
              </p:nvSpPr>
              <p:spPr bwMode="auto">
                <a:xfrm>
                  <a:off x="879475" y="817563"/>
                  <a:ext cx="287338" cy="171450"/>
                </a:xfrm>
                <a:custGeom>
                  <a:avLst/>
                  <a:gdLst>
                    <a:gd name="T0" fmla="*/ 829 w 904"/>
                    <a:gd name="T1" fmla="*/ 0 h 544"/>
                    <a:gd name="T2" fmla="*/ 75 w 904"/>
                    <a:gd name="T3" fmla="*/ 0 h 544"/>
                    <a:gd name="T4" fmla="*/ 67 w 904"/>
                    <a:gd name="T5" fmla="*/ 2 h 544"/>
                    <a:gd name="T6" fmla="*/ 59 w 904"/>
                    <a:gd name="T7" fmla="*/ 3 h 544"/>
                    <a:gd name="T8" fmla="*/ 53 w 904"/>
                    <a:gd name="T9" fmla="*/ 4 h 544"/>
                    <a:gd name="T10" fmla="*/ 46 w 904"/>
                    <a:gd name="T11" fmla="*/ 7 h 544"/>
                    <a:gd name="T12" fmla="*/ 40 w 904"/>
                    <a:gd name="T13" fmla="*/ 10 h 544"/>
                    <a:gd name="T14" fmla="*/ 33 w 904"/>
                    <a:gd name="T15" fmla="*/ 14 h 544"/>
                    <a:gd name="T16" fmla="*/ 27 w 904"/>
                    <a:gd name="T17" fmla="*/ 18 h 544"/>
                    <a:gd name="T18" fmla="*/ 22 w 904"/>
                    <a:gd name="T19" fmla="*/ 23 h 544"/>
                    <a:gd name="T20" fmla="*/ 16 w 904"/>
                    <a:gd name="T21" fmla="*/ 28 h 544"/>
                    <a:gd name="T22" fmla="*/ 12 w 904"/>
                    <a:gd name="T23" fmla="*/ 34 h 544"/>
                    <a:gd name="T24" fmla="*/ 9 w 904"/>
                    <a:gd name="T25" fmla="*/ 40 h 544"/>
                    <a:gd name="T26" fmla="*/ 5 w 904"/>
                    <a:gd name="T27" fmla="*/ 47 h 544"/>
                    <a:gd name="T28" fmla="*/ 3 w 904"/>
                    <a:gd name="T29" fmla="*/ 54 h 544"/>
                    <a:gd name="T30" fmla="*/ 1 w 904"/>
                    <a:gd name="T31" fmla="*/ 61 h 544"/>
                    <a:gd name="T32" fmla="*/ 0 w 904"/>
                    <a:gd name="T33" fmla="*/ 69 h 544"/>
                    <a:gd name="T34" fmla="*/ 0 w 904"/>
                    <a:gd name="T35" fmla="*/ 77 h 544"/>
                    <a:gd name="T36" fmla="*/ 0 w 904"/>
                    <a:gd name="T37" fmla="*/ 544 h 544"/>
                    <a:gd name="T38" fmla="*/ 904 w 904"/>
                    <a:gd name="T39" fmla="*/ 544 h 544"/>
                    <a:gd name="T40" fmla="*/ 904 w 904"/>
                    <a:gd name="T41" fmla="*/ 77 h 544"/>
                    <a:gd name="T42" fmla="*/ 904 w 904"/>
                    <a:gd name="T43" fmla="*/ 69 h 544"/>
                    <a:gd name="T44" fmla="*/ 903 w 904"/>
                    <a:gd name="T45" fmla="*/ 61 h 544"/>
                    <a:gd name="T46" fmla="*/ 901 w 904"/>
                    <a:gd name="T47" fmla="*/ 54 h 544"/>
                    <a:gd name="T48" fmla="*/ 899 w 904"/>
                    <a:gd name="T49" fmla="*/ 47 h 544"/>
                    <a:gd name="T50" fmla="*/ 896 w 904"/>
                    <a:gd name="T51" fmla="*/ 40 h 544"/>
                    <a:gd name="T52" fmla="*/ 892 w 904"/>
                    <a:gd name="T53" fmla="*/ 34 h 544"/>
                    <a:gd name="T54" fmla="*/ 888 w 904"/>
                    <a:gd name="T55" fmla="*/ 28 h 544"/>
                    <a:gd name="T56" fmla="*/ 882 w 904"/>
                    <a:gd name="T57" fmla="*/ 23 h 544"/>
                    <a:gd name="T58" fmla="*/ 877 w 904"/>
                    <a:gd name="T59" fmla="*/ 18 h 544"/>
                    <a:gd name="T60" fmla="*/ 871 w 904"/>
                    <a:gd name="T61" fmla="*/ 14 h 544"/>
                    <a:gd name="T62" fmla="*/ 866 w 904"/>
                    <a:gd name="T63" fmla="*/ 10 h 544"/>
                    <a:gd name="T64" fmla="*/ 859 w 904"/>
                    <a:gd name="T65" fmla="*/ 7 h 544"/>
                    <a:gd name="T66" fmla="*/ 851 w 904"/>
                    <a:gd name="T67" fmla="*/ 4 h 544"/>
                    <a:gd name="T68" fmla="*/ 845 w 904"/>
                    <a:gd name="T69" fmla="*/ 3 h 544"/>
                    <a:gd name="T70" fmla="*/ 837 w 904"/>
                    <a:gd name="T71" fmla="*/ 2 h 544"/>
                    <a:gd name="T72" fmla="*/ 829 w 904"/>
                    <a:gd name="T73"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4" h="544">
                      <a:moveTo>
                        <a:pt x="829" y="0"/>
                      </a:moveTo>
                      <a:lnTo>
                        <a:pt x="75" y="0"/>
                      </a:lnTo>
                      <a:lnTo>
                        <a:pt x="67" y="2"/>
                      </a:lnTo>
                      <a:lnTo>
                        <a:pt x="59" y="3"/>
                      </a:lnTo>
                      <a:lnTo>
                        <a:pt x="53" y="4"/>
                      </a:lnTo>
                      <a:lnTo>
                        <a:pt x="46" y="7"/>
                      </a:lnTo>
                      <a:lnTo>
                        <a:pt x="40" y="10"/>
                      </a:lnTo>
                      <a:lnTo>
                        <a:pt x="33" y="14"/>
                      </a:lnTo>
                      <a:lnTo>
                        <a:pt x="27" y="18"/>
                      </a:lnTo>
                      <a:lnTo>
                        <a:pt x="22" y="23"/>
                      </a:lnTo>
                      <a:lnTo>
                        <a:pt x="16" y="28"/>
                      </a:lnTo>
                      <a:lnTo>
                        <a:pt x="12" y="34"/>
                      </a:lnTo>
                      <a:lnTo>
                        <a:pt x="9" y="40"/>
                      </a:lnTo>
                      <a:lnTo>
                        <a:pt x="5" y="47"/>
                      </a:lnTo>
                      <a:lnTo>
                        <a:pt x="3" y="54"/>
                      </a:lnTo>
                      <a:lnTo>
                        <a:pt x="1" y="61"/>
                      </a:lnTo>
                      <a:lnTo>
                        <a:pt x="0" y="69"/>
                      </a:lnTo>
                      <a:lnTo>
                        <a:pt x="0" y="77"/>
                      </a:lnTo>
                      <a:lnTo>
                        <a:pt x="0" y="544"/>
                      </a:lnTo>
                      <a:lnTo>
                        <a:pt x="904" y="544"/>
                      </a:lnTo>
                      <a:lnTo>
                        <a:pt x="904" y="77"/>
                      </a:lnTo>
                      <a:lnTo>
                        <a:pt x="904" y="69"/>
                      </a:lnTo>
                      <a:lnTo>
                        <a:pt x="903" y="61"/>
                      </a:lnTo>
                      <a:lnTo>
                        <a:pt x="901" y="54"/>
                      </a:lnTo>
                      <a:lnTo>
                        <a:pt x="899" y="47"/>
                      </a:lnTo>
                      <a:lnTo>
                        <a:pt x="896" y="40"/>
                      </a:lnTo>
                      <a:lnTo>
                        <a:pt x="892" y="34"/>
                      </a:lnTo>
                      <a:lnTo>
                        <a:pt x="888" y="28"/>
                      </a:lnTo>
                      <a:lnTo>
                        <a:pt x="882" y="23"/>
                      </a:lnTo>
                      <a:lnTo>
                        <a:pt x="877" y="18"/>
                      </a:lnTo>
                      <a:lnTo>
                        <a:pt x="871" y="14"/>
                      </a:lnTo>
                      <a:lnTo>
                        <a:pt x="866" y="10"/>
                      </a:lnTo>
                      <a:lnTo>
                        <a:pt x="859" y="7"/>
                      </a:lnTo>
                      <a:lnTo>
                        <a:pt x="851" y="4"/>
                      </a:lnTo>
                      <a:lnTo>
                        <a:pt x="845" y="3"/>
                      </a:lnTo>
                      <a:lnTo>
                        <a:pt x="837" y="2"/>
                      </a:lnTo>
                      <a:lnTo>
                        <a:pt x="82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0" name="Freeform 1594"/>
                <p:cNvSpPr>
                  <a:spLocks noEditPoints="1"/>
                </p:cNvSpPr>
                <p:nvPr/>
              </p:nvSpPr>
              <p:spPr bwMode="auto">
                <a:xfrm>
                  <a:off x="879475" y="1000125"/>
                  <a:ext cx="287338" cy="76200"/>
                </a:xfrm>
                <a:custGeom>
                  <a:avLst/>
                  <a:gdLst>
                    <a:gd name="T0" fmla="*/ 459 w 904"/>
                    <a:gd name="T1" fmla="*/ 29 h 241"/>
                    <a:gd name="T2" fmla="*/ 469 w 904"/>
                    <a:gd name="T3" fmla="*/ 35 h 241"/>
                    <a:gd name="T4" fmla="*/ 478 w 904"/>
                    <a:gd name="T5" fmla="*/ 43 h 241"/>
                    <a:gd name="T6" fmla="*/ 482 w 904"/>
                    <a:gd name="T7" fmla="*/ 54 h 241"/>
                    <a:gd name="T8" fmla="*/ 482 w 904"/>
                    <a:gd name="T9" fmla="*/ 66 h 241"/>
                    <a:gd name="T10" fmla="*/ 478 w 904"/>
                    <a:gd name="T11" fmla="*/ 77 h 241"/>
                    <a:gd name="T12" fmla="*/ 469 w 904"/>
                    <a:gd name="T13" fmla="*/ 85 h 241"/>
                    <a:gd name="T14" fmla="*/ 459 w 904"/>
                    <a:gd name="T15" fmla="*/ 89 h 241"/>
                    <a:gd name="T16" fmla="*/ 447 w 904"/>
                    <a:gd name="T17" fmla="*/ 89 h 241"/>
                    <a:gd name="T18" fmla="*/ 436 w 904"/>
                    <a:gd name="T19" fmla="*/ 85 h 241"/>
                    <a:gd name="T20" fmla="*/ 427 w 904"/>
                    <a:gd name="T21" fmla="*/ 77 h 241"/>
                    <a:gd name="T22" fmla="*/ 422 w 904"/>
                    <a:gd name="T23" fmla="*/ 66 h 241"/>
                    <a:gd name="T24" fmla="*/ 422 w 904"/>
                    <a:gd name="T25" fmla="*/ 54 h 241"/>
                    <a:gd name="T26" fmla="*/ 427 w 904"/>
                    <a:gd name="T27" fmla="*/ 43 h 241"/>
                    <a:gd name="T28" fmla="*/ 436 w 904"/>
                    <a:gd name="T29" fmla="*/ 35 h 241"/>
                    <a:gd name="T30" fmla="*/ 447 w 904"/>
                    <a:gd name="T31" fmla="*/ 31 h 241"/>
                    <a:gd name="T32" fmla="*/ 452 w 904"/>
                    <a:gd name="T33" fmla="*/ 29 h 241"/>
                    <a:gd name="T34" fmla="*/ 0 w 904"/>
                    <a:gd name="T35" fmla="*/ 83 h 241"/>
                    <a:gd name="T36" fmla="*/ 3 w 904"/>
                    <a:gd name="T37" fmla="*/ 97 h 241"/>
                    <a:gd name="T38" fmla="*/ 9 w 904"/>
                    <a:gd name="T39" fmla="*/ 110 h 241"/>
                    <a:gd name="T40" fmla="*/ 16 w 904"/>
                    <a:gd name="T41" fmla="*/ 122 h 241"/>
                    <a:gd name="T42" fmla="*/ 27 w 904"/>
                    <a:gd name="T43" fmla="*/ 132 h 241"/>
                    <a:gd name="T44" fmla="*/ 40 w 904"/>
                    <a:gd name="T45" fmla="*/ 141 h 241"/>
                    <a:gd name="T46" fmla="*/ 53 w 904"/>
                    <a:gd name="T47" fmla="*/ 147 h 241"/>
                    <a:gd name="T48" fmla="*/ 67 w 904"/>
                    <a:gd name="T49" fmla="*/ 150 h 241"/>
                    <a:gd name="T50" fmla="*/ 437 w 904"/>
                    <a:gd name="T51" fmla="*/ 150 h 241"/>
                    <a:gd name="T52" fmla="*/ 195 w 904"/>
                    <a:gd name="T53" fmla="*/ 211 h 241"/>
                    <a:gd name="T54" fmla="*/ 190 w 904"/>
                    <a:gd name="T55" fmla="*/ 212 h 241"/>
                    <a:gd name="T56" fmla="*/ 186 w 904"/>
                    <a:gd name="T57" fmla="*/ 215 h 241"/>
                    <a:gd name="T58" fmla="*/ 182 w 904"/>
                    <a:gd name="T59" fmla="*/ 220 h 241"/>
                    <a:gd name="T60" fmla="*/ 181 w 904"/>
                    <a:gd name="T61" fmla="*/ 225 h 241"/>
                    <a:gd name="T62" fmla="*/ 182 w 904"/>
                    <a:gd name="T63" fmla="*/ 232 h 241"/>
                    <a:gd name="T64" fmla="*/ 186 w 904"/>
                    <a:gd name="T65" fmla="*/ 236 h 241"/>
                    <a:gd name="T66" fmla="*/ 190 w 904"/>
                    <a:gd name="T67" fmla="*/ 240 h 241"/>
                    <a:gd name="T68" fmla="*/ 195 w 904"/>
                    <a:gd name="T69" fmla="*/ 241 h 241"/>
                    <a:gd name="T70" fmla="*/ 742 w 904"/>
                    <a:gd name="T71" fmla="*/ 241 h 241"/>
                    <a:gd name="T72" fmla="*/ 747 w 904"/>
                    <a:gd name="T73" fmla="*/ 239 h 241"/>
                    <a:gd name="T74" fmla="*/ 752 w 904"/>
                    <a:gd name="T75" fmla="*/ 234 h 241"/>
                    <a:gd name="T76" fmla="*/ 754 w 904"/>
                    <a:gd name="T77" fmla="*/ 229 h 241"/>
                    <a:gd name="T78" fmla="*/ 754 w 904"/>
                    <a:gd name="T79" fmla="*/ 223 h 241"/>
                    <a:gd name="T80" fmla="*/ 752 w 904"/>
                    <a:gd name="T81" fmla="*/ 218 h 241"/>
                    <a:gd name="T82" fmla="*/ 747 w 904"/>
                    <a:gd name="T83" fmla="*/ 213 h 241"/>
                    <a:gd name="T84" fmla="*/ 742 w 904"/>
                    <a:gd name="T85" fmla="*/ 211 h 241"/>
                    <a:gd name="T86" fmla="*/ 468 w 904"/>
                    <a:gd name="T87" fmla="*/ 211 h 241"/>
                    <a:gd name="T88" fmla="*/ 829 w 904"/>
                    <a:gd name="T89" fmla="*/ 150 h 241"/>
                    <a:gd name="T90" fmla="*/ 845 w 904"/>
                    <a:gd name="T91" fmla="*/ 149 h 241"/>
                    <a:gd name="T92" fmla="*/ 859 w 904"/>
                    <a:gd name="T93" fmla="*/ 145 h 241"/>
                    <a:gd name="T94" fmla="*/ 871 w 904"/>
                    <a:gd name="T95" fmla="*/ 137 h 241"/>
                    <a:gd name="T96" fmla="*/ 882 w 904"/>
                    <a:gd name="T97" fmla="*/ 128 h 241"/>
                    <a:gd name="T98" fmla="*/ 892 w 904"/>
                    <a:gd name="T99" fmla="*/ 117 h 241"/>
                    <a:gd name="T100" fmla="*/ 899 w 904"/>
                    <a:gd name="T101" fmla="*/ 104 h 241"/>
                    <a:gd name="T102" fmla="*/ 903 w 904"/>
                    <a:gd name="T103" fmla="*/ 90 h 241"/>
                    <a:gd name="T104" fmla="*/ 904 w 904"/>
                    <a:gd name="T105" fmla="*/ 75 h 241"/>
                    <a:gd name="T106" fmla="*/ 0 w 904"/>
                    <a:gd name="T10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4" h="241">
                      <a:moveTo>
                        <a:pt x="452" y="29"/>
                      </a:moveTo>
                      <a:lnTo>
                        <a:pt x="459" y="29"/>
                      </a:lnTo>
                      <a:lnTo>
                        <a:pt x="464" y="32"/>
                      </a:lnTo>
                      <a:lnTo>
                        <a:pt x="469" y="35"/>
                      </a:lnTo>
                      <a:lnTo>
                        <a:pt x="473" y="38"/>
                      </a:lnTo>
                      <a:lnTo>
                        <a:pt x="478" y="43"/>
                      </a:lnTo>
                      <a:lnTo>
                        <a:pt x="480" y="48"/>
                      </a:lnTo>
                      <a:lnTo>
                        <a:pt x="482" y="54"/>
                      </a:lnTo>
                      <a:lnTo>
                        <a:pt x="482" y="59"/>
                      </a:lnTo>
                      <a:lnTo>
                        <a:pt x="482" y="66"/>
                      </a:lnTo>
                      <a:lnTo>
                        <a:pt x="480" y="71"/>
                      </a:lnTo>
                      <a:lnTo>
                        <a:pt x="478" y="77"/>
                      </a:lnTo>
                      <a:lnTo>
                        <a:pt x="473" y="81"/>
                      </a:lnTo>
                      <a:lnTo>
                        <a:pt x="469" y="85"/>
                      </a:lnTo>
                      <a:lnTo>
                        <a:pt x="464" y="87"/>
                      </a:lnTo>
                      <a:lnTo>
                        <a:pt x="459" y="89"/>
                      </a:lnTo>
                      <a:lnTo>
                        <a:pt x="452" y="90"/>
                      </a:lnTo>
                      <a:lnTo>
                        <a:pt x="447" y="89"/>
                      </a:lnTo>
                      <a:lnTo>
                        <a:pt x="440" y="87"/>
                      </a:lnTo>
                      <a:lnTo>
                        <a:pt x="436" y="85"/>
                      </a:lnTo>
                      <a:lnTo>
                        <a:pt x="431" y="81"/>
                      </a:lnTo>
                      <a:lnTo>
                        <a:pt x="427" y="77"/>
                      </a:lnTo>
                      <a:lnTo>
                        <a:pt x="424" y="71"/>
                      </a:lnTo>
                      <a:lnTo>
                        <a:pt x="422" y="66"/>
                      </a:lnTo>
                      <a:lnTo>
                        <a:pt x="422" y="59"/>
                      </a:lnTo>
                      <a:lnTo>
                        <a:pt x="422" y="54"/>
                      </a:lnTo>
                      <a:lnTo>
                        <a:pt x="424" y="48"/>
                      </a:lnTo>
                      <a:lnTo>
                        <a:pt x="427" y="43"/>
                      </a:lnTo>
                      <a:lnTo>
                        <a:pt x="431" y="38"/>
                      </a:lnTo>
                      <a:lnTo>
                        <a:pt x="436" y="35"/>
                      </a:lnTo>
                      <a:lnTo>
                        <a:pt x="440" y="32"/>
                      </a:lnTo>
                      <a:lnTo>
                        <a:pt x="447" y="31"/>
                      </a:lnTo>
                      <a:lnTo>
                        <a:pt x="452" y="29"/>
                      </a:lnTo>
                      <a:lnTo>
                        <a:pt x="452" y="29"/>
                      </a:lnTo>
                      <a:close/>
                      <a:moveTo>
                        <a:pt x="0" y="75"/>
                      </a:moveTo>
                      <a:lnTo>
                        <a:pt x="0" y="83"/>
                      </a:lnTo>
                      <a:lnTo>
                        <a:pt x="1" y="90"/>
                      </a:lnTo>
                      <a:lnTo>
                        <a:pt x="3" y="97"/>
                      </a:lnTo>
                      <a:lnTo>
                        <a:pt x="5" y="104"/>
                      </a:lnTo>
                      <a:lnTo>
                        <a:pt x="9" y="110"/>
                      </a:lnTo>
                      <a:lnTo>
                        <a:pt x="12" y="117"/>
                      </a:lnTo>
                      <a:lnTo>
                        <a:pt x="16" y="122"/>
                      </a:lnTo>
                      <a:lnTo>
                        <a:pt x="22" y="128"/>
                      </a:lnTo>
                      <a:lnTo>
                        <a:pt x="27" y="132"/>
                      </a:lnTo>
                      <a:lnTo>
                        <a:pt x="33" y="137"/>
                      </a:lnTo>
                      <a:lnTo>
                        <a:pt x="40" y="141"/>
                      </a:lnTo>
                      <a:lnTo>
                        <a:pt x="46" y="145"/>
                      </a:lnTo>
                      <a:lnTo>
                        <a:pt x="53" y="147"/>
                      </a:lnTo>
                      <a:lnTo>
                        <a:pt x="59" y="149"/>
                      </a:lnTo>
                      <a:lnTo>
                        <a:pt x="67" y="150"/>
                      </a:lnTo>
                      <a:lnTo>
                        <a:pt x="75" y="150"/>
                      </a:lnTo>
                      <a:lnTo>
                        <a:pt x="437" y="150"/>
                      </a:lnTo>
                      <a:lnTo>
                        <a:pt x="437" y="211"/>
                      </a:lnTo>
                      <a:lnTo>
                        <a:pt x="195" y="211"/>
                      </a:lnTo>
                      <a:lnTo>
                        <a:pt x="192" y="211"/>
                      </a:lnTo>
                      <a:lnTo>
                        <a:pt x="190" y="212"/>
                      </a:lnTo>
                      <a:lnTo>
                        <a:pt x="188" y="213"/>
                      </a:lnTo>
                      <a:lnTo>
                        <a:pt x="186" y="215"/>
                      </a:lnTo>
                      <a:lnTo>
                        <a:pt x="183" y="218"/>
                      </a:lnTo>
                      <a:lnTo>
                        <a:pt x="182" y="220"/>
                      </a:lnTo>
                      <a:lnTo>
                        <a:pt x="181" y="223"/>
                      </a:lnTo>
                      <a:lnTo>
                        <a:pt x="181" y="225"/>
                      </a:lnTo>
                      <a:lnTo>
                        <a:pt x="181" y="229"/>
                      </a:lnTo>
                      <a:lnTo>
                        <a:pt x="182" y="232"/>
                      </a:lnTo>
                      <a:lnTo>
                        <a:pt x="183" y="234"/>
                      </a:lnTo>
                      <a:lnTo>
                        <a:pt x="186" y="236"/>
                      </a:lnTo>
                      <a:lnTo>
                        <a:pt x="188" y="239"/>
                      </a:lnTo>
                      <a:lnTo>
                        <a:pt x="190" y="240"/>
                      </a:lnTo>
                      <a:lnTo>
                        <a:pt x="192" y="241"/>
                      </a:lnTo>
                      <a:lnTo>
                        <a:pt x="195" y="241"/>
                      </a:lnTo>
                      <a:lnTo>
                        <a:pt x="739" y="241"/>
                      </a:lnTo>
                      <a:lnTo>
                        <a:pt x="742" y="241"/>
                      </a:lnTo>
                      <a:lnTo>
                        <a:pt x="745" y="240"/>
                      </a:lnTo>
                      <a:lnTo>
                        <a:pt x="747" y="239"/>
                      </a:lnTo>
                      <a:lnTo>
                        <a:pt x="750" y="236"/>
                      </a:lnTo>
                      <a:lnTo>
                        <a:pt x="752" y="234"/>
                      </a:lnTo>
                      <a:lnTo>
                        <a:pt x="753" y="232"/>
                      </a:lnTo>
                      <a:lnTo>
                        <a:pt x="754" y="229"/>
                      </a:lnTo>
                      <a:lnTo>
                        <a:pt x="754" y="225"/>
                      </a:lnTo>
                      <a:lnTo>
                        <a:pt x="754" y="223"/>
                      </a:lnTo>
                      <a:lnTo>
                        <a:pt x="753" y="220"/>
                      </a:lnTo>
                      <a:lnTo>
                        <a:pt x="752" y="218"/>
                      </a:lnTo>
                      <a:lnTo>
                        <a:pt x="750" y="215"/>
                      </a:lnTo>
                      <a:lnTo>
                        <a:pt x="747" y="213"/>
                      </a:lnTo>
                      <a:lnTo>
                        <a:pt x="745" y="212"/>
                      </a:lnTo>
                      <a:lnTo>
                        <a:pt x="742" y="211"/>
                      </a:lnTo>
                      <a:lnTo>
                        <a:pt x="739" y="211"/>
                      </a:lnTo>
                      <a:lnTo>
                        <a:pt x="468" y="211"/>
                      </a:lnTo>
                      <a:lnTo>
                        <a:pt x="468" y="150"/>
                      </a:lnTo>
                      <a:lnTo>
                        <a:pt x="829" y="150"/>
                      </a:lnTo>
                      <a:lnTo>
                        <a:pt x="837" y="150"/>
                      </a:lnTo>
                      <a:lnTo>
                        <a:pt x="845" y="149"/>
                      </a:lnTo>
                      <a:lnTo>
                        <a:pt x="851" y="147"/>
                      </a:lnTo>
                      <a:lnTo>
                        <a:pt x="859" y="145"/>
                      </a:lnTo>
                      <a:lnTo>
                        <a:pt x="866" y="141"/>
                      </a:lnTo>
                      <a:lnTo>
                        <a:pt x="871" y="137"/>
                      </a:lnTo>
                      <a:lnTo>
                        <a:pt x="877" y="132"/>
                      </a:lnTo>
                      <a:lnTo>
                        <a:pt x="882" y="128"/>
                      </a:lnTo>
                      <a:lnTo>
                        <a:pt x="888" y="122"/>
                      </a:lnTo>
                      <a:lnTo>
                        <a:pt x="892" y="117"/>
                      </a:lnTo>
                      <a:lnTo>
                        <a:pt x="896" y="110"/>
                      </a:lnTo>
                      <a:lnTo>
                        <a:pt x="899" y="104"/>
                      </a:lnTo>
                      <a:lnTo>
                        <a:pt x="901" y="97"/>
                      </a:lnTo>
                      <a:lnTo>
                        <a:pt x="903" y="90"/>
                      </a:lnTo>
                      <a:lnTo>
                        <a:pt x="904" y="83"/>
                      </a:lnTo>
                      <a:lnTo>
                        <a:pt x="904" y="75"/>
                      </a:lnTo>
                      <a:lnTo>
                        <a:pt x="904" y="0"/>
                      </a:lnTo>
                      <a:lnTo>
                        <a:pt x="0" y="0"/>
                      </a:lnTo>
                      <a:lnTo>
                        <a:pt x="0" y="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34" name="Group 233"/>
              <p:cNvGrpSpPr/>
              <p:nvPr/>
            </p:nvGrpSpPr>
            <p:grpSpPr>
              <a:xfrm>
                <a:off x="2098385" y="2760444"/>
                <a:ext cx="245094" cy="220719"/>
                <a:chOff x="879475" y="817563"/>
                <a:chExt cx="287338" cy="258762"/>
              </a:xfrm>
              <a:solidFill>
                <a:schemeClr val="accent1"/>
              </a:solidFill>
            </p:grpSpPr>
            <p:sp>
              <p:nvSpPr>
                <p:cNvPr id="237" name="Freeform 1593"/>
                <p:cNvSpPr>
                  <a:spLocks/>
                </p:cNvSpPr>
                <p:nvPr/>
              </p:nvSpPr>
              <p:spPr bwMode="auto">
                <a:xfrm>
                  <a:off x="879475" y="817563"/>
                  <a:ext cx="287338" cy="171450"/>
                </a:xfrm>
                <a:custGeom>
                  <a:avLst/>
                  <a:gdLst>
                    <a:gd name="T0" fmla="*/ 829 w 904"/>
                    <a:gd name="T1" fmla="*/ 0 h 544"/>
                    <a:gd name="T2" fmla="*/ 75 w 904"/>
                    <a:gd name="T3" fmla="*/ 0 h 544"/>
                    <a:gd name="T4" fmla="*/ 67 w 904"/>
                    <a:gd name="T5" fmla="*/ 2 h 544"/>
                    <a:gd name="T6" fmla="*/ 59 w 904"/>
                    <a:gd name="T7" fmla="*/ 3 h 544"/>
                    <a:gd name="T8" fmla="*/ 53 w 904"/>
                    <a:gd name="T9" fmla="*/ 4 h 544"/>
                    <a:gd name="T10" fmla="*/ 46 w 904"/>
                    <a:gd name="T11" fmla="*/ 7 h 544"/>
                    <a:gd name="T12" fmla="*/ 40 w 904"/>
                    <a:gd name="T13" fmla="*/ 10 h 544"/>
                    <a:gd name="T14" fmla="*/ 33 w 904"/>
                    <a:gd name="T15" fmla="*/ 14 h 544"/>
                    <a:gd name="T16" fmla="*/ 27 w 904"/>
                    <a:gd name="T17" fmla="*/ 18 h 544"/>
                    <a:gd name="T18" fmla="*/ 22 w 904"/>
                    <a:gd name="T19" fmla="*/ 23 h 544"/>
                    <a:gd name="T20" fmla="*/ 16 w 904"/>
                    <a:gd name="T21" fmla="*/ 28 h 544"/>
                    <a:gd name="T22" fmla="*/ 12 w 904"/>
                    <a:gd name="T23" fmla="*/ 34 h 544"/>
                    <a:gd name="T24" fmla="*/ 9 w 904"/>
                    <a:gd name="T25" fmla="*/ 40 h 544"/>
                    <a:gd name="T26" fmla="*/ 5 w 904"/>
                    <a:gd name="T27" fmla="*/ 47 h 544"/>
                    <a:gd name="T28" fmla="*/ 3 w 904"/>
                    <a:gd name="T29" fmla="*/ 54 h 544"/>
                    <a:gd name="T30" fmla="*/ 1 w 904"/>
                    <a:gd name="T31" fmla="*/ 61 h 544"/>
                    <a:gd name="T32" fmla="*/ 0 w 904"/>
                    <a:gd name="T33" fmla="*/ 69 h 544"/>
                    <a:gd name="T34" fmla="*/ 0 w 904"/>
                    <a:gd name="T35" fmla="*/ 77 h 544"/>
                    <a:gd name="T36" fmla="*/ 0 w 904"/>
                    <a:gd name="T37" fmla="*/ 544 h 544"/>
                    <a:gd name="T38" fmla="*/ 904 w 904"/>
                    <a:gd name="T39" fmla="*/ 544 h 544"/>
                    <a:gd name="T40" fmla="*/ 904 w 904"/>
                    <a:gd name="T41" fmla="*/ 77 h 544"/>
                    <a:gd name="T42" fmla="*/ 904 w 904"/>
                    <a:gd name="T43" fmla="*/ 69 h 544"/>
                    <a:gd name="T44" fmla="*/ 903 w 904"/>
                    <a:gd name="T45" fmla="*/ 61 h 544"/>
                    <a:gd name="T46" fmla="*/ 901 w 904"/>
                    <a:gd name="T47" fmla="*/ 54 h 544"/>
                    <a:gd name="T48" fmla="*/ 899 w 904"/>
                    <a:gd name="T49" fmla="*/ 47 h 544"/>
                    <a:gd name="T50" fmla="*/ 896 w 904"/>
                    <a:gd name="T51" fmla="*/ 40 h 544"/>
                    <a:gd name="T52" fmla="*/ 892 w 904"/>
                    <a:gd name="T53" fmla="*/ 34 h 544"/>
                    <a:gd name="T54" fmla="*/ 888 w 904"/>
                    <a:gd name="T55" fmla="*/ 28 h 544"/>
                    <a:gd name="T56" fmla="*/ 882 w 904"/>
                    <a:gd name="T57" fmla="*/ 23 h 544"/>
                    <a:gd name="T58" fmla="*/ 877 w 904"/>
                    <a:gd name="T59" fmla="*/ 18 h 544"/>
                    <a:gd name="T60" fmla="*/ 871 w 904"/>
                    <a:gd name="T61" fmla="*/ 14 h 544"/>
                    <a:gd name="T62" fmla="*/ 866 w 904"/>
                    <a:gd name="T63" fmla="*/ 10 h 544"/>
                    <a:gd name="T64" fmla="*/ 859 w 904"/>
                    <a:gd name="T65" fmla="*/ 7 h 544"/>
                    <a:gd name="T66" fmla="*/ 851 w 904"/>
                    <a:gd name="T67" fmla="*/ 4 h 544"/>
                    <a:gd name="T68" fmla="*/ 845 w 904"/>
                    <a:gd name="T69" fmla="*/ 3 h 544"/>
                    <a:gd name="T70" fmla="*/ 837 w 904"/>
                    <a:gd name="T71" fmla="*/ 2 h 544"/>
                    <a:gd name="T72" fmla="*/ 829 w 904"/>
                    <a:gd name="T73"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4" h="544">
                      <a:moveTo>
                        <a:pt x="829" y="0"/>
                      </a:moveTo>
                      <a:lnTo>
                        <a:pt x="75" y="0"/>
                      </a:lnTo>
                      <a:lnTo>
                        <a:pt x="67" y="2"/>
                      </a:lnTo>
                      <a:lnTo>
                        <a:pt x="59" y="3"/>
                      </a:lnTo>
                      <a:lnTo>
                        <a:pt x="53" y="4"/>
                      </a:lnTo>
                      <a:lnTo>
                        <a:pt x="46" y="7"/>
                      </a:lnTo>
                      <a:lnTo>
                        <a:pt x="40" y="10"/>
                      </a:lnTo>
                      <a:lnTo>
                        <a:pt x="33" y="14"/>
                      </a:lnTo>
                      <a:lnTo>
                        <a:pt x="27" y="18"/>
                      </a:lnTo>
                      <a:lnTo>
                        <a:pt x="22" y="23"/>
                      </a:lnTo>
                      <a:lnTo>
                        <a:pt x="16" y="28"/>
                      </a:lnTo>
                      <a:lnTo>
                        <a:pt x="12" y="34"/>
                      </a:lnTo>
                      <a:lnTo>
                        <a:pt x="9" y="40"/>
                      </a:lnTo>
                      <a:lnTo>
                        <a:pt x="5" y="47"/>
                      </a:lnTo>
                      <a:lnTo>
                        <a:pt x="3" y="54"/>
                      </a:lnTo>
                      <a:lnTo>
                        <a:pt x="1" y="61"/>
                      </a:lnTo>
                      <a:lnTo>
                        <a:pt x="0" y="69"/>
                      </a:lnTo>
                      <a:lnTo>
                        <a:pt x="0" y="77"/>
                      </a:lnTo>
                      <a:lnTo>
                        <a:pt x="0" y="544"/>
                      </a:lnTo>
                      <a:lnTo>
                        <a:pt x="904" y="544"/>
                      </a:lnTo>
                      <a:lnTo>
                        <a:pt x="904" y="77"/>
                      </a:lnTo>
                      <a:lnTo>
                        <a:pt x="904" y="69"/>
                      </a:lnTo>
                      <a:lnTo>
                        <a:pt x="903" y="61"/>
                      </a:lnTo>
                      <a:lnTo>
                        <a:pt x="901" y="54"/>
                      </a:lnTo>
                      <a:lnTo>
                        <a:pt x="899" y="47"/>
                      </a:lnTo>
                      <a:lnTo>
                        <a:pt x="896" y="40"/>
                      </a:lnTo>
                      <a:lnTo>
                        <a:pt x="892" y="34"/>
                      </a:lnTo>
                      <a:lnTo>
                        <a:pt x="888" y="28"/>
                      </a:lnTo>
                      <a:lnTo>
                        <a:pt x="882" y="23"/>
                      </a:lnTo>
                      <a:lnTo>
                        <a:pt x="877" y="18"/>
                      </a:lnTo>
                      <a:lnTo>
                        <a:pt x="871" y="14"/>
                      </a:lnTo>
                      <a:lnTo>
                        <a:pt x="866" y="10"/>
                      </a:lnTo>
                      <a:lnTo>
                        <a:pt x="859" y="7"/>
                      </a:lnTo>
                      <a:lnTo>
                        <a:pt x="851" y="4"/>
                      </a:lnTo>
                      <a:lnTo>
                        <a:pt x="845" y="3"/>
                      </a:lnTo>
                      <a:lnTo>
                        <a:pt x="837" y="2"/>
                      </a:lnTo>
                      <a:lnTo>
                        <a:pt x="82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8" name="Freeform 1594"/>
                <p:cNvSpPr>
                  <a:spLocks noEditPoints="1"/>
                </p:cNvSpPr>
                <p:nvPr/>
              </p:nvSpPr>
              <p:spPr bwMode="auto">
                <a:xfrm>
                  <a:off x="879475" y="1000125"/>
                  <a:ext cx="287338" cy="76200"/>
                </a:xfrm>
                <a:custGeom>
                  <a:avLst/>
                  <a:gdLst>
                    <a:gd name="T0" fmla="*/ 459 w 904"/>
                    <a:gd name="T1" fmla="*/ 29 h 241"/>
                    <a:gd name="T2" fmla="*/ 469 w 904"/>
                    <a:gd name="T3" fmla="*/ 35 h 241"/>
                    <a:gd name="T4" fmla="*/ 478 w 904"/>
                    <a:gd name="T5" fmla="*/ 43 h 241"/>
                    <a:gd name="T6" fmla="*/ 482 w 904"/>
                    <a:gd name="T7" fmla="*/ 54 h 241"/>
                    <a:gd name="T8" fmla="*/ 482 w 904"/>
                    <a:gd name="T9" fmla="*/ 66 h 241"/>
                    <a:gd name="T10" fmla="*/ 478 w 904"/>
                    <a:gd name="T11" fmla="*/ 77 h 241"/>
                    <a:gd name="T12" fmla="*/ 469 w 904"/>
                    <a:gd name="T13" fmla="*/ 85 h 241"/>
                    <a:gd name="T14" fmla="*/ 459 w 904"/>
                    <a:gd name="T15" fmla="*/ 89 h 241"/>
                    <a:gd name="T16" fmla="*/ 447 w 904"/>
                    <a:gd name="T17" fmla="*/ 89 h 241"/>
                    <a:gd name="T18" fmla="*/ 436 w 904"/>
                    <a:gd name="T19" fmla="*/ 85 h 241"/>
                    <a:gd name="T20" fmla="*/ 427 w 904"/>
                    <a:gd name="T21" fmla="*/ 77 h 241"/>
                    <a:gd name="T22" fmla="*/ 422 w 904"/>
                    <a:gd name="T23" fmla="*/ 66 h 241"/>
                    <a:gd name="T24" fmla="*/ 422 w 904"/>
                    <a:gd name="T25" fmla="*/ 54 h 241"/>
                    <a:gd name="T26" fmla="*/ 427 w 904"/>
                    <a:gd name="T27" fmla="*/ 43 h 241"/>
                    <a:gd name="T28" fmla="*/ 436 w 904"/>
                    <a:gd name="T29" fmla="*/ 35 h 241"/>
                    <a:gd name="T30" fmla="*/ 447 w 904"/>
                    <a:gd name="T31" fmla="*/ 31 h 241"/>
                    <a:gd name="T32" fmla="*/ 452 w 904"/>
                    <a:gd name="T33" fmla="*/ 29 h 241"/>
                    <a:gd name="T34" fmla="*/ 0 w 904"/>
                    <a:gd name="T35" fmla="*/ 83 h 241"/>
                    <a:gd name="T36" fmla="*/ 3 w 904"/>
                    <a:gd name="T37" fmla="*/ 97 h 241"/>
                    <a:gd name="T38" fmla="*/ 9 w 904"/>
                    <a:gd name="T39" fmla="*/ 110 h 241"/>
                    <a:gd name="T40" fmla="*/ 16 w 904"/>
                    <a:gd name="T41" fmla="*/ 122 h 241"/>
                    <a:gd name="T42" fmla="*/ 27 w 904"/>
                    <a:gd name="T43" fmla="*/ 132 h 241"/>
                    <a:gd name="T44" fmla="*/ 40 w 904"/>
                    <a:gd name="T45" fmla="*/ 141 h 241"/>
                    <a:gd name="T46" fmla="*/ 53 w 904"/>
                    <a:gd name="T47" fmla="*/ 147 h 241"/>
                    <a:gd name="T48" fmla="*/ 67 w 904"/>
                    <a:gd name="T49" fmla="*/ 150 h 241"/>
                    <a:gd name="T50" fmla="*/ 437 w 904"/>
                    <a:gd name="T51" fmla="*/ 150 h 241"/>
                    <a:gd name="T52" fmla="*/ 195 w 904"/>
                    <a:gd name="T53" fmla="*/ 211 h 241"/>
                    <a:gd name="T54" fmla="*/ 190 w 904"/>
                    <a:gd name="T55" fmla="*/ 212 h 241"/>
                    <a:gd name="T56" fmla="*/ 186 w 904"/>
                    <a:gd name="T57" fmla="*/ 215 h 241"/>
                    <a:gd name="T58" fmla="*/ 182 w 904"/>
                    <a:gd name="T59" fmla="*/ 220 h 241"/>
                    <a:gd name="T60" fmla="*/ 181 w 904"/>
                    <a:gd name="T61" fmla="*/ 225 h 241"/>
                    <a:gd name="T62" fmla="*/ 182 w 904"/>
                    <a:gd name="T63" fmla="*/ 232 h 241"/>
                    <a:gd name="T64" fmla="*/ 186 w 904"/>
                    <a:gd name="T65" fmla="*/ 236 h 241"/>
                    <a:gd name="T66" fmla="*/ 190 w 904"/>
                    <a:gd name="T67" fmla="*/ 240 h 241"/>
                    <a:gd name="T68" fmla="*/ 195 w 904"/>
                    <a:gd name="T69" fmla="*/ 241 h 241"/>
                    <a:gd name="T70" fmla="*/ 742 w 904"/>
                    <a:gd name="T71" fmla="*/ 241 h 241"/>
                    <a:gd name="T72" fmla="*/ 747 w 904"/>
                    <a:gd name="T73" fmla="*/ 239 h 241"/>
                    <a:gd name="T74" fmla="*/ 752 w 904"/>
                    <a:gd name="T75" fmla="*/ 234 h 241"/>
                    <a:gd name="T76" fmla="*/ 754 w 904"/>
                    <a:gd name="T77" fmla="*/ 229 h 241"/>
                    <a:gd name="T78" fmla="*/ 754 w 904"/>
                    <a:gd name="T79" fmla="*/ 223 h 241"/>
                    <a:gd name="T80" fmla="*/ 752 w 904"/>
                    <a:gd name="T81" fmla="*/ 218 h 241"/>
                    <a:gd name="T82" fmla="*/ 747 w 904"/>
                    <a:gd name="T83" fmla="*/ 213 h 241"/>
                    <a:gd name="T84" fmla="*/ 742 w 904"/>
                    <a:gd name="T85" fmla="*/ 211 h 241"/>
                    <a:gd name="T86" fmla="*/ 468 w 904"/>
                    <a:gd name="T87" fmla="*/ 211 h 241"/>
                    <a:gd name="T88" fmla="*/ 829 w 904"/>
                    <a:gd name="T89" fmla="*/ 150 h 241"/>
                    <a:gd name="T90" fmla="*/ 845 w 904"/>
                    <a:gd name="T91" fmla="*/ 149 h 241"/>
                    <a:gd name="T92" fmla="*/ 859 w 904"/>
                    <a:gd name="T93" fmla="*/ 145 h 241"/>
                    <a:gd name="T94" fmla="*/ 871 w 904"/>
                    <a:gd name="T95" fmla="*/ 137 h 241"/>
                    <a:gd name="T96" fmla="*/ 882 w 904"/>
                    <a:gd name="T97" fmla="*/ 128 h 241"/>
                    <a:gd name="T98" fmla="*/ 892 w 904"/>
                    <a:gd name="T99" fmla="*/ 117 h 241"/>
                    <a:gd name="T100" fmla="*/ 899 w 904"/>
                    <a:gd name="T101" fmla="*/ 104 h 241"/>
                    <a:gd name="T102" fmla="*/ 903 w 904"/>
                    <a:gd name="T103" fmla="*/ 90 h 241"/>
                    <a:gd name="T104" fmla="*/ 904 w 904"/>
                    <a:gd name="T105" fmla="*/ 75 h 241"/>
                    <a:gd name="T106" fmla="*/ 0 w 904"/>
                    <a:gd name="T10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4" h="241">
                      <a:moveTo>
                        <a:pt x="452" y="29"/>
                      </a:moveTo>
                      <a:lnTo>
                        <a:pt x="459" y="29"/>
                      </a:lnTo>
                      <a:lnTo>
                        <a:pt x="464" y="32"/>
                      </a:lnTo>
                      <a:lnTo>
                        <a:pt x="469" y="35"/>
                      </a:lnTo>
                      <a:lnTo>
                        <a:pt x="473" y="38"/>
                      </a:lnTo>
                      <a:lnTo>
                        <a:pt x="478" y="43"/>
                      </a:lnTo>
                      <a:lnTo>
                        <a:pt x="480" y="48"/>
                      </a:lnTo>
                      <a:lnTo>
                        <a:pt x="482" y="54"/>
                      </a:lnTo>
                      <a:lnTo>
                        <a:pt x="482" y="59"/>
                      </a:lnTo>
                      <a:lnTo>
                        <a:pt x="482" y="66"/>
                      </a:lnTo>
                      <a:lnTo>
                        <a:pt x="480" y="71"/>
                      </a:lnTo>
                      <a:lnTo>
                        <a:pt x="478" y="77"/>
                      </a:lnTo>
                      <a:lnTo>
                        <a:pt x="473" y="81"/>
                      </a:lnTo>
                      <a:lnTo>
                        <a:pt x="469" y="85"/>
                      </a:lnTo>
                      <a:lnTo>
                        <a:pt x="464" y="87"/>
                      </a:lnTo>
                      <a:lnTo>
                        <a:pt x="459" y="89"/>
                      </a:lnTo>
                      <a:lnTo>
                        <a:pt x="452" y="90"/>
                      </a:lnTo>
                      <a:lnTo>
                        <a:pt x="447" y="89"/>
                      </a:lnTo>
                      <a:lnTo>
                        <a:pt x="440" y="87"/>
                      </a:lnTo>
                      <a:lnTo>
                        <a:pt x="436" y="85"/>
                      </a:lnTo>
                      <a:lnTo>
                        <a:pt x="431" y="81"/>
                      </a:lnTo>
                      <a:lnTo>
                        <a:pt x="427" y="77"/>
                      </a:lnTo>
                      <a:lnTo>
                        <a:pt x="424" y="71"/>
                      </a:lnTo>
                      <a:lnTo>
                        <a:pt x="422" y="66"/>
                      </a:lnTo>
                      <a:lnTo>
                        <a:pt x="422" y="59"/>
                      </a:lnTo>
                      <a:lnTo>
                        <a:pt x="422" y="54"/>
                      </a:lnTo>
                      <a:lnTo>
                        <a:pt x="424" y="48"/>
                      </a:lnTo>
                      <a:lnTo>
                        <a:pt x="427" y="43"/>
                      </a:lnTo>
                      <a:lnTo>
                        <a:pt x="431" y="38"/>
                      </a:lnTo>
                      <a:lnTo>
                        <a:pt x="436" y="35"/>
                      </a:lnTo>
                      <a:lnTo>
                        <a:pt x="440" y="32"/>
                      </a:lnTo>
                      <a:lnTo>
                        <a:pt x="447" y="31"/>
                      </a:lnTo>
                      <a:lnTo>
                        <a:pt x="452" y="29"/>
                      </a:lnTo>
                      <a:lnTo>
                        <a:pt x="452" y="29"/>
                      </a:lnTo>
                      <a:close/>
                      <a:moveTo>
                        <a:pt x="0" y="75"/>
                      </a:moveTo>
                      <a:lnTo>
                        <a:pt x="0" y="83"/>
                      </a:lnTo>
                      <a:lnTo>
                        <a:pt x="1" y="90"/>
                      </a:lnTo>
                      <a:lnTo>
                        <a:pt x="3" y="97"/>
                      </a:lnTo>
                      <a:lnTo>
                        <a:pt x="5" y="104"/>
                      </a:lnTo>
                      <a:lnTo>
                        <a:pt x="9" y="110"/>
                      </a:lnTo>
                      <a:lnTo>
                        <a:pt x="12" y="117"/>
                      </a:lnTo>
                      <a:lnTo>
                        <a:pt x="16" y="122"/>
                      </a:lnTo>
                      <a:lnTo>
                        <a:pt x="22" y="128"/>
                      </a:lnTo>
                      <a:lnTo>
                        <a:pt x="27" y="132"/>
                      </a:lnTo>
                      <a:lnTo>
                        <a:pt x="33" y="137"/>
                      </a:lnTo>
                      <a:lnTo>
                        <a:pt x="40" y="141"/>
                      </a:lnTo>
                      <a:lnTo>
                        <a:pt x="46" y="145"/>
                      </a:lnTo>
                      <a:lnTo>
                        <a:pt x="53" y="147"/>
                      </a:lnTo>
                      <a:lnTo>
                        <a:pt x="59" y="149"/>
                      </a:lnTo>
                      <a:lnTo>
                        <a:pt x="67" y="150"/>
                      </a:lnTo>
                      <a:lnTo>
                        <a:pt x="75" y="150"/>
                      </a:lnTo>
                      <a:lnTo>
                        <a:pt x="437" y="150"/>
                      </a:lnTo>
                      <a:lnTo>
                        <a:pt x="437" y="211"/>
                      </a:lnTo>
                      <a:lnTo>
                        <a:pt x="195" y="211"/>
                      </a:lnTo>
                      <a:lnTo>
                        <a:pt x="192" y="211"/>
                      </a:lnTo>
                      <a:lnTo>
                        <a:pt x="190" y="212"/>
                      </a:lnTo>
                      <a:lnTo>
                        <a:pt x="188" y="213"/>
                      </a:lnTo>
                      <a:lnTo>
                        <a:pt x="186" y="215"/>
                      </a:lnTo>
                      <a:lnTo>
                        <a:pt x="183" y="218"/>
                      </a:lnTo>
                      <a:lnTo>
                        <a:pt x="182" y="220"/>
                      </a:lnTo>
                      <a:lnTo>
                        <a:pt x="181" y="223"/>
                      </a:lnTo>
                      <a:lnTo>
                        <a:pt x="181" y="225"/>
                      </a:lnTo>
                      <a:lnTo>
                        <a:pt x="181" y="229"/>
                      </a:lnTo>
                      <a:lnTo>
                        <a:pt x="182" y="232"/>
                      </a:lnTo>
                      <a:lnTo>
                        <a:pt x="183" y="234"/>
                      </a:lnTo>
                      <a:lnTo>
                        <a:pt x="186" y="236"/>
                      </a:lnTo>
                      <a:lnTo>
                        <a:pt x="188" y="239"/>
                      </a:lnTo>
                      <a:lnTo>
                        <a:pt x="190" y="240"/>
                      </a:lnTo>
                      <a:lnTo>
                        <a:pt x="192" y="241"/>
                      </a:lnTo>
                      <a:lnTo>
                        <a:pt x="195" y="241"/>
                      </a:lnTo>
                      <a:lnTo>
                        <a:pt x="739" y="241"/>
                      </a:lnTo>
                      <a:lnTo>
                        <a:pt x="742" y="241"/>
                      </a:lnTo>
                      <a:lnTo>
                        <a:pt x="745" y="240"/>
                      </a:lnTo>
                      <a:lnTo>
                        <a:pt x="747" y="239"/>
                      </a:lnTo>
                      <a:lnTo>
                        <a:pt x="750" y="236"/>
                      </a:lnTo>
                      <a:lnTo>
                        <a:pt x="752" y="234"/>
                      </a:lnTo>
                      <a:lnTo>
                        <a:pt x="753" y="232"/>
                      </a:lnTo>
                      <a:lnTo>
                        <a:pt x="754" y="229"/>
                      </a:lnTo>
                      <a:lnTo>
                        <a:pt x="754" y="225"/>
                      </a:lnTo>
                      <a:lnTo>
                        <a:pt x="754" y="223"/>
                      </a:lnTo>
                      <a:lnTo>
                        <a:pt x="753" y="220"/>
                      </a:lnTo>
                      <a:lnTo>
                        <a:pt x="752" y="218"/>
                      </a:lnTo>
                      <a:lnTo>
                        <a:pt x="750" y="215"/>
                      </a:lnTo>
                      <a:lnTo>
                        <a:pt x="747" y="213"/>
                      </a:lnTo>
                      <a:lnTo>
                        <a:pt x="745" y="212"/>
                      </a:lnTo>
                      <a:lnTo>
                        <a:pt x="742" y="211"/>
                      </a:lnTo>
                      <a:lnTo>
                        <a:pt x="739" y="211"/>
                      </a:lnTo>
                      <a:lnTo>
                        <a:pt x="468" y="211"/>
                      </a:lnTo>
                      <a:lnTo>
                        <a:pt x="468" y="150"/>
                      </a:lnTo>
                      <a:lnTo>
                        <a:pt x="829" y="150"/>
                      </a:lnTo>
                      <a:lnTo>
                        <a:pt x="837" y="150"/>
                      </a:lnTo>
                      <a:lnTo>
                        <a:pt x="845" y="149"/>
                      </a:lnTo>
                      <a:lnTo>
                        <a:pt x="851" y="147"/>
                      </a:lnTo>
                      <a:lnTo>
                        <a:pt x="859" y="145"/>
                      </a:lnTo>
                      <a:lnTo>
                        <a:pt x="866" y="141"/>
                      </a:lnTo>
                      <a:lnTo>
                        <a:pt x="871" y="137"/>
                      </a:lnTo>
                      <a:lnTo>
                        <a:pt x="877" y="132"/>
                      </a:lnTo>
                      <a:lnTo>
                        <a:pt x="882" y="128"/>
                      </a:lnTo>
                      <a:lnTo>
                        <a:pt x="888" y="122"/>
                      </a:lnTo>
                      <a:lnTo>
                        <a:pt x="892" y="117"/>
                      </a:lnTo>
                      <a:lnTo>
                        <a:pt x="896" y="110"/>
                      </a:lnTo>
                      <a:lnTo>
                        <a:pt x="899" y="104"/>
                      </a:lnTo>
                      <a:lnTo>
                        <a:pt x="901" y="97"/>
                      </a:lnTo>
                      <a:lnTo>
                        <a:pt x="903" y="90"/>
                      </a:lnTo>
                      <a:lnTo>
                        <a:pt x="904" y="83"/>
                      </a:lnTo>
                      <a:lnTo>
                        <a:pt x="904" y="75"/>
                      </a:lnTo>
                      <a:lnTo>
                        <a:pt x="904" y="0"/>
                      </a:lnTo>
                      <a:lnTo>
                        <a:pt x="0" y="0"/>
                      </a:lnTo>
                      <a:lnTo>
                        <a:pt x="0" y="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cxnSp>
            <p:nvCxnSpPr>
              <p:cNvPr id="235" name="Straight Connector 234"/>
              <p:cNvCxnSpPr/>
              <p:nvPr/>
            </p:nvCxnSpPr>
            <p:spPr>
              <a:xfrm>
                <a:off x="1129666" y="2614613"/>
                <a:ext cx="1213813" cy="0"/>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236" name="Isosceles Triangle 235"/>
              <p:cNvSpPr/>
              <p:nvPr/>
            </p:nvSpPr>
            <p:spPr bwMode="gray">
              <a:xfrm>
                <a:off x="1608772" y="2519363"/>
                <a:ext cx="255600" cy="95250"/>
              </a:xfrm>
              <a:prstGeom prst="triangl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grpSp>
        <p:grpSp>
          <p:nvGrpSpPr>
            <p:cNvPr id="407" name="Group 406"/>
            <p:cNvGrpSpPr/>
            <p:nvPr/>
          </p:nvGrpSpPr>
          <p:grpSpPr>
            <a:xfrm>
              <a:off x="9950503" y="2105758"/>
              <a:ext cx="398370" cy="398370"/>
              <a:chOff x="7371761" y="3369643"/>
              <a:chExt cx="462939" cy="462939"/>
            </a:xfrm>
          </p:grpSpPr>
          <p:sp>
            <p:nvSpPr>
              <p:cNvPr id="408" name="Oval 407"/>
              <p:cNvSpPr/>
              <p:nvPr/>
            </p:nvSpPr>
            <p:spPr bwMode="gray">
              <a:xfrm>
                <a:off x="7371761" y="3369643"/>
                <a:ext cx="462939" cy="462939"/>
              </a:xfrm>
              <a:prstGeom prst="ellipse">
                <a:avLst/>
              </a:prstGeom>
              <a:solidFill>
                <a:srgbClr val="EFEFE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grpSp>
            <p:nvGrpSpPr>
              <p:cNvPr id="409" name="Group 408"/>
              <p:cNvGrpSpPr/>
              <p:nvPr/>
            </p:nvGrpSpPr>
            <p:grpSpPr>
              <a:xfrm>
                <a:off x="7461298" y="3459180"/>
                <a:ext cx="283864" cy="283864"/>
                <a:chOff x="7392114" y="3649445"/>
                <a:chExt cx="283864" cy="283864"/>
              </a:xfrm>
            </p:grpSpPr>
            <p:sp>
              <p:nvSpPr>
                <p:cNvPr id="410" name="Oval 409"/>
                <p:cNvSpPr/>
                <p:nvPr/>
              </p:nvSpPr>
              <p:spPr bwMode="gray">
                <a:xfrm>
                  <a:off x="7413189" y="3670520"/>
                  <a:ext cx="241715" cy="241715"/>
                </a:xfrm>
                <a:prstGeom prst="ellipse">
                  <a:avLst/>
                </a:prstGeom>
                <a:solidFill>
                  <a:schemeClr val="bg1">
                    <a:lumMod val="9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
              <p:nvSpPr>
                <p:cNvPr id="411" name="Freeform 44"/>
                <p:cNvSpPr>
                  <a:spLocks noEditPoints="1"/>
                </p:cNvSpPr>
                <p:nvPr/>
              </p:nvSpPr>
              <p:spPr bwMode="auto">
                <a:xfrm>
                  <a:off x="7392114" y="3649445"/>
                  <a:ext cx="283864" cy="283864"/>
                </a:xfrm>
                <a:custGeom>
                  <a:avLst/>
                  <a:gdLst>
                    <a:gd name="T0" fmla="*/ 337 w 596"/>
                    <a:gd name="T1" fmla="*/ 472 h 597"/>
                    <a:gd name="T2" fmla="*/ 304 w 596"/>
                    <a:gd name="T3" fmla="*/ 465 h 597"/>
                    <a:gd name="T4" fmla="*/ 284 w 596"/>
                    <a:gd name="T5" fmla="*/ 437 h 597"/>
                    <a:gd name="T6" fmla="*/ 291 w 596"/>
                    <a:gd name="T7" fmla="*/ 403 h 597"/>
                    <a:gd name="T8" fmla="*/ 134 w 596"/>
                    <a:gd name="T9" fmla="*/ 358 h 597"/>
                    <a:gd name="T10" fmla="*/ 111 w 596"/>
                    <a:gd name="T11" fmla="*/ 351 h 597"/>
                    <a:gd name="T12" fmla="*/ 94 w 596"/>
                    <a:gd name="T13" fmla="*/ 336 h 597"/>
                    <a:gd name="T14" fmla="*/ 82 w 596"/>
                    <a:gd name="T15" fmla="*/ 317 h 597"/>
                    <a:gd name="T16" fmla="*/ 80 w 596"/>
                    <a:gd name="T17" fmla="*/ 292 h 597"/>
                    <a:gd name="T18" fmla="*/ 88 w 596"/>
                    <a:gd name="T19" fmla="*/ 270 h 597"/>
                    <a:gd name="T20" fmla="*/ 102 w 596"/>
                    <a:gd name="T21" fmla="*/ 253 h 597"/>
                    <a:gd name="T22" fmla="*/ 122 w 596"/>
                    <a:gd name="T23" fmla="*/ 241 h 597"/>
                    <a:gd name="T24" fmla="*/ 334 w 596"/>
                    <a:gd name="T25" fmla="*/ 239 h 597"/>
                    <a:gd name="T26" fmla="*/ 284 w 596"/>
                    <a:gd name="T27" fmla="*/ 179 h 597"/>
                    <a:gd name="T28" fmla="*/ 291 w 596"/>
                    <a:gd name="T29" fmla="*/ 145 h 597"/>
                    <a:gd name="T30" fmla="*/ 320 w 596"/>
                    <a:gd name="T31" fmla="*/ 126 h 597"/>
                    <a:gd name="T32" fmla="*/ 353 w 596"/>
                    <a:gd name="T33" fmla="*/ 132 h 597"/>
                    <a:gd name="T34" fmla="*/ 517 w 596"/>
                    <a:gd name="T35" fmla="*/ 298 h 597"/>
                    <a:gd name="T36" fmla="*/ 298 w 596"/>
                    <a:gd name="T37" fmla="*/ 0 h 597"/>
                    <a:gd name="T38" fmla="*/ 239 w 596"/>
                    <a:gd name="T39" fmla="*/ 7 h 597"/>
                    <a:gd name="T40" fmla="*/ 183 w 596"/>
                    <a:gd name="T41" fmla="*/ 24 h 597"/>
                    <a:gd name="T42" fmla="*/ 132 w 596"/>
                    <a:gd name="T43" fmla="*/ 51 h 597"/>
                    <a:gd name="T44" fmla="*/ 88 w 596"/>
                    <a:gd name="T45" fmla="*/ 88 h 597"/>
                    <a:gd name="T46" fmla="*/ 52 w 596"/>
                    <a:gd name="T47" fmla="*/ 132 h 597"/>
                    <a:gd name="T48" fmla="*/ 24 w 596"/>
                    <a:gd name="T49" fmla="*/ 183 h 597"/>
                    <a:gd name="T50" fmla="*/ 7 w 596"/>
                    <a:gd name="T51" fmla="*/ 239 h 597"/>
                    <a:gd name="T52" fmla="*/ 0 w 596"/>
                    <a:gd name="T53" fmla="*/ 298 h 597"/>
                    <a:gd name="T54" fmla="*/ 7 w 596"/>
                    <a:gd name="T55" fmla="*/ 359 h 597"/>
                    <a:gd name="T56" fmla="*/ 24 w 596"/>
                    <a:gd name="T57" fmla="*/ 414 h 597"/>
                    <a:gd name="T58" fmla="*/ 52 w 596"/>
                    <a:gd name="T59" fmla="*/ 465 h 597"/>
                    <a:gd name="T60" fmla="*/ 88 w 596"/>
                    <a:gd name="T61" fmla="*/ 509 h 597"/>
                    <a:gd name="T62" fmla="*/ 132 w 596"/>
                    <a:gd name="T63" fmla="*/ 546 h 597"/>
                    <a:gd name="T64" fmla="*/ 183 w 596"/>
                    <a:gd name="T65" fmla="*/ 573 h 597"/>
                    <a:gd name="T66" fmla="*/ 239 w 596"/>
                    <a:gd name="T67" fmla="*/ 590 h 597"/>
                    <a:gd name="T68" fmla="*/ 298 w 596"/>
                    <a:gd name="T69" fmla="*/ 597 h 597"/>
                    <a:gd name="T70" fmla="*/ 359 w 596"/>
                    <a:gd name="T71" fmla="*/ 590 h 597"/>
                    <a:gd name="T72" fmla="*/ 415 w 596"/>
                    <a:gd name="T73" fmla="*/ 573 h 597"/>
                    <a:gd name="T74" fmla="*/ 465 w 596"/>
                    <a:gd name="T75" fmla="*/ 546 h 597"/>
                    <a:gd name="T76" fmla="*/ 509 w 596"/>
                    <a:gd name="T77" fmla="*/ 509 h 597"/>
                    <a:gd name="T78" fmla="*/ 546 w 596"/>
                    <a:gd name="T79" fmla="*/ 465 h 597"/>
                    <a:gd name="T80" fmla="*/ 573 w 596"/>
                    <a:gd name="T81" fmla="*/ 414 h 597"/>
                    <a:gd name="T82" fmla="*/ 591 w 596"/>
                    <a:gd name="T83" fmla="*/ 359 h 597"/>
                    <a:gd name="T84" fmla="*/ 596 w 596"/>
                    <a:gd name="T85" fmla="*/ 298 h 597"/>
                    <a:gd name="T86" fmla="*/ 591 w 596"/>
                    <a:gd name="T87" fmla="*/ 239 h 597"/>
                    <a:gd name="T88" fmla="*/ 573 w 596"/>
                    <a:gd name="T89" fmla="*/ 183 h 597"/>
                    <a:gd name="T90" fmla="*/ 546 w 596"/>
                    <a:gd name="T91" fmla="*/ 132 h 597"/>
                    <a:gd name="T92" fmla="*/ 509 w 596"/>
                    <a:gd name="T93" fmla="*/ 88 h 597"/>
                    <a:gd name="T94" fmla="*/ 465 w 596"/>
                    <a:gd name="T95" fmla="*/ 51 h 597"/>
                    <a:gd name="T96" fmla="*/ 415 w 596"/>
                    <a:gd name="T97" fmla="*/ 24 h 597"/>
                    <a:gd name="T98" fmla="*/ 359 w 596"/>
                    <a:gd name="T99" fmla="*/ 7 h 597"/>
                    <a:gd name="T100" fmla="*/ 298 w 596"/>
                    <a:gd name="T101"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96" h="597">
                      <a:moveTo>
                        <a:pt x="360" y="459"/>
                      </a:moveTo>
                      <a:lnTo>
                        <a:pt x="353" y="465"/>
                      </a:lnTo>
                      <a:lnTo>
                        <a:pt x="346" y="469"/>
                      </a:lnTo>
                      <a:lnTo>
                        <a:pt x="337" y="472"/>
                      </a:lnTo>
                      <a:lnTo>
                        <a:pt x="328" y="472"/>
                      </a:lnTo>
                      <a:lnTo>
                        <a:pt x="320" y="472"/>
                      </a:lnTo>
                      <a:lnTo>
                        <a:pt x="311" y="469"/>
                      </a:lnTo>
                      <a:lnTo>
                        <a:pt x="304" y="465"/>
                      </a:lnTo>
                      <a:lnTo>
                        <a:pt x="296" y="459"/>
                      </a:lnTo>
                      <a:lnTo>
                        <a:pt x="291" y="453"/>
                      </a:lnTo>
                      <a:lnTo>
                        <a:pt x="286" y="444"/>
                      </a:lnTo>
                      <a:lnTo>
                        <a:pt x="284" y="437"/>
                      </a:lnTo>
                      <a:lnTo>
                        <a:pt x="283" y="428"/>
                      </a:lnTo>
                      <a:lnTo>
                        <a:pt x="284" y="419"/>
                      </a:lnTo>
                      <a:lnTo>
                        <a:pt x="286" y="411"/>
                      </a:lnTo>
                      <a:lnTo>
                        <a:pt x="291" y="403"/>
                      </a:lnTo>
                      <a:lnTo>
                        <a:pt x="296" y="396"/>
                      </a:lnTo>
                      <a:lnTo>
                        <a:pt x="334" y="358"/>
                      </a:lnTo>
                      <a:lnTo>
                        <a:pt x="139" y="358"/>
                      </a:lnTo>
                      <a:lnTo>
                        <a:pt x="134" y="358"/>
                      </a:lnTo>
                      <a:lnTo>
                        <a:pt x="128" y="357"/>
                      </a:lnTo>
                      <a:lnTo>
                        <a:pt x="122" y="356"/>
                      </a:lnTo>
                      <a:lnTo>
                        <a:pt x="117" y="354"/>
                      </a:lnTo>
                      <a:lnTo>
                        <a:pt x="111" y="351"/>
                      </a:lnTo>
                      <a:lnTo>
                        <a:pt x="106" y="348"/>
                      </a:lnTo>
                      <a:lnTo>
                        <a:pt x="102" y="345"/>
                      </a:lnTo>
                      <a:lnTo>
                        <a:pt x="97" y="341"/>
                      </a:lnTo>
                      <a:lnTo>
                        <a:pt x="94" y="336"/>
                      </a:lnTo>
                      <a:lnTo>
                        <a:pt x="90" y="332"/>
                      </a:lnTo>
                      <a:lnTo>
                        <a:pt x="88" y="327"/>
                      </a:lnTo>
                      <a:lnTo>
                        <a:pt x="84" y="322"/>
                      </a:lnTo>
                      <a:lnTo>
                        <a:pt x="82" y="317"/>
                      </a:lnTo>
                      <a:lnTo>
                        <a:pt x="81" y="310"/>
                      </a:lnTo>
                      <a:lnTo>
                        <a:pt x="80" y="305"/>
                      </a:lnTo>
                      <a:lnTo>
                        <a:pt x="80" y="298"/>
                      </a:lnTo>
                      <a:lnTo>
                        <a:pt x="80" y="292"/>
                      </a:lnTo>
                      <a:lnTo>
                        <a:pt x="81" y="287"/>
                      </a:lnTo>
                      <a:lnTo>
                        <a:pt x="82" y="281"/>
                      </a:lnTo>
                      <a:lnTo>
                        <a:pt x="84" y="276"/>
                      </a:lnTo>
                      <a:lnTo>
                        <a:pt x="88" y="270"/>
                      </a:lnTo>
                      <a:lnTo>
                        <a:pt x="90" y="265"/>
                      </a:lnTo>
                      <a:lnTo>
                        <a:pt x="94" y="261"/>
                      </a:lnTo>
                      <a:lnTo>
                        <a:pt x="97" y="256"/>
                      </a:lnTo>
                      <a:lnTo>
                        <a:pt x="102" y="253"/>
                      </a:lnTo>
                      <a:lnTo>
                        <a:pt x="106" y="249"/>
                      </a:lnTo>
                      <a:lnTo>
                        <a:pt x="111" y="247"/>
                      </a:lnTo>
                      <a:lnTo>
                        <a:pt x="117" y="243"/>
                      </a:lnTo>
                      <a:lnTo>
                        <a:pt x="122" y="241"/>
                      </a:lnTo>
                      <a:lnTo>
                        <a:pt x="128" y="240"/>
                      </a:lnTo>
                      <a:lnTo>
                        <a:pt x="134" y="239"/>
                      </a:lnTo>
                      <a:lnTo>
                        <a:pt x="139" y="239"/>
                      </a:lnTo>
                      <a:lnTo>
                        <a:pt x="334" y="239"/>
                      </a:lnTo>
                      <a:lnTo>
                        <a:pt x="296" y="201"/>
                      </a:lnTo>
                      <a:lnTo>
                        <a:pt x="291" y="195"/>
                      </a:lnTo>
                      <a:lnTo>
                        <a:pt x="286" y="186"/>
                      </a:lnTo>
                      <a:lnTo>
                        <a:pt x="284" y="179"/>
                      </a:lnTo>
                      <a:lnTo>
                        <a:pt x="283" y="170"/>
                      </a:lnTo>
                      <a:lnTo>
                        <a:pt x="284" y="161"/>
                      </a:lnTo>
                      <a:lnTo>
                        <a:pt x="286" y="153"/>
                      </a:lnTo>
                      <a:lnTo>
                        <a:pt x="291" y="145"/>
                      </a:lnTo>
                      <a:lnTo>
                        <a:pt x="296" y="138"/>
                      </a:lnTo>
                      <a:lnTo>
                        <a:pt x="304" y="132"/>
                      </a:lnTo>
                      <a:lnTo>
                        <a:pt x="311" y="128"/>
                      </a:lnTo>
                      <a:lnTo>
                        <a:pt x="320" y="126"/>
                      </a:lnTo>
                      <a:lnTo>
                        <a:pt x="328" y="125"/>
                      </a:lnTo>
                      <a:lnTo>
                        <a:pt x="337" y="126"/>
                      </a:lnTo>
                      <a:lnTo>
                        <a:pt x="346" y="128"/>
                      </a:lnTo>
                      <a:lnTo>
                        <a:pt x="353" y="132"/>
                      </a:lnTo>
                      <a:lnTo>
                        <a:pt x="360" y="138"/>
                      </a:lnTo>
                      <a:lnTo>
                        <a:pt x="514" y="292"/>
                      </a:lnTo>
                      <a:lnTo>
                        <a:pt x="516" y="295"/>
                      </a:lnTo>
                      <a:lnTo>
                        <a:pt x="517" y="298"/>
                      </a:lnTo>
                      <a:lnTo>
                        <a:pt x="516" y="303"/>
                      </a:lnTo>
                      <a:lnTo>
                        <a:pt x="514" y="306"/>
                      </a:lnTo>
                      <a:lnTo>
                        <a:pt x="360" y="459"/>
                      </a:lnTo>
                      <a:close/>
                      <a:moveTo>
                        <a:pt x="298" y="0"/>
                      </a:moveTo>
                      <a:lnTo>
                        <a:pt x="283" y="1"/>
                      </a:lnTo>
                      <a:lnTo>
                        <a:pt x="268" y="3"/>
                      </a:lnTo>
                      <a:lnTo>
                        <a:pt x="253" y="4"/>
                      </a:lnTo>
                      <a:lnTo>
                        <a:pt x="239" y="7"/>
                      </a:lnTo>
                      <a:lnTo>
                        <a:pt x="224" y="10"/>
                      </a:lnTo>
                      <a:lnTo>
                        <a:pt x="210" y="14"/>
                      </a:lnTo>
                      <a:lnTo>
                        <a:pt x="197" y="19"/>
                      </a:lnTo>
                      <a:lnTo>
                        <a:pt x="183" y="24"/>
                      </a:lnTo>
                      <a:lnTo>
                        <a:pt x="170" y="30"/>
                      </a:lnTo>
                      <a:lnTo>
                        <a:pt x="157" y="37"/>
                      </a:lnTo>
                      <a:lnTo>
                        <a:pt x="144" y="44"/>
                      </a:lnTo>
                      <a:lnTo>
                        <a:pt x="132" y="51"/>
                      </a:lnTo>
                      <a:lnTo>
                        <a:pt x="120" y="60"/>
                      </a:lnTo>
                      <a:lnTo>
                        <a:pt x="109" y="68"/>
                      </a:lnTo>
                      <a:lnTo>
                        <a:pt x="98" y="78"/>
                      </a:lnTo>
                      <a:lnTo>
                        <a:pt x="88" y="88"/>
                      </a:lnTo>
                      <a:lnTo>
                        <a:pt x="78" y="99"/>
                      </a:lnTo>
                      <a:lnTo>
                        <a:pt x="69" y="109"/>
                      </a:lnTo>
                      <a:lnTo>
                        <a:pt x="60" y="120"/>
                      </a:lnTo>
                      <a:lnTo>
                        <a:pt x="52" y="132"/>
                      </a:lnTo>
                      <a:lnTo>
                        <a:pt x="43" y="144"/>
                      </a:lnTo>
                      <a:lnTo>
                        <a:pt x="37" y="157"/>
                      </a:lnTo>
                      <a:lnTo>
                        <a:pt x="30" y="170"/>
                      </a:lnTo>
                      <a:lnTo>
                        <a:pt x="24" y="183"/>
                      </a:lnTo>
                      <a:lnTo>
                        <a:pt x="19" y="196"/>
                      </a:lnTo>
                      <a:lnTo>
                        <a:pt x="14" y="210"/>
                      </a:lnTo>
                      <a:lnTo>
                        <a:pt x="10" y="224"/>
                      </a:lnTo>
                      <a:lnTo>
                        <a:pt x="7" y="239"/>
                      </a:lnTo>
                      <a:lnTo>
                        <a:pt x="4" y="253"/>
                      </a:lnTo>
                      <a:lnTo>
                        <a:pt x="2" y="268"/>
                      </a:lnTo>
                      <a:lnTo>
                        <a:pt x="1" y="283"/>
                      </a:lnTo>
                      <a:lnTo>
                        <a:pt x="0" y="298"/>
                      </a:lnTo>
                      <a:lnTo>
                        <a:pt x="1" y="314"/>
                      </a:lnTo>
                      <a:lnTo>
                        <a:pt x="2" y="329"/>
                      </a:lnTo>
                      <a:lnTo>
                        <a:pt x="4" y="344"/>
                      </a:lnTo>
                      <a:lnTo>
                        <a:pt x="7" y="359"/>
                      </a:lnTo>
                      <a:lnTo>
                        <a:pt x="10" y="373"/>
                      </a:lnTo>
                      <a:lnTo>
                        <a:pt x="14" y="387"/>
                      </a:lnTo>
                      <a:lnTo>
                        <a:pt x="19" y="401"/>
                      </a:lnTo>
                      <a:lnTo>
                        <a:pt x="24" y="414"/>
                      </a:lnTo>
                      <a:lnTo>
                        <a:pt x="30" y="428"/>
                      </a:lnTo>
                      <a:lnTo>
                        <a:pt x="37" y="440"/>
                      </a:lnTo>
                      <a:lnTo>
                        <a:pt x="43" y="453"/>
                      </a:lnTo>
                      <a:lnTo>
                        <a:pt x="52" y="465"/>
                      </a:lnTo>
                      <a:lnTo>
                        <a:pt x="60" y="477"/>
                      </a:lnTo>
                      <a:lnTo>
                        <a:pt x="69" y="487"/>
                      </a:lnTo>
                      <a:lnTo>
                        <a:pt x="78" y="498"/>
                      </a:lnTo>
                      <a:lnTo>
                        <a:pt x="88" y="509"/>
                      </a:lnTo>
                      <a:lnTo>
                        <a:pt x="98" y="519"/>
                      </a:lnTo>
                      <a:lnTo>
                        <a:pt x="109" y="528"/>
                      </a:lnTo>
                      <a:lnTo>
                        <a:pt x="120" y="537"/>
                      </a:lnTo>
                      <a:lnTo>
                        <a:pt x="132" y="546"/>
                      </a:lnTo>
                      <a:lnTo>
                        <a:pt x="144" y="553"/>
                      </a:lnTo>
                      <a:lnTo>
                        <a:pt x="157" y="561"/>
                      </a:lnTo>
                      <a:lnTo>
                        <a:pt x="170" y="567"/>
                      </a:lnTo>
                      <a:lnTo>
                        <a:pt x="183" y="573"/>
                      </a:lnTo>
                      <a:lnTo>
                        <a:pt x="197" y="578"/>
                      </a:lnTo>
                      <a:lnTo>
                        <a:pt x="210" y="584"/>
                      </a:lnTo>
                      <a:lnTo>
                        <a:pt x="224" y="587"/>
                      </a:lnTo>
                      <a:lnTo>
                        <a:pt x="239" y="590"/>
                      </a:lnTo>
                      <a:lnTo>
                        <a:pt x="253" y="593"/>
                      </a:lnTo>
                      <a:lnTo>
                        <a:pt x="268" y="595"/>
                      </a:lnTo>
                      <a:lnTo>
                        <a:pt x="283" y="597"/>
                      </a:lnTo>
                      <a:lnTo>
                        <a:pt x="298" y="597"/>
                      </a:lnTo>
                      <a:lnTo>
                        <a:pt x="313" y="597"/>
                      </a:lnTo>
                      <a:lnTo>
                        <a:pt x="328" y="595"/>
                      </a:lnTo>
                      <a:lnTo>
                        <a:pt x="344" y="593"/>
                      </a:lnTo>
                      <a:lnTo>
                        <a:pt x="359" y="590"/>
                      </a:lnTo>
                      <a:lnTo>
                        <a:pt x="373" y="587"/>
                      </a:lnTo>
                      <a:lnTo>
                        <a:pt x="387" y="584"/>
                      </a:lnTo>
                      <a:lnTo>
                        <a:pt x="401" y="578"/>
                      </a:lnTo>
                      <a:lnTo>
                        <a:pt x="415" y="573"/>
                      </a:lnTo>
                      <a:lnTo>
                        <a:pt x="428" y="567"/>
                      </a:lnTo>
                      <a:lnTo>
                        <a:pt x="441" y="561"/>
                      </a:lnTo>
                      <a:lnTo>
                        <a:pt x="453" y="553"/>
                      </a:lnTo>
                      <a:lnTo>
                        <a:pt x="465" y="546"/>
                      </a:lnTo>
                      <a:lnTo>
                        <a:pt x="476" y="537"/>
                      </a:lnTo>
                      <a:lnTo>
                        <a:pt x="488" y="528"/>
                      </a:lnTo>
                      <a:lnTo>
                        <a:pt x="499" y="519"/>
                      </a:lnTo>
                      <a:lnTo>
                        <a:pt x="509" y="509"/>
                      </a:lnTo>
                      <a:lnTo>
                        <a:pt x="519" y="498"/>
                      </a:lnTo>
                      <a:lnTo>
                        <a:pt x="528" y="487"/>
                      </a:lnTo>
                      <a:lnTo>
                        <a:pt x="537" y="477"/>
                      </a:lnTo>
                      <a:lnTo>
                        <a:pt x="546" y="465"/>
                      </a:lnTo>
                      <a:lnTo>
                        <a:pt x="553" y="453"/>
                      </a:lnTo>
                      <a:lnTo>
                        <a:pt x="561" y="440"/>
                      </a:lnTo>
                      <a:lnTo>
                        <a:pt x="567" y="428"/>
                      </a:lnTo>
                      <a:lnTo>
                        <a:pt x="573" y="414"/>
                      </a:lnTo>
                      <a:lnTo>
                        <a:pt x="578" y="401"/>
                      </a:lnTo>
                      <a:lnTo>
                        <a:pt x="583" y="387"/>
                      </a:lnTo>
                      <a:lnTo>
                        <a:pt x="587" y="373"/>
                      </a:lnTo>
                      <a:lnTo>
                        <a:pt x="591" y="359"/>
                      </a:lnTo>
                      <a:lnTo>
                        <a:pt x="593" y="344"/>
                      </a:lnTo>
                      <a:lnTo>
                        <a:pt x="595" y="329"/>
                      </a:lnTo>
                      <a:lnTo>
                        <a:pt x="596" y="314"/>
                      </a:lnTo>
                      <a:lnTo>
                        <a:pt x="596" y="298"/>
                      </a:lnTo>
                      <a:lnTo>
                        <a:pt x="596" y="283"/>
                      </a:lnTo>
                      <a:lnTo>
                        <a:pt x="595" y="268"/>
                      </a:lnTo>
                      <a:lnTo>
                        <a:pt x="593" y="253"/>
                      </a:lnTo>
                      <a:lnTo>
                        <a:pt x="591" y="239"/>
                      </a:lnTo>
                      <a:lnTo>
                        <a:pt x="587" y="224"/>
                      </a:lnTo>
                      <a:lnTo>
                        <a:pt x="583" y="210"/>
                      </a:lnTo>
                      <a:lnTo>
                        <a:pt x="578" y="196"/>
                      </a:lnTo>
                      <a:lnTo>
                        <a:pt x="573" y="183"/>
                      </a:lnTo>
                      <a:lnTo>
                        <a:pt x="567" y="170"/>
                      </a:lnTo>
                      <a:lnTo>
                        <a:pt x="561" y="157"/>
                      </a:lnTo>
                      <a:lnTo>
                        <a:pt x="553" y="144"/>
                      </a:lnTo>
                      <a:lnTo>
                        <a:pt x="546" y="132"/>
                      </a:lnTo>
                      <a:lnTo>
                        <a:pt x="537" y="120"/>
                      </a:lnTo>
                      <a:lnTo>
                        <a:pt x="528" y="109"/>
                      </a:lnTo>
                      <a:lnTo>
                        <a:pt x="519" y="99"/>
                      </a:lnTo>
                      <a:lnTo>
                        <a:pt x="509" y="88"/>
                      </a:lnTo>
                      <a:lnTo>
                        <a:pt x="499" y="78"/>
                      </a:lnTo>
                      <a:lnTo>
                        <a:pt x="488" y="68"/>
                      </a:lnTo>
                      <a:lnTo>
                        <a:pt x="476" y="60"/>
                      </a:lnTo>
                      <a:lnTo>
                        <a:pt x="465" y="51"/>
                      </a:lnTo>
                      <a:lnTo>
                        <a:pt x="453" y="44"/>
                      </a:lnTo>
                      <a:lnTo>
                        <a:pt x="441" y="37"/>
                      </a:lnTo>
                      <a:lnTo>
                        <a:pt x="428" y="30"/>
                      </a:lnTo>
                      <a:lnTo>
                        <a:pt x="415" y="24"/>
                      </a:lnTo>
                      <a:lnTo>
                        <a:pt x="401" y="19"/>
                      </a:lnTo>
                      <a:lnTo>
                        <a:pt x="387" y="14"/>
                      </a:lnTo>
                      <a:lnTo>
                        <a:pt x="373" y="10"/>
                      </a:lnTo>
                      <a:lnTo>
                        <a:pt x="359" y="7"/>
                      </a:lnTo>
                      <a:lnTo>
                        <a:pt x="344" y="4"/>
                      </a:lnTo>
                      <a:lnTo>
                        <a:pt x="328" y="3"/>
                      </a:lnTo>
                      <a:lnTo>
                        <a:pt x="313" y="1"/>
                      </a:lnTo>
                      <a:lnTo>
                        <a:pt x="298" y="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dirty="0"/>
                </a:p>
              </p:txBody>
            </p:sp>
          </p:grpSp>
        </p:grpSp>
      </p:grpSp>
      <p:cxnSp>
        <p:nvCxnSpPr>
          <p:cNvPr id="412" name="Straight Connector 411"/>
          <p:cNvCxnSpPr/>
          <p:nvPr/>
        </p:nvCxnSpPr>
        <p:spPr>
          <a:xfrm flipH="1">
            <a:off x="625249" y="3479356"/>
            <a:ext cx="10938326" cy="0"/>
          </a:xfrm>
          <a:prstGeom prst="line">
            <a:avLst/>
          </a:prstGeom>
          <a:ln w="6350">
            <a:solidFill>
              <a:srgbClr val="395773"/>
            </a:solidFill>
            <a:miter lim="800000"/>
          </a:ln>
        </p:spPr>
        <p:style>
          <a:lnRef idx="1">
            <a:schemeClr val="accent1"/>
          </a:lnRef>
          <a:fillRef idx="0">
            <a:schemeClr val="accent1"/>
          </a:fillRef>
          <a:effectRef idx="0">
            <a:schemeClr val="accent1"/>
          </a:effectRef>
          <a:fontRef idx="minor">
            <a:schemeClr val="tx1"/>
          </a:fontRef>
        </p:style>
      </p:cxnSp>
      <p:cxnSp>
        <p:nvCxnSpPr>
          <p:cNvPr id="413" name="Straight Connector 412"/>
          <p:cNvCxnSpPr/>
          <p:nvPr/>
        </p:nvCxnSpPr>
        <p:spPr>
          <a:xfrm>
            <a:off x="6043439" y="1320784"/>
            <a:ext cx="0" cy="2158572"/>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sp>
        <p:nvSpPr>
          <p:cNvPr id="374" name="Footer Placeholder 2"/>
          <p:cNvSpPr>
            <a:spLocks noGrp="1"/>
          </p:cNvSpPr>
          <p:nvPr>
            <p:ph type="ftr" sz="quarter" idx="11"/>
          </p:nvPr>
        </p:nvSpPr>
        <p:spPr>
          <a:xfrm>
            <a:off x="609440" y="6329172"/>
            <a:ext cx="5495958" cy="182880"/>
          </a:xfrm>
        </p:spPr>
        <p:txBody>
          <a:bodyPr/>
          <a:lstStyle/>
          <a:p>
            <a:r>
              <a:rPr lang="en-US" dirty="0" smtClean="0"/>
              <a:t>Copyright © 2016 Symantec Corporation</a:t>
            </a:r>
            <a:endParaRPr lang="en-US" dirty="0"/>
          </a:p>
        </p:txBody>
      </p:sp>
    </p:spTree>
    <p:extLst>
      <p:ext uri="{BB962C8B-B14F-4D97-AF65-F5344CB8AC3E}">
        <p14:creationId xmlns:p14="http://schemas.microsoft.com/office/powerpoint/2010/main" val="62117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75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dissolve">
                                      <p:cBhvr>
                                        <p:cTn id="12" dur="75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dissolve">
                                      <p:cBhvr>
                                        <p:cTn id="17"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D88F0F9-74A8-45E4-B405-052EDB68E8BD}" type="slidenum">
              <a:rPr lang="en-US" smtClean="0"/>
              <a:pPr/>
              <a:t>11</a:t>
            </a:fld>
            <a:endParaRPr lang="en-US" dirty="0"/>
          </a:p>
        </p:txBody>
      </p:sp>
      <p:sp>
        <p:nvSpPr>
          <p:cNvPr id="9" name="TextBox 8"/>
          <p:cNvSpPr txBox="1"/>
          <p:nvPr/>
        </p:nvSpPr>
        <p:spPr>
          <a:xfrm>
            <a:off x="810371" y="6507238"/>
            <a:ext cx="914400" cy="914400"/>
          </a:xfrm>
          <a:prstGeom prst="rect">
            <a:avLst/>
          </a:prstGeom>
          <a:noFill/>
        </p:spPr>
        <p:txBody>
          <a:bodyPr wrap="none" lIns="0" tIns="0" rIns="0" bIns="0" rtlCol="0">
            <a:noAutofit/>
          </a:bodyPr>
          <a:lstStyle/>
          <a:p>
            <a:pPr>
              <a:lnSpc>
                <a:spcPct val="90000"/>
              </a:lnSpc>
            </a:pPr>
            <a:endParaRPr lang="en-US" dirty="0"/>
          </a:p>
        </p:txBody>
      </p:sp>
      <p:sp>
        <p:nvSpPr>
          <p:cNvPr id="3" name="Footer Placeholder 2"/>
          <p:cNvSpPr>
            <a:spLocks noGrp="1"/>
          </p:cNvSpPr>
          <p:nvPr>
            <p:ph type="ftr" sz="quarter" idx="11"/>
          </p:nvPr>
        </p:nvSpPr>
        <p:spPr/>
        <p:txBody>
          <a:bodyPr/>
          <a:lstStyle/>
          <a:p>
            <a:r>
              <a:rPr lang="en-US" dirty="0" smtClean="0"/>
              <a:t>Copyright © 2016 Symantec Corporation</a:t>
            </a:r>
            <a:endParaRPr lang="en-US" dirty="0"/>
          </a:p>
        </p:txBody>
      </p:sp>
      <p:grpSp>
        <p:nvGrpSpPr>
          <p:cNvPr id="69" name="Group 68"/>
          <p:cNvGrpSpPr/>
          <p:nvPr/>
        </p:nvGrpSpPr>
        <p:grpSpPr>
          <a:xfrm>
            <a:off x="3784541" y="616279"/>
            <a:ext cx="4622446" cy="4622445"/>
            <a:chOff x="3783191" y="311355"/>
            <a:chExt cx="4622446" cy="4622445"/>
          </a:xfrm>
        </p:grpSpPr>
        <p:grpSp>
          <p:nvGrpSpPr>
            <p:cNvPr id="71" name="Group 70"/>
            <p:cNvGrpSpPr/>
            <p:nvPr/>
          </p:nvGrpSpPr>
          <p:grpSpPr>
            <a:xfrm>
              <a:off x="3783191" y="311355"/>
              <a:ext cx="4622446" cy="4622445"/>
              <a:chOff x="381000" y="304800"/>
              <a:chExt cx="2372045" cy="2372045"/>
            </a:xfrm>
          </p:grpSpPr>
          <p:sp>
            <p:nvSpPr>
              <p:cNvPr id="88" name="Freeform 22"/>
              <p:cNvSpPr>
                <a:spLocks/>
              </p:cNvSpPr>
              <p:nvPr/>
            </p:nvSpPr>
            <p:spPr bwMode="auto">
              <a:xfrm>
                <a:off x="381000" y="304800"/>
                <a:ext cx="2372045" cy="2372045"/>
              </a:xfrm>
              <a:custGeom>
                <a:avLst/>
                <a:gdLst>
                  <a:gd name="T0" fmla="*/ 4354 w 7900"/>
                  <a:gd name="T1" fmla="*/ 20 h 7901"/>
                  <a:gd name="T2" fmla="*/ 4937 w 7900"/>
                  <a:gd name="T3" fmla="*/ 124 h 7901"/>
                  <a:gd name="T4" fmla="*/ 5488 w 7900"/>
                  <a:gd name="T5" fmla="*/ 310 h 7901"/>
                  <a:gd name="T6" fmla="*/ 5998 w 7900"/>
                  <a:gd name="T7" fmla="*/ 572 h 7901"/>
                  <a:gd name="T8" fmla="*/ 6463 w 7900"/>
                  <a:gd name="T9" fmla="*/ 902 h 7901"/>
                  <a:gd name="T10" fmla="*/ 6874 w 7900"/>
                  <a:gd name="T11" fmla="*/ 1294 h 7901"/>
                  <a:gd name="T12" fmla="*/ 7225 w 7900"/>
                  <a:gd name="T13" fmla="*/ 1742 h 7901"/>
                  <a:gd name="T14" fmla="*/ 7511 w 7900"/>
                  <a:gd name="T15" fmla="*/ 2237 h 7901"/>
                  <a:gd name="T16" fmla="*/ 7722 w 7900"/>
                  <a:gd name="T17" fmla="*/ 2776 h 7901"/>
                  <a:gd name="T18" fmla="*/ 7855 w 7900"/>
                  <a:gd name="T19" fmla="*/ 3349 h 7901"/>
                  <a:gd name="T20" fmla="*/ 7900 w 7900"/>
                  <a:gd name="T21" fmla="*/ 3951 h 7901"/>
                  <a:gd name="T22" fmla="*/ 7855 w 7900"/>
                  <a:gd name="T23" fmla="*/ 4552 h 7901"/>
                  <a:gd name="T24" fmla="*/ 7722 w 7900"/>
                  <a:gd name="T25" fmla="*/ 5125 h 7901"/>
                  <a:gd name="T26" fmla="*/ 7511 w 7900"/>
                  <a:gd name="T27" fmla="*/ 5663 h 7901"/>
                  <a:gd name="T28" fmla="*/ 7225 w 7900"/>
                  <a:gd name="T29" fmla="*/ 6159 h 7901"/>
                  <a:gd name="T30" fmla="*/ 6874 w 7900"/>
                  <a:gd name="T31" fmla="*/ 6607 h 7901"/>
                  <a:gd name="T32" fmla="*/ 6463 w 7900"/>
                  <a:gd name="T33" fmla="*/ 6999 h 7901"/>
                  <a:gd name="T34" fmla="*/ 5998 w 7900"/>
                  <a:gd name="T35" fmla="*/ 7329 h 7901"/>
                  <a:gd name="T36" fmla="*/ 5488 w 7900"/>
                  <a:gd name="T37" fmla="*/ 7590 h 7901"/>
                  <a:gd name="T38" fmla="*/ 4937 w 7900"/>
                  <a:gd name="T39" fmla="*/ 7777 h 7901"/>
                  <a:gd name="T40" fmla="*/ 4354 w 7900"/>
                  <a:gd name="T41" fmla="*/ 7881 h 7901"/>
                  <a:gd name="T42" fmla="*/ 3746 w 7900"/>
                  <a:gd name="T43" fmla="*/ 7896 h 7901"/>
                  <a:gd name="T44" fmla="*/ 3154 w 7900"/>
                  <a:gd name="T45" fmla="*/ 7820 h 7901"/>
                  <a:gd name="T46" fmla="*/ 2592 w 7900"/>
                  <a:gd name="T47" fmla="*/ 7661 h 7901"/>
                  <a:gd name="T48" fmla="*/ 2067 w 7900"/>
                  <a:gd name="T49" fmla="*/ 7424 h 7901"/>
                  <a:gd name="T50" fmla="*/ 1587 w 7900"/>
                  <a:gd name="T51" fmla="*/ 7116 h 7901"/>
                  <a:gd name="T52" fmla="*/ 1157 w 7900"/>
                  <a:gd name="T53" fmla="*/ 6744 h 7901"/>
                  <a:gd name="T54" fmla="*/ 785 w 7900"/>
                  <a:gd name="T55" fmla="*/ 6314 h 7901"/>
                  <a:gd name="T56" fmla="*/ 477 w 7900"/>
                  <a:gd name="T57" fmla="*/ 5833 h 7901"/>
                  <a:gd name="T58" fmla="*/ 240 w 7900"/>
                  <a:gd name="T59" fmla="*/ 5309 h 7901"/>
                  <a:gd name="T60" fmla="*/ 81 w 7900"/>
                  <a:gd name="T61" fmla="*/ 4747 h 7901"/>
                  <a:gd name="T62" fmla="*/ 5 w 7900"/>
                  <a:gd name="T63" fmla="*/ 4153 h 7901"/>
                  <a:gd name="T64" fmla="*/ 20 w 7900"/>
                  <a:gd name="T65" fmla="*/ 3547 h 7901"/>
                  <a:gd name="T66" fmla="*/ 124 w 7900"/>
                  <a:gd name="T67" fmla="*/ 2963 h 7901"/>
                  <a:gd name="T68" fmla="*/ 310 w 7900"/>
                  <a:gd name="T69" fmla="*/ 2413 h 7901"/>
                  <a:gd name="T70" fmla="*/ 572 w 7900"/>
                  <a:gd name="T71" fmla="*/ 1902 h 7901"/>
                  <a:gd name="T72" fmla="*/ 902 w 7900"/>
                  <a:gd name="T73" fmla="*/ 1438 h 7901"/>
                  <a:gd name="T74" fmla="*/ 1294 w 7900"/>
                  <a:gd name="T75" fmla="*/ 1026 h 7901"/>
                  <a:gd name="T76" fmla="*/ 1742 w 7900"/>
                  <a:gd name="T77" fmla="*/ 675 h 7901"/>
                  <a:gd name="T78" fmla="*/ 2237 w 7900"/>
                  <a:gd name="T79" fmla="*/ 390 h 7901"/>
                  <a:gd name="T80" fmla="*/ 2776 w 7900"/>
                  <a:gd name="T81" fmla="*/ 177 h 7901"/>
                  <a:gd name="T82" fmla="*/ 3349 w 7900"/>
                  <a:gd name="T83" fmla="*/ 46 h 7901"/>
                  <a:gd name="T84" fmla="*/ 3950 w 7900"/>
                  <a:gd name="T85" fmla="*/ 0 h 7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00" h="7901">
                    <a:moveTo>
                      <a:pt x="3950" y="0"/>
                    </a:moveTo>
                    <a:lnTo>
                      <a:pt x="4153" y="5"/>
                    </a:lnTo>
                    <a:lnTo>
                      <a:pt x="4354" y="20"/>
                    </a:lnTo>
                    <a:lnTo>
                      <a:pt x="4552" y="46"/>
                    </a:lnTo>
                    <a:lnTo>
                      <a:pt x="4746" y="81"/>
                    </a:lnTo>
                    <a:lnTo>
                      <a:pt x="4937" y="124"/>
                    </a:lnTo>
                    <a:lnTo>
                      <a:pt x="5125" y="177"/>
                    </a:lnTo>
                    <a:lnTo>
                      <a:pt x="5308" y="240"/>
                    </a:lnTo>
                    <a:lnTo>
                      <a:pt x="5488" y="310"/>
                    </a:lnTo>
                    <a:lnTo>
                      <a:pt x="5662" y="390"/>
                    </a:lnTo>
                    <a:lnTo>
                      <a:pt x="5833" y="477"/>
                    </a:lnTo>
                    <a:lnTo>
                      <a:pt x="5998" y="572"/>
                    </a:lnTo>
                    <a:lnTo>
                      <a:pt x="6159" y="675"/>
                    </a:lnTo>
                    <a:lnTo>
                      <a:pt x="6314" y="785"/>
                    </a:lnTo>
                    <a:lnTo>
                      <a:pt x="6463" y="902"/>
                    </a:lnTo>
                    <a:lnTo>
                      <a:pt x="6605" y="1026"/>
                    </a:lnTo>
                    <a:lnTo>
                      <a:pt x="6743" y="1157"/>
                    </a:lnTo>
                    <a:lnTo>
                      <a:pt x="6874" y="1294"/>
                    </a:lnTo>
                    <a:lnTo>
                      <a:pt x="6998" y="1438"/>
                    </a:lnTo>
                    <a:lnTo>
                      <a:pt x="7115" y="1587"/>
                    </a:lnTo>
                    <a:lnTo>
                      <a:pt x="7225" y="1742"/>
                    </a:lnTo>
                    <a:lnTo>
                      <a:pt x="7328" y="1902"/>
                    </a:lnTo>
                    <a:lnTo>
                      <a:pt x="7423" y="2067"/>
                    </a:lnTo>
                    <a:lnTo>
                      <a:pt x="7511" y="2237"/>
                    </a:lnTo>
                    <a:lnTo>
                      <a:pt x="7589" y="2413"/>
                    </a:lnTo>
                    <a:lnTo>
                      <a:pt x="7661" y="2592"/>
                    </a:lnTo>
                    <a:lnTo>
                      <a:pt x="7722" y="2776"/>
                    </a:lnTo>
                    <a:lnTo>
                      <a:pt x="7776" y="2963"/>
                    </a:lnTo>
                    <a:lnTo>
                      <a:pt x="7820" y="3154"/>
                    </a:lnTo>
                    <a:lnTo>
                      <a:pt x="7855" y="3349"/>
                    </a:lnTo>
                    <a:lnTo>
                      <a:pt x="7880" y="3547"/>
                    </a:lnTo>
                    <a:lnTo>
                      <a:pt x="7895" y="3748"/>
                    </a:lnTo>
                    <a:lnTo>
                      <a:pt x="7900" y="3951"/>
                    </a:lnTo>
                    <a:lnTo>
                      <a:pt x="7895" y="4153"/>
                    </a:lnTo>
                    <a:lnTo>
                      <a:pt x="7880" y="4354"/>
                    </a:lnTo>
                    <a:lnTo>
                      <a:pt x="7855" y="4552"/>
                    </a:lnTo>
                    <a:lnTo>
                      <a:pt x="7820" y="4747"/>
                    </a:lnTo>
                    <a:lnTo>
                      <a:pt x="7776" y="4938"/>
                    </a:lnTo>
                    <a:lnTo>
                      <a:pt x="7722" y="5125"/>
                    </a:lnTo>
                    <a:lnTo>
                      <a:pt x="7661" y="5309"/>
                    </a:lnTo>
                    <a:lnTo>
                      <a:pt x="7589" y="5488"/>
                    </a:lnTo>
                    <a:lnTo>
                      <a:pt x="7511" y="5663"/>
                    </a:lnTo>
                    <a:lnTo>
                      <a:pt x="7423" y="5833"/>
                    </a:lnTo>
                    <a:lnTo>
                      <a:pt x="7328" y="5999"/>
                    </a:lnTo>
                    <a:lnTo>
                      <a:pt x="7225" y="6159"/>
                    </a:lnTo>
                    <a:lnTo>
                      <a:pt x="7115" y="6314"/>
                    </a:lnTo>
                    <a:lnTo>
                      <a:pt x="6998" y="6463"/>
                    </a:lnTo>
                    <a:lnTo>
                      <a:pt x="6874" y="6607"/>
                    </a:lnTo>
                    <a:lnTo>
                      <a:pt x="6743" y="6744"/>
                    </a:lnTo>
                    <a:lnTo>
                      <a:pt x="6605" y="6874"/>
                    </a:lnTo>
                    <a:lnTo>
                      <a:pt x="6463" y="6999"/>
                    </a:lnTo>
                    <a:lnTo>
                      <a:pt x="6314" y="7116"/>
                    </a:lnTo>
                    <a:lnTo>
                      <a:pt x="6159" y="7226"/>
                    </a:lnTo>
                    <a:lnTo>
                      <a:pt x="5998" y="7329"/>
                    </a:lnTo>
                    <a:lnTo>
                      <a:pt x="5833" y="7424"/>
                    </a:lnTo>
                    <a:lnTo>
                      <a:pt x="5662" y="7511"/>
                    </a:lnTo>
                    <a:lnTo>
                      <a:pt x="5488" y="7590"/>
                    </a:lnTo>
                    <a:lnTo>
                      <a:pt x="5308" y="7661"/>
                    </a:lnTo>
                    <a:lnTo>
                      <a:pt x="5125" y="7724"/>
                    </a:lnTo>
                    <a:lnTo>
                      <a:pt x="4937" y="7777"/>
                    </a:lnTo>
                    <a:lnTo>
                      <a:pt x="4746" y="7820"/>
                    </a:lnTo>
                    <a:lnTo>
                      <a:pt x="4552" y="7855"/>
                    </a:lnTo>
                    <a:lnTo>
                      <a:pt x="4354" y="7881"/>
                    </a:lnTo>
                    <a:lnTo>
                      <a:pt x="4153" y="7896"/>
                    </a:lnTo>
                    <a:lnTo>
                      <a:pt x="3950" y="7901"/>
                    </a:lnTo>
                    <a:lnTo>
                      <a:pt x="3746" y="7896"/>
                    </a:lnTo>
                    <a:lnTo>
                      <a:pt x="3546" y="7881"/>
                    </a:lnTo>
                    <a:lnTo>
                      <a:pt x="3349" y="7855"/>
                    </a:lnTo>
                    <a:lnTo>
                      <a:pt x="3154" y="7820"/>
                    </a:lnTo>
                    <a:lnTo>
                      <a:pt x="2963" y="7777"/>
                    </a:lnTo>
                    <a:lnTo>
                      <a:pt x="2776" y="7724"/>
                    </a:lnTo>
                    <a:lnTo>
                      <a:pt x="2592" y="7661"/>
                    </a:lnTo>
                    <a:lnTo>
                      <a:pt x="2413" y="7590"/>
                    </a:lnTo>
                    <a:lnTo>
                      <a:pt x="2237" y="7511"/>
                    </a:lnTo>
                    <a:lnTo>
                      <a:pt x="2067" y="7424"/>
                    </a:lnTo>
                    <a:lnTo>
                      <a:pt x="1902" y="7329"/>
                    </a:lnTo>
                    <a:lnTo>
                      <a:pt x="1742" y="7226"/>
                    </a:lnTo>
                    <a:lnTo>
                      <a:pt x="1587" y="7116"/>
                    </a:lnTo>
                    <a:lnTo>
                      <a:pt x="1438" y="6999"/>
                    </a:lnTo>
                    <a:lnTo>
                      <a:pt x="1294" y="6874"/>
                    </a:lnTo>
                    <a:lnTo>
                      <a:pt x="1157" y="6744"/>
                    </a:lnTo>
                    <a:lnTo>
                      <a:pt x="1026" y="6607"/>
                    </a:lnTo>
                    <a:lnTo>
                      <a:pt x="902" y="6463"/>
                    </a:lnTo>
                    <a:lnTo>
                      <a:pt x="785" y="6314"/>
                    </a:lnTo>
                    <a:lnTo>
                      <a:pt x="675" y="6159"/>
                    </a:lnTo>
                    <a:lnTo>
                      <a:pt x="572" y="5999"/>
                    </a:lnTo>
                    <a:lnTo>
                      <a:pt x="477" y="5833"/>
                    </a:lnTo>
                    <a:lnTo>
                      <a:pt x="390" y="5663"/>
                    </a:lnTo>
                    <a:lnTo>
                      <a:pt x="310" y="5488"/>
                    </a:lnTo>
                    <a:lnTo>
                      <a:pt x="240" y="5309"/>
                    </a:lnTo>
                    <a:lnTo>
                      <a:pt x="177" y="5125"/>
                    </a:lnTo>
                    <a:lnTo>
                      <a:pt x="124" y="4938"/>
                    </a:lnTo>
                    <a:lnTo>
                      <a:pt x="81" y="4747"/>
                    </a:lnTo>
                    <a:lnTo>
                      <a:pt x="46" y="4552"/>
                    </a:lnTo>
                    <a:lnTo>
                      <a:pt x="20" y="4354"/>
                    </a:lnTo>
                    <a:lnTo>
                      <a:pt x="5" y="4153"/>
                    </a:lnTo>
                    <a:lnTo>
                      <a:pt x="0" y="3951"/>
                    </a:lnTo>
                    <a:lnTo>
                      <a:pt x="5" y="3748"/>
                    </a:lnTo>
                    <a:lnTo>
                      <a:pt x="20" y="3547"/>
                    </a:lnTo>
                    <a:lnTo>
                      <a:pt x="46" y="3349"/>
                    </a:lnTo>
                    <a:lnTo>
                      <a:pt x="81" y="3154"/>
                    </a:lnTo>
                    <a:lnTo>
                      <a:pt x="124" y="2963"/>
                    </a:lnTo>
                    <a:lnTo>
                      <a:pt x="177" y="2776"/>
                    </a:lnTo>
                    <a:lnTo>
                      <a:pt x="240" y="2592"/>
                    </a:lnTo>
                    <a:lnTo>
                      <a:pt x="310" y="2413"/>
                    </a:lnTo>
                    <a:lnTo>
                      <a:pt x="390" y="2237"/>
                    </a:lnTo>
                    <a:lnTo>
                      <a:pt x="477" y="2067"/>
                    </a:lnTo>
                    <a:lnTo>
                      <a:pt x="572" y="1902"/>
                    </a:lnTo>
                    <a:lnTo>
                      <a:pt x="675" y="1742"/>
                    </a:lnTo>
                    <a:lnTo>
                      <a:pt x="785" y="1587"/>
                    </a:lnTo>
                    <a:lnTo>
                      <a:pt x="902" y="1438"/>
                    </a:lnTo>
                    <a:lnTo>
                      <a:pt x="1026" y="1294"/>
                    </a:lnTo>
                    <a:lnTo>
                      <a:pt x="1157" y="1157"/>
                    </a:lnTo>
                    <a:lnTo>
                      <a:pt x="1294" y="1026"/>
                    </a:lnTo>
                    <a:lnTo>
                      <a:pt x="1438" y="902"/>
                    </a:lnTo>
                    <a:lnTo>
                      <a:pt x="1587" y="785"/>
                    </a:lnTo>
                    <a:lnTo>
                      <a:pt x="1742" y="675"/>
                    </a:lnTo>
                    <a:lnTo>
                      <a:pt x="1902" y="572"/>
                    </a:lnTo>
                    <a:lnTo>
                      <a:pt x="2067" y="477"/>
                    </a:lnTo>
                    <a:lnTo>
                      <a:pt x="2237" y="390"/>
                    </a:lnTo>
                    <a:lnTo>
                      <a:pt x="2413" y="310"/>
                    </a:lnTo>
                    <a:lnTo>
                      <a:pt x="2592" y="240"/>
                    </a:lnTo>
                    <a:lnTo>
                      <a:pt x="2776" y="177"/>
                    </a:lnTo>
                    <a:lnTo>
                      <a:pt x="2963" y="124"/>
                    </a:lnTo>
                    <a:lnTo>
                      <a:pt x="3154" y="81"/>
                    </a:lnTo>
                    <a:lnTo>
                      <a:pt x="3349" y="46"/>
                    </a:lnTo>
                    <a:lnTo>
                      <a:pt x="3546" y="20"/>
                    </a:lnTo>
                    <a:lnTo>
                      <a:pt x="3746" y="5"/>
                    </a:lnTo>
                    <a:lnTo>
                      <a:pt x="3950"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101" name="Freeform 23"/>
              <p:cNvSpPr>
                <a:spLocks/>
              </p:cNvSpPr>
              <p:nvPr/>
            </p:nvSpPr>
            <p:spPr bwMode="auto">
              <a:xfrm>
                <a:off x="519118" y="378064"/>
                <a:ext cx="1026886" cy="1107355"/>
              </a:xfrm>
              <a:custGeom>
                <a:avLst/>
                <a:gdLst>
                  <a:gd name="T0" fmla="*/ 0 w 3422"/>
                  <a:gd name="T1" fmla="*/ 2453 h 3688"/>
                  <a:gd name="T2" fmla="*/ 50 w 3422"/>
                  <a:gd name="T3" fmla="*/ 2323 h 3688"/>
                  <a:gd name="T4" fmla="*/ 105 w 3422"/>
                  <a:gd name="T5" fmla="*/ 2193 h 3688"/>
                  <a:gd name="T6" fmla="*/ 164 w 3422"/>
                  <a:gd name="T7" fmla="*/ 2068 h 3688"/>
                  <a:gd name="T8" fmla="*/ 227 w 3422"/>
                  <a:gd name="T9" fmla="*/ 1944 h 3688"/>
                  <a:gd name="T10" fmla="*/ 296 w 3422"/>
                  <a:gd name="T11" fmla="*/ 1823 h 3688"/>
                  <a:gd name="T12" fmla="*/ 369 w 3422"/>
                  <a:gd name="T13" fmla="*/ 1706 h 3688"/>
                  <a:gd name="T14" fmla="*/ 445 w 3422"/>
                  <a:gd name="T15" fmla="*/ 1591 h 3688"/>
                  <a:gd name="T16" fmla="*/ 526 w 3422"/>
                  <a:gd name="T17" fmla="*/ 1478 h 3688"/>
                  <a:gd name="T18" fmla="*/ 612 w 3422"/>
                  <a:gd name="T19" fmla="*/ 1370 h 3688"/>
                  <a:gd name="T20" fmla="*/ 700 w 3422"/>
                  <a:gd name="T21" fmla="*/ 1265 h 3688"/>
                  <a:gd name="T22" fmla="*/ 793 w 3422"/>
                  <a:gd name="T23" fmla="*/ 1163 h 3688"/>
                  <a:gd name="T24" fmla="*/ 889 w 3422"/>
                  <a:gd name="T25" fmla="*/ 1064 h 3688"/>
                  <a:gd name="T26" fmla="*/ 989 w 3422"/>
                  <a:gd name="T27" fmla="*/ 969 h 3688"/>
                  <a:gd name="T28" fmla="*/ 1092 w 3422"/>
                  <a:gd name="T29" fmla="*/ 879 h 3688"/>
                  <a:gd name="T30" fmla="*/ 1199 w 3422"/>
                  <a:gd name="T31" fmla="*/ 791 h 3688"/>
                  <a:gd name="T32" fmla="*/ 1309 w 3422"/>
                  <a:gd name="T33" fmla="*/ 708 h 3688"/>
                  <a:gd name="T34" fmla="*/ 1422 w 3422"/>
                  <a:gd name="T35" fmla="*/ 629 h 3688"/>
                  <a:gd name="T36" fmla="*/ 1539 w 3422"/>
                  <a:gd name="T37" fmla="*/ 553 h 3688"/>
                  <a:gd name="T38" fmla="*/ 1657 w 3422"/>
                  <a:gd name="T39" fmla="*/ 483 h 3688"/>
                  <a:gd name="T40" fmla="*/ 1779 w 3422"/>
                  <a:gd name="T41" fmla="*/ 417 h 3688"/>
                  <a:gd name="T42" fmla="*/ 1904 w 3422"/>
                  <a:gd name="T43" fmla="*/ 355 h 3688"/>
                  <a:gd name="T44" fmla="*/ 2031 w 3422"/>
                  <a:gd name="T45" fmla="*/ 297 h 3688"/>
                  <a:gd name="T46" fmla="*/ 2161 w 3422"/>
                  <a:gd name="T47" fmla="*/ 244 h 3688"/>
                  <a:gd name="T48" fmla="*/ 2292 w 3422"/>
                  <a:gd name="T49" fmla="*/ 197 h 3688"/>
                  <a:gd name="T50" fmla="*/ 2427 w 3422"/>
                  <a:gd name="T51" fmla="*/ 154 h 3688"/>
                  <a:gd name="T52" fmla="*/ 2563 w 3422"/>
                  <a:gd name="T53" fmla="*/ 116 h 3688"/>
                  <a:gd name="T54" fmla="*/ 2702 w 3422"/>
                  <a:gd name="T55" fmla="*/ 82 h 3688"/>
                  <a:gd name="T56" fmla="*/ 2843 w 3422"/>
                  <a:gd name="T57" fmla="*/ 55 h 3688"/>
                  <a:gd name="T58" fmla="*/ 2984 w 3422"/>
                  <a:gd name="T59" fmla="*/ 33 h 3688"/>
                  <a:gd name="T60" fmla="*/ 3128 w 3422"/>
                  <a:gd name="T61" fmla="*/ 16 h 3688"/>
                  <a:gd name="T62" fmla="*/ 3274 w 3422"/>
                  <a:gd name="T63" fmla="*/ 5 h 3688"/>
                  <a:gd name="T64" fmla="*/ 3422 w 3422"/>
                  <a:gd name="T65" fmla="*/ 0 h 3688"/>
                  <a:gd name="T66" fmla="*/ 3422 w 3422"/>
                  <a:gd name="T67" fmla="*/ 3688 h 3688"/>
                  <a:gd name="T68" fmla="*/ 0 w 3422"/>
                  <a:gd name="T69" fmla="*/ 2453 h 3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22" h="3688">
                    <a:moveTo>
                      <a:pt x="0" y="2453"/>
                    </a:moveTo>
                    <a:lnTo>
                      <a:pt x="50" y="2323"/>
                    </a:lnTo>
                    <a:lnTo>
                      <a:pt x="105" y="2193"/>
                    </a:lnTo>
                    <a:lnTo>
                      <a:pt x="164" y="2068"/>
                    </a:lnTo>
                    <a:lnTo>
                      <a:pt x="227" y="1944"/>
                    </a:lnTo>
                    <a:lnTo>
                      <a:pt x="296" y="1823"/>
                    </a:lnTo>
                    <a:lnTo>
                      <a:pt x="369" y="1706"/>
                    </a:lnTo>
                    <a:lnTo>
                      <a:pt x="445" y="1591"/>
                    </a:lnTo>
                    <a:lnTo>
                      <a:pt x="526" y="1478"/>
                    </a:lnTo>
                    <a:lnTo>
                      <a:pt x="612" y="1370"/>
                    </a:lnTo>
                    <a:lnTo>
                      <a:pt x="700" y="1265"/>
                    </a:lnTo>
                    <a:lnTo>
                      <a:pt x="793" y="1163"/>
                    </a:lnTo>
                    <a:lnTo>
                      <a:pt x="889" y="1064"/>
                    </a:lnTo>
                    <a:lnTo>
                      <a:pt x="989" y="969"/>
                    </a:lnTo>
                    <a:lnTo>
                      <a:pt x="1092" y="879"/>
                    </a:lnTo>
                    <a:lnTo>
                      <a:pt x="1199" y="791"/>
                    </a:lnTo>
                    <a:lnTo>
                      <a:pt x="1309" y="708"/>
                    </a:lnTo>
                    <a:lnTo>
                      <a:pt x="1422" y="629"/>
                    </a:lnTo>
                    <a:lnTo>
                      <a:pt x="1539" y="553"/>
                    </a:lnTo>
                    <a:lnTo>
                      <a:pt x="1657" y="483"/>
                    </a:lnTo>
                    <a:lnTo>
                      <a:pt x="1779" y="417"/>
                    </a:lnTo>
                    <a:lnTo>
                      <a:pt x="1904" y="355"/>
                    </a:lnTo>
                    <a:lnTo>
                      <a:pt x="2031" y="297"/>
                    </a:lnTo>
                    <a:lnTo>
                      <a:pt x="2161" y="244"/>
                    </a:lnTo>
                    <a:lnTo>
                      <a:pt x="2292" y="197"/>
                    </a:lnTo>
                    <a:lnTo>
                      <a:pt x="2427" y="154"/>
                    </a:lnTo>
                    <a:lnTo>
                      <a:pt x="2563" y="116"/>
                    </a:lnTo>
                    <a:lnTo>
                      <a:pt x="2702" y="82"/>
                    </a:lnTo>
                    <a:lnTo>
                      <a:pt x="2843" y="55"/>
                    </a:lnTo>
                    <a:lnTo>
                      <a:pt x="2984" y="33"/>
                    </a:lnTo>
                    <a:lnTo>
                      <a:pt x="3128" y="16"/>
                    </a:lnTo>
                    <a:lnTo>
                      <a:pt x="3274" y="5"/>
                    </a:lnTo>
                    <a:lnTo>
                      <a:pt x="3422" y="0"/>
                    </a:lnTo>
                    <a:lnTo>
                      <a:pt x="3422" y="3688"/>
                    </a:lnTo>
                    <a:lnTo>
                      <a:pt x="0" y="2453"/>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106" name="Freeform 24"/>
              <p:cNvSpPr>
                <a:spLocks/>
              </p:cNvSpPr>
              <p:nvPr/>
            </p:nvSpPr>
            <p:spPr bwMode="auto">
              <a:xfrm>
                <a:off x="453062" y="1153933"/>
                <a:ext cx="1055711" cy="1175814"/>
              </a:xfrm>
              <a:custGeom>
                <a:avLst/>
                <a:gdLst>
                  <a:gd name="T0" fmla="*/ 1268 w 3516"/>
                  <a:gd name="T1" fmla="*/ 3916 h 3916"/>
                  <a:gd name="T2" fmla="*/ 1197 w 3516"/>
                  <a:gd name="T3" fmla="*/ 3851 h 3916"/>
                  <a:gd name="T4" fmla="*/ 1126 w 3516"/>
                  <a:gd name="T5" fmla="*/ 3785 h 3916"/>
                  <a:gd name="T6" fmla="*/ 1057 w 3516"/>
                  <a:gd name="T7" fmla="*/ 3717 h 3916"/>
                  <a:gd name="T8" fmla="*/ 991 w 3516"/>
                  <a:gd name="T9" fmla="*/ 3646 h 3916"/>
                  <a:gd name="T10" fmla="*/ 926 w 3516"/>
                  <a:gd name="T11" fmla="*/ 3575 h 3916"/>
                  <a:gd name="T12" fmla="*/ 862 w 3516"/>
                  <a:gd name="T13" fmla="*/ 3502 h 3916"/>
                  <a:gd name="T14" fmla="*/ 801 w 3516"/>
                  <a:gd name="T15" fmla="*/ 3426 h 3916"/>
                  <a:gd name="T16" fmla="*/ 742 w 3516"/>
                  <a:gd name="T17" fmla="*/ 3350 h 3916"/>
                  <a:gd name="T18" fmla="*/ 685 w 3516"/>
                  <a:gd name="T19" fmla="*/ 3271 h 3916"/>
                  <a:gd name="T20" fmla="*/ 630 w 3516"/>
                  <a:gd name="T21" fmla="*/ 3192 h 3916"/>
                  <a:gd name="T22" fmla="*/ 576 w 3516"/>
                  <a:gd name="T23" fmla="*/ 3110 h 3916"/>
                  <a:gd name="T24" fmla="*/ 525 w 3516"/>
                  <a:gd name="T25" fmla="*/ 3027 h 3916"/>
                  <a:gd name="T26" fmla="*/ 476 w 3516"/>
                  <a:gd name="T27" fmla="*/ 2943 h 3916"/>
                  <a:gd name="T28" fmla="*/ 429 w 3516"/>
                  <a:gd name="T29" fmla="*/ 2857 h 3916"/>
                  <a:gd name="T30" fmla="*/ 385 w 3516"/>
                  <a:gd name="T31" fmla="*/ 2770 h 3916"/>
                  <a:gd name="T32" fmla="*/ 342 w 3516"/>
                  <a:gd name="T33" fmla="*/ 2682 h 3916"/>
                  <a:gd name="T34" fmla="*/ 303 w 3516"/>
                  <a:gd name="T35" fmla="*/ 2593 h 3916"/>
                  <a:gd name="T36" fmla="*/ 265 w 3516"/>
                  <a:gd name="T37" fmla="*/ 2502 h 3916"/>
                  <a:gd name="T38" fmla="*/ 229 w 3516"/>
                  <a:gd name="T39" fmla="*/ 2409 h 3916"/>
                  <a:gd name="T40" fmla="*/ 195 w 3516"/>
                  <a:gd name="T41" fmla="*/ 2317 h 3916"/>
                  <a:gd name="T42" fmla="*/ 165 w 3516"/>
                  <a:gd name="T43" fmla="*/ 2223 h 3916"/>
                  <a:gd name="T44" fmla="*/ 137 w 3516"/>
                  <a:gd name="T45" fmla="*/ 2127 h 3916"/>
                  <a:gd name="T46" fmla="*/ 112 w 3516"/>
                  <a:gd name="T47" fmla="*/ 2031 h 3916"/>
                  <a:gd name="T48" fmla="*/ 88 w 3516"/>
                  <a:gd name="T49" fmla="*/ 1933 h 3916"/>
                  <a:gd name="T50" fmla="*/ 68 w 3516"/>
                  <a:gd name="T51" fmla="*/ 1835 h 3916"/>
                  <a:gd name="T52" fmla="*/ 50 w 3516"/>
                  <a:gd name="T53" fmla="*/ 1735 h 3916"/>
                  <a:gd name="T54" fmla="*/ 34 w 3516"/>
                  <a:gd name="T55" fmla="*/ 1635 h 3916"/>
                  <a:gd name="T56" fmla="*/ 22 w 3516"/>
                  <a:gd name="T57" fmla="*/ 1534 h 3916"/>
                  <a:gd name="T58" fmla="*/ 12 w 3516"/>
                  <a:gd name="T59" fmla="*/ 1433 h 3916"/>
                  <a:gd name="T60" fmla="*/ 5 w 3516"/>
                  <a:gd name="T61" fmla="*/ 1330 h 3916"/>
                  <a:gd name="T62" fmla="*/ 1 w 3516"/>
                  <a:gd name="T63" fmla="*/ 1227 h 3916"/>
                  <a:gd name="T64" fmla="*/ 0 w 3516"/>
                  <a:gd name="T65" fmla="*/ 1123 h 3916"/>
                  <a:gd name="T66" fmla="*/ 0 w 3516"/>
                  <a:gd name="T67" fmla="*/ 1049 h 3916"/>
                  <a:gd name="T68" fmla="*/ 2 w 3516"/>
                  <a:gd name="T69" fmla="*/ 977 h 3916"/>
                  <a:gd name="T70" fmla="*/ 6 w 3516"/>
                  <a:gd name="T71" fmla="*/ 904 h 3916"/>
                  <a:gd name="T72" fmla="*/ 11 w 3516"/>
                  <a:gd name="T73" fmla="*/ 832 h 3916"/>
                  <a:gd name="T74" fmla="*/ 17 w 3516"/>
                  <a:gd name="T75" fmla="*/ 759 h 3916"/>
                  <a:gd name="T76" fmla="*/ 24 w 3516"/>
                  <a:gd name="T77" fmla="*/ 689 h 3916"/>
                  <a:gd name="T78" fmla="*/ 33 w 3516"/>
                  <a:gd name="T79" fmla="*/ 618 h 3916"/>
                  <a:gd name="T80" fmla="*/ 44 w 3516"/>
                  <a:gd name="T81" fmla="*/ 547 h 3916"/>
                  <a:gd name="T82" fmla="*/ 56 w 3516"/>
                  <a:gd name="T83" fmla="*/ 477 h 3916"/>
                  <a:gd name="T84" fmla="*/ 68 w 3516"/>
                  <a:gd name="T85" fmla="*/ 408 h 3916"/>
                  <a:gd name="T86" fmla="*/ 82 w 3516"/>
                  <a:gd name="T87" fmla="*/ 338 h 3916"/>
                  <a:gd name="T88" fmla="*/ 98 w 3516"/>
                  <a:gd name="T89" fmla="*/ 270 h 3916"/>
                  <a:gd name="T90" fmla="*/ 115 w 3516"/>
                  <a:gd name="T91" fmla="*/ 202 h 3916"/>
                  <a:gd name="T92" fmla="*/ 132 w 3516"/>
                  <a:gd name="T93" fmla="*/ 133 h 3916"/>
                  <a:gd name="T94" fmla="*/ 152 w 3516"/>
                  <a:gd name="T95" fmla="*/ 66 h 3916"/>
                  <a:gd name="T96" fmla="*/ 172 w 3516"/>
                  <a:gd name="T97" fmla="*/ 0 h 3916"/>
                  <a:gd name="T98" fmla="*/ 3516 w 3516"/>
                  <a:gd name="T99" fmla="*/ 1206 h 3916"/>
                  <a:gd name="T100" fmla="*/ 1268 w 3516"/>
                  <a:gd name="T101" fmla="*/ 3916 h 3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16" h="3916">
                    <a:moveTo>
                      <a:pt x="1268" y="3916"/>
                    </a:moveTo>
                    <a:lnTo>
                      <a:pt x="1197" y="3851"/>
                    </a:lnTo>
                    <a:lnTo>
                      <a:pt x="1126" y="3785"/>
                    </a:lnTo>
                    <a:lnTo>
                      <a:pt x="1057" y="3717"/>
                    </a:lnTo>
                    <a:lnTo>
                      <a:pt x="991" y="3646"/>
                    </a:lnTo>
                    <a:lnTo>
                      <a:pt x="926" y="3575"/>
                    </a:lnTo>
                    <a:lnTo>
                      <a:pt x="862" y="3502"/>
                    </a:lnTo>
                    <a:lnTo>
                      <a:pt x="801" y="3426"/>
                    </a:lnTo>
                    <a:lnTo>
                      <a:pt x="742" y="3350"/>
                    </a:lnTo>
                    <a:lnTo>
                      <a:pt x="685" y="3271"/>
                    </a:lnTo>
                    <a:lnTo>
                      <a:pt x="630" y="3192"/>
                    </a:lnTo>
                    <a:lnTo>
                      <a:pt x="576" y="3110"/>
                    </a:lnTo>
                    <a:lnTo>
                      <a:pt x="525" y="3027"/>
                    </a:lnTo>
                    <a:lnTo>
                      <a:pt x="476" y="2943"/>
                    </a:lnTo>
                    <a:lnTo>
                      <a:pt x="429" y="2857"/>
                    </a:lnTo>
                    <a:lnTo>
                      <a:pt x="385" y="2770"/>
                    </a:lnTo>
                    <a:lnTo>
                      <a:pt x="342" y="2682"/>
                    </a:lnTo>
                    <a:lnTo>
                      <a:pt x="303" y="2593"/>
                    </a:lnTo>
                    <a:lnTo>
                      <a:pt x="265" y="2502"/>
                    </a:lnTo>
                    <a:lnTo>
                      <a:pt x="229" y="2409"/>
                    </a:lnTo>
                    <a:lnTo>
                      <a:pt x="195" y="2317"/>
                    </a:lnTo>
                    <a:lnTo>
                      <a:pt x="165" y="2223"/>
                    </a:lnTo>
                    <a:lnTo>
                      <a:pt x="137" y="2127"/>
                    </a:lnTo>
                    <a:lnTo>
                      <a:pt x="112" y="2031"/>
                    </a:lnTo>
                    <a:lnTo>
                      <a:pt x="88" y="1933"/>
                    </a:lnTo>
                    <a:lnTo>
                      <a:pt x="68" y="1835"/>
                    </a:lnTo>
                    <a:lnTo>
                      <a:pt x="50" y="1735"/>
                    </a:lnTo>
                    <a:lnTo>
                      <a:pt x="34" y="1635"/>
                    </a:lnTo>
                    <a:lnTo>
                      <a:pt x="22" y="1534"/>
                    </a:lnTo>
                    <a:lnTo>
                      <a:pt x="12" y="1433"/>
                    </a:lnTo>
                    <a:lnTo>
                      <a:pt x="5" y="1330"/>
                    </a:lnTo>
                    <a:lnTo>
                      <a:pt x="1" y="1227"/>
                    </a:lnTo>
                    <a:lnTo>
                      <a:pt x="0" y="1123"/>
                    </a:lnTo>
                    <a:lnTo>
                      <a:pt x="0" y="1049"/>
                    </a:lnTo>
                    <a:lnTo>
                      <a:pt x="2" y="977"/>
                    </a:lnTo>
                    <a:lnTo>
                      <a:pt x="6" y="904"/>
                    </a:lnTo>
                    <a:lnTo>
                      <a:pt x="11" y="832"/>
                    </a:lnTo>
                    <a:lnTo>
                      <a:pt x="17" y="759"/>
                    </a:lnTo>
                    <a:lnTo>
                      <a:pt x="24" y="689"/>
                    </a:lnTo>
                    <a:lnTo>
                      <a:pt x="33" y="618"/>
                    </a:lnTo>
                    <a:lnTo>
                      <a:pt x="44" y="547"/>
                    </a:lnTo>
                    <a:lnTo>
                      <a:pt x="56" y="477"/>
                    </a:lnTo>
                    <a:lnTo>
                      <a:pt x="68" y="408"/>
                    </a:lnTo>
                    <a:lnTo>
                      <a:pt x="82" y="338"/>
                    </a:lnTo>
                    <a:lnTo>
                      <a:pt x="98" y="270"/>
                    </a:lnTo>
                    <a:lnTo>
                      <a:pt x="115" y="202"/>
                    </a:lnTo>
                    <a:lnTo>
                      <a:pt x="132" y="133"/>
                    </a:lnTo>
                    <a:lnTo>
                      <a:pt x="152" y="66"/>
                    </a:lnTo>
                    <a:lnTo>
                      <a:pt x="172" y="0"/>
                    </a:lnTo>
                    <a:lnTo>
                      <a:pt x="3516" y="1206"/>
                    </a:lnTo>
                    <a:lnTo>
                      <a:pt x="1268" y="3916"/>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107" name="Freeform 25"/>
              <p:cNvSpPr>
                <a:spLocks/>
              </p:cNvSpPr>
              <p:nvPr/>
            </p:nvSpPr>
            <p:spPr bwMode="auto">
              <a:xfrm>
                <a:off x="866217" y="1526254"/>
                <a:ext cx="1388397" cy="1078530"/>
              </a:xfrm>
              <a:custGeom>
                <a:avLst/>
                <a:gdLst>
                  <a:gd name="T0" fmla="*/ 4563 w 4623"/>
                  <a:gd name="T1" fmla="*/ 2845 h 3590"/>
                  <a:gd name="T2" fmla="*/ 4442 w 4623"/>
                  <a:gd name="T3" fmla="*/ 2934 h 3590"/>
                  <a:gd name="T4" fmla="*/ 4315 w 4623"/>
                  <a:gd name="T5" fmla="*/ 3016 h 3590"/>
                  <a:gd name="T6" fmla="*/ 4187 w 4623"/>
                  <a:gd name="T7" fmla="*/ 3095 h 3590"/>
                  <a:gd name="T8" fmla="*/ 4054 w 4623"/>
                  <a:gd name="T9" fmla="*/ 3168 h 3590"/>
                  <a:gd name="T10" fmla="*/ 3918 w 4623"/>
                  <a:gd name="T11" fmla="*/ 3235 h 3590"/>
                  <a:gd name="T12" fmla="*/ 3779 w 4623"/>
                  <a:gd name="T13" fmla="*/ 3298 h 3590"/>
                  <a:gd name="T14" fmla="*/ 3637 w 4623"/>
                  <a:gd name="T15" fmla="*/ 3355 h 3590"/>
                  <a:gd name="T16" fmla="*/ 3493 w 4623"/>
                  <a:gd name="T17" fmla="*/ 3406 h 3590"/>
                  <a:gd name="T18" fmla="*/ 3346 w 4623"/>
                  <a:gd name="T19" fmla="*/ 3451 h 3590"/>
                  <a:gd name="T20" fmla="*/ 3196 w 4623"/>
                  <a:gd name="T21" fmla="*/ 3489 h 3590"/>
                  <a:gd name="T22" fmla="*/ 3044 w 4623"/>
                  <a:gd name="T23" fmla="*/ 3522 h 3590"/>
                  <a:gd name="T24" fmla="*/ 2889 w 4623"/>
                  <a:gd name="T25" fmla="*/ 3549 h 3590"/>
                  <a:gd name="T26" fmla="*/ 2733 w 4623"/>
                  <a:gd name="T27" fmla="*/ 3569 h 3590"/>
                  <a:gd name="T28" fmla="*/ 2574 w 4623"/>
                  <a:gd name="T29" fmla="*/ 3583 h 3590"/>
                  <a:gd name="T30" fmla="*/ 2414 w 4623"/>
                  <a:gd name="T31" fmla="*/ 3589 h 3590"/>
                  <a:gd name="T32" fmla="*/ 2251 w 4623"/>
                  <a:gd name="T33" fmla="*/ 3589 h 3590"/>
                  <a:gd name="T34" fmla="*/ 2086 w 4623"/>
                  <a:gd name="T35" fmla="*/ 3582 h 3590"/>
                  <a:gd name="T36" fmla="*/ 1924 w 4623"/>
                  <a:gd name="T37" fmla="*/ 3568 h 3590"/>
                  <a:gd name="T38" fmla="*/ 1764 w 4623"/>
                  <a:gd name="T39" fmla="*/ 3548 h 3590"/>
                  <a:gd name="T40" fmla="*/ 1606 w 4623"/>
                  <a:gd name="T41" fmla="*/ 3519 h 3590"/>
                  <a:gd name="T42" fmla="*/ 1451 w 4623"/>
                  <a:gd name="T43" fmla="*/ 3485 h 3590"/>
                  <a:gd name="T44" fmla="*/ 1298 w 4623"/>
                  <a:gd name="T45" fmla="*/ 3445 h 3590"/>
                  <a:gd name="T46" fmla="*/ 1148 w 4623"/>
                  <a:gd name="T47" fmla="*/ 3397 h 3590"/>
                  <a:gd name="T48" fmla="*/ 1001 w 4623"/>
                  <a:gd name="T49" fmla="*/ 3344 h 3590"/>
                  <a:gd name="T50" fmla="*/ 856 w 4623"/>
                  <a:gd name="T51" fmla="*/ 3284 h 3590"/>
                  <a:gd name="T52" fmla="*/ 715 w 4623"/>
                  <a:gd name="T53" fmla="*/ 3219 h 3590"/>
                  <a:gd name="T54" fmla="*/ 576 w 4623"/>
                  <a:gd name="T55" fmla="*/ 3149 h 3590"/>
                  <a:gd name="T56" fmla="*/ 442 w 4623"/>
                  <a:gd name="T57" fmla="*/ 3072 h 3590"/>
                  <a:gd name="T58" fmla="*/ 311 w 4623"/>
                  <a:gd name="T59" fmla="*/ 2991 h 3590"/>
                  <a:gd name="T60" fmla="*/ 184 w 4623"/>
                  <a:gd name="T61" fmla="*/ 2904 h 3590"/>
                  <a:gd name="T62" fmla="*/ 60 w 4623"/>
                  <a:gd name="T63" fmla="*/ 2812 h 3590"/>
                  <a:gd name="T64" fmla="*/ 2293 w 4623"/>
                  <a:gd name="T65" fmla="*/ 0 h 3590"/>
                  <a:gd name="T66" fmla="*/ 4623 w 4623"/>
                  <a:gd name="T67" fmla="*/ 2799 h 3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623" h="3590">
                    <a:moveTo>
                      <a:pt x="4623" y="2799"/>
                    </a:moveTo>
                    <a:lnTo>
                      <a:pt x="4563" y="2845"/>
                    </a:lnTo>
                    <a:lnTo>
                      <a:pt x="4503" y="2890"/>
                    </a:lnTo>
                    <a:lnTo>
                      <a:pt x="4442" y="2934"/>
                    </a:lnTo>
                    <a:lnTo>
                      <a:pt x="4379" y="2975"/>
                    </a:lnTo>
                    <a:lnTo>
                      <a:pt x="4315" y="3016"/>
                    </a:lnTo>
                    <a:lnTo>
                      <a:pt x="4251" y="3056"/>
                    </a:lnTo>
                    <a:lnTo>
                      <a:pt x="4187" y="3095"/>
                    </a:lnTo>
                    <a:lnTo>
                      <a:pt x="4121" y="3131"/>
                    </a:lnTo>
                    <a:lnTo>
                      <a:pt x="4054" y="3168"/>
                    </a:lnTo>
                    <a:lnTo>
                      <a:pt x="3986" y="3202"/>
                    </a:lnTo>
                    <a:lnTo>
                      <a:pt x="3918" y="3235"/>
                    </a:lnTo>
                    <a:lnTo>
                      <a:pt x="3849" y="3267"/>
                    </a:lnTo>
                    <a:lnTo>
                      <a:pt x="3779" y="3298"/>
                    </a:lnTo>
                    <a:lnTo>
                      <a:pt x="3709" y="3327"/>
                    </a:lnTo>
                    <a:lnTo>
                      <a:pt x="3637" y="3355"/>
                    </a:lnTo>
                    <a:lnTo>
                      <a:pt x="3566" y="3380"/>
                    </a:lnTo>
                    <a:lnTo>
                      <a:pt x="3493" y="3406"/>
                    </a:lnTo>
                    <a:lnTo>
                      <a:pt x="3420" y="3428"/>
                    </a:lnTo>
                    <a:lnTo>
                      <a:pt x="3346" y="3451"/>
                    </a:lnTo>
                    <a:lnTo>
                      <a:pt x="3271" y="3471"/>
                    </a:lnTo>
                    <a:lnTo>
                      <a:pt x="3196" y="3489"/>
                    </a:lnTo>
                    <a:lnTo>
                      <a:pt x="3120" y="3507"/>
                    </a:lnTo>
                    <a:lnTo>
                      <a:pt x="3044" y="3522"/>
                    </a:lnTo>
                    <a:lnTo>
                      <a:pt x="2966" y="3536"/>
                    </a:lnTo>
                    <a:lnTo>
                      <a:pt x="2889" y="3549"/>
                    </a:lnTo>
                    <a:lnTo>
                      <a:pt x="2811" y="3560"/>
                    </a:lnTo>
                    <a:lnTo>
                      <a:pt x="2733" y="3569"/>
                    </a:lnTo>
                    <a:lnTo>
                      <a:pt x="2653" y="3577"/>
                    </a:lnTo>
                    <a:lnTo>
                      <a:pt x="2574" y="3583"/>
                    </a:lnTo>
                    <a:lnTo>
                      <a:pt x="2494" y="3587"/>
                    </a:lnTo>
                    <a:lnTo>
                      <a:pt x="2414" y="3589"/>
                    </a:lnTo>
                    <a:lnTo>
                      <a:pt x="2333" y="3590"/>
                    </a:lnTo>
                    <a:lnTo>
                      <a:pt x="2251" y="3589"/>
                    </a:lnTo>
                    <a:lnTo>
                      <a:pt x="2168" y="3587"/>
                    </a:lnTo>
                    <a:lnTo>
                      <a:pt x="2086" y="3582"/>
                    </a:lnTo>
                    <a:lnTo>
                      <a:pt x="2005" y="3576"/>
                    </a:lnTo>
                    <a:lnTo>
                      <a:pt x="1924" y="3568"/>
                    </a:lnTo>
                    <a:lnTo>
                      <a:pt x="1844" y="3559"/>
                    </a:lnTo>
                    <a:lnTo>
                      <a:pt x="1764" y="3548"/>
                    </a:lnTo>
                    <a:lnTo>
                      <a:pt x="1685" y="3534"/>
                    </a:lnTo>
                    <a:lnTo>
                      <a:pt x="1606" y="3519"/>
                    </a:lnTo>
                    <a:lnTo>
                      <a:pt x="1529" y="3503"/>
                    </a:lnTo>
                    <a:lnTo>
                      <a:pt x="1451" y="3485"/>
                    </a:lnTo>
                    <a:lnTo>
                      <a:pt x="1375" y="3465"/>
                    </a:lnTo>
                    <a:lnTo>
                      <a:pt x="1298" y="3445"/>
                    </a:lnTo>
                    <a:lnTo>
                      <a:pt x="1223" y="3421"/>
                    </a:lnTo>
                    <a:lnTo>
                      <a:pt x="1148" y="3397"/>
                    </a:lnTo>
                    <a:lnTo>
                      <a:pt x="1074" y="3371"/>
                    </a:lnTo>
                    <a:lnTo>
                      <a:pt x="1001" y="3344"/>
                    </a:lnTo>
                    <a:lnTo>
                      <a:pt x="928" y="3315"/>
                    </a:lnTo>
                    <a:lnTo>
                      <a:pt x="856" y="3284"/>
                    </a:lnTo>
                    <a:lnTo>
                      <a:pt x="785" y="3253"/>
                    </a:lnTo>
                    <a:lnTo>
                      <a:pt x="715" y="3219"/>
                    </a:lnTo>
                    <a:lnTo>
                      <a:pt x="646" y="3184"/>
                    </a:lnTo>
                    <a:lnTo>
                      <a:pt x="576" y="3149"/>
                    </a:lnTo>
                    <a:lnTo>
                      <a:pt x="509" y="3111"/>
                    </a:lnTo>
                    <a:lnTo>
                      <a:pt x="442" y="3072"/>
                    </a:lnTo>
                    <a:lnTo>
                      <a:pt x="376" y="3033"/>
                    </a:lnTo>
                    <a:lnTo>
                      <a:pt x="311" y="2991"/>
                    </a:lnTo>
                    <a:lnTo>
                      <a:pt x="247" y="2948"/>
                    </a:lnTo>
                    <a:lnTo>
                      <a:pt x="184" y="2904"/>
                    </a:lnTo>
                    <a:lnTo>
                      <a:pt x="122" y="2859"/>
                    </a:lnTo>
                    <a:lnTo>
                      <a:pt x="60" y="2812"/>
                    </a:lnTo>
                    <a:lnTo>
                      <a:pt x="0" y="2764"/>
                    </a:lnTo>
                    <a:lnTo>
                      <a:pt x="2293" y="0"/>
                    </a:lnTo>
                    <a:lnTo>
                      <a:pt x="2304" y="3"/>
                    </a:lnTo>
                    <a:lnTo>
                      <a:pt x="4623" y="279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108" name="Freeform 26"/>
              <p:cNvSpPr>
                <a:spLocks/>
              </p:cNvSpPr>
              <p:nvPr/>
            </p:nvSpPr>
            <p:spPr bwMode="auto">
              <a:xfrm>
                <a:off x="1602453" y="1146726"/>
                <a:ext cx="1078530" cy="1193829"/>
              </a:xfrm>
              <a:custGeom>
                <a:avLst/>
                <a:gdLst>
                  <a:gd name="T0" fmla="*/ 3408 w 3589"/>
                  <a:gd name="T1" fmla="*/ 0 h 3976"/>
                  <a:gd name="T2" fmla="*/ 3430 w 3589"/>
                  <a:gd name="T3" fmla="*/ 69 h 3976"/>
                  <a:gd name="T4" fmla="*/ 3449 w 3589"/>
                  <a:gd name="T5" fmla="*/ 137 h 3976"/>
                  <a:gd name="T6" fmla="*/ 3468 w 3589"/>
                  <a:gd name="T7" fmla="*/ 206 h 3976"/>
                  <a:gd name="T8" fmla="*/ 3486 w 3589"/>
                  <a:gd name="T9" fmla="*/ 276 h 3976"/>
                  <a:gd name="T10" fmla="*/ 3502 w 3589"/>
                  <a:gd name="T11" fmla="*/ 346 h 3976"/>
                  <a:gd name="T12" fmla="*/ 3516 w 3589"/>
                  <a:gd name="T13" fmla="*/ 416 h 3976"/>
                  <a:gd name="T14" fmla="*/ 3531 w 3589"/>
                  <a:gd name="T15" fmla="*/ 488 h 3976"/>
                  <a:gd name="T16" fmla="*/ 3542 w 3589"/>
                  <a:gd name="T17" fmla="*/ 559 h 3976"/>
                  <a:gd name="T18" fmla="*/ 3553 w 3589"/>
                  <a:gd name="T19" fmla="*/ 631 h 3976"/>
                  <a:gd name="T20" fmla="*/ 3562 w 3589"/>
                  <a:gd name="T21" fmla="*/ 703 h 3976"/>
                  <a:gd name="T22" fmla="*/ 3570 w 3589"/>
                  <a:gd name="T23" fmla="*/ 776 h 3976"/>
                  <a:gd name="T24" fmla="*/ 3577 w 3589"/>
                  <a:gd name="T25" fmla="*/ 850 h 3976"/>
                  <a:gd name="T26" fmla="*/ 3582 w 3589"/>
                  <a:gd name="T27" fmla="*/ 923 h 3976"/>
                  <a:gd name="T28" fmla="*/ 3586 w 3589"/>
                  <a:gd name="T29" fmla="*/ 998 h 3976"/>
                  <a:gd name="T30" fmla="*/ 3588 w 3589"/>
                  <a:gd name="T31" fmla="*/ 1072 h 3976"/>
                  <a:gd name="T32" fmla="*/ 3589 w 3589"/>
                  <a:gd name="T33" fmla="*/ 1147 h 3976"/>
                  <a:gd name="T34" fmla="*/ 3587 w 3589"/>
                  <a:gd name="T35" fmla="*/ 1253 h 3976"/>
                  <a:gd name="T36" fmla="*/ 3583 w 3589"/>
                  <a:gd name="T37" fmla="*/ 1358 h 3976"/>
                  <a:gd name="T38" fmla="*/ 3576 w 3589"/>
                  <a:gd name="T39" fmla="*/ 1462 h 3976"/>
                  <a:gd name="T40" fmla="*/ 3565 w 3589"/>
                  <a:gd name="T41" fmla="*/ 1566 h 3976"/>
                  <a:gd name="T42" fmla="*/ 3552 w 3589"/>
                  <a:gd name="T43" fmla="*/ 1669 h 3976"/>
                  <a:gd name="T44" fmla="*/ 3537 w 3589"/>
                  <a:gd name="T45" fmla="*/ 1771 h 3976"/>
                  <a:gd name="T46" fmla="*/ 3517 w 3589"/>
                  <a:gd name="T47" fmla="*/ 1872 h 3976"/>
                  <a:gd name="T48" fmla="*/ 3497 w 3589"/>
                  <a:gd name="T49" fmla="*/ 1971 h 3976"/>
                  <a:gd name="T50" fmla="*/ 3473 w 3589"/>
                  <a:gd name="T51" fmla="*/ 2070 h 3976"/>
                  <a:gd name="T52" fmla="*/ 3446 w 3589"/>
                  <a:gd name="T53" fmla="*/ 2168 h 3976"/>
                  <a:gd name="T54" fmla="*/ 3417 w 3589"/>
                  <a:gd name="T55" fmla="*/ 2265 h 3976"/>
                  <a:gd name="T56" fmla="*/ 3385 w 3589"/>
                  <a:gd name="T57" fmla="*/ 2361 h 3976"/>
                  <a:gd name="T58" fmla="*/ 3351 w 3589"/>
                  <a:gd name="T59" fmla="*/ 2455 h 3976"/>
                  <a:gd name="T60" fmla="*/ 3314 w 3589"/>
                  <a:gd name="T61" fmla="*/ 2549 h 3976"/>
                  <a:gd name="T62" fmla="*/ 3276 w 3589"/>
                  <a:gd name="T63" fmla="*/ 2640 h 3976"/>
                  <a:gd name="T64" fmla="*/ 3234 w 3589"/>
                  <a:gd name="T65" fmla="*/ 2731 h 3976"/>
                  <a:gd name="T66" fmla="*/ 3190 w 3589"/>
                  <a:gd name="T67" fmla="*/ 2821 h 3976"/>
                  <a:gd name="T68" fmla="*/ 3144 w 3589"/>
                  <a:gd name="T69" fmla="*/ 2909 h 3976"/>
                  <a:gd name="T70" fmla="*/ 3095 w 3589"/>
                  <a:gd name="T71" fmla="*/ 2995 h 3976"/>
                  <a:gd name="T72" fmla="*/ 3045 w 3589"/>
                  <a:gd name="T73" fmla="*/ 3081 h 3976"/>
                  <a:gd name="T74" fmla="*/ 2992 w 3589"/>
                  <a:gd name="T75" fmla="*/ 3165 h 3976"/>
                  <a:gd name="T76" fmla="*/ 2937 w 3589"/>
                  <a:gd name="T77" fmla="*/ 3247 h 3976"/>
                  <a:gd name="T78" fmla="*/ 2880 w 3589"/>
                  <a:gd name="T79" fmla="*/ 3328 h 3976"/>
                  <a:gd name="T80" fmla="*/ 2821 w 3589"/>
                  <a:gd name="T81" fmla="*/ 3406 h 3976"/>
                  <a:gd name="T82" fmla="*/ 2760 w 3589"/>
                  <a:gd name="T83" fmla="*/ 3484 h 3976"/>
                  <a:gd name="T84" fmla="*/ 2697 w 3589"/>
                  <a:gd name="T85" fmla="*/ 3559 h 3976"/>
                  <a:gd name="T86" fmla="*/ 2631 w 3589"/>
                  <a:gd name="T87" fmla="*/ 3634 h 3976"/>
                  <a:gd name="T88" fmla="*/ 2564 w 3589"/>
                  <a:gd name="T89" fmla="*/ 3706 h 3976"/>
                  <a:gd name="T90" fmla="*/ 2495 w 3589"/>
                  <a:gd name="T91" fmla="*/ 3776 h 3976"/>
                  <a:gd name="T92" fmla="*/ 2424 w 3589"/>
                  <a:gd name="T93" fmla="*/ 3845 h 3976"/>
                  <a:gd name="T94" fmla="*/ 2352 w 3589"/>
                  <a:gd name="T95" fmla="*/ 3911 h 3976"/>
                  <a:gd name="T96" fmla="*/ 2277 w 3589"/>
                  <a:gd name="T97" fmla="*/ 3976 h 3976"/>
                  <a:gd name="T98" fmla="*/ 0 w 3589"/>
                  <a:gd name="T99" fmla="*/ 1230 h 3976"/>
                  <a:gd name="T100" fmla="*/ 3408 w 3589"/>
                  <a:gd name="T101" fmla="*/ 0 h 3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89" h="3976">
                    <a:moveTo>
                      <a:pt x="3408" y="0"/>
                    </a:moveTo>
                    <a:lnTo>
                      <a:pt x="3430" y="69"/>
                    </a:lnTo>
                    <a:lnTo>
                      <a:pt x="3449" y="137"/>
                    </a:lnTo>
                    <a:lnTo>
                      <a:pt x="3468" y="206"/>
                    </a:lnTo>
                    <a:lnTo>
                      <a:pt x="3486" y="276"/>
                    </a:lnTo>
                    <a:lnTo>
                      <a:pt x="3502" y="346"/>
                    </a:lnTo>
                    <a:lnTo>
                      <a:pt x="3516" y="416"/>
                    </a:lnTo>
                    <a:lnTo>
                      <a:pt x="3531" y="488"/>
                    </a:lnTo>
                    <a:lnTo>
                      <a:pt x="3542" y="559"/>
                    </a:lnTo>
                    <a:lnTo>
                      <a:pt x="3553" y="631"/>
                    </a:lnTo>
                    <a:lnTo>
                      <a:pt x="3562" y="703"/>
                    </a:lnTo>
                    <a:lnTo>
                      <a:pt x="3570" y="776"/>
                    </a:lnTo>
                    <a:lnTo>
                      <a:pt x="3577" y="850"/>
                    </a:lnTo>
                    <a:lnTo>
                      <a:pt x="3582" y="923"/>
                    </a:lnTo>
                    <a:lnTo>
                      <a:pt x="3586" y="998"/>
                    </a:lnTo>
                    <a:lnTo>
                      <a:pt x="3588" y="1072"/>
                    </a:lnTo>
                    <a:lnTo>
                      <a:pt x="3589" y="1147"/>
                    </a:lnTo>
                    <a:lnTo>
                      <a:pt x="3587" y="1253"/>
                    </a:lnTo>
                    <a:lnTo>
                      <a:pt x="3583" y="1358"/>
                    </a:lnTo>
                    <a:lnTo>
                      <a:pt x="3576" y="1462"/>
                    </a:lnTo>
                    <a:lnTo>
                      <a:pt x="3565" y="1566"/>
                    </a:lnTo>
                    <a:lnTo>
                      <a:pt x="3552" y="1669"/>
                    </a:lnTo>
                    <a:lnTo>
                      <a:pt x="3537" y="1771"/>
                    </a:lnTo>
                    <a:lnTo>
                      <a:pt x="3517" y="1872"/>
                    </a:lnTo>
                    <a:lnTo>
                      <a:pt x="3497" y="1971"/>
                    </a:lnTo>
                    <a:lnTo>
                      <a:pt x="3473" y="2070"/>
                    </a:lnTo>
                    <a:lnTo>
                      <a:pt x="3446" y="2168"/>
                    </a:lnTo>
                    <a:lnTo>
                      <a:pt x="3417" y="2265"/>
                    </a:lnTo>
                    <a:lnTo>
                      <a:pt x="3385" y="2361"/>
                    </a:lnTo>
                    <a:lnTo>
                      <a:pt x="3351" y="2455"/>
                    </a:lnTo>
                    <a:lnTo>
                      <a:pt x="3314" y="2549"/>
                    </a:lnTo>
                    <a:lnTo>
                      <a:pt x="3276" y="2640"/>
                    </a:lnTo>
                    <a:lnTo>
                      <a:pt x="3234" y="2731"/>
                    </a:lnTo>
                    <a:lnTo>
                      <a:pt x="3190" y="2821"/>
                    </a:lnTo>
                    <a:lnTo>
                      <a:pt x="3144" y="2909"/>
                    </a:lnTo>
                    <a:lnTo>
                      <a:pt x="3095" y="2995"/>
                    </a:lnTo>
                    <a:lnTo>
                      <a:pt x="3045" y="3081"/>
                    </a:lnTo>
                    <a:lnTo>
                      <a:pt x="2992" y="3165"/>
                    </a:lnTo>
                    <a:lnTo>
                      <a:pt x="2937" y="3247"/>
                    </a:lnTo>
                    <a:lnTo>
                      <a:pt x="2880" y="3328"/>
                    </a:lnTo>
                    <a:lnTo>
                      <a:pt x="2821" y="3406"/>
                    </a:lnTo>
                    <a:lnTo>
                      <a:pt x="2760" y="3484"/>
                    </a:lnTo>
                    <a:lnTo>
                      <a:pt x="2697" y="3559"/>
                    </a:lnTo>
                    <a:lnTo>
                      <a:pt x="2631" y="3634"/>
                    </a:lnTo>
                    <a:lnTo>
                      <a:pt x="2564" y="3706"/>
                    </a:lnTo>
                    <a:lnTo>
                      <a:pt x="2495" y="3776"/>
                    </a:lnTo>
                    <a:lnTo>
                      <a:pt x="2424" y="3845"/>
                    </a:lnTo>
                    <a:lnTo>
                      <a:pt x="2352" y="3911"/>
                    </a:lnTo>
                    <a:lnTo>
                      <a:pt x="2277" y="3976"/>
                    </a:lnTo>
                    <a:lnTo>
                      <a:pt x="0" y="1230"/>
                    </a:lnTo>
                    <a:lnTo>
                      <a:pt x="3408" y="0"/>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109" name="Freeform 27"/>
              <p:cNvSpPr>
                <a:spLocks/>
              </p:cNvSpPr>
              <p:nvPr/>
            </p:nvSpPr>
            <p:spPr bwMode="auto">
              <a:xfrm>
                <a:off x="1588041" y="378064"/>
                <a:ext cx="1024484" cy="1098948"/>
              </a:xfrm>
              <a:custGeom>
                <a:avLst/>
                <a:gdLst>
                  <a:gd name="T0" fmla="*/ 0 w 3413"/>
                  <a:gd name="T1" fmla="*/ 0 h 3662"/>
                  <a:gd name="T2" fmla="*/ 145 w 3413"/>
                  <a:gd name="T3" fmla="*/ 5 h 3662"/>
                  <a:gd name="T4" fmla="*/ 291 w 3413"/>
                  <a:gd name="T5" fmla="*/ 16 h 3662"/>
                  <a:gd name="T6" fmla="*/ 434 w 3413"/>
                  <a:gd name="T7" fmla="*/ 32 h 3662"/>
                  <a:gd name="T8" fmla="*/ 576 w 3413"/>
                  <a:gd name="T9" fmla="*/ 55 h 3662"/>
                  <a:gd name="T10" fmla="*/ 715 w 3413"/>
                  <a:gd name="T11" fmla="*/ 82 h 3662"/>
                  <a:gd name="T12" fmla="*/ 853 w 3413"/>
                  <a:gd name="T13" fmla="*/ 114 h 3662"/>
                  <a:gd name="T14" fmla="*/ 989 w 3413"/>
                  <a:gd name="T15" fmla="*/ 152 h 3662"/>
                  <a:gd name="T16" fmla="*/ 1123 w 3413"/>
                  <a:gd name="T17" fmla="*/ 194 h 3662"/>
                  <a:gd name="T18" fmla="*/ 1254 w 3413"/>
                  <a:gd name="T19" fmla="*/ 242 h 3662"/>
                  <a:gd name="T20" fmla="*/ 1383 w 3413"/>
                  <a:gd name="T21" fmla="*/ 294 h 3662"/>
                  <a:gd name="T22" fmla="*/ 1510 w 3413"/>
                  <a:gd name="T23" fmla="*/ 350 h 3662"/>
                  <a:gd name="T24" fmla="*/ 1634 w 3413"/>
                  <a:gd name="T25" fmla="*/ 413 h 3662"/>
                  <a:gd name="T26" fmla="*/ 1755 w 3413"/>
                  <a:gd name="T27" fmla="*/ 478 h 3662"/>
                  <a:gd name="T28" fmla="*/ 1874 w 3413"/>
                  <a:gd name="T29" fmla="*/ 548 h 3662"/>
                  <a:gd name="T30" fmla="*/ 1990 w 3413"/>
                  <a:gd name="T31" fmla="*/ 623 h 3662"/>
                  <a:gd name="T32" fmla="*/ 2102 w 3413"/>
                  <a:gd name="T33" fmla="*/ 701 h 3662"/>
                  <a:gd name="T34" fmla="*/ 2212 w 3413"/>
                  <a:gd name="T35" fmla="*/ 784 h 3662"/>
                  <a:gd name="T36" fmla="*/ 2318 w 3413"/>
                  <a:gd name="T37" fmla="*/ 870 h 3662"/>
                  <a:gd name="T38" fmla="*/ 2421 w 3413"/>
                  <a:gd name="T39" fmla="*/ 960 h 3662"/>
                  <a:gd name="T40" fmla="*/ 2521 w 3413"/>
                  <a:gd name="T41" fmla="*/ 1054 h 3662"/>
                  <a:gd name="T42" fmla="*/ 2617 w 3413"/>
                  <a:gd name="T43" fmla="*/ 1151 h 3662"/>
                  <a:gd name="T44" fmla="*/ 2710 w 3413"/>
                  <a:gd name="T45" fmla="*/ 1252 h 3662"/>
                  <a:gd name="T46" fmla="*/ 2799 w 3413"/>
                  <a:gd name="T47" fmla="*/ 1357 h 3662"/>
                  <a:gd name="T48" fmla="*/ 2884 w 3413"/>
                  <a:gd name="T49" fmla="*/ 1464 h 3662"/>
                  <a:gd name="T50" fmla="*/ 2965 w 3413"/>
                  <a:gd name="T51" fmla="*/ 1575 h 3662"/>
                  <a:gd name="T52" fmla="*/ 3042 w 3413"/>
                  <a:gd name="T53" fmla="*/ 1689 h 3662"/>
                  <a:gd name="T54" fmla="*/ 3115 w 3413"/>
                  <a:gd name="T55" fmla="*/ 1806 h 3662"/>
                  <a:gd name="T56" fmla="*/ 3183 w 3413"/>
                  <a:gd name="T57" fmla="*/ 1925 h 3662"/>
                  <a:gd name="T58" fmla="*/ 3247 w 3413"/>
                  <a:gd name="T59" fmla="*/ 2047 h 3662"/>
                  <a:gd name="T60" fmla="*/ 3307 w 3413"/>
                  <a:gd name="T61" fmla="*/ 2173 h 3662"/>
                  <a:gd name="T62" fmla="*/ 3362 w 3413"/>
                  <a:gd name="T63" fmla="*/ 2300 h 3662"/>
                  <a:gd name="T64" fmla="*/ 3413 w 3413"/>
                  <a:gd name="T65" fmla="*/ 2430 h 3662"/>
                  <a:gd name="T66" fmla="*/ 0 w 3413"/>
                  <a:gd name="T67" fmla="*/ 3662 h 3662"/>
                  <a:gd name="T68" fmla="*/ 0 w 3413"/>
                  <a:gd name="T69" fmla="*/ 0 h 3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13" h="3662">
                    <a:moveTo>
                      <a:pt x="0" y="0"/>
                    </a:moveTo>
                    <a:lnTo>
                      <a:pt x="145" y="5"/>
                    </a:lnTo>
                    <a:lnTo>
                      <a:pt x="291" y="16"/>
                    </a:lnTo>
                    <a:lnTo>
                      <a:pt x="434" y="32"/>
                    </a:lnTo>
                    <a:lnTo>
                      <a:pt x="576" y="55"/>
                    </a:lnTo>
                    <a:lnTo>
                      <a:pt x="715" y="82"/>
                    </a:lnTo>
                    <a:lnTo>
                      <a:pt x="853" y="114"/>
                    </a:lnTo>
                    <a:lnTo>
                      <a:pt x="989" y="152"/>
                    </a:lnTo>
                    <a:lnTo>
                      <a:pt x="1123" y="194"/>
                    </a:lnTo>
                    <a:lnTo>
                      <a:pt x="1254" y="242"/>
                    </a:lnTo>
                    <a:lnTo>
                      <a:pt x="1383" y="294"/>
                    </a:lnTo>
                    <a:lnTo>
                      <a:pt x="1510" y="350"/>
                    </a:lnTo>
                    <a:lnTo>
                      <a:pt x="1634" y="413"/>
                    </a:lnTo>
                    <a:lnTo>
                      <a:pt x="1755" y="478"/>
                    </a:lnTo>
                    <a:lnTo>
                      <a:pt x="1874" y="548"/>
                    </a:lnTo>
                    <a:lnTo>
                      <a:pt x="1990" y="623"/>
                    </a:lnTo>
                    <a:lnTo>
                      <a:pt x="2102" y="701"/>
                    </a:lnTo>
                    <a:lnTo>
                      <a:pt x="2212" y="784"/>
                    </a:lnTo>
                    <a:lnTo>
                      <a:pt x="2318" y="870"/>
                    </a:lnTo>
                    <a:lnTo>
                      <a:pt x="2421" y="960"/>
                    </a:lnTo>
                    <a:lnTo>
                      <a:pt x="2521" y="1054"/>
                    </a:lnTo>
                    <a:lnTo>
                      <a:pt x="2617" y="1151"/>
                    </a:lnTo>
                    <a:lnTo>
                      <a:pt x="2710" y="1252"/>
                    </a:lnTo>
                    <a:lnTo>
                      <a:pt x="2799" y="1357"/>
                    </a:lnTo>
                    <a:lnTo>
                      <a:pt x="2884" y="1464"/>
                    </a:lnTo>
                    <a:lnTo>
                      <a:pt x="2965" y="1575"/>
                    </a:lnTo>
                    <a:lnTo>
                      <a:pt x="3042" y="1689"/>
                    </a:lnTo>
                    <a:lnTo>
                      <a:pt x="3115" y="1806"/>
                    </a:lnTo>
                    <a:lnTo>
                      <a:pt x="3183" y="1925"/>
                    </a:lnTo>
                    <a:lnTo>
                      <a:pt x="3247" y="2047"/>
                    </a:lnTo>
                    <a:lnTo>
                      <a:pt x="3307" y="2173"/>
                    </a:lnTo>
                    <a:lnTo>
                      <a:pt x="3362" y="2300"/>
                    </a:lnTo>
                    <a:lnTo>
                      <a:pt x="3413" y="2430"/>
                    </a:lnTo>
                    <a:lnTo>
                      <a:pt x="0" y="3662"/>
                    </a:lnTo>
                    <a:lnTo>
                      <a:pt x="0" y="0"/>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grpSp>
        <p:sp>
          <p:nvSpPr>
            <p:cNvPr id="73" name="Freeform 29"/>
            <p:cNvSpPr>
              <a:spLocks/>
            </p:cNvSpPr>
            <p:nvPr/>
          </p:nvSpPr>
          <p:spPr bwMode="auto">
            <a:xfrm>
              <a:off x="4660344" y="1188508"/>
              <a:ext cx="2868142" cy="2868145"/>
            </a:xfrm>
            <a:custGeom>
              <a:avLst/>
              <a:gdLst>
                <a:gd name="T0" fmla="*/ 1845 w 3347"/>
                <a:gd name="T1" fmla="*/ 8 h 3347"/>
                <a:gd name="T2" fmla="*/ 2091 w 3347"/>
                <a:gd name="T3" fmla="*/ 53 h 3347"/>
                <a:gd name="T4" fmla="*/ 2324 w 3347"/>
                <a:gd name="T5" fmla="*/ 132 h 3347"/>
                <a:gd name="T6" fmla="*/ 2541 w 3347"/>
                <a:gd name="T7" fmla="*/ 243 h 3347"/>
                <a:gd name="T8" fmla="*/ 2738 w 3347"/>
                <a:gd name="T9" fmla="*/ 383 h 3347"/>
                <a:gd name="T10" fmla="*/ 2911 w 3347"/>
                <a:gd name="T11" fmla="*/ 549 h 3347"/>
                <a:gd name="T12" fmla="*/ 3060 w 3347"/>
                <a:gd name="T13" fmla="*/ 737 h 3347"/>
                <a:gd name="T14" fmla="*/ 3181 w 3347"/>
                <a:gd name="T15" fmla="*/ 947 h 3347"/>
                <a:gd name="T16" fmla="*/ 3271 w 3347"/>
                <a:gd name="T17" fmla="*/ 1176 h 3347"/>
                <a:gd name="T18" fmla="*/ 3327 w 3347"/>
                <a:gd name="T19" fmla="*/ 1419 h 3347"/>
                <a:gd name="T20" fmla="*/ 3347 w 3347"/>
                <a:gd name="T21" fmla="*/ 1674 h 3347"/>
                <a:gd name="T22" fmla="*/ 3327 w 3347"/>
                <a:gd name="T23" fmla="*/ 1928 h 3347"/>
                <a:gd name="T24" fmla="*/ 3271 w 3347"/>
                <a:gd name="T25" fmla="*/ 2171 h 3347"/>
                <a:gd name="T26" fmla="*/ 3181 w 3347"/>
                <a:gd name="T27" fmla="*/ 2399 h 3347"/>
                <a:gd name="T28" fmla="*/ 3060 w 3347"/>
                <a:gd name="T29" fmla="*/ 2609 h 3347"/>
                <a:gd name="T30" fmla="*/ 2911 w 3347"/>
                <a:gd name="T31" fmla="*/ 2798 h 3347"/>
                <a:gd name="T32" fmla="*/ 2738 w 3347"/>
                <a:gd name="T33" fmla="*/ 2965 h 3347"/>
                <a:gd name="T34" fmla="*/ 2541 w 3347"/>
                <a:gd name="T35" fmla="*/ 3104 h 3347"/>
                <a:gd name="T36" fmla="*/ 2324 w 3347"/>
                <a:gd name="T37" fmla="*/ 3215 h 3347"/>
                <a:gd name="T38" fmla="*/ 2091 w 3347"/>
                <a:gd name="T39" fmla="*/ 3294 h 3347"/>
                <a:gd name="T40" fmla="*/ 1845 w 3347"/>
                <a:gd name="T41" fmla="*/ 3338 h 3347"/>
                <a:gd name="T42" fmla="*/ 1587 w 3347"/>
                <a:gd name="T43" fmla="*/ 3345 h 3347"/>
                <a:gd name="T44" fmla="*/ 1336 w 3347"/>
                <a:gd name="T45" fmla="*/ 3312 h 3347"/>
                <a:gd name="T46" fmla="*/ 1098 w 3347"/>
                <a:gd name="T47" fmla="*/ 3245 h 3347"/>
                <a:gd name="T48" fmla="*/ 876 w 3347"/>
                <a:gd name="T49" fmla="*/ 3145 h 3347"/>
                <a:gd name="T50" fmla="*/ 672 w 3347"/>
                <a:gd name="T51" fmla="*/ 3014 h 3347"/>
                <a:gd name="T52" fmla="*/ 490 w 3347"/>
                <a:gd name="T53" fmla="*/ 2856 h 3347"/>
                <a:gd name="T54" fmla="*/ 332 w 3347"/>
                <a:gd name="T55" fmla="*/ 2675 h 3347"/>
                <a:gd name="T56" fmla="*/ 202 w 3347"/>
                <a:gd name="T57" fmla="*/ 2471 h 3347"/>
                <a:gd name="T58" fmla="*/ 102 w 3347"/>
                <a:gd name="T59" fmla="*/ 2249 h 3347"/>
                <a:gd name="T60" fmla="*/ 34 w 3347"/>
                <a:gd name="T61" fmla="*/ 2011 h 3347"/>
                <a:gd name="T62" fmla="*/ 2 w 3347"/>
                <a:gd name="T63" fmla="*/ 1759 h 3347"/>
                <a:gd name="T64" fmla="*/ 8 w 3347"/>
                <a:gd name="T65" fmla="*/ 1502 h 3347"/>
                <a:gd name="T66" fmla="*/ 53 w 3347"/>
                <a:gd name="T67" fmla="*/ 1255 h 3347"/>
                <a:gd name="T68" fmla="*/ 131 w 3347"/>
                <a:gd name="T69" fmla="*/ 1022 h 3347"/>
                <a:gd name="T70" fmla="*/ 243 w 3347"/>
                <a:gd name="T71" fmla="*/ 806 h 3347"/>
                <a:gd name="T72" fmla="*/ 382 w 3347"/>
                <a:gd name="T73" fmla="*/ 609 h 3347"/>
                <a:gd name="T74" fmla="*/ 549 w 3347"/>
                <a:gd name="T75" fmla="*/ 435 h 3347"/>
                <a:gd name="T76" fmla="*/ 737 w 3347"/>
                <a:gd name="T77" fmla="*/ 286 h 3347"/>
                <a:gd name="T78" fmla="*/ 947 w 3347"/>
                <a:gd name="T79" fmla="*/ 165 h 3347"/>
                <a:gd name="T80" fmla="*/ 1176 w 3347"/>
                <a:gd name="T81" fmla="*/ 76 h 3347"/>
                <a:gd name="T82" fmla="*/ 1418 w 3347"/>
                <a:gd name="T83" fmla="*/ 19 h 3347"/>
                <a:gd name="T84" fmla="*/ 1673 w 3347"/>
                <a:gd name="T85" fmla="*/ 0 h 3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47" h="3347">
                  <a:moveTo>
                    <a:pt x="1673" y="0"/>
                  </a:moveTo>
                  <a:lnTo>
                    <a:pt x="1759" y="2"/>
                  </a:lnTo>
                  <a:lnTo>
                    <a:pt x="1845" y="8"/>
                  </a:lnTo>
                  <a:lnTo>
                    <a:pt x="1928" y="19"/>
                  </a:lnTo>
                  <a:lnTo>
                    <a:pt x="2010" y="34"/>
                  </a:lnTo>
                  <a:lnTo>
                    <a:pt x="2091" y="53"/>
                  </a:lnTo>
                  <a:lnTo>
                    <a:pt x="2171" y="76"/>
                  </a:lnTo>
                  <a:lnTo>
                    <a:pt x="2248" y="102"/>
                  </a:lnTo>
                  <a:lnTo>
                    <a:pt x="2324" y="132"/>
                  </a:lnTo>
                  <a:lnTo>
                    <a:pt x="2398" y="165"/>
                  </a:lnTo>
                  <a:lnTo>
                    <a:pt x="2471" y="202"/>
                  </a:lnTo>
                  <a:lnTo>
                    <a:pt x="2541" y="243"/>
                  </a:lnTo>
                  <a:lnTo>
                    <a:pt x="2608" y="286"/>
                  </a:lnTo>
                  <a:lnTo>
                    <a:pt x="2675" y="333"/>
                  </a:lnTo>
                  <a:lnTo>
                    <a:pt x="2738" y="383"/>
                  </a:lnTo>
                  <a:lnTo>
                    <a:pt x="2798" y="435"/>
                  </a:lnTo>
                  <a:lnTo>
                    <a:pt x="2856" y="491"/>
                  </a:lnTo>
                  <a:lnTo>
                    <a:pt x="2911" y="549"/>
                  </a:lnTo>
                  <a:lnTo>
                    <a:pt x="2964" y="609"/>
                  </a:lnTo>
                  <a:lnTo>
                    <a:pt x="3014" y="672"/>
                  </a:lnTo>
                  <a:lnTo>
                    <a:pt x="3060" y="737"/>
                  </a:lnTo>
                  <a:lnTo>
                    <a:pt x="3104" y="806"/>
                  </a:lnTo>
                  <a:lnTo>
                    <a:pt x="3145" y="876"/>
                  </a:lnTo>
                  <a:lnTo>
                    <a:pt x="3181" y="947"/>
                  </a:lnTo>
                  <a:lnTo>
                    <a:pt x="3215" y="1022"/>
                  </a:lnTo>
                  <a:lnTo>
                    <a:pt x="3245" y="1098"/>
                  </a:lnTo>
                  <a:lnTo>
                    <a:pt x="3271" y="1176"/>
                  </a:lnTo>
                  <a:lnTo>
                    <a:pt x="3293" y="1255"/>
                  </a:lnTo>
                  <a:lnTo>
                    <a:pt x="3312" y="1336"/>
                  </a:lnTo>
                  <a:lnTo>
                    <a:pt x="3327" y="1419"/>
                  </a:lnTo>
                  <a:lnTo>
                    <a:pt x="3337" y="1502"/>
                  </a:lnTo>
                  <a:lnTo>
                    <a:pt x="3343" y="1587"/>
                  </a:lnTo>
                  <a:lnTo>
                    <a:pt x="3347" y="1674"/>
                  </a:lnTo>
                  <a:lnTo>
                    <a:pt x="3343" y="1759"/>
                  </a:lnTo>
                  <a:lnTo>
                    <a:pt x="3337" y="1845"/>
                  </a:lnTo>
                  <a:lnTo>
                    <a:pt x="3327" y="1928"/>
                  </a:lnTo>
                  <a:lnTo>
                    <a:pt x="3312" y="2011"/>
                  </a:lnTo>
                  <a:lnTo>
                    <a:pt x="3293" y="2092"/>
                  </a:lnTo>
                  <a:lnTo>
                    <a:pt x="3271" y="2171"/>
                  </a:lnTo>
                  <a:lnTo>
                    <a:pt x="3245" y="2249"/>
                  </a:lnTo>
                  <a:lnTo>
                    <a:pt x="3215" y="2325"/>
                  </a:lnTo>
                  <a:lnTo>
                    <a:pt x="3181" y="2399"/>
                  </a:lnTo>
                  <a:lnTo>
                    <a:pt x="3145" y="2471"/>
                  </a:lnTo>
                  <a:lnTo>
                    <a:pt x="3104" y="2541"/>
                  </a:lnTo>
                  <a:lnTo>
                    <a:pt x="3060" y="2609"/>
                  </a:lnTo>
                  <a:lnTo>
                    <a:pt x="3014" y="2675"/>
                  </a:lnTo>
                  <a:lnTo>
                    <a:pt x="2964" y="2738"/>
                  </a:lnTo>
                  <a:lnTo>
                    <a:pt x="2911" y="2798"/>
                  </a:lnTo>
                  <a:lnTo>
                    <a:pt x="2856" y="2856"/>
                  </a:lnTo>
                  <a:lnTo>
                    <a:pt x="2798" y="2911"/>
                  </a:lnTo>
                  <a:lnTo>
                    <a:pt x="2738" y="2965"/>
                  </a:lnTo>
                  <a:lnTo>
                    <a:pt x="2675" y="3014"/>
                  </a:lnTo>
                  <a:lnTo>
                    <a:pt x="2608" y="3061"/>
                  </a:lnTo>
                  <a:lnTo>
                    <a:pt x="2541" y="3104"/>
                  </a:lnTo>
                  <a:lnTo>
                    <a:pt x="2471" y="3145"/>
                  </a:lnTo>
                  <a:lnTo>
                    <a:pt x="2398" y="3182"/>
                  </a:lnTo>
                  <a:lnTo>
                    <a:pt x="2324" y="3215"/>
                  </a:lnTo>
                  <a:lnTo>
                    <a:pt x="2248" y="3245"/>
                  </a:lnTo>
                  <a:lnTo>
                    <a:pt x="2171" y="3271"/>
                  </a:lnTo>
                  <a:lnTo>
                    <a:pt x="2091" y="3294"/>
                  </a:lnTo>
                  <a:lnTo>
                    <a:pt x="2010" y="3312"/>
                  </a:lnTo>
                  <a:lnTo>
                    <a:pt x="1928" y="3328"/>
                  </a:lnTo>
                  <a:lnTo>
                    <a:pt x="1845" y="3338"/>
                  </a:lnTo>
                  <a:lnTo>
                    <a:pt x="1759" y="3345"/>
                  </a:lnTo>
                  <a:lnTo>
                    <a:pt x="1673" y="3347"/>
                  </a:lnTo>
                  <a:lnTo>
                    <a:pt x="1587" y="3345"/>
                  </a:lnTo>
                  <a:lnTo>
                    <a:pt x="1502" y="3338"/>
                  </a:lnTo>
                  <a:lnTo>
                    <a:pt x="1418" y="3328"/>
                  </a:lnTo>
                  <a:lnTo>
                    <a:pt x="1336" y="3312"/>
                  </a:lnTo>
                  <a:lnTo>
                    <a:pt x="1255" y="3294"/>
                  </a:lnTo>
                  <a:lnTo>
                    <a:pt x="1176" y="3271"/>
                  </a:lnTo>
                  <a:lnTo>
                    <a:pt x="1098" y="3245"/>
                  </a:lnTo>
                  <a:lnTo>
                    <a:pt x="1022" y="3215"/>
                  </a:lnTo>
                  <a:lnTo>
                    <a:pt x="947" y="3182"/>
                  </a:lnTo>
                  <a:lnTo>
                    <a:pt x="876" y="3145"/>
                  </a:lnTo>
                  <a:lnTo>
                    <a:pt x="805" y="3104"/>
                  </a:lnTo>
                  <a:lnTo>
                    <a:pt x="737" y="3061"/>
                  </a:lnTo>
                  <a:lnTo>
                    <a:pt x="672" y="3014"/>
                  </a:lnTo>
                  <a:lnTo>
                    <a:pt x="609" y="2965"/>
                  </a:lnTo>
                  <a:lnTo>
                    <a:pt x="549" y="2911"/>
                  </a:lnTo>
                  <a:lnTo>
                    <a:pt x="490" y="2856"/>
                  </a:lnTo>
                  <a:lnTo>
                    <a:pt x="434" y="2798"/>
                  </a:lnTo>
                  <a:lnTo>
                    <a:pt x="382" y="2738"/>
                  </a:lnTo>
                  <a:lnTo>
                    <a:pt x="332" y="2675"/>
                  </a:lnTo>
                  <a:lnTo>
                    <a:pt x="285" y="2609"/>
                  </a:lnTo>
                  <a:lnTo>
                    <a:pt x="243" y="2541"/>
                  </a:lnTo>
                  <a:lnTo>
                    <a:pt x="202" y="2471"/>
                  </a:lnTo>
                  <a:lnTo>
                    <a:pt x="165" y="2399"/>
                  </a:lnTo>
                  <a:lnTo>
                    <a:pt x="131" y="2325"/>
                  </a:lnTo>
                  <a:lnTo>
                    <a:pt x="102" y="2249"/>
                  </a:lnTo>
                  <a:lnTo>
                    <a:pt x="75" y="2171"/>
                  </a:lnTo>
                  <a:lnTo>
                    <a:pt x="53" y="2092"/>
                  </a:lnTo>
                  <a:lnTo>
                    <a:pt x="34" y="2011"/>
                  </a:lnTo>
                  <a:lnTo>
                    <a:pt x="19" y="1928"/>
                  </a:lnTo>
                  <a:lnTo>
                    <a:pt x="8" y="1845"/>
                  </a:lnTo>
                  <a:lnTo>
                    <a:pt x="2" y="1759"/>
                  </a:lnTo>
                  <a:lnTo>
                    <a:pt x="0" y="1674"/>
                  </a:lnTo>
                  <a:lnTo>
                    <a:pt x="2" y="1587"/>
                  </a:lnTo>
                  <a:lnTo>
                    <a:pt x="8" y="1502"/>
                  </a:lnTo>
                  <a:lnTo>
                    <a:pt x="19" y="1419"/>
                  </a:lnTo>
                  <a:lnTo>
                    <a:pt x="34" y="1336"/>
                  </a:lnTo>
                  <a:lnTo>
                    <a:pt x="53" y="1255"/>
                  </a:lnTo>
                  <a:lnTo>
                    <a:pt x="75" y="1176"/>
                  </a:lnTo>
                  <a:lnTo>
                    <a:pt x="102" y="1098"/>
                  </a:lnTo>
                  <a:lnTo>
                    <a:pt x="131" y="1022"/>
                  </a:lnTo>
                  <a:lnTo>
                    <a:pt x="165" y="947"/>
                  </a:lnTo>
                  <a:lnTo>
                    <a:pt x="202" y="876"/>
                  </a:lnTo>
                  <a:lnTo>
                    <a:pt x="243" y="806"/>
                  </a:lnTo>
                  <a:lnTo>
                    <a:pt x="285" y="737"/>
                  </a:lnTo>
                  <a:lnTo>
                    <a:pt x="332" y="672"/>
                  </a:lnTo>
                  <a:lnTo>
                    <a:pt x="382" y="609"/>
                  </a:lnTo>
                  <a:lnTo>
                    <a:pt x="434" y="549"/>
                  </a:lnTo>
                  <a:lnTo>
                    <a:pt x="490" y="491"/>
                  </a:lnTo>
                  <a:lnTo>
                    <a:pt x="549" y="435"/>
                  </a:lnTo>
                  <a:lnTo>
                    <a:pt x="609" y="383"/>
                  </a:lnTo>
                  <a:lnTo>
                    <a:pt x="672" y="333"/>
                  </a:lnTo>
                  <a:lnTo>
                    <a:pt x="737" y="286"/>
                  </a:lnTo>
                  <a:lnTo>
                    <a:pt x="805" y="243"/>
                  </a:lnTo>
                  <a:lnTo>
                    <a:pt x="876" y="202"/>
                  </a:lnTo>
                  <a:lnTo>
                    <a:pt x="947" y="165"/>
                  </a:lnTo>
                  <a:lnTo>
                    <a:pt x="1022" y="132"/>
                  </a:lnTo>
                  <a:lnTo>
                    <a:pt x="1098" y="102"/>
                  </a:lnTo>
                  <a:lnTo>
                    <a:pt x="1176" y="76"/>
                  </a:lnTo>
                  <a:lnTo>
                    <a:pt x="1255" y="53"/>
                  </a:lnTo>
                  <a:lnTo>
                    <a:pt x="1336" y="34"/>
                  </a:lnTo>
                  <a:lnTo>
                    <a:pt x="1418" y="19"/>
                  </a:lnTo>
                  <a:lnTo>
                    <a:pt x="1502" y="8"/>
                  </a:lnTo>
                  <a:lnTo>
                    <a:pt x="1587" y="2"/>
                  </a:lnTo>
                  <a:lnTo>
                    <a:pt x="1673"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75" name="Rectangle 74"/>
            <p:cNvSpPr/>
            <p:nvPr/>
          </p:nvSpPr>
          <p:spPr>
            <a:xfrm>
              <a:off x="5576641" y="1310076"/>
              <a:ext cx="1035540" cy="2517612"/>
            </a:xfrm>
            <a:prstGeom prst="rect">
              <a:avLst/>
            </a:prstGeom>
          </p:spPr>
          <p:txBody>
            <a:bodyPr wrap="none" lIns="0" tIns="0" rIns="0" bIns="0">
              <a:spAutoFit/>
            </a:bodyPr>
            <a:lstStyle/>
            <a:p>
              <a:pPr algn="ctr"/>
              <a:r>
                <a:rPr lang="en-US" sz="3600" dirty="0" smtClean="0"/>
                <a:t>ITMS</a:t>
              </a:r>
              <a:endParaRPr lang="en-US" dirty="0" smtClean="0"/>
            </a:p>
            <a:p>
              <a:pPr algn="ctr">
                <a:lnSpc>
                  <a:spcPct val="90000"/>
                </a:lnSpc>
              </a:pPr>
              <a:r>
                <a:rPr lang="en-US" sz="6000" b="1" dirty="0" smtClean="0">
                  <a:solidFill>
                    <a:schemeClr val="accent4"/>
                  </a:solidFill>
                </a:rPr>
                <a:t>8.0</a:t>
              </a:r>
            </a:p>
            <a:p>
              <a:pPr algn="ctr">
                <a:lnSpc>
                  <a:spcPct val="80000"/>
                </a:lnSpc>
              </a:pPr>
              <a:r>
                <a:rPr lang="en-US" sz="2400" dirty="0" smtClean="0"/>
                <a:t>SOLVES</a:t>
              </a:r>
            </a:p>
            <a:p>
              <a:pPr algn="ctr">
                <a:lnSpc>
                  <a:spcPct val="80000"/>
                </a:lnSpc>
              </a:pPr>
              <a:r>
                <a:rPr lang="en-US" sz="5400" dirty="0" smtClean="0"/>
                <a:t>KEY</a:t>
              </a:r>
              <a:endParaRPr lang="en-US" sz="4400" dirty="0" smtClean="0"/>
            </a:p>
            <a:p>
              <a:pPr algn="ctr">
                <a:lnSpc>
                  <a:spcPct val="80000"/>
                </a:lnSpc>
              </a:pPr>
              <a:r>
                <a:rPr lang="en-US" sz="1400" dirty="0" smtClean="0"/>
                <a:t>CHALLENGES</a:t>
              </a:r>
              <a:endParaRPr lang="en-US" dirty="0"/>
            </a:p>
          </p:txBody>
        </p:sp>
        <p:grpSp>
          <p:nvGrpSpPr>
            <p:cNvPr id="77" name="Group 76"/>
            <p:cNvGrpSpPr/>
            <p:nvPr/>
          </p:nvGrpSpPr>
          <p:grpSpPr>
            <a:xfrm>
              <a:off x="4852682" y="2187043"/>
              <a:ext cx="658901" cy="102335"/>
              <a:chOff x="4323565" y="2771119"/>
              <a:chExt cx="1065624" cy="123825"/>
            </a:xfrm>
          </p:grpSpPr>
          <p:cxnSp>
            <p:nvCxnSpPr>
              <p:cNvPr id="84" name="Straight Connector 83"/>
              <p:cNvCxnSpPr/>
              <p:nvPr/>
            </p:nvCxnSpPr>
            <p:spPr>
              <a:xfrm>
                <a:off x="4323565" y="2771119"/>
                <a:ext cx="1065624" cy="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4323565" y="2894944"/>
                <a:ext cx="1065624" cy="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6677243" y="2187043"/>
              <a:ext cx="658901" cy="102335"/>
              <a:chOff x="4323565" y="2771119"/>
              <a:chExt cx="1065624" cy="123825"/>
            </a:xfrm>
          </p:grpSpPr>
          <p:cxnSp>
            <p:nvCxnSpPr>
              <p:cNvPr id="81" name="Straight Connector 80"/>
              <p:cNvCxnSpPr/>
              <p:nvPr/>
            </p:nvCxnSpPr>
            <p:spPr>
              <a:xfrm>
                <a:off x="4323565" y="2771119"/>
                <a:ext cx="1065624" cy="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4323565" y="2894944"/>
                <a:ext cx="1065624" cy="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grpSp>
      </p:grpSp>
      <p:cxnSp>
        <p:nvCxnSpPr>
          <p:cNvPr id="110" name="Straight Arrow Connector 109"/>
          <p:cNvCxnSpPr/>
          <p:nvPr/>
        </p:nvCxnSpPr>
        <p:spPr>
          <a:xfrm>
            <a:off x="610951" y="1456332"/>
            <a:ext cx="3695116" cy="0"/>
          </a:xfrm>
          <a:prstGeom prst="straightConnector1">
            <a:avLst/>
          </a:prstGeom>
          <a:ln w="6350">
            <a:solidFill>
              <a:schemeClr val="tx1">
                <a:lumMod val="20000"/>
                <a:lumOff val="80000"/>
              </a:schemeClr>
            </a:solidFill>
            <a:miter lim="800000"/>
            <a:tailEnd type="oval" w="lg" len="lg"/>
          </a:ln>
        </p:spPr>
        <p:style>
          <a:lnRef idx="1">
            <a:schemeClr val="accent1"/>
          </a:lnRef>
          <a:fillRef idx="0">
            <a:schemeClr val="accent1"/>
          </a:fillRef>
          <a:effectRef idx="0">
            <a:schemeClr val="accent1"/>
          </a:effectRef>
          <a:fontRef idx="minor">
            <a:schemeClr val="tx1"/>
          </a:fontRef>
        </p:style>
      </p:cxnSp>
      <p:sp>
        <p:nvSpPr>
          <p:cNvPr id="111" name="Rectangle 110"/>
          <p:cNvSpPr/>
          <p:nvPr/>
        </p:nvSpPr>
        <p:spPr>
          <a:xfrm>
            <a:off x="610951" y="1590699"/>
            <a:ext cx="2683359" cy="997196"/>
          </a:xfrm>
          <a:prstGeom prst="rect">
            <a:avLst/>
          </a:prstGeom>
        </p:spPr>
        <p:txBody>
          <a:bodyPr wrap="square" lIns="0" tIns="0" rIns="0" bIns="0">
            <a:spAutoFit/>
          </a:bodyPr>
          <a:lstStyle/>
          <a:p>
            <a:pPr>
              <a:lnSpc>
                <a:spcPct val="90000"/>
              </a:lnSpc>
            </a:pPr>
            <a:r>
              <a:rPr lang="en-US" sz="2400" dirty="0" smtClean="0">
                <a:solidFill>
                  <a:schemeClr val="tx1">
                    <a:lumMod val="20000"/>
                    <a:lumOff val="80000"/>
                  </a:schemeClr>
                </a:solidFill>
              </a:rPr>
              <a:t>Unifies </a:t>
            </a:r>
            <a:r>
              <a:rPr lang="en-US" sz="2400" dirty="0">
                <a:solidFill>
                  <a:schemeClr val="tx1">
                    <a:lumMod val="20000"/>
                    <a:lumOff val="80000"/>
                  </a:schemeClr>
                </a:solidFill>
              </a:rPr>
              <a:t>visibility across </a:t>
            </a:r>
            <a:endParaRPr lang="en-US" sz="2400" dirty="0" smtClean="0">
              <a:solidFill>
                <a:schemeClr val="tx1">
                  <a:lumMod val="20000"/>
                  <a:lumOff val="80000"/>
                </a:schemeClr>
              </a:solidFill>
            </a:endParaRPr>
          </a:p>
          <a:p>
            <a:pPr>
              <a:lnSpc>
                <a:spcPct val="90000"/>
              </a:lnSpc>
            </a:pPr>
            <a:r>
              <a:rPr lang="en-US" sz="2400" dirty="0" smtClean="0">
                <a:solidFill>
                  <a:schemeClr val="tx1">
                    <a:lumMod val="20000"/>
                    <a:lumOff val="80000"/>
                  </a:schemeClr>
                </a:solidFill>
              </a:rPr>
              <a:t>all </a:t>
            </a:r>
            <a:r>
              <a:rPr lang="en-US" sz="2400" dirty="0">
                <a:solidFill>
                  <a:schemeClr val="tx1">
                    <a:lumMod val="20000"/>
                    <a:lumOff val="80000"/>
                  </a:schemeClr>
                </a:solidFill>
              </a:rPr>
              <a:t>endpoints </a:t>
            </a:r>
          </a:p>
        </p:txBody>
      </p:sp>
      <p:cxnSp>
        <p:nvCxnSpPr>
          <p:cNvPr id="112" name="Straight Arrow Connector 111"/>
          <p:cNvCxnSpPr/>
          <p:nvPr/>
        </p:nvCxnSpPr>
        <p:spPr>
          <a:xfrm>
            <a:off x="610951" y="3380288"/>
            <a:ext cx="3212516" cy="0"/>
          </a:xfrm>
          <a:prstGeom prst="straightConnector1">
            <a:avLst/>
          </a:prstGeom>
          <a:ln w="6350">
            <a:solidFill>
              <a:schemeClr val="tx1">
                <a:lumMod val="20000"/>
                <a:lumOff val="80000"/>
              </a:schemeClr>
            </a:solidFill>
            <a:miter lim="800000"/>
            <a:tailEnd type="oval" w="lg" len="lg"/>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V="1">
            <a:off x="6095764" y="5243049"/>
            <a:ext cx="0" cy="380437"/>
          </a:xfrm>
          <a:prstGeom prst="straightConnector1">
            <a:avLst/>
          </a:prstGeom>
          <a:ln w="6350">
            <a:solidFill>
              <a:schemeClr val="accent1"/>
            </a:solidFill>
            <a:miter lim="800000"/>
            <a:tailEnd type="oval" w="lg" len="lg"/>
          </a:ln>
        </p:spPr>
        <p:style>
          <a:lnRef idx="1">
            <a:schemeClr val="accent1"/>
          </a:lnRef>
          <a:fillRef idx="0">
            <a:schemeClr val="accent1"/>
          </a:fillRef>
          <a:effectRef idx="0">
            <a:schemeClr val="accent1"/>
          </a:effectRef>
          <a:fontRef idx="minor">
            <a:schemeClr val="tx1"/>
          </a:fontRef>
        </p:style>
      </p:cxnSp>
      <p:sp>
        <p:nvSpPr>
          <p:cNvPr id="114" name="Rectangle 113"/>
          <p:cNvSpPr/>
          <p:nvPr/>
        </p:nvSpPr>
        <p:spPr>
          <a:xfrm>
            <a:off x="8894514" y="1590699"/>
            <a:ext cx="2683359" cy="664797"/>
          </a:xfrm>
          <a:prstGeom prst="rect">
            <a:avLst/>
          </a:prstGeom>
        </p:spPr>
        <p:txBody>
          <a:bodyPr wrap="square" lIns="0" tIns="0" rIns="0" bIns="0">
            <a:spAutoFit/>
          </a:bodyPr>
          <a:lstStyle/>
          <a:p>
            <a:pPr algn="r">
              <a:lnSpc>
                <a:spcPct val="90000"/>
              </a:lnSpc>
            </a:pPr>
            <a:r>
              <a:rPr lang="en-US" sz="2400" dirty="0">
                <a:solidFill>
                  <a:schemeClr val="tx1">
                    <a:lumMod val="20000"/>
                    <a:lumOff val="80000"/>
                  </a:schemeClr>
                </a:solidFill>
              </a:rPr>
              <a:t>Optimizes software </a:t>
            </a:r>
            <a:endParaRPr lang="en-US" sz="2400" dirty="0" smtClean="0">
              <a:solidFill>
                <a:schemeClr val="tx1">
                  <a:lumMod val="20000"/>
                  <a:lumOff val="80000"/>
                </a:schemeClr>
              </a:solidFill>
            </a:endParaRPr>
          </a:p>
          <a:p>
            <a:pPr algn="r">
              <a:lnSpc>
                <a:spcPct val="90000"/>
              </a:lnSpc>
            </a:pPr>
            <a:r>
              <a:rPr lang="en-US" sz="2400" dirty="0" smtClean="0">
                <a:solidFill>
                  <a:schemeClr val="tx1">
                    <a:lumMod val="20000"/>
                    <a:lumOff val="80000"/>
                  </a:schemeClr>
                </a:solidFill>
              </a:rPr>
              <a:t>license </a:t>
            </a:r>
            <a:r>
              <a:rPr lang="en-US" sz="2400" dirty="0">
                <a:solidFill>
                  <a:schemeClr val="tx1">
                    <a:lumMod val="20000"/>
                    <a:lumOff val="80000"/>
                  </a:schemeClr>
                </a:solidFill>
              </a:rPr>
              <a:t>costs </a:t>
            </a:r>
          </a:p>
        </p:txBody>
      </p:sp>
      <p:grpSp>
        <p:nvGrpSpPr>
          <p:cNvPr id="115" name="Group 114"/>
          <p:cNvGrpSpPr/>
          <p:nvPr/>
        </p:nvGrpSpPr>
        <p:grpSpPr>
          <a:xfrm>
            <a:off x="7882757" y="1456332"/>
            <a:ext cx="3695116" cy="1923956"/>
            <a:chOff x="7881405" y="1293846"/>
            <a:chExt cx="3214729" cy="1923956"/>
          </a:xfrm>
        </p:grpSpPr>
        <p:cxnSp>
          <p:nvCxnSpPr>
            <p:cNvPr id="116" name="Straight Arrow Connector 115"/>
            <p:cNvCxnSpPr/>
            <p:nvPr/>
          </p:nvCxnSpPr>
          <p:spPr>
            <a:xfrm flipH="1">
              <a:off x="7881405" y="1293846"/>
              <a:ext cx="3214729" cy="0"/>
            </a:xfrm>
            <a:prstGeom prst="straightConnector1">
              <a:avLst/>
            </a:prstGeom>
            <a:ln w="6350">
              <a:solidFill>
                <a:schemeClr val="tx1">
                  <a:lumMod val="20000"/>
                  <a:lumOff val="80000"/>
                </a:schemeClr>
              </a:solidFill>
              <a:miter lim="800000"/>
              <a:tailEnd type="oval" w="lg" len="lg"/>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flipH="1">
              <a:off x="8289424" y="3217802"/>
              <a:ext cx="2806710" cy="0"/>
            </a:xfrm>
            <a:prstGeom prst="straightConnector1">
              <a:avLst/>
            </a:prstGeom>
            <a:ln w="6350">
              <a:solidFill>
                <a:schemeClr val="tx1">
                  <a:lumMod val="20000"/>
                  <a:lumOff val="80000"/>
                </a:schemeClr>
              </a:solidFill>
              <a:miter lim="800000"/>
              <a:tailEnd type="oval" w="lg" len="lg"/>
            </a:ln>
          </p:spPr>
          <p:style>
            <a:lnRef idx="1">
              <a:schemeClr val="accent1"/>
            </a:lnRef>
            <a:fillRef idx="0">
              <a:schemeClr val="accent1"/>
            </a:fillRef>
            <a:effectRef idx="0">
              <a:schemeClr val="accent1"/>
            </a:effectRef>
            <a:fontRef idx="minor">
              <a:schemeClr val="tx1"/>
            </a:fontRef>
          </p:style>
        </p:cxnSp>
      </p:grpSp>
      <p:sp>
        <p:nvSpPr>
          <p:cNvPr id="118" name="Rectangle 117"/>
          <p:cNvSpPr/>
          <p:nvPr/>
        </p:nvSpPr>
        <p:spPr>
          <a:xfrm>
            <a:off x="610951" y="3541783"/>
            <a:ext cx="2683359" cy="1329595"/>
          </a:xfrm>
          <a:prstGeom prst="rect">
            <a:avLst/>
          </a:prstGeom>
        </p:spPr>
        <p:txBody>
          <a:bodyPr wrap="square" lIns="0" tIns="0" rIns="0" bIns="0">
            <a:spAutoFit/>
          </a:bodyPr>
          <a:lstStyle/>
          <a:p>
            <a:pPr>
              <a:lnSpc>
                <a:spcPct val="90000"/>
              </a:lnSpc>
            </a:pPr>
            <a:r>
              <a:rPr lang="en-US" sz="2400" dirty="0" smtClean="0">
                <a:solidFill>
                  <a:schemeClr val="tx1">
                    <a:lumMod val="20000"/>
                    <a:lumOff val="80000"/>
                  </a:schemeClr>
                </a:solidFill>
              </a:rPr>
              <a:t>Enhances </a:t>
            </a:r>
            <a:r>
              <a:rPr lang="en-US" sz="2400" dirty="0">
                <a:solidFill>
                  <a:schemeClr val="tx1">
                    <a:lumMod val="20000"/>
                    <a:lumOff val="80000"/>
                  </a:schemeClr>
                </a:solidFill>
              </a:rPr>
              <a:t>reporting, patch and software management, platform support</a:t>
            </a:r>
          </a:p>
        </p:txBody>
      </p:sp>
      <p:sp>
        <p:nvSpPr>
          <p:cNvPr id="119" name="Rectangle 118"/>
          <p:cNvSpPr/>
          <p:nvPr/>
        </p:nvSpPr>
        <p:spPr>
          <a:xfrm>
            <a:off x="8894514" y="3541783"/>
            <a:ext cx="2683359" cy="997196"/>
          </a:xfrm>
          <a:prstGeom prst="rect">
            <a:avLst/>
          </a:prstGeom>
        </p:spPr>
        <p:txBody>
          <a:bodyPr wrap="square" lIns="0" tIns="0" rIns="0" bIns="0">
            <a:spAutoFit/>
          </a:bodyPr>
          <a:lstStyle/>
          <a:p>
            <a:pPr algn="r">
              <a:lnSpc>
                <a:spcPct val="90000"/>
              </a:lnSpc>
            </a:pPr>
            <a:r>
              <a:rPr lang="en-US" sz="2400" dirty="0">
                <a:solidFill>
                  <a:schemeClr val="tx1">
                    <a:lumMod val="20000"/>
                    <a:lumOff val="80000"/>
                  </a:schemeClr>
                </a:solidFill>
              </a:rPr>
              <a:t>Gives organizations room to grow </a:t>
            </a:r>
            <a:r>
              <a:rPr lang="en-US" sz="2400" dirty="0" smtClean="0">
                <a:solidFill>
                  <a:schemeClr val="tx1">
                    <a:lumMod val="20000"/>
                    <a:lumOff val="80000"/>
                  </a:schemeClr>
                </a:solidFill>
              </a:rPr>
              <a:t>and</a:t>
            </a:r>
            <a:br>
              <a:rPr lang="en-US" sz="2400" dirty="0" smtClean="0">
                <a:solidFill>
                  <a:schemeClr val="tx1">
                    <a:lumMod val="20000"/>
                    <a:lumOff val="80000"/>
                  </a:schemeClr>
                </a:solidFill>
              </a:rPr>
            </a:br>
            <a:r>
              <a:rPr lang="en-US" sz="2400" dirty="0" smtClean="0">
                <a:solidFill>
                  <a:schemeClr val="tx1">
                    <a:lumMod val="20000"/>
                    <a:lumOff val="80000"/>
                  </a:schemeClr>
                </a:solidFill>
              </a:rPr>
              <a:t>is easier </a:t>
            </a:r>
            <a:r>
              <a:rPr lang="en-US" sz="2400" dirty="0">
                <a:solidFill>
                  <a:schemeClr val="tx1">
                    <a:lumMod val="20000"/>
                    <a:lumOff val="80000"/>
                  </a:schemeClr>
                </a:solidFill>
              </a:rPr>
              <a:t>to use</a:t>
            </a:r>
          </a:p>
        </p:txBody>
      </p:sp>
      <p:sp>
        <p:nvSpPr>
          <p:cNvPr id="120" name="Rectangle 119"/>
          <p:cNvSpPr/>
          <p:nvPr/>
        </p:nvSpPr>
        <p:spPr>
          <a:xfrm>
            <a:off x="4754085" y="5743124"/>
            <a:ext cx="2683359" cy="664797"/>
          </a:xfrm>
          <a:prstGeom prst="rect">
            <a:avLst/>
          </a:prstGeom>
        </p:spPr>
        <p:txBody>
          <a:bodyPr wrap="square" lIns="0" tIns="0" rIns="0" bIns="0">
            <a:spAutoFit/>
          </a:bodyPr>
          <a:lstStyle/>
          <a:p>
            <a:pPr algn="ctr">
              <a:lnSpc>
                <a:spcPct val="90000"/>
              </a:lnSpc>
            </a:pPr>
            <a:r>
              <a:rPr lang="en-US" sz="2400" dirty="0"/>
              <a:t>Increases protection of information </a:t>
            </a:r>
          </a:p>
        </p:txBody>
      </p:sp>
      <p:grpSp>
        <p:nvGrpSpPr>
          <p:cNvPr id="121" name="Group 120"/>
          <p:cNvGrpSpPr/>
          <p:nvPr/>
        </p:nvGrpSpPr>
        <p:grpSpPr>
          <a:xfrm>
            <a:off x="4668408" y="1362122"/>
            <a:ext cx="612531" cy="357311"/>
            <a:chOff x="8161338" y="2565400"/>
            <a:chExt cx="285750" cy="166688"/>
          </a:xfrm>
          <a:solidFill>
            <a:schemeClr val="accent4"/>
          </a:solidFill>
        </p:grpSpPr>
        <p:sp>
          <p:nvSpPr>
            <p:cNvPr id="122" name="Freeform 3857"/>
            <p:cNvSpPr>
              <a:spLocks noEditPoints="1"/>
            </p:cNvSpPr>
            <p:nvPr/>
          </p:nvSpPr>
          <p:spPr bwMode="auto">
            <a:xfrm>
              <a:off x="8261350" y="2603500"/>
              <a:ext cx="85725" cy="85725"/>
            </a:xfrm>
            <a:custGeom>
              <a:avLst/>
              <a:gdLst>
                <a:gd name="T0" fmla="*/ 108 w 270"/>
                <a:gd name="T1" fmla="*/ 221 h 270"/>
                <a:gd name="T2" fmla="*/ 78 w 270"/>
                <a:gd name="T3" fmla="*/ 204 h 270"/>
                <a:gd name="T4" fmla="*/ 56 w 270"/>
                <a:gd name="T5" fmla="*/ 178 h 270"/>
                <a:gd name="T6" fmla="*/ 45 w 270"/>
                <a:gd name="T7" fmla="*/ 144 h 270"/>
                <a:gd name="T8" fmla="*/ 47 w 270"/>
                <a:gd name="T9" fmla="*/ 126 h 270"/>
                <a:gd name="T10" fmla="*/ 57 w 270"/>
                <a:gd name="T11" fmla="*/ 120 h 270"/>
                <a:gd name="T12" fmla="*/ 69 w 270"/>
                <a:gd name="T13" fmla="*/ 123 h 270"/>
                <a:gd name="T14" fmla="*/ 75 w 270"/>
                <a:gd name="T15" fmla="*/ 132 h 270"/>
                <a:gd name="T16" fmla="*/ 78 w 270"/>
                <a:gd name="T17" fmla="*/ 153 h 270"/>
                <a:gd name="T18" fmla="*/ 89 w 270"/>
                <a:gd name="T19" fmla="*/ 173 h 270"/>
                <a:gd name="T20" fmla="*/ 106 w 270"/>
                <a:gd name="T21" fmla="*/ 187 h 270"/>
                <a:gd name="T22" fmla="*/ 129 w 270"/>
                <a:gd name="T23" fmla="*/ 195 h 270"/>
                <a:gd name="T24" fmla="*/ 153 w 270"/>
                <a:gd name="T25" fmla="*/ 193 h 270"/>
                <a:gd name="T26" fmla="*/ 174 w 270"/>
                <a:gd name="T27" fmla="*/ 181 h 270"/>
                <a:gd name="T28" fmla="*/ 188 w 270"/>
                <a:gd name="T29" fmla="*/ 164 h 270"/>
                <a:gd name="T30" fmla="*/ 195 w 270"/>
                <a:gd name="T31" fmla="*/ 141 h 270"/>
                <a:gd name="T32" fmla="*/ 193 w 270"/>
                <a:gd name="T33" fmla="*/ 118 h 270"/>
                <a:gd name="T34" fmla="*/ 181 w 270"/>
                <a:gd name="T35" fmla="*/ 97 h 270"/>
                <a:gd name="T36" fmla="*/ 164 w 270"/>
                <a:gd name="T37" fmla="*/ 82 h 270"/>
                <a:gd name="T38" fmla="*/ 142 w 270"/>
                <a:gd name="T39" fmla="*/ 75 h 270"/>
                <a:gd name="T40" fmla="*/ 127 w 270"/>
                <a:gd name="T41" fmla="*/ 73 h 270"/>
                <a:gd name="T42" fmla="*/ 120 w 270"/>
                <a:gd name="T43" fmla="*/ 63 h 270"/>
                <a:gd name="T44" fmla="*/ 123 w 270"/>
                <a:gd name="T45" fmla="*/ 51 h 270"/>
                <a:gd name="T46" fmla="*/ 132 w 270"/>
                <a:gd name="T47" fmla="*/ 45 h 270"/>
                <a:gd name="T48" fmla="*/ 162 w 270"/>
                <a:gd name="T49" fmla="*/ 49 h 270"/>
                <a:gd name="T50" fmla="*/ 193 w 270"/>
                <a:gd name="T51" fmla="*/ 65 h 270"/>
                <a:gd name="T52" fmla="*/ 215 w 270"/>
                <a:gd name="T53" fmla="*/ 92 h 270"/>
                <a:gd name="T54" fmla="*/ 225 w 270"/>
                <a:gd name="T55" fmla="*/ 126 h 270"/>
                <a:gd name="T56" fmla="*/ 221 w 270"/>
                <a:gd name="T57" fmla="*/ 162 h 270"/>
                <a:gd name="T58" fmla="*/ 205 w 270"/>
                <a:gd name="T59" fmla="*/ 193 h 270"/>
                <a:gd name="T60" fmla="*/ 178 w 270"/>
                <a:gd name="T61" fmla="*/ 214 h 270"/>
                <a:gd name="T62" fmla="*/ 145 w 270"/>
                <a:gd name="T63" fmla="*/ 225 h 270"/>
                <a:gd name="T64" fmla="*/ 108 w 270"/>
                <a:gd name="T65" fmla="*/ 3 h 270"/>
                <a:gd name="T66" fmla="*/ 60 w 270"/>
                <a:gd name="T67" fmla="*/ 23 h 270"/>
                <a:gd name="T68" fmla="*/ 24 w 270"/>
                <a:gd name="T69" fmla="*/ 60 h 270"/>
                <a:gd name="T70" fmla="*/ 3 w 270"/>
                <a:gd name="T71" fmla="*/ 108 h 270"/>
                <a:gd name="T72" fmla="*/ 3 w 270"/>
                <a:gd name="T73" fmla="*/ 163 h 270"/>
                <a:gd name="T74" fmla="*/ 24 w 270"/>
                <a:gd name="T75" fmla="*/ 211 h 270"/>
                <a:gd name="T76" fmla="*/ 60 w 270"/>
                <a:gd name="T77" fmla="*/ 247 h 270"/>
                <a:gd name="T78" fmla="*/ 108 w 270"/>
                <a:gd name="T79" fmla="*/ 268 h 270"/>
                <a:gd name="T80" fmla="*/ 163 w 270"/>
                <a:gd name="T81" fmla="*/ 268 h 270"/>
                <a:gd name="T82" fmla="*/ 211 w 270"/>
                <a:gd name="T83" fmla="*/ 247 h 270"/>
                <a:gd name="T84" fmla="*/ 248 w 270"/>
                <a:gd name="T85" fmla="*/ 211 h 270"/>
                <a:gd name="T86" fmla="*/ 268 w 270"/>
                <a:gd name="T87" fmla="*/ 163 h 270"/>
                <a:gd name="T88" fmla="*/ 268 w 270"/>
                <a:gd name="T89" fmla="*/ 108 h 270"/>
                <a:gd name="T90" fmla="*/ 248 w 270"/>
                <a:gd name="T91" fmla="*/ 60 h 270"/>
                <a:gd name="T92" fmla="*/ 211 w 270"/>
                <a:gd name="T93" fmla="*/ 23 h 270"/>
                <a:gd name="T94" fmla="*/ 163 w 270"/>
                <a:gd name="T95" fmla="*/ 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0" h="270">
                  <a:moveTo>
                    <a:pt x="135" y="225"/>
                  </a:moveTo>
                  <a:lnTo>
                    <a:pt x="127" y="225"/>
                  </a:lnTo>
                  <a:lnTo>
                    <a:pt x="117" y="224"/>
                  </a:lnTo>
                  <a:lnTo>
                    <a:pt x="108" y="221"/>
                  </a:lnTo>
                  <a:lnTo>
                    <a:pt x="100" y="218"/>
                  </a:lnTo>
                  <a:lnTo>
                    <a:pt x="92" y="214"/>
                  </a:lnTo>
                  <a:lnTo>
                    <a:pt x="85" y="210"/>
                  </a:lnTo>
                  <a:lnTo>
                    <a:pt x="78" y="204"/>
                  </a:lnTo>
                  <a:lnTo>
                    <a:pt x="72" y="199"/>
                  </a:lnTo>
                  <a:lnTo>
                    <a:pt x="65" y="193"/>
                  </a:lnTo>
                  <a:lnTo>
                    <a:pt x="60" y="185"/>
                  </a:lnTo>
                  <a:lnTo>
                    <a:pt x="56" y="178"/>
                  </a:lnTo>
                  <a:lnTo>
                    <a:pt x="53" y="170"/>
                  </a:lnTo>
                  <a:lnTo>
                    <a:pt x="49" y="162"/>
                  </a:lnTo>
                  <a:lnTo>
                    <a:pt x="47" y="153"/>
                  </a:lnTo>
                  <a:lnTo>
                    <a:pt x="45" y="144"/>
                  </a:lnTo>
                  <a:lnTo>
                    <a:pt x="45" y="135"/>
                  </a:lnTo>
                  <a:lnTo>
                    <a:pt x="45" y="132"/>
                  </a:lnTo>
                  <a:lnTo>
                    <a:pt x="46" y="129"/>
                  </a:lnTo>
                  <a:lnTo>
                    <a:pt x="47" y="126"/>
                  </a:lnTo>
                  <a:lnTo>
                    <a:pt x="49" y="124"/>
                  </a:lnTo>
                  <a:lnTo>
                    <a:pt x="52" y="123"/>
                  </a:lnTo>
                  <a:lnTo>
                    <a:pt x="55" y="121"/>
                  </a:lnTo>
                  <a:lnTo>
                    <a:pt x="57" y="120"/>
                  </a:lnTo>
                  <a:lnTo>
                    <a:pt x="60" y="120"/>
                  </a:lnTo>
                  <a:lnTo>
                    <a:pt x="63" y="120"/>
                  </a:lnTo>
                  <a:lnTo>
                    <a:pt x="67" y="121"/>
                  </a:lnTo>
                  <a:lnTo>
                    <a:pt x="69" y="123"/>
                  </a:lnTo>
                  <a:lnTo>
                    <a:pt x="71" y="124"/>
                  </a:lnTo>
                  <a:lnTo>
                    <a:pt x="73" y="126"/>
                  </a:lnTo>
                  <a:lnTo>
                    <a:pt x="74" y="129"/>
                  </a:lnTo>
                  <a:lnTo>
                    <a:pt x="75" y="132"/>
                  </a:lnTo>
                  <a:lnTo>
                    <a:pt x="75" y="135"/>
                  </a:lnTo>
                  <a:lnTo>
                    <a:pt x="75" y="141"/>
                  </a:lnTo>
                  <a:lnTo>
                    <a:pt x="76" y="147"/>
                  </a:lnTo>
                  <a:lnTo>
                    <a:pt x="78" y="153"/>
                  </a:lnTo>
                  <a:lnTo>
                    <a:pt x="79" y="158"/>
                  </a:lnTo>
                  <a:lnTo>
                    <a:pt x="83" y="164"/>
                  </a:lnTo>
                  <a:lnTo>
                    <a:pt x="86" y="168"/>
                  </a:lnTo>
                  <a:lnTo>
                    <a:pt x="89" y="173"/>
                  </a:lnTo>
                  <a:lnTo>
                    <a:pt x="93" y="178"/>
                  </a:lnTo>
                  <a:lnTo>
                    <a:pt x="97" y="181"/>
                  </a:lnTo>
                  <a:lnTo>
                    <a:pt x="102" y="185"/>
                  </a:lnTo>
                  <a:lnTo>
                    <a:pt x="106" y="187"/>
                  </a:lnTo>
                  <a:lnTo>
                    <a:pt x="112" y="191"/>
                  </a:lnTo>
                  <a:lnTo>
                    <a:pt x="117" y="193"/>
                  </a:lnTo>
                  <a:lnTo>
                    <a:pt x="123" y="194"/>
                  </a:lnTo>
                  <a:lnTo>
                    <a:pt x="129" y="195"/>
                  </a:lnTo>
                  <a:lnTo>
                    <a:pt x="135" y="195"/>
                  </a:lnTo>
                  <a:lnTo>
                    <a:pt x="142" y="195"/>
                  </a:lnTo>
                  <a:lnTo>
                    <a:pt x="147" y="194"/>
                  </a:lnTo>
                  <a:lnTo>
                    <a:pt x="153" y="193"/>
                  </a:lnTo>
                  <a:lnTo>
                    <a:pt x="159" y="191"/>
                  </a:lnTo>
                  <a:lnTo>
                    <a:pt x="164" y="187"/>
                  </a:lnTo>
                  <a:lnTo>
                    <a:pt x="168" y="185"/>
                  </a:lnTo>
                  <a:lnTo>
                    <a:pt x="174" y="181"/>
                  </a:lnTo>
                  <a:lnTo>
                    <a:pt x="178" y="178"/>
                  </a:lnTo>
                  <a:lnTo>
                    <a:pt x="181" y="173"/>
                  </a:lnTo>
                  <a:lnTo>
                    <a:pt x="186" y="169"/>
                  </a:lnTo>
                  <a:lnTo>
                    <a:pt x="188" y="164"/>
                  </a:lnTo>
                  <a:lnTo>
                    <a:pt x="191" y="158"/>
                  </a:lnTo>
                  <a:lnTo>
                    <a:pt x="193" y="153"/>
                  </a:lnTo>
                  <a:lnTo>
                    <a:pt x="194" y="147"/>
                  </a:lnTo>
                  <a:lnTo>
                    <a:pt x="195" y="141"/>
                  </a:lnTo>
                  <a:lnTo>
                    <a:pt x="195" y="135"/>
                  </a:lnTo>
                  <a:lnTo>
                    <a:pt x="195" y="128"/>
                  </a:lnTo>
                  <a:lnTo>
                    <a:pt x="194" y="123"/>
                  </a:lnTo>
                  <a:lnTo>
                    <a:pt x="193" y="118"/>
                  </a:lnTo>
                  <a:lnTo>
                    <a:pt x="191" y="111"/>
                  </a:lnTo>
                  <a:lnTo>
                    <a:pt x="188" y="106"/>
                  </a:lnTo>
                  <a:lnTo>
                    <a:pt x="186" y="102"/>
                  </a:lnTo>
                  <a:lnTo>
                    <a:pt x="181" y="97"/>
                  </a:lnTo>
                  <a:lnTo>
                    <a:pt x="178" y="93"/>
                  </a:lnTo>
                  <a:lnTo>
                    <a:pt x="174" y="89"/>
                  </a:lnTo>
                  <a:lnTo>
                    <a:pt x="168" y="85"/>
                  </a:lnTo>
                  <a:lnTo>
                    <a:pt x="164" y="82"/>
                  </a:lnTo>
                  <a:lnTo>
                    <a:pt x="159" y="80"/>
                  </a:lnTo>
                  <a:lnTo>
                    <a:pt x="153" y="78"/>
                  </a:lnTo>
                  <a:lnTo>
                    <a:pt x="147" y="76"/>
                  </a:lnTo>
                  <a:lnTo>
                    <a:pt x="142" y="75"/>
                  </a:lnTo>
                  <a:lnTo>
                    <a:pt x="135" y="75"/>
                  </a:lnTo>
                  <a:lnTo>
                    <a:pt x="132" y="75"/>
                  </a:lnTo>
                  <a:lnTo>
                    <a:pt x="130" y="74"/>
                  </a:lnTo>
                  <a:lnTo>
                    <a:pt x="127" y="73"/>
                  </a:lnTo>
                  <a:lnTo>
                    <a:pt x="124" y="70"/>
                  </a:lnTo>
                  <a:lnTo>
                    <a:pt x="123" y="68"/>
                  </a:lnTo>
                  <a:lnTo>
                    <a:pt x="121" y="66"/>
                  </a:lnTo>
                  <a:lnTo>
                    <a:pt x="120" y="63"/>
                  </a:lnTo>
                  <a:lnTo>
                    <a:pt x="120" y="60"/>
                  </a:lnTo>
                  <a:lnTo>
                    <a:pt x="120" y="57"/>
                  </a:lnTo>
                  <a:lnTo>
                    <a:pt x="121" y="54"/>
                  </a:lnTo>
                  <a:lnTo>
                    <a:pt x="123" y="51"/>
                  </a:lnTo>
                  <a:lnTo>
                    <a:pt x="124" y="49"/>
                  </a:lnTo>
                  <a:lnTo>
                    <a:pt x="127" y="48"/>
                  </a:lnTo>
                  <a:lnTo>
                    <a:pt x="130" y="46"/>
                  </a:lnTo>
                  <a:lnTo>
                    <a:pt x="132" y="45"/>
                  </a:lnTo>
                  <a:lnTo>
                    <a:pt x="135" y="45"/>
                  </a:lnTo>
                  <a:lnTo>
                    <a:pt x="145" y="46"/>
                  </a:lnTo>
                  <a:lnTo>
                    <a:pt x="153" y="47"/>
                  </a:lnTo>
                  <a:lnTo>
                    <a:pt x="162" y="49"/>
                  </a:lnTo>
                  <a:lnTo>
                    <a:pt x="171" y="52"/>
                  </a:lnTo>
                  <a:lnTo>
                    <a:pt x="178" y="55"/>
                  </a:lnTo>
                  <a:lnTo>
                    <a:pt x="186" y="60"/>
                  </a:lnTo>
                  <a:lnTo>
                    <a:pt x="193" y="65"/>
                  </a:lnTo>
                  <a:lnTo>
                    <a:pt x="200" y="72"/>
                  </a:lnTo>
                  <a:lnTo>
                    <a:pt x="205" y="78"/>
                  </a:lnTo>
                  <a:lnTo>
                    <a:pt x="210" y="84"/>
                  </a:lnTo>
                  <a:lnTo>
                    <a:pt x="215" y="92"/>
                  </a:lnTo>
                  <a:lnTo>
                    <a:pt x="219" y="99"/>
                  </a:lnTo>
                  <a:lnTo>
                    <a:pt x="221" y="108"/>
                  </a:lnTo>
                  <a:lnTo>
                    <a:pt x="223" y="117"/>
                  </a:lnTo>
                  <a:lnTo>
                    <a:pt x="225" y="126"/>
                  </a:lnTo>
                  <a:lnTo>
                    <a:pt x="225" y="135"/>
                  </a:lnTo>
                  <a:lnTo>
                    <a:pt x="225" y="144"/>
                  </a:lnTo>
                  <a:lnTo>
                    <a:pt x="223" y="153"/>
                  </a:lnTo>
                  <a:lnTo>
                    <a:pt x="221" y="162"/>
                  </a:lnTo>
                  <a:lnTo>
                    <a:pt x="219" y="170"/>
                  </a:lnTo>
                  <a:lnTo>
                    <a:pt x="215" y="178"/>
                  </a:lnTo>
                  <a:lnTo>
                    <a:pt x="210" y="185"/>
                  </a:lnTo>
                  <a:lnTo>
                    <a:pt x="205" y="193"/>
                  </a:lnTo>
                  <a:lnTo>
                    <a:pt x="200" y="199"/>
                  </a:lnTo>
                  <a:lnTo>
                    <a:pt x="193" y="204"/>
                  </a:lnTo>
                  <a:lnTo>
                    <a:pt x="186" y="210"/>
                  </a:lnTo>
                  <a:lnTo>
                    <a:pt x="178" y="214"/>
                  </a:lnTo>
                  <a:lnTo>
                    <a:pt x="171" y="218"/>
                  </a:lnTo>
                  <a:lnTo>
                    <a:pt x="162" y="221"/>
                  </a:lnTo>
                  <a:lnTo>
                    <a:pt x="153" y="224"/>
                  </a:lnTo>
                  <a:lnTo>
                    <a:pt x="145" y="225"/>
                  </a:lnTo>
                  <a:lnTo>
                    <a:pt x="135" y="225"/>
                  </a:lnTo>
                  <a:close/>
                  <a:moveTo>
                    <a:pt x="135" y="0"/>
                  </a:moveTo>
                  <a:lnTo>
                    <a:pt x="121" y="1"/>
                  </a:lnTo>
                  <a:lnTo>
                    <a:pt x="108" y="3"/>
                  </a:lnTo>
                  <a:lnTo>
                    <a:pt x="95" y="6"/>
                  </a:lnTo>
                  <a:lnTo>
                    <a:pt x="83" y="10"/>
                  </a:lnTo>
                  <a:lnTo>
                    <a:pt x="71" y="16"/>
                  </a:lnTo>
                  <a:lnTo>
                    <a:pt x="60" y="23"/>
                  </a:lnTo>
                  <a:lnTo>
                    <a:pt x="49" y="31"/>
                  </a:lnTo>
                  <a:lnTo>
                    <a:pt x="40" y="39"/>
                  </a:lnTo>
                  <a:lnTo>
                    <a:pt x="31" y="49"/>
                  </a:lnTo>
                  <a:lnTo>
                    <a:pt x="24" y="60"/>
                  </a:lnTo>
                  <a:lnTo>
                    <a:pt x="16" y="70"/>
                  </a:lnTo>
                  <a:lnTo>
                    <a:pt x="11" y="82"/>
                  </a:lnTo>
                  <a:lnTo>
                    <a:pt x="6" y="95"/>
                  </a:lnTo>
                  <a:lnTo>
                    <a:pt x="3" y="108"/>
                  </a:lnTo>
                  <a:lnTo>
                    <a:pt x="1" y="121"/>
                  </a:lnTo>
                  <a:lnTo>
                    <a:pt x="0" y="135"/>
                  </a:lnTo>
                  <a:lnTo>
                    <a:pt x="1" y="149"/>
                  </a:lnTo>
                  <a:lnTo>
                    <a:pt x="3" y="163"/>
                  </a:lnTo>
                  <a:lnTo>
                    <a:pt x="6" y="176"/>
                  </a:lnTo>
                  <a:lnTo>
                    <a:pt x="11" y="187"/>
                  </a:lnTo>
                  <a:lnTo>
                    <a:pt x="16" y="199"/>
                  </a:lnTo>
                  <a:lnTo>
                    <a:pt x="24" y="211"/>
                  </a:lnTo>
                  <a:lnTo>
                    <a:pt x="31" y="221"/>
                  </a:lnTo>
                  <a:lnTo>
                    <a:pt x="40" y="230"/>
                  </a:lnTo>
                  <a:lnTo>
                    <a:pt x="49" y="239"/>
                  </a:lnTo>
                  <a:lnTo>
                    <a:pt x="60" y="247"/>
                  </a:lnTo>
                  <a:lnTo>
                    <a:pt x="71" y="254"/>
                  </a:lnTo>
                  <a:lnTo>
                    <a:pt x="83" y="259"/>
                  </a:lnTo>
                  <a:lnTo>
                    <a:pt x="95" y="265"/>
                  </a:lnTo>
                  <a:lnTo>
                    <a:pt x="108" y="268"/>
                  </a:lnTo>
                  <a:lnTo>
                    <a:pt x="121" y="270"/>
                  </a:lnTo>
                  <a:lnTo>
                    <a:pt x="135" y="270"/>
                  </a:lnTo>
                  <a:lnTo>
                    <a:pt x="149" y="270"/>
                  </a:lnTo>
                  <a:lnTo>
                    <a:pt x="163" y="268"/>
                  </a:lnTo>
                  <a:lnTo>
                    <a:pt x="176" y="265"/>
                  </a:lnTo>
                  <a:lnTo>
                    <a:pt x="188" y="259"/>
                  </a:lnTo>
                  <a:lnTo>
                    <a:pt x="200" y="254"/>
                  </a:lnTo>
                  <a:lnTo>
                    <a:pt x="211" y="247"/>
                  </a:lnTo>
                  <a:lnTo>
                    <a:pt x="221" y="239"/>
                  </a:lnTo>
                  <a:lnTo>
                    <a:pt x="231" y="230"/>
                  </a:lnTo>
                  <a:lnTo>
                    <a:pt x="239" y="221"/>
                  </a:lnTo>
                  <a:lnTo>
                    <a:pt x="248" y="211"/>
                  </a:lnTo>
                  <a:lnTo>
                    <a:pt x="254" y="199"/>
                  </a:lnTo>
                  <a:lnTo>
                    <a:pt x="260" y="187"/>
                  </a:lnTo>
                  <a:lnTo>
                    <a:pt x="265" y="176"/>
                  </a:lnTo>
                  <a:lnTo>
                    <a:pt x="268" y="163"/>
                  </a:lnTo>
                  <a:lnTo>
                    <a:pt x="270" y="149"/>
                  </a:lnTo>
                  <a:lnTo>
                    <a:pt x="270" y="135"/>
                  </a:lnTo>
                  <a:lnTo>
                    <a:pt x="270" y="121"/>
                  </a:lnTo>
                  <a:lnTo>
                    <a:pt x="268" y="108"/>
                  </a:lnTo>
                  <a:lnTo>
                    <a:pt x="265" y="95"/>
                  </a:lnTo>
                  <a:lnTo>
                    <a:pt x="260" y="82"/>
                  </a:lnTo>
                  <a:lnTo>
                    <a:pt x="254" y="70"/>
                  </a:lnTo>
                  <a:lnTo>
                    <a:pt x="248" y="60"/>
                  </a:lnTo>
                  <a:lnTo>
                    <a:pt x="239" y="49"/>
                  </a:lnTo>
                  <a:lnTo>
                    <a:pt x="231" y="39"/>
                  </a:lnTo>
                  <a:lnTo>
                    <a:pt x="221" y="31"/>
                  </a:lnTo>
                  <a:lnTo>
                    <a:pt x="211" y="23"/>
                  </a:lnTo>
                  <a:lnTo>
                    <a:pt x="200" y="16"/>
                  </a:lnTo>
                  <a:lnTo>
                    <a:pt x="188" y="10"/>
                  </a:lnTo>
                  <a:lnTo>
                    <a:pt x="176" y="6"/>
                  </a:lnTo>
                  <a:lnTo>
                    <a:pt x="163" y="3"/>
                  </a:lnTo>
                  <a:lnTo>
                    <a:pt x="149" y="1"/>
                  </a:lnTo>
                  <a:lnTo>
                    <a:pt x="135" y="0"/>
                  </a:lnTo>
                  <a:lnTo>
                    <a:pt x="135"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 name="Freeform 3858"/>
            <p:cNvSpPr>
              <a:spLocks noEditPoints="1"/>
            </p:cNvSpPr>
            <p:nvPr/>
          </p:nvSpPr>
          <p:spPr bwMode="auto">
            <a:xfrm>
              <a:off x="8161338" y="2565400"/>
              <a:ext cx="285750" cy="166688"/>
            </a:xfrm>
            <a:custGeom>
              <a:avLst/>
              <a:gdLst>
                <a:gd name="T0" fmla="*/ 417 w 901"/>
                <a:gd name="T1" fmla="*/ 417 h 525"/>
                <a:gd name="T2" fmla="*/ 372 w 901"/>
                <a:gd name="T3" fmla="*/ 401 h 525"/>
                <a:gd name="T4" fmla="*/ 333 w 901"/>
                <a:gd name="T5" fmla="*/ 372 h 525"/>
                <a:gd name="T6" fmla="*/ 305 w 901"/>
                <a:gd name="T7" fmla="*/ 334 h 525"/>
                <a:gd name="T8" fmla="*/ 288 w 901"/>
                <a:gd name="T9" fmla="*/ 288 h 525"/>
                <a:gd name="T10" fmla="*/ 286 w 901"/>
                <a:gd name="T11" fmla="*/ 238 h 525"/>
                <a:gd name="T12" fmla="*/ 298 w 901"/>
                <a:gd name="T13" fmla="*/ 190 h 525"/>
                <a:gd name="T14" fmla="*/ 323 w 901"/>
                <a:gd name="T15" fmla="*/ 150 h 525"/>
                <a:gd name="T16" fmla="*/ 358 w 901"/>
                <a:gd name="T17" fmla="*/ 118 h 525"/>
                <a:gd name="T18" fmla="*/ 401 w 901"/>
                <a:gd name="T19" fmla="*/ 97 h 525"/>
                <a:gd name="T20" fmla="*/ 450 w 901"/>
                <a:gd name="T21" fmla="*/ 90 h 525"/>
                <a:gd name="T22" fmla="*/ 499 w 901"/>
                <a:gd name="T23" fmla="*/ 97 h 525"/>
                <a:gd name="T24" fmla="*/ 542 w 901"/>
                <a:gd name="T25" fmla="*/ 118 h 525"/>
                <a:gd name="T26" fmla="*/ 578 w 901"/>
                <a:gd name="T27" fmla="*/ 150 h 525"/>
                <a:gd name="T28" fmla="*/ 602 w 901"/>
                <a:gd name="T29" fmla="*/ 190 h 525"/>
                <a:gd name="T30" fmla="*/ 614 w 901"/>
                <a:gd name="T31" fmla="*/ 238 h 525"/>
                <a:gd name="T32" fmla="*/ 612 w 901"/>
                <a:gd name="T33" fmla="*/ 288 h 525"/>
                <a:gd name="T34" fmla="*/ 596 w 901"/>
                <a:gd name="T35" fmla="*/ 334 h 525"/>
                <a:gd name="T36" fmla="*/ 567 w 901"/>
                <a:gd name="T37" fmla="*/ 372 h 525"/>
                <a:gd name="T38" fmla="*/ 530 w 901"/>
                <a:gd name="T39" fmla="*/ 401 h 525"/>
                <a:gd name="T40" fmla="*/ 483 w 901"/>
                <a:gd name="T41" fmla="*/ 417 h 525"/>
                <a:gd name="T42" fmla="*/ 450 w 901"/>
                <a:gd name="T43" fmla="*/ 420 h 525"/>
                <a:gd name="T44" fmla="*/ 862 w 901"/>
                <a:gd name="T45" fmla="*/ 205 h 525"/>
                <a:gd name="T46" fmla="*/ 796 w 901"/>
                <a:gd name="T47" fmla="*/ 145 h 525"/>
                <a:gd name="T48" fmla="*/ 705 w 901"/>
                <a:gd name="T49" fmla="*/ 80 h 525"/>
                <a:gd name="T50" fmla="*/ 650 w 901"/>
                <a:gd name="T51" fmla="*/ 49 h 525"/>
                <a:gd name="T52" fmla="*/ 587 w 901"/>
                <a:gd name="T53" fmla="*/ 24 h 525"/>
                <a:gd name="T54" fmla="*/ 521 w 901"/>
                <a:gd name="T55" fmla="*/ 6 h 525"/>
                <a:gd name="T56" fmla="*/ 450 w 901"/>
                <a:gd name="T57" fmla="*/ 0 h 525"/>
                <a:gd name="T58" fmla="*/ 379 w 901"/>
                <a:gd name="T59" fmla="*/ 6 h 525"/>
                <a:gd name="T60" fmla="*/ 313 w 901"/>
                <a:gd name="T61" fmla="*/ 24 h 525"/>
                <a:gd name="T62" fmla="*/ 252 w 901"/>
                <a:gd name="T63" fmla="*/ 49 h 525"/>
                <a:gd name="T64" fmla="*/ 196 w 901"/>
                <a:gd name="T65" fmla="*/ 80 h 525"/>
                <a:gd name="T66" fmla="*/ 105 w 901"/>
                <a:gd name="T67" fmla="*/ 145 h 525"/>
                <a:gd name="T68" fmla="*/ 39 w 901"/>
                <a:gd name="T69" fmla="*/ 205 h 525"/>
                <a:gd name="T70" fmla="*/ 1 w 901"/>
                <a:gd name="T71" fmla="*/ 249 h 525"/>
                <a:gd name="T72" fmla="*/ 3 w 901"/>
                <a:gd name="T73" fmla="*/ 264 h 525"/>
                <a:gd name="T74" fmla="*/ 61 w 901"/>
                <a:gd name="T75" fmla="*/ 330 h 525"/>
                <a:gd name="T76" fmla="*/ 137 w 901"/>
                <a:gd name="T77" fmla="*/ 398 h 525"/>
                <a:gd name="T78" fmla="*/ 185 w 901"/>
                <a:gd name="T79" fmla="*/ 434 h 525"/>
                <a:gd name="T80" fmla="*/ 239 w 901"/>
                <a:gd name="T81" fmla="*/ 467 h 525"/>
                <a:gd name="T82" fmla="*/ 298 w 901"/>
                <a:gd name="T83" fmla="*/ 495 h 525"/>
                <a:gd name="T84" fmla="*/ 361 w 901"/>
                <a:gd name="T85" fmla="*/ 514 h 525"/>
                <a:gd name="T86" fmla="*/ 428 w 901"/>
                <a:gd name="T87" fmla="*/ 525 h 525"/>
                <a:gd name="T88" fmla="*/ 495 w 901"/>
                <a:gd name="T89" fmla="*/ 523 h 525"/>
                <a:gd name="T90" fmla="*/ 561 w 901"/>
                <a:gd name="T91" fmla="*/ 509 h 525"/>
                <a:gd name="T92" fmla="*/ 623 w 901"/>
                <a:gd name="T93" fmla="*/ 486 h 525"/>
                <a:gd name="T94" fmla="*/ 680 w 901"/>
                <a:gd name="T95" fmla="*/ 456 h 525"/>
                <a:gd name="T96" fmla="*/ 731 w 901"/>
                <a:gd name="T97" fmla="*/ 422 h 525"/>
                <a:gd name="T98" fmla="*/ 791 w 901"/>
                <a:gd name="T99" fmla="*/ 375 h 525"/>
                <a:gd name="T100" fmla="*/ 859 w 901"/>
                <a:gd name="T101" fmla="*/ 309 h 525"/>
                <a:gd name="T102" fmla="*/ 901 w 901"/>
                <a:gd name="T103" fmla="*/ 260 h 525"/>
                <a:gd name="T104" fmla="*/ 897 w 901"/>
                <a:gd name="T105" fmla="*/ 24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01" h="525">
                  <a:moveTo>
                    <a:pt x="450" y="420"/>
                  </a:moveTo>
                  <a:lnTo>
                    <a:pt x="433" y="419"/>
                  </a:lnTo>
                  <a:lnTo>
                    <a:pt x="417" y="417"/>
                  </a:lnTo>
                  <a:lnTo>
                    <a:pt x="401" y="412"/>
                  </a:lnTo>
                  <a:lnTo>
                    <a:pt x="386" y="407"/>
                  </a:lnTo>
                  <a:lnTo>
                    <a:pt x="372" y="401"/>
                  </a:lnTo>
                  <a:lnTo>
                    <a:pt x="358" y="392"/>
                  </a:lnTo>
                  <a:lnTo>
                    <a:pt x="345" y="382"/>
                  </a:lnTo>
                  <a:lnTo>
                    <a:pt x="333" y="372"/>
                  </a:lnTo>
                  <a:lnTo>
                    <a:pt x="323" y="360"/>
                  </a:lnTo>
                  <a:lnTo>
                    <a:pt x="313" y="347"/>
                  </a:lnTo>
                  <a:lnTo>
                    <a:pt x="305" y="334"/>
                  </a:lnTo>
                  <a:lnTo>
                    <a:pt x="298" y="319"/>
                  </a:lnTo>
                  <a:lnTo>
                    <a:pt x="292" y="304"/>
                  </a:lnTo>
                  <a:lnTo>
                    <a:pt x="288" y="288"/>
                  </a:lnTo>
                  <a:lnTo>
                    <a:pt x="286" y="272"/>
                  </a:lnTo>
                  <a:lnTo>
                    <a:pt x="285" y="255"/>
                  </a:lnTo>
                  <a:lnTo>
                    <a:pt x="286" y="238"/>
                  </a:lnTo>
                  <a:lnTo>
                    <a:pt x="288" y="222"/>
                  </a:lnTo>
                  <a:lnTo>
                    <a:pt x="292" y="205"/>
                  </a:lnTo>
                  <a:lnTo>
                    <a:pt x="298" y="190"/>
                  </a:lnTo>
                  <a:lnTo>
                    <a:pt x="305" y="177"/>
                  </a:lnTo>
                  <a:lnTo>
                    <a:pt x="313" y="163"/>
                  </a:lnTo>
                  <a:lnTo>
                    <a:pt x="323" y="150"/>
                  </a:lnTo>
                  <a:lnTo>
                    <a:pt x="333" y="138"/>
                  </a:lnTo>
                  <a:lnTo>
                    <a:pt x="345" y="127"/>
                  </a:lnTo>
                  <a:lnTo>
                    <a:pt x="358" y="118"/>
                  </a:lnTo>
                  <a:lnTo>
                    <a:pt x="372" y="110"/>
                  </a:lnTo>
                  <a:lnTo>
                    <a:pt x="386" y="103"/>
                  </a:lnTo>
                  <a:lnTo>
                    <a:pt x="401" y="97"/>
                  </a:lnTo>
                  <a:lnTo>
                    <a:pt x="417" y="93"/>
                  </a:lnTo>
                  <a:lnTo>
                    <a:pt x="433" y="91"/>
                  </a:lnTo>
                  <a:lnTo>
                    <a:pt x="450" y="90"/>
                  </a:lnTo>
                  <a:lnTo>
                    <a:pt x="467" y="91"/>
                  </a:lnTo>
                  <a:lnTo>
                    <a:pt x="483" y="93"/>
                  </a:lnTo>
                  <a:lnTo>
                    <a:pt x="499" y="97"/>
                  </a:lnTo>
                  <a:lnTo>
                    <a:pt x="515" y="103"/>
                  </a:lnTo>
                  <a:lnTo>
                    <a:pt x="530" y="110"/>
                  </a:lnTo>
                  <a:lnTo>
                    <a:pt x="542" y="118"/>
                  </a:lnTo>
                  <a:lnTo>
                    <a:pt x="555" y="127"/>
                  </a:lnTo>
                  <a:lnTo>
                    <a:pt x="567" y="138"/>
                  </a:lnTo>
                  <a:lnTo>
                    <a:pt x="578" y="150"/>
                  </a:lnTo>
                  <a:lnTo>
                    <a:pt x="587" y="163"/>
                  </a:lnTo>
                  <a:lnTo>
                    <a:pt x="596" y="177"/>
                  </a:lnTo>
                  <a:lnTo>
                    <a:pt x="602" y="190"/>
                  </a:lnTo>
                  <a:lnTo>
                    <a:pt x="608" y="205"/>
                  </a:lnTo>
                  <a:lnTo>
                    <a:pt x="612" y="222"/>
                  </a:lnTo>
                  <a:lnTo>
                    <a:pt x="614" y="238"/>
                  </a:lnTo>
                  <a:lnTo>
                    <a:pt x="615" y="255"/>
                  </a:lnTo>
                  <a:lnTo>
                    <a:pt x="614" y="272"/>
                  </a:lnTo>
                  <a:lnTo>
                    <a:pt x="612" y="288"/>
                  </a:lnTo>
                  <a:lnTo>
                    <a:pt x="608" y="304"/>
                  </a:lnTo>
                  <a:lnTo>
                    <a:pt x="602" y="319"/>
                  </a:lnTo>
                  <a:lnTo>
                    <a:pt x="596" y="334"/>
                  </a:lnTo>
                  <a:lnTo>
                    <a:pt x="587" y="347"/>
                  </a:lnTo>
                  <a:lnTo>
                    <a:pt x="578" y="360"/>
                  </a:lnTo>
                  <a:lnTo>
                    <a:pt x="567" y="372"/>
                  </a:lnTo>
                  <a:lnTo>
                    <a:pt x="555" y="382"/>
                  </a:lnTo>
                  <a:lnTo>
                    <a:pt x="542" y="392"/>
                  </a:lnTo>
                  <a:lnTo>
                    <a:pt x="530" y="401"/>
                  </a:lnTo>
                  <a:lnTo>
                    <a:pt x="515" y="407"/>
                  </a:lnTo>
                  <a:lnTo>
                    <a:pt x="499" y="412"/>
                  </a:lnTo>
                  <a:lnTo>
                    <a:pt x="483" y="417"/>
                  </a:lnTo>
                  <a:lnTo>
                    <a:pt x="467" y="420"/>
                  </a:lnTo>
                  <a:lnTo>
                    <a:pt x="450" y="420"/>
                  </a:lnTo>
                  <a:lnTo>
                    <a:pt x="450" y="420"/>
                  </a:lnTo>
                  <a:close/>
                  <a:moveTo>
                    <a:pt x="897" y="245"/>
                  </a:moveTo>
                  <a:lnTo>
                    <a:pt x="888" y="233"/>
                  </a:lnTo>
                  <a:lnTo>
                    <a:pt x="862" y="205"/>
                  </a:lnTo>
                  <a:lnTo>
                    <a:pt x="843" y="187"/>
                  </a:lnTo>
                  <a:lnTo>
                    <a:pt x="821" y="167"/>
                  </a:lnTo>
                  <a:lnTo>
                    <a:pt x="796" y="145"/>
                  </a:lnTo>
                  <a:lnTo>
                    <a:pt x="768" y="123"/>
                  </a:lnTo>
                  <a:lnTo>
                    <a:pt x="738" y="101"/>
                  </a:lnTo>
                  <a:lnTo>
                    <a:pt x="705" y="80"/>
                  </a:lnTo>
                  <a:lnTo>
                    <a:pt x="687" y="69"/>
                  </a:lnTo>
                  <a:lnTo>
                    <a:pt x="669" y="60"/>
                  </a:lnTo>
                  <a:lnTo>
                    <a:pt x="650" y="49"/>
                  </a:lnTo>
                  <a:lnTo>
                    <a:pt x="629" y="40"/>
                  </a:lnTo>
                  <a:lnTo>
                    <a:pt x="609" y="32"/>
                  </a:lnTo>
                  <a:lnTo>
                    <a:pt x="587" y="24"/>
                  </a:lnTo>
                  <a:lnTo>
                    <a:pt x="566" y="17"/>
                  </a:lnTo>
                  <a:lnTo>
                    <a:pt x="543" y="11"/>
                  </a:lnTo>
                  <a:lnTo>
                    <a:pt x="521" y="6"/>
                  </a:lnTo>
                  <a:lnTo>
                    <a:pt x="497" y="3"/>
                  </a:lnTo>
                  <a:lnTo>
                    <a:pt x="474" y="1"/>
                  </a:lnTo>
                  <a:lnTo>
                    <a:pt x="450" y="0"/>
                  </a:lnTo>
                  <a:lnTo>
                    <a:pt x="427" y="1"/>
                  </a:lnTo>
                  <a:lnTo>
                    <a:pt x="403" y="3"/>
                  </a:lnTo>
                  <a:lnTo>
                    <a:pt x="379" y="6"/>
                  </a:lnTo>
                  <a:lnTo>
                    <a:pt x="357" y="11"/>
                  </a:lnTo>
                  <a:lnTo>
                    <a:pt x="334" y="17"/>
                  </a:lnTo>
                  <a:lnTo>
                    <a:pt x="313" y="24"/>
                  </a:lnTo>
                  <a:lnTo>
                    <a:pt x="291" y="32"/>
                  </a:lnTo>
                  <a:lnTo>
                    <a:pt x="271" y="40"/>
                  </a:lnTo>
                  <a:lnTo>
                    <a:pt x="252" y="49"/>
                  </a:lnTo>
                  <a:lnTo>
                    <a:pt x="232" y="60"/>
                  </a:lnTo>
                  <a:lnTo>
                    <a:pt x="213" y="69"/>
                  </a:lnTo>
                  <a:lnTo>
                    <a:pt x="196" y="80"/>
                  </a:lnTo>
                  <a:lnTo>
                    <a:pt x="163" y="101"/>
                  </a:lnTo>
                  <a:lnTo>
                    <a:pt x="133" y="123"/>
                  </a:lnTo>
                  <a:lnTo>
                    <a:pt x="105" y="145"/>
                  </a:lnTo>
                  <a:lnTo>
                    <a:pt x="79" y="167"/>
                  </a:lnTo>
                  <a:lnTo>
                    <a:pt x="58" y="187"/>
                  </a:lnTo>
                  <a:lnTo>
                    <a:pt x="39" y="205"/>
                  </a:lnTo>
                  <a:lnTo>
                    <a:pt x="13" y="233"/>
                  </a:lnTo>
                  <a:lnTo>
                    <a:pt x="3" y="245"/>
                  </a:lnTo>
                  <a:lnTo>
                    <a:pt x="1" y="249"/>
                  </a:lnTo>
                  <a:lnTo>
                    <a:pt x="0" y="255"/>
                  </a:lnTo>
                  <a:lnTo>
                    <a:pt x="0" y="260"/>
                  </a:lnTo>
                  <a:lnTo>
                    <a:pt x="3" y="264"/>
                  </a:lnTo>
                  <a:lnTo>
                    <a:pt x="14" y="278"/>
                  </a:lnTo>
                  <a:lnTo>
                    <a:pt x="42" y="309"/>
                  </a:lnTo>
                  <a:lnTo>
                    <a:pt x="61" y="330"/>
                  </a:lnTo>
                  <a:lnTo>
                    <a:pt x="83" y="351"/>
                  </a:lnTo>
                  <a:lnTo>
                    <a:pt x="109" y="375"/>
                  </a:lnTo>
                  <a:lnTo>
                    <a:pt x="137" y="398"/>
                  </a:lnTo>
                  <a:lnTo>
                    <a:pt x="153" y="410"/>
                  </a:lnTo>
                  <a:lnTo>
                    <a:pt x="169" y="422"/>
                  </a:lnTo>
                  <a:lnTo>
                    <a:pt x="185" y="434"/>
                  </a:lnTo>
                  <a:lnTo>
                    <a:pt x="203" y="446"/>
                  </a:lnTo>
                  <a:lnTo>
                    <a:pt x="221" y="456"/>
                  </a:lnTo>
                  <a:lnTo>
                    <a:pt x="239" y="467"/>
                  </a:lnTo>
                  <a:lnTo>
                    <a:pt x="258" y="477"/>
                  </a:lnTo>
                  <a:lnTo>
                    <a:pt x="277" y="486"/>
                  </a:lnTo>
                  <a:lnTo>
                    <a:pt x="298" y="495"/>
                  </a:lnTo>
                  <a:lnTo>
                    <a:pt x="318" y="502"/>
                  </a:lnTo>
                  <a:lnTo>
                    <a:pt x="340" y="509"/>
                  </a:lnTo>
                  <a:lnTo>
                    <a:pt x="361" y="514"/>
                  </a:lnTo>
                  <a:lnTo>
                    <a:pt x="383" y="520"/>
                  </a:lnTo>
                  <a:lnTo>
                    <a:pt x="405" y="523"/>
                  </a:lnTo>
                  <a:lnTo>
                    <a:pt x="428" y="525"/>
                  </a:lnTo>
                  <a:lnTo>
                    <a:pt x="450" y="525"/>
                  </a:lnTo>
                  <a:lnTo>
                    <a:pt x="473" y="525"/>
                  </a:lnTo>
                  <a:lnTo>
                    <a:pt x="495" y="523"/>
                  </a:lnTo>
                  <a:lnTo>
                    <a:pt x="518" y="520"/>
                  </a:lnTo>
                  <a:lnTo>
                    <a:pt x="539" y="514"/>
                  </a:lnTo>
                  <a:lnTo>
                    <a:pt x="561" y="509"/>
                  </a:lnTo>
                  <a:lnTo>
                    <a:pt x="582" y="502"/>
                  </a:lnTo>
                  <a:lnTo>
                    <a:pt x="602" y="495"/>
                  </a:lnTo>
                  <a:lnTo>
                    <a:pt x="623" y="486"/>
                  </a:lnTo>
                  <a:lnTo>
                    <a:pt x="642" y="477"/>
                  </a:lnTo>
                  <a:lnTo>
                    <a:pt x="661" y="467"/>
                  </a:lnTo>
                  <a:lnTo>
                    <a:pt x="680" y="456"/>
                  </a:lnTo>
                  <a:lnTo>
                    <a:pt x="698" y="446"/>
                  </a:lnTo>
                  <a:lnTo>
                    <a:pt x="715" y="434"/>
                  </a:lnTo>
                  <a:lnTo>
                    <a:pt x="731" y="422"/>
                  </a:lnTo>
                  <a:lnTo>
                    <a:pt x="747" y="410"/>
                  </a:lnTo>
                  <a:lnTo>
                    <a:pt x="763" y="398"/>
                  </a:lnTo>
                  <a:lnTo>
                    <a:pt x="791" y="375"/>
                  </a:lnTo>
                  <a:lnTo>
                    <a:pt x="817" y="351"/>
                  </a:lnTo>
                  <a:lnTo>
                    <a:pt x="839" y="330"/>
                  </a:lnTo>
                  <a:lnTo>
                    <a:pt x="859" y="309"/>
                  </a:lnTo>
                  <a:lnTo>
                    <a:pt x="887" y="278"/>
                  </a:lnTo>
                  <a:lnTo>
                    <a:pt x="898" y="264"/>
                  </a:lnTo>
                  <a:lnTo>
                    <a:pt x="901" y="260"/>
                  </a:lnTo>
                  <a:lnTo>
                    <a:pt x="901" y="255"/>
                  </a:lnTo>
                  <a:lnTo>
                    <a:pt x="901" y="249"/>
                  </a:lnTo>
                  <a:lnTo>
                    <a:pt x="897" y="245"/>
                  </a:lnTo>
                  <a:lnTo>
                    <a:pt x="897" y="24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4" name="Group 123"/>
          <p:cNvGrpSpPr/>
          <p:nvPr/>
        </p:nvGrpSpPr>
        <p:grpSpPr>
          <a:xfrm>
            <a:off x="6981177" y="1278471"/>
            <a:ext cx="462761" cy="462761"/>
            <a:chOff x="877888" y="3065463"/>
            <a:chExt cx="287338" cy="287338"/>
          </a:xfrm>
          <a:solidFill>
            <a:schemeClr val="accent4"/>
          </a:solidFill>
        </p:grpSpPr>
        <p:sp>
          <p:nvSpPr>
            <p:cNvPr id="125" name="Freeform 377"/>
            <p:cNvSpPr>
              <a:spLocks/>
            </p:cNvSpPr>
            <p:nvPr/>
          </p:nvSpPr>
          <p:spPr bwMode="auto">
            <a:xfrm>
              <a:off x="1027113" y="3214688"/>
              <a:ext cx="19050" cy="46038"/>
            </a:xfrm>
            <a:custGeom>
              <a:avLst/>
              <a:gdLst>
                <a:gd name="T0" fmla="*/ 0 w 60"/>
                <a:gd name="T1" fmla="*/ 147 h 147"/>
                <a:gd name="T2" fmla="*/ 6 w 60"/>
                <a:gd name="T3" fmla="*/ 146 h 147"/>
                <a:gd name="T4" fmla="*/ 12 w 60"/>
                <a:gd name="T5" fmla="*/ 144 h 147"/>
                <a:gd name="T6" fmla="*/ 18 w 60"/>
                <a:gd name="T7" fmla="*/ 141 h 147"/>
                <a:gd name="T8" fmla="*/ 24 w 60"/>
                <a:gd name="T9" fmla="*/ 138 h 147"/>
                <a:gd name="T10" fmla="*/ 34 w 60"/>
                <a:gd name="T11" fmla="*/ 130 h 147"/>
                <a:gd name="T12" fmla="*/ 43 w 60"/>
                <a:gd name="T13" fmla="*/ 122 h 147"/>
                <a:gd name="T14" fmla="*/ 47 w 60"/>
                <a:gd name="T15" fmla="*/ 116 h 147"/>
                <a:gd name="T16" fmla="*/ 50 w 60"/>
                <a:gd name="T17" fmla="*/ 111 h 147"/>
                <a:gd name="T18" fmla="*/ 53 w 60"/>
                <a:gd name="T19" fmla="*/ 105 h 147"/>
                <a:gd name="T20" fmla="*/ 55 w 60"/>
                <a:gd name="T21" fmla="*/ 99 h 147"/>
                <a:gd name="T22" fmla="*/ 58 w 60"/>
                <a:gd name="T23" fmla="*/ 94 h 147"/>
                <a:gd name="T24" fmla="*/ 59 w 60"/>
                <a:gd name="T25" fmla="*/ 87 h 147"/>
                <a:gd name="T26" fmla="*/ 60 w 60"/>
                <a:gd name="T27" fmla="*/ 81 h 147"/>
                <a:gd name="T28" fmla="*/ 60 w 60"/>
                <a:gd name="T29" fmla="*/ 73 h 147"/>
                <a:gd name="T30" fmla="*/ 60 w 60"/>
                <a:gd name="T31" fmla="*/ 67 h 147"/>
                <a:gd name="T32" fmla="*/ 59 w 60"/>
                <a:gd name="T33" fmla="*/ 60 h 147"/>
                <a:gd name="T34" fmla="*/ 58 w 60"/>
                <a:gd name="T35" fmla="*/ 54 h 147"/>
                <a:gd name="T36" fmla="*/ 55 w 60"/>
                <a:gd name="T37" fmla="*/ 48 h 147"/>
                <a:gd name="T38" fmla="*/ 53 w 60"/>
                <a:gd name="T39" fmla="*/ 42 h 147"/>
                <a:gd name="T40" fmla="*/ 50 w 60"/>
                <a:gd name="T41" fmla="*/ 36 h 147"/>
                <a:gd name="T42" fmla="*/ 47 w 60"/>
                <a:gd name="T43" fmla="*/ 30 h 147"/>
                <a:gd name="T44" fmla="*/ 43 w 60"/>
                <a:gd name="T45" fmla="*/ 26 h 147"/>
                <a:gd name="T46" fmla="*/ 34 w 60"/>
                <a:gd name="T47" fmla="*/ 16 h 147"/>
                <a:gd name="T48" fmla="*/ 24 w 60"/>
                <a:gd name="T49" fmla="*/ 9 h 147"/>
                <a:gd name="T50" fmla="*/ 18 w 60"/>
                <a:gd name="T51" fmla="*/ 6 h 147"/>
                <a:gd name="T52" fmla="*/ 12 w 60"/>
                <a:gd name="T53" fmla="*/ 4 h 147"/>
                <a:gd name="T54" fmla="*/ 6 w 60"/>
                <a:gd name="T55" fmla="*/ 1 h 147"/>
                <a:gd name="T56" fmla="*/ 0 w 60"/>
                <a:gd name="T57" fmla="*/ 0 h 147"/>
                <a:gd name="T58" fmla="*/ 0 w 60"/>
                <a:gd name="T59"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147">
                  <a:moveTo>
                    <a:pt x="0" y="147"/>
                  </a:moveTo>
                  <a:lnTo>
                    <a:pt x="6" y="146"/>
                  </a:lnTo>
                  <a:lnTo>
                    <a:pt x="12" y="144"/>
                  </a:lnTo>
                  <a:lnTo>
                    <a:pt x="18" y="141"/>
                  </a:lnTo>
                  <a:lnTo>
                    <a:pt x="24" y="138"/>
                  </a:lnTo>
                  <a:lnTo>
                    <a:pt x="34" y="130"/>
                  </a:lnTo>
                  <a:lnTo>
                    <a:pt x="43" y="122"/>
                  </a:lnTo>
                  <a:lnTo>
                    <a:pt x="47" y="116"/>
                  </a:lnTo>
                  <a:lnTo>
                    <a:pt x="50" y="111"/>
                  </a:lnTo>
                  <a:lnTo>
                    <a:pt x="53" y="105"/>
                  </a:lnTo>
                  <a:lnTo>
                    <a:pt x="55" y="99"/>
                  </a:lnTo>
                  <a:lnTo>
                    <a:pt x="58" y="94"/>
                  </a:lnTo>
                  <a:lnTo>
                    <a:pt x="59" y="87"/>
                  </a:lnTo>
                  <a:lnTo>
                    <a:pt x="60" y="81"/>
                  </a:lnTo>
                  <a:lnTo>
                    <a:pt x="60" y="73"/>
                  </a:lnTo>
                  <a:lnTo>
                    <a:pt x="60" y="67"/>
                  </a:lnTo>
                  <a:lnTo>
                    <a:pt x="59" y="60"/>
                  </a:lnTo>
                  <a:lnTo>
                    <a:pt x="58" y="54"/>
                  </a:lnTo>
                  <a:lnTo>
                    <a:pt x="55" y="48"/>
                  </a:lnTo>
                  <a:lnTo>
                    <a:pt x="53" y="42"/>
                  </a:lnTo>
                  <a:lnTo>
                    <a:pt x="50" y="36"/>
                  </a:lnTo>
                  <a:lnTo>
                    <a:pt x="47" y="30"/>
                  </a:lnTo>
                  <a:lnTo>
                    <a:pt x="43" y="26"/>
                  </a:lnTo>
                  <a:lnTo>
                    <a:pt x="34" y="16"/>
                  </a:lnTo>
                  <a:lnTo>
                    <a:pt x="24" y="9"/>
                  </a:lnTo>
                  <a:lnTo>
                    <a:pt x="18" y="6"/>
                  </a:lnTo>
                  <a:lnTo>
                    <a:pt x="12" y="4"/>
                  </a:lnTo>
                  <a:lnTo>
                    <a:pt x="6" y="1"/>
                  </a:lnTo>
                  <a:lnTo>
                    <a:pt x="0" y="0"/>
                  </a:lnTo>
                  <a:lnTo>
                    <a:pt x="0" y="14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26" name="Freeform 378"/>
            <p:cNvSpPr>
              <a:spLocks/>
            </p:cNvSpPr>
            <p:nvPr/>
          </p:nvSpPr>
          <p:spPr bwMode="auto">
            <a:xfrm>
              <a:off x="998538" y="3157538"/>
              <a:ext cx="19050" cy="46038"/>
            </a:xfrm>
            <a:custGeom>
              <a:avLst/>
              <a:gdLst>
                <a:gd name="T0" fmla="*/ 0 w 60"/>
                <a:gd name="T1" fmla="*/ 74 h 148"/>
                <a:gd name="T2" fmla="*/ 0 w 60"/>
                <a:gd name="T3" fmla="*/ 81 h 148"/>
                <a:gd name="T4" fmla="*/ 1 w 60"/>
                <a:gd name="T5" fmla="*/ 87 h 148"/>
                <a:gd name="T6" fmla="*/ 3 w 60"/>
                <a:gd name="T7" fmla="*/ 93 h 148"/>
                <a:gd name="T8" fmla="*/ 4 w 60"/>
                <a:gd name="T9" fmla="*/ 100 h 148"/>
                <a:gd name="T10" fmla="*/ 7 w 60"/>
                <a:gd name="T11" fmla="*/ 106 h 148"/>
                <a:gd name="T12" fmla="*/ 9 w 60"/>
                <a:gd name="T13" fmla="*/ 112 h 148"/>
                <a:gd name="T14" fmla="*/ 13 w 60"/>
                <a:gd name="T15" fmla="*/ 117 h 148"/>
                <a:gd name="T16" fmla="*/ 17 w 60"/>
                <a:gd name="T17" fmla="*/ 122 h 148"/>
                <a:gd name="T18" fmla="*/ 25 w 60"/>
                <a:gd name="T19" fmla="*/ 131 h 148"/>
                <a:gd name="T20" fmla="*/ 36 w 60"/>
                <a:gd name="T21" fmla="*/ 138 h 148"/>
                <a:gd name="T22" fmla="*/ 41 w 60"/>
                <a:gd name="T23" fmla="*/ 142 h 148"/>
                <a:gd name="T24" fmla="*/ 48 w 60"/>
                <a:gd name="T25" fmla="*/ 144 h 148"/>
                <a:gd name="T26" fmla="*/ 53 w 60"/>
                <a:gd name="T27" fmla="*/ 146 h 148"/>
                <a:gd name="T28" fmla="*/ 60 w 60"/>
                <a:gd name="T29" fmla="*/ 148 h 148"/>
                <a:gd name="T30" fmla="*/ 60 w 60"/>
                <a:gd name="T31" fmla="*/ 0 h 148"/>
                <a:gd name="T32" fmla="*/ 53 w 60"/>
                <a:gd name="T33" fmla="*/ 2 h 148"/>
                <a:gd name="T34" fmla="*/ 48 w 60"/>
                <a:gd name="T35" fmla="*/ 4 h 148"/>
                <a:gd name="T36" fmla="*/ 41 w 60"/>
                <a:gd name="T37" fmla="*/ 7 h 148"/>
                <a:gd name="T38" fmla="*/ 36 w 60"/>
                <a:gd name="T39" fmla="*/ 10 h 148"/>
                <a:gd name="T40" fmla="*/ 25 w 60"/>
                <a:gd name="T41" fmla="*/ 17 h 148"/>
                <a:gd name="T42" fmla="*/ 17 w 60"/>
                <a:gd name="T43" fmla="*/ 26 h 148"/>
                <a:gd name="T44" fmla="*/ 13 w 60"/>
                <a:gd name="T45" fmla="*/ 31 h 148"/>
                <a:gd name="T46" fmla="*/ 9 w 60"/>
                <a:gd name="T47" fmla="*/ 37 h 148"/>
                <a:gd name="T48" fmla="*/ 7 w 60"/>
                <a:gd name="T49" fmla="*/ 42 h 148"/>
                <a:gd name="T50" fmla="*/ 4 w 60"/>
                <a:gd name="T51" fmla="*/ 48 h 148"/>
                <a:gd name="T52" fmla="*/ 3 w 60"/>
                <a:gd name="T53" fmla="*/ 55 h 148"/>
                <a:gd name="T54" fmla="*/ 1 w 60"/>
                <a:gd name="T55" fmla="*/ 61 h 148"/>
                <a:gd name="T56" fmla="*/ 0 w 60"/>
                <a:gd name="T57" fmla="*/ 68 h 148"/>
                <a:gd name="T58" fmla="*/ 0 w 60"/>
                <a:gd name="T59" fmla="*/ 74 h 148"/>
                <a:gd name="T60" fmla="*/ 0 w 60"/>
                <a:gd name="T61" fmla="*/ 7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 h="148">
                  <a:moveTo>
                    <a:pt x="0" y="74"/>
                  </a:moveTo>
                  <a:lnTo>
                    <a:pt x="0" y="81"/>
                  </a:lnTo>
                  <a:lnTo>
                    <a:pt x="1" y="87"/>
                  </a:lnTo>
                  <a:lnTo>
                    <a:pt x="3" y="93"/>
                  </a:lnTo>
                  <a:lnTo>
                    <a:pt x="4" y="100"/>
                  </a:lnTo>
                  <a:lnTo>
                    <a:pt x="7" y="106"/>
                  </a:lnTo>
                  <a:lnTo>
                    <a:pt x="9" y="112"/>
                  </a:lnTo>
                  <a:lnTo>
                    <a:pt x="13" y="117"/>
                  </a:lnTo>
                  <a:lnTo>
                    <a:pt x="17" y="122"/>
                  </a:lnTo>
                  <a:lnTo>
                    <a:pt x="25" y="131"/>
                  </a:lnTo>
                  <a:lnTo>
                    <a:pt x="36" y="138"/>
                  </a:lnTo>
                  <a:lnTo>
                    <a:pt x="41" y="142"/>
                  </a:lnTo>
                  <a:lnTo>
                    <a:pt x="48" y="144"/>
                  </a:lnTo>
                  <a:lnTo>
                    <a:pt x="53" y="146"/>
                  </a:lnTo>
                  <a:lnTo>
                    <a:pt x="60" y="148"/>
                  </a:lnTo>
                  <a:lnTo>
                    <a:pt x="60" y="0"/>
                  </a:lnTo>
                  <a:lnTo>
                    <a:pt x="53" y="2"/>
                  </a:lnTo>
                  <a:lnTo>
                    <a:pt x="48" y="4"/>
                  </a:lnTo>
                  <a:lnTo>
                    <a:pt x="41" y="7"/>
                  </a:lnTo>
                  <a:lnTo>
                    <a:pt x="36" y="10"/>
                  </a:lnTo>
                  <a:lnTo>
                    <a:pt x="25" y="17"/>
                  </a:lnTo>
                  <a:lnTo>
                    <a:pt x="17" y="26"/>
                  </a:lnTo>
                  <a:lnTo>
                    <a:pt x="13" y="31"/>
                  </a:lnTo>
                  <a:lnTo>
                    <a:pt x="9" y="37"/>
                  </a:lnTo>
                  <a:lnTo>
                    <a:pt x="7" y="42"/>
                  </a:lnTo>
                  <a:lnTo>
                    <a:pt x="4" y="48"/>
                  </a:lnTo>
                  <a:lnTo>
                    <a:pt x="3" y="55"/>
                  </a:lnTo>
                  <a:lnTo>
                    <a:pt x="1" y="61"/>
                  </a:lnTo>
                  <a:lnTo>
                    <a:pt x="0" y="68"/>
                  </a:lnTo>
                  <a:lnTo>
                    <a:pt x="0" y="74"/>
                  </a:lnTo>
                  <a:lnTo>
                    <a:pt x="0" y="7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27" name="Freeform 379"/>
            <p:cNvSpPr>
              <a:spLocks noEditPoints="1"/>
            </p:cNvSpPr>
            <p:nvPr/>
          </p:nvSpPr>
          <p:spPr bwMode="auto">
            <a:xfrm>
              <a:off x="877888" y="3065463"/>
              <a:ext cx="287338" cy="287338"/>
            </a:xfrm>
            <a:custGeom>
              <a:avLst/>
              <a:gdLst>
                <a:gd name="T0" fmla="*/ 536 w 903"/>
                <a:gd name="T1" fmla="*/ 604 h 903"/>
                <a:gd name="T2" fmla="*/ 475 w 903"/>
                <a:gd name="T3" fmla="*/ 644 h 903"/>
                <a:gd name="T4" fmla="*/ 457 w 903"/>
                <a:gd name="T5" fmla="*/ 706 h 903"/>
                <a:gd name="T6" fmla="*/ 437 w 903"/>
                <a:gd name="T7" fmla="*/ 698 h 903"/>
                <a:gd name="T8" fmla="*/ 393 w 903"/>
                <a:gd name="T9" fmla="*/ 629 h 903"/>
                <a:gd name="T10" fmla="*/ 350 w 903"/>
                <a:gd name="T11" fmla="*/ 570 h 903"/>
                <a:gd name="T12" fmla="*/ 352 w 903"/>
                <a:gd name="T13" fmla="*/ 529 h 903"/>
                <a:gd name="T14" fmla="*/ 373 w 903"/>
                <a:gd name="T15" fmla="*/ 533 h 903"/>
                <a:gd name="T16" fmla="*/ 383 w 903"/>
                <a:gd name="T17" fmla="*/ 573 h 903"/>
                <a:gd name="T18" fmla="*/ 429 w 903"/>
                <a:gd name="T19" fmla="*/ 614 h 903"/>
                <a:gd name="T20" fmla="*/ 385 w 903"/>
                <a:gd name="T21" fmla="*/ 443 h 903"/>
                <a:gd name="T22" fmla="*/ 348 w 903"/>
                <a:gd name="T23" fmla="*/ 380 h 903"/>
                <a:gd name="T24" fmla="*/ 361 w 903"/>
                <a:gd name="T25" fmla="*/ 306 h 903"/>
                <a:gd name="T26" fmla="*/ 417 w 903"/>
                <a:gd name="T27" fmla="*/ 261 h 903"/>
                <a:gd name="T28" fmla="*/ 442 w 903"/>
                <a:gd name="T29" fmla="*/ 198 h 903"/>
                <a:gd name="T30" fmla="*/ 463 w 903"/>
                <a:gd name="T31" fmla="*/ 202 h 903"/>
                <a:gd name="T32" fmla="*/ 502 w 903"/>
                <a:gd name="T33" fmla="*/ 269 h 903"/>
                <a:gd name="T34" fmla="*/ 549 w 903"/>
                <a:gd name="T35" fmla="*/ 324 h 903"/>
                <a:gd name="T36" fmla="*/ 551 w 903"/>
                <a:gd name="T37" fmla="*/ 372 h 903"/>
                <a:gd name="T38" fmla="*/ 531 w 903"/>
                <a:gd name="T39" fmla="*/ 372 h 903"/>
                <a:gd name="T40" fmla="*/ 521 w 903"/>
                <a:gd name="T41" fmla="*/ 335 h 903"/>
                <a:gd name="T42" fmla="*/ 478 w 903"/>
                <a:gd name="T43" fmla="*/ 291 h 903"/>
                <a:gd name="T44" fmla="*/ 510 w 903"/>
                <a:gd name="T45" fmla="*/ 454 h 903"/>
                <a:gd name="T46" fmla="*/ 553 w 903"/>
                <a:gd name="T47" fmla="*/ 513 h 903"/>
                <a:gd name="T48" fmla="*/ 890 w 903"/>
                <a:gd name="T49" fmla="*/ 404 h 903"/>
                <a:gd name="T50" fmla="*/ 874 w 903"/>
                <a:gd name="T51" fmla="*/ 327 h 903"/>
                <a:gd name="T52" fmla="*/ 839 w 903"/>
                <a:gd name="T53" fmla="*/ 240 h 903"/>
                <a:gd name="T54" fmla="*/ 795 w 903"/>
                <a:gd name="T55" fmla="*/ 174 h 903"/>
                <a:gd name="T56" fmla="*/ 741 w 903"/>
                <a:gd name="T57" fmla="*/ 112 h 903"/>
                <a:gd name="T58" fmla="*/ 675 w 903"/>
                <a:gd name="T59" fmla="*/ 85 h 903"/>
                <a:gd name="T60" fmla="*/ 601 w 903"/>
                <a:gd name="T61" fmla="*/ 27 h 903"/>
                <a:gd name="T62" fmla="*/ 517 w 903"/>
                <a:gd name="T63" fmla="*/ 29 h 903"/>
                <a:gd name="T64" fmla="*/ 427 w 903"/>
                <a:gd name="T65" fmla="*/ 3 h 903"/>
                <a:gd name="T66" fmla="*/ 351 w 903"/>
                <a:gd name="T67" fmla="*/ 35 h 903"/>
                <a:gd name="T68" fmla="*/ 258 w 903"/>
                <a:gd name="T69" fmla="*/ 47 h 903"/>
                <a:gd name="T70" fmla="*/ 196 w 903"/>
                <a:gd name="T71" fmla="*/ 106 h 903"/>
                <a:gd name="T72" fmla="*/ 132 w 903"/>
                <a:gd name="T73" fmla="*/ 132 h 903"/>
                <a:gd name="T74" fmla="*/ 110 w 903"/>
                <a:gd name="T75" fmla="*/ 223 h 903"/>
                <a:gd name="T76" fmla="*/ 34 w 903"/>
                <a:gd name="T77" fmla="*/ 278 h 903"/>
                <a:gd name="T78" fmla="*/ 48 w 903"/>
                <a:gd name="T79" fmla="*/ 371 h 903"/>
                <a:gd name="T80" fmla="*/ 0 w 903"/>
                <a:gd name="T81" fmla="*/ 451 h 903"/>
                <a:gd name="T82" fmla="*/ 48 w 903"/>
                <a:gd name="T83" fmla="*/ 532 h 903"/>
                <a:gd name="T84" fmla="*/ 34 w 903"/>
                <a:gd name="T85" fmla="*/ 624 h 903"/>
                <a:gd name="T86" fmla="*/ 110 w 903"/>
                <a:gd name="T87" fmla="*/ 680 h 903"/>
                <a:gd name="T88" fmla="*/ 132 w 903"/>
                <a:gd name="T89" fmla="*/ 771 h 903"/>
                <a:gd name="T90" fmla="*/ 196 w 903"/>
                <a:gd name="T91" fmla="*/ 798 h 903"/>
                <a:gd name="T92" fmla="*/ 258 w 903"/>
                <a:gd name="T93" fmla="*/ 856 h 903"/>
                <a:gd name="T94" fmla="*/ 351 w 903"/>
                <a:gd name="T95" fmla="*/ 867 h 903"/>
                <a:gd name="T96" fmla="*/ 427 w 903"/>
                <a:gd name="T97" fmla="*/ 900 h 903"/>
                <a:gd name="T98" fmla="*/ 517 w 903"/>
                <a:gd name="T99" fmla="*/ 875 h 903"/>
                <a:gd name="T100" fmla="*/ 601 w 903"/>
                <a:gd name="T101" fmla="*/ 875 h 903"/>
                <a:gd name="T102" fmla="*/ 675 w 903"/>
                <a:gd name="T103" fmla="*/ 817 h 903"/>
                <a:gd name="T104" fmla="*/ 741 w 903"/>
                <a:gd name="T105" fmla="*/ 790 h 903"/>
                <a:gd name="T106" fmla="*/ 795 w 903"/>
                <a:gd name="T107" fmla="*/ 728 h 903"/>
                <a:gd name="T108" fmla="*/ 839 w 903"/>
                <a:gd name="T109" fmla="*/ 663 h 903"/>
                <a:gd name="T110" fmla="*/ 874 w 903"/>
                <a:gd name="T111" fmla="*/ 576 h 903"/>
                <a:gd name="T112" fmla="*/ 890 w 903"/>
                <a:gd name="T113" fmla="*/ 498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3" h="903">
                  <a:moveTo>
                    <a:pt x="557" y="541"/>
                  </a:moveTo>
                  <a:lnTo>
                    <a:pt x="556" y="552"/>
                  </a:lnTo>
                  <a:lnTo>
                    <a:pt x="555" y="561"/>
                  </a:lnTo>
                  <a:lnTo>
                    <a:pt x="553" y="570"/>
                  </a:lnTo>
                  <a:lnTo>
                    <a:pt x="549" y="579"/>
                  </a:lnTo>
                  <a:lnTo>
                    <a:pt x="546" y="587"/>
                  </a:lnTo>
                  <a:lnTo>
                    <a:pt x="541" y="596"/>
                  </a:lnTo>
                  <a:lnTo>
                    <a:pt x="536" y="604"/>
                  </a:lnTo>
                  <a:lnTo>
                    <a:pt x="530" y="611"/>
                  </a:lnTo>
                  <a:lnTo>
                    <a:pt x="524" y="617"/>
                  </a:lnTo>
                  <a:lnTo>
                    <a:pt x="517" y="624"/>
                  </a:lnTo>
                  <a:lnTo>
                    <a:pt x="510" y="629"/>
                  </a:lnTo>
                  <a:lnTo>
                    <a:pt x="502" y="634"/>
                  </a:lnTo>
                  <a:lnTo>
                    <a:pt x="494" y="638"/>
                  </a:lnTo>
                  <a:lnTo>
                    <a:pt x="485" y="641"/>
                  </a:lnTo>
                  <a:lnTo>
                    <a:pt x="475" y="644"/>
                  </a:lnTo>
                  <a:lnTo>
                    <a:pt x="466" y="645"/>
                  </a:lnTo>
                  <a:lnTo>
                    <a:pt x="466" y="693"/>
                  </a:lnTo>
                  <a:lnTo>
                    <a:pt x="466" y="696"/>
                  </a:lnTo>
                  <a:lnTo>
                    <a:pt x="465" y="698"/>
                  </a:lnTo>
                  <a:lnTo>
                    <a:pt x="463" y="701"/>
                  </a:lnTo>
                  <a:lnTo>
                    <a:pt x="461" y="703"/>
                  </a:lnTo>
                  <a:lnTo>
                    <a:pt x="459" y="704"/>
                  </a:lnTo>
                  <a:lnTo>
                    <a:pt x="457" y="706"/>
                  </a:lnTo>
                  <a:lnTo>
                    <a:pt x="454" y="706"/>
                  </a:lnTo>
                  <a:lnTo>
                    <a:pt x="451" y="708"/>
                  </a:lnTo>
                  <a:lnTo>
                    <a:pt x="447" y="706"/>
                  </a:lnTo>
                  <a:lnTo>
                    <a:pt x="445" y="706"/>
                  </a:lnTo>
                  <a:lnTo>
                    <a:pt x="442" y="704"/>
                  </a:lnTo>
                  <a:lnTo>
                    <a:pt x="440" y="703"/>
                  </a:lnTo>
                  <a:lnTo>
                    <a:pt x="439" y="701"/>
                  </a:lnTo>
                  <a:lnTo>
                    <a:pt x="437" y="698"/>
                  </a:lnTo>
                  <a:lnTo>
                    <a:pt x="437" y="696"/>
                  </a:lnTo>
                  <a:lnTo>
                    <a:pt x="436" y="693"/>
                  </a:lnTo>
                  <a:lnTo>
                    <a:pt x="436" y="645"/>
                  </a:lnTo>
                  <a:lnTo>
                    <a:pt x="426" y="644"/>
                  </a:lnTo>
                  <a:lnTo>
                    <a:pt x="417" y="641"/>
                  </a:lnTo>
                  <a:lnTo>
                    <a:pt x="409" y="638"/>
                  </a:lnTo>
                  <a:lnTo>
                    <a:pt x="400" y="634"/>
                  </a:lnTo>
                  <a:lnTo>
                    <a:pt x="393" y="629"/>
                  </a:lnTo>
                  <a:lnTo>
                    <a:pt x="385" y="624"/>
                  </a:lnTo>
                  <a:lnTo>
                    <a:pt x="378" y="617"/>
                  </a:lnTo>
                  <a:lnTo>
                    <a:pt x="371" y="611"/>
                  </a:lnTo>
                  <a:lnTo>
                    <a:pt x="366" y="604"/>
                  </a:lnTo>
                  <a:lnTo>
                    <a:pt x="361" y="596"/>
                  </a:lnTo>
                  <a:lnTo>
                    <a:pt x="356" y="587"/>
                  </a:lnTo>
                  <a:lnTo>
                    <a:pt x="353" y="579"/>
                  </a:lnTo>
                  <a:lnTo>
                    <a:pt x="350" y="570"/>
                  </a:lnTo>
                  <a:lnTo>
                    <a:pt x="348" y="561"/>
                  </a:lnTo>
                  <a:lnTo>
                    <a:pt x="346" y="552"/>
                  </a:lnTo>
                  <a:lnTo>
                    <a:pt x="346" y="541"/>
                  </a:lnTo>
                  <a:lnTo>
                    <a:pt x="346" y="539"/>
                  </a:lnTo>
                  <a:lnTo>
                    <a:pt x="347" y="536"/>
                  </a:lnTo>
                  <a:lnTo>
                    <a:pt x="348" y="533"/>
                  </a:lnTo>
                  <a:lnTo>
                    <a:pt x="350" y="531"/>
                  </a:lnTo>
                  <a:lnTo>
                    <a:pt x="352" y="529"/>
                  </a:lnTo>
                  <a:lnTo>
                    <a:pt x="355" y="527"/>
                  </a:lnTo>
                  <a:lnTo>
                    <a:pt x="357" y="527"/>
                  </a:lnTo>
                  <a:lnTo>
                    <a:pt x="361" y="526"/>
                  </a:lnTo>
                  <a:lnTo>
                    <a:pt x="364" y="527"/>
                  </a:lnTo>
                  <a:lnTo>
                    <a:pt x="367" y="527"/>
                  </a:lnTo>
                  <a:lnTo>
                    <a:pt x="369" y="529"/>
                  </a:lnTo>
                  <a:lnTo>
                    <a:pt x="371" y="531"/>
                  </a:lnTo>
                  <a:lnTo>
                    <a:pt x="373" y="533"/>
                  </a:lnTo>
                  <a:lnTo>
                    <a:pt x="374" y="536"/>
                  </a:lnTo>
                  <a:lnTo>
                    <a:pt x="376" y="539"/>
                  </a:lnTo>
                  <a:lnTo>
                    <a:pt x="376" y="541"/>
                  </a:lnTo>
                  <a:lnTo>
                    <a:pt x="376" y="549"/>
                  </a:lnTo>
                  <a:lnTo>
                    <a:pt x="377" y="555"/>
                  </a:lnTo>
                  <a:lnTo>
                    <a:pt x="379" y="562"/>
                  </a:lnTo>
                  <a:lnTo>
                    <a:pt x="380" y="567"/>
                  </a:lnTo>
                  <a:lnTo>
                    <a:pt x="383" y="573"/>
                  </a:lnTo>
                  <a:lnTo>
                    <a:pt x="385" y="579"/>
                  </a:lnTo>
                  <a:lnTo>
                    <a:pt x="389" y="584"/>
                  </a:lnTo>
                  <a:lnTo>
                    <a:pt x="393" y="590"/>
                  </a:lnTo>
                  <a:lnTo>
                    <a:pt x="401" y="598"/>
                  </a:lnTo>
                  <a:lnTo>
                    <a:pt x="412" y="606"/>
                  </a:lnTo>
                  <a:lnTo>
                    <a:pt x="417" y="609"/>
                  </a:lnTo>
                  <a:lnTo>
                    <a:pt x="424" y="612"/>
                  </a:lnTo>
                  <a:lnTo>
                    <a:pt x="429" y="614"/>
                  </a:lnTo>
                  <a:lnTo>
                    <a:pt x="436" y="615"/>
                  </a:lnTo>
                  <a:lnTo>
                    <a:pt x="436" y="465"/>
                  </a:lnTo>
                  <a:lnTo>
                    <a:pt x="426" y="463"/>
                  </a:lnTo>
                  <a:lnTo>
                    <a:pt x="417" y="461"/>
                  </a:lnTo>
                  <a:lnTo>
                    <a:pt x="409" y="458"/>
                  </a:lnTo>
                  <a:lnTo>
                    <a:pt x="400" y="453"/>
                  </a:lnTo>
                  <a:lnTo>
                    <a:pt x="393" y="448"/>
                  </a:lnTo>
                  <a:lnTo>
                    <a:pt x="385" y="443"/>
                  </a:lnTo>
                  <a:lnTo>
                    <a:pt x="378" y="437"/>
                  </a:lnTo>
                  <a:lnTo>
                    <a:pt x="371" y="430"/>
                  </a:lnTo>
                  <a:lnTo>
                    <a:pt x="366" y="423"/>
                  </a:lnTo>
                  <a:lnTo>
                    <a:pt x="361" y="416"/>
                  </a:lnTo>
                  <a:lnTo>
                    <a:pt x="356" y="407"/>
                  </a:lnTo>
                  <a:lnTo>
                    <a:pt x="353" y="399"/>
                  </a:lnTo>
                  <a:lnTo>
                    <a:pt x="350" y="390"/>
                  </a:lnTo>
                  <a:lnTo>
                    <a:pt x="348" y="380"/>
                  </a:lnTo>
                  <a:lnTo>
                    <a:pt x="346" y="371"/>
                  </a:lnTo>
                  <a:lnTo>
                    <a:pt x="346" y="361"/>
                  </a:lnTo>
                  <a:lnTo>
                    <a:pt x="346" y="351"/>
                  </a:lnTo>
                  <a:lnTo>
                    <a:pt x="348" y="342"/>
                  </a:lnTo>
                  <a:lnTo>
                    <a:pt x="350" y="332"/>
                  </a:lnTo>
                  <a:lnTo>
                    <a:pt x="353" y="324"/>
                  </a:lnTo>
                  <a:lnTo>
                    <a:pt x="356" y="315"/>
                  </a:lnTo>
                  <a:lnTo>
                    <a:pt x="361" y="306"/>
                  </a:lnTo>
                  <a:lnTo>
                    <a:pt x="366" y="299"/>
                  </a:lnTo>
                  <a:lnTo>
                    <a:pt x="371" y="291"/>
                  </a:lnTo>
                  <a:lnTo>
                    <a:pt x="378" y="285"/>
                  </a:lnTo>
                  <a:lnTo>
                    <a:pt x="385" y="280"/>
                  </a:lnTo>
                  <a:lnTo>
                    <a:pt x="393" y="273"/>
                  </a:lnTo>
                  <a:lnTo>
                    <a:pt x="400" y="269"/>
                  </a:lnTo>
                  <a:lnTo>
                    <a:pt x="409" y="265"/>
                  </a:lnTo>
                  <a:lnTo>
                    <a:pt x="417" y="261"/>
                  </a:lnTo>
                  <a:lnTo>
                    <a:pt x="426" y="258"/>
                  </a:lnTo>
                  <a:lnTo>
                    <a:pt x="436" y="257"/>
                  </a:lnTo>
                  <a:lnTo>
                    <a:pt x="436" y="211"/>
                  </a:lnTo>
                  <a:lnTo>
                    <a:pt x="437" y="208"/>
                  </a:lnTo>
                  <a:lnTo>
                    <a:pt x="437" y="204"/>
                  </a:lnTo>
                  <a:lnTo>
                    <a:pt x="439" y="202"/>
                  </a:lnTo>
                  <a:lnTo>
                    <a:pt x="440" y="200"/>
                  </a:lnTo>
                  <a:lnTo>
                    <a:pt x="442" y="198"/>
                  </a:lnTo>
                  <a:lnTo>
                    <a:pt x="445" y="197"/>
                  </a:lnTo>
                  <a:lnTo>
                    <a:pt x="447" y="196"/>
                  </a:lnTo>
                  <a:lnTo>
                    <a:pt x="451" y="196"/>
                  </a:lnTo>
                  <a:lnTo>
                    <a:pt x="454" y="196"/>
                  </a:lnTo>
                  <a:lnTo>
                    <a:pt x="457" y="197"/>
                  </a:lnTo>
                  <a:lnTo>
                    <a:pt x="459" y="198"/>
                  </a:lnTo>
                  <a:lnTo>
                    <a:pt x="461" y="200"/>
                  </a:lnTo>
                  <a:lnTo>
                    <a:pt x="463" y="202"/>
                  </a:lnTo>
                  <a:lnTo>
                    <a:pt x="465" y="204"/>
                  </a:lnTo>
                  <a:lnTo>
                    <a:pt x="466" y="208"/>
                  </a:lnTo>
                  <a:lnTo>
                    <a:pt x="466" y="211"/>
                  </a:lnTo>
                  <a:lnTo>
                    <a:pt x="466" y="257"/>
                  </a:lnTo>
                  <a:lnTo>
                    <a:pt x="475" y="258"/>
                  </a:lnTo>
                  <a:lnTo>
                    <a:pt x="485" y="261"/>
                  </a:lnTo>
                  <a:lnTo>
                    <a:pt x="494" y="265"/>
                  </a:lnTo>
                  <a:lnTo>
                    <a:pt x="502" y="269"/>
                  </a:lnTo>
                  <a:lnTo>
                    <a:pt x="510" y="273"/>
                  </a:lnTo>
                  <a:lnTo>
                    <a:pt x="517" y="280"/>
                  </a:lnTo>
                  <a:lnTo>
                    <a:pt x="524" y="285"/>
                  </a:lnTo>
                  <a:lnTo>
                    <a:pt x="530" y="291"/>
                  </a:lnTo>
                  <a:lnTo>
                    <a:pt x="536" y="299"/>
                  </a:lnTo>
                  <a:lnTo>
                    <a:pt x="541" y="306"/>
                  </a:lnTo>
                  <a:lnTo>
                    <a:pt x="546" y="315"/>
                  </a:lnTo>
                  <a:lnTo>
                    <a:pt x="549" y="324"/>
                  </a:lnTo>
                  <a:lnTo>
                    <a:pt x="553" y="332"/>
                  </a:lnTo>
                  <a:lnTo>
                    <a:pt x="555" y="342"/>
                  </a:lnTo>
                  <a:lnTo>
                    <a:pt x="556" y="351"/>
                  </a:lnTo>
                  <a:lnTo>
                    <a:pt x="557" y="361"/>
                  </a:lnTo>
                  <a:lnTo>
                    <a:pt x="556" y="364"/>
                  </a:lnTo>
                  <a:lnTo>
                    <a:pt x="555" y="366"/>
                  </a:lnTo>
                  <a:lnTo>
                    <a:pt x="554" y="370"/>
                  </a:lnTo>
                  <a:lnTo>
                    <a:pt x="551" y="372"/>
                  </a:lnTo>
                  <a:lnTo>
                    <a:pt x="549" y="374"/>
                  </a:lnTo>
                  <a:lnTo>
                    <a:pt x="547" y="375"/>
                  </a:lnTo>
                  <a:lnTo>
                    <a:pt x="544" y="376"/>
                  </a:lnTo>
                  <a:lnTo>
                    <a:pt x="541" y="376"/>
                  </a:lnTo>
                  <a:lnTo>
                    <a:pt x="539" y="376"/>
                  </a:lnTo>
                  <a:lnTo>
                    <a:pt x="535" y="375"/>
                  </a:lnTo>
                  <a:lnTo>
                    <a:pt x="533" y="374"/>
                  </a:lnTo>
                  <a:lnTo>
                    <a:pt x="531" y="372"/>
                  </a:lnTo>
                  <a:lnTo>
                    <a:pt x="529" y="370"/>
                  </a:lnTo>
                  <a:lnTo>
                    <a:pt x="528" y="366"/>
                  </a:lnTo>
                  <a:lnTo>
                    <a:pt x="527" y="364"/>
                  </a:lnTo>
                  <a:lnTo>
                    <a:pt x="526" y="361"/>
                  </a:lnTo>
                  <a:lnTo>
                    <a:pt x="526" y="355"/>
                  </a:lnTo>
                  <a:lnTo>
                    <a:pt x="525" y="348"/>
                  </a:lnTo>
                  <a:lnTo>
                    <a:pt x="524" y="342"/>
                  </a:lnTo>
                  <a:lnTo>
                    <a:pt x="521" y="335"/>
                  </a:lnTo>
                  <a:lnTo>
                    <a:pt x="519" y="329"/>
                  </a:lnTo>
                  <a:lnTo>
                    <a:pt x="516" y="324"/>
                  </a:lnTo>
                  <a:lnTo>
                    <a:pt x="513" y="318"/>
                  </a:lnTo>
                  <a:lnTo>
                    <a:pt x="509" y="313"/>
                  </a:lnTo>
                  <a:lnTo>
                    <a:pt x="500" y="304"/>
                  </a:lnTo>
                  <a:lnTo>
                    <a:pt x="490" y="297"/>
                  </a:lnTo>
                  <a:lnTo>
                    <a:pt x="484" y="294"/>
                  </a:lnTo>
                  <a:lnTo>
                    <a:pt x="478" y="291"/>
                  </a:lnTo>
                  <a:lnTo>
                    <a:pt x="472" y="289"/>
                  </a:lnTo>
                  <a:lnTo>
                    <a:pt x="466" y="287"/>
                  </a:lnTo>
                  <a:lnTo>
                    <a:pt x="466" y="437"/>
                  </a:lnTo>
                  <a:lnTo>
                    <a:pt x="475" y="439"/>
                  </a:lnTo>
                  <a:lnTo>
                    <a:pt x="485" y="442"/>
                  </a:lnTo>
                  <a:lnTo>
                    <a:pt x="494" y="445"/>
                  </a:lnTo>
                  <a:lnTo>
                    <a:pt x="502" y="449"/>
                  </a:lnTo>
                  <a:lnTo>
                    <a:pt x="510" y="454"/>
                  </a:lnTo>
                  <a:lnTo>
                    <a:pt x="517" y="460"/>
                  </a:lnTo>
                  <a:lnTo>
                    <a:pt x="524" y="466"/>
                  </a:lnTo>
                  <a:lnTo>
                    <a:pt x="530" y="473"/>
                  </a:lnTo>
                  <a:lnTo>
                    <a:pt x="536" y="480"/>
                  </a:lnTo>
                  <a:lnTo>
                    <a:pt x="541" y="488"/>
                  </a:lnTo>
                  <a:lnTo>
                    <a:pt x="546" y="495"/>
                  </a:lnTo>
                  <a:lnTo>
                    <a:pt x="549" y="504"/>
                  </a:lnTo>
                  <a:lnTo>
                    <a:pt x="553" y="513"/>
                  </a:lnTo>
                  <a:lnTo>
                    <a:pt x="555" y="522"/>
                  </a:lnTo>
                  <a:lnTo>
                    <a:pt x="556" y="532"/>
                  </a:lnTo>
                  <a:lnTo>
                    <a:pt x="557" y="541"/>
                  </a:lnTo>
                  <a:close/>
                  <a:moveTo>
                    <a:pt x="903" y="451"/>
                  </a:moveTo>
                  <a:lnTo>
                    <a:pt x="902" y="438"/>
                  </a:lnTo>
                  <a:lnTo>
                    <a:pt x="900" y="427"/>
                  </a:lnTo>
                  <a:lnTo>
                    <a:pt x="896" y="415"/>
                  </a:lnTo>
                  <a:lnTo>
                    <a:pt x="890" y="404"/>
                  </a:lnTo>
                  <a:lnTo>
                    <a:pt x="883" y="394"/>
                  </a:lnTo>
                  <a:lnTo>
                    <a:pt x="874" y="386"/>
                  </a:lnTo>
                  <a:lnTo>
                    <a:pt x="866" y="377"/>
                  </a:lnTo>
                  <a:lnTo>
                    <a:pt x="855" y="371"/>
                  </a:lnTo>
                  <a:lnTo>
                    <a:pt x="862" y="361"/>
                  </a:lnTo>
                  <a:lnTo>
                    <a:pt x="868" y="350"/>
                  </a:lnTo>
                  <a:lnTo>
                    <a:pt x="872" y="339"/>
                  </a:lnTo>
                  <a:lnTo>
                    <a:pt x="874" y="327"/>
                  </a:lnTo>
                  <a:lnTo>
                    <a:pt x="875" y="315"/>
                  </a:lnTo>
                  <a:lnTo>
                    <a:pt x="875" y="303"/>
                  </a:lnTo>
                  <a:lnTo>
                    <a:pt x="873" y="290"/>
                  </a:lnTo>
                  <a:lnTo>
                    <a:pt x="869" y="278"/>
                  </a:lnTo>
                  <a:lnTo>
                    <a:pt x="864" y="268"/>
                  </a:lnTo>
                  <a:lnTo>
                    <a:pt x="856" y="257"/>
                  </a:lnTo>
                  <a:lnTo>
                    <a:pt x="849" y="248"/>
                  </a:lnTo>
                  <a:lnTo>
                    <a:pt x="839" y="240"/>
                  </a:lnTo>
                  <a:lnTo>
                    <a:pt x="828" y="233"/>
                  </a:lnTo>
                  <a:lnTo>
                    <a:pt x="817" y="228"/>
                  </a:lnTo>
                  <a:lnTo>
                    <a:pt x="806" y="225"/>
                  </a:lnTo>
                  <a:lnTo>
                    <a:pt x="794" y="223"/>
                  </a:lnTo>
                  <a:lnTo>
                    <a:pt x="796" y="211"/>
                  </a:lnTo>
                  <a:lnTo>
                    <a:pt x="797" y="199"/>
                  </a:lnTo>
                  <a:lnTo>
                    <a:pt x="797" y="186"/>
                  </a:lnTo>
                  <a:lnTo>
                    <a:pt x="795" y="174"/>
                  </a:lnTo>
                  <a:lnTo>
                    <a:pt x="792" y="163"/>
                  </a:lnTo>
                  <a:lnTo>
                    <a:pt x="786" y="152"/>
                  </a:lnTo>
                  <a:lnTo>
                    <a:pt x="779" y="141"/>
                  </a:lnTo>
                  <a:lnTo>
                    <a:pt x="771" y="132"/>
                  </a:lnTo>
                  <a:lnTo>
                    <a:pt x="764" y="126"/>
                  </a:lnTo>
                  <a:lnTo>
                    <a:pt x="757" y="121"/>
                  </a:lnTo>
                  <a:lnTo>
                    <a:pt x="750" y="117"/>
                  </a:lnTo>
                  <a:lnTo>
                    <a:pt x="741" y="112"/>
                  </a:lnTo>
                  <a:lnTo>
                    <a:pt x="733" y="109"/>
                  </a:lnTo>
                  <a:lnTo>
                    <a:pt x="724" y="107"/>
                  </a:lnTo>
                  <a:lnTo>
                    <a:pt x="716" y="106"/>
                  </a:lnTo>
                  <a:lnTo>
                    <a:pt x="707" y="106"/>
                  </a:lnTo>
                  <a:lnTo>
                    <a:pt x="693" y="107"/>
                  </a:lnTo>
                  <a:lnTo>
                    <a:pt x="680" y="109"/>
                  </a:lnTo>
                  <a:lnTo>
                    <a:pt x="678" y="97"/>
                  </a:lnTo>
                  <a:lnTo>
                    <a:pt x="675" y="85"/>
                  </a:lnTo>
                  <a:lnTo>
                    <a:pt x="669" y="75"/>
                  </a:lnTo>
                  <a:lnTo>
                    <a:pt x="663" y="64"/>
                  </a:lnTo>
                  <a:lnTo>
                    <a:pt x="655" y="55"/>
                  </a:lnTo>
                  <a:lnTo>
                    <a:pt x="646" y="47"/>
                  </a:lnTo>
                  <a:lnTo>
                    <a:pt x="636" y="39"/>
                  </a:lnTo>
                  <a:lnTo>
                    <a:pt x="624" y="34"/>
                  </a:lnTo>
                  <a:lnTo>
                    <a:pt x="613" y="30"/>
                  </a:lnTo>
                  <a:lnTo>
                    <a:pt x="601" y="27"/>
                  </a:lnTo>
                  <a:lnTo>
                    <a:pt x="588" y="27"/>
                  </a:lnTo>
                  <a:lnTo>
                    <a:pt x="576" y="29"/>
                  </a:lnTo>
                  <a:lnTo>
                    <a:pt x="564" y="31"/>
                  </a:lnTo>
                  <a:lnTo>
                    <a:pt x="553" y="35"/>
                  </a:lnTo>
                  <a:lnTo>
                    <a:pt x="542" y="40"/>
                  </a:lnTo>
                  <a:lnTo>
                    <a:pt x="532" y="48"/>
                  </a:lnTo>
                  <a:lnTo>
                    <a:pt x="526" y="37"/>
                  </a:lnTo>
                  <a:lnTo>
                    <a:pt x="517" y="29"/>
                  </a:lnTo>
                  <a:lnTo>
                    <a:pt x="509" y="20"/>
                  </a:lnTo>
                  <a:lnTo>
                    <a:pt x="499" y="12"/>
                  </a:lnTo>
                  <a:lnTo>
                    <a:pt x="488" y="7"/>
                  </a:lnTo>
                  <a:lnTo>
                    <a:pt x="476" y="3"/>
                  </a:lnTo>
                  <a:lnTo>
                    <a:pt x="465" y="1"/>
                  </a:lnTo>
                  <a:lnTo>
                    <a:pt x="452" y="0"/>
                  </a:lnTo>
                  <a:lnTo>
                    <a:pt x="439" y="1"/>
                  </a:lnTo>
                  <a:lnTo>
                    <a:pt x="427" y="3"/>
                  </a:lnTo>
                  <a:lnTo>
                    <a:pt x="415" y="7"/>
                  </a:lnTo>
                  <a:lnTo>
                    <a:pt x="404" y="12"/>
                  </a:lnTo>
                  <a:lnTo>
                    <a:pt x="395" y="20"/>
                  </a:lnTo>
                  <a:lnTo>
                    <a:pt x="385" y="29"/>
                  </a:lnTo>
                  <a:lnTo>
                    <a:pt x="378" y="37"/>
                  </a:lnTo>
                  <a:lnTo>
                    <a:pt x="371" y="48"/>
                  </a:lnTo>
                  <a:lnTo>
                    <a:pt x="362" y="40"/>
                  </a:lnTo>
                  <a:lnTo>
                    <a:pt x="351" y="35"/>
                  </a:lnTo>
                  <a:lnTo>
                    <a:pt x="339" y="31"/>
                  </a:lnTo>
                  <a:lnTo>
                    <a:pt x="327" y="29"/>
                  </a:lnTo>
                  <a:lnTo>
                    <a:pt x="315" y="27"/>
                  </a:lnTo>
                  <a:lnTo>
                    <a:pt x="303" y="27"/>
                  </a:lnTo>
                  <a:lnTo>
                    <a:pt x="291" y="30"/>
                  </a:lnTo>
                  <a:lnTo>
                    <a:pt x="279" y="34"/>
                  </a:lnTo>
                  <a:lnTo>
                    <a:pt x="267" y="39"/>
                  </a:lnTo>
                  <a:lnTo>
                    <a:pt x="258" y="47"/>
                  </a:lnTo>
                  <a:lnTo>
                    <a:pt x="248" y="55"/>
                  </a:lnTo>
                  <a:lnTo>
                    <a:pt x="240" y="64"/>
                  </a:lnTo>
                  <a:lnTo>
                    <a:pt x="234" y="75"/>
                  </a:lnTo>
                  <a:lnTo>
                    <a:pt x="229" y="85"/>
                  </a:lnTo>
                  <a:lnTo>
                    <a:pt x="225" y="97"/>
                  </a:lnTo>
                  <a:lnTo>
                    <a:pt x="223" y="109"/>
                  </a:lnTo>
                  <a:lnTo>
                    <a:pt x="210" y="107"/>
                  </a:lnTo>
                  <a:lnTo>
                    <a:pt x="196" y="106"/>
                  </a:lnTo>
                  <a:lnTo>
                    <a:pt x="188" y="106"/>
                  </a:lnTo>
                  <a:lnTo>
                    <a:pt x="178" y="107"/>
                  </a:lnTo>
                  <a:lnTo>
                    <a:pt x="170" y="109"/>
                  </a:lnTo>
                  <a:lnTo>
                    <a:pt x="162" y="112"/>
                  </a:lnTo>
                  <a:lnTo>
                    <a:pt x="154" y="117"/>
                  </a:lnTo>
                  <a:lnTo>
                    <a:pt x="146" y="121"/>
                  </a:lnTo>
                  <a:lnTo>
                    <a:pt x="139" y="126"/>
                  </a:lnTo>
                  <a:lnTo>
                    <a:pt x="132" y="132"/>
                  </a:lnTo>
                  <a:lnTo>
                    <a:pt x="124" y="141"/>
                  </a:lnTo>
                  <a:lnTo>
                    <a:pt x="117" y="152"/>
                  </a:lnTo>
                  <a:lnTo>
                    <a:pt x="112" y="163"/>
                  </a:lnTo>
                  <a:lnTo>
                    <a:pt x="108" y="174"/>
                  </a:lnTo>
                  <a:lnTo>
                    <a:pt x="106" y="186"/>
                  </a:lnTo>
                  <a:lnTo>
                    <a:pt x="105" y="199"/>
                  </a:lnTo>
                  <a:lnTo>
                    <a:pt x="107" y="211"/>
                  </a:lnTo>
                  <a:lnTo>
                    <a:pt x="110" y="223"/>
                  </a:lnTo>
                  <a:lnTo>
                    <a:pt x="98" y="225"/>
                  </a:lnTo>
                  <a:lnTo>
                    <a:pt x="86" y="228"/>
                  </a:lnTo>
                  <a:lnTo>
                    <a:pt x="74" y="233"/>
                  </a:lnTo>
                  <a:lnTo>
                    <a:pt x="65" y="240"/>
                  </a:lnTo>
                  <a:lnTo>
                    <a:pt x="55" y="248"/>
                  </a:lnTo>
                  <a:lnTo>
                    <a:pt x="47" y="257"/>
                  </a:lnTo>
                  <a:lnTo>
                    <a:pt x="40" y="268"/>
                  </a:lnTo>
                  <a:lnTo>
                    <a:pt x="34" y="278"/>
                  </a:lnTo>
                  <a:lnTo>
                    <a:pt x="30" y="290"/>
                  </a:lnTo>
                  <a:lnTo>
                    <a:pt x="28" y="303"/>
                  </a:lnTo>
                  <a:lnTo>
                    <a:pt x="28" y="315"/>
                  </a:lnTo>
                  <a:lnTo>
                    <a:pt x="29" y="327"/>
                  </a:lnTo>
                  <a:lnTo>
                    <a:pt x="31" y="339"/>
                  </a:lnTo>
                  <a:lnTo>
                    <a:pt x="36" y="350"/>
                  </a:lnTo>
                  <a:lnTo>
                    <a:pt x="41" y="361"/>
                  </a:lnTo>
                  <a:lnTo>
                    <a:pt x="48" y="371"/>
                  </a:lnTo>
                  <a:lnTo>
                    <a:pt x="38" y="377"/>
                  </a:lnTo>
                  <a:lnTo>
                    <a:pt x="28" y="386"/>
                  </a:lnTo>
                  <a:lnTo>
                    <a:pt x="21" y="394"/>
                  </a:lnTo>
                  <a:lnTo>
                    <a:pt x="13" y="404"/>
                  </a:lnTo>
                  <a:lnTo>
                    <a:pt x="8" y="415"/>
                  </a:lnTo>
                  <a:lnTo>
                    <a:pt x="3" y="427"/>
                  </a:lnTo>
                  <a:lnTo>
                    <a:pt x="1" y="438"/>
                  </a:lnTo>
                  <a:lnTo>
                    <a:pt x="0" y="451"/>
                  </a:lnTo>
                  <a:lnTo>
                    <a:pt x="1" y="464"/>
                  </a:lnTo>
                  <a:lnTo>
                    <a:pt x="3" y="476"/>
                  </a:lnTo>
                  <a:lnTo>
                    <a:pt x="8" y="488"/>
                  </a:lnTo>
                  <a:lnTo>
                    <a:pt x="13" y="498"/>
                  </a:lnTo>
                  <a:lnTo>
                    <a:pt x="21" y="508"/>
                  </a:lnTo>
                  <a:lnTo>
                    <a:pt x="28" y="518"/>
                  </a:lnTo>
                  <a:lnTo>
                    <a:pt x="38" y="525"/>
                  </a:lnTo>
                  <a:lnTo>
                    <a:pt x="48" y="532"/>
                  </a:lnTo>
                  <a:lnTo>
                    <a:pt x="41" y="541"/>
                  </a:lnTo>
                  <a:lnTo>
                    <a:pt x="36" y="552"/>
                  </a:lnTo>
                  <a:lnTo>
                    <a:pt x="31" y="564"/>
                  </a:lnTo>
                  <a:lnTo>
                    <a:pt x="28" y="576"/>
                  </a:lnTo>
                  <a:lnTo>
                    <a:pt x="27" y="587"/>
                  </a:lnTo>
                  <a:lnTo>
                    <a:pt x="28" y="600"/>
                  </a:lnTo>
                  <a:lnTo>
                    <a:pt x="30" y="612"/>
                  </a:lnTo>
                  <a:lnTo>
                    <a:pt x="34" y="624"/>
                  </a:lnTo>
                  <a:lnTo>
                    <a:pt x="40" y="636"/>
                  </a:lnTo>
                  <a:lnTo>
                    <a:pt x="47" y="645"/>
                  </a:lnTo>
                  <a:lnTo>
                    <a:pt x="55" y="655"/>
                  </a:lnTo>
                  <a:lnTo>
                    <a:pt x="65" y="663"/>
                  </a:lnTo>
                  <a:lnTo>
                    <a:pt x="74" y="669"/>
                  </a:lnTo>
                  <a:lnTo>
                    <a:pt x="86" y="674"/>
                  </a:lnTo>
                  <a:lnTo>
                    <a:pt x="98" y="678"/>
                  </a:lnTo>
                  <a:lnTo>
                    <a:pt x="110" y="680"/>
                  </a:lnTo>
                  <a:lnTo>
                    <a:pt x="107" y="691"/>
                  </a:lnTo>
                  <a:lnTo>
                    <a:pt x="105" y="704"/>
                  </a:lnTo>
                  <a:lnTo>
                    <a:pt x="106" y="716"/>
                  </a:lnTo>
                  <a:lnTo>
                    <a:pt x="108" y="728"/>
                  </a:lnTo>
                  <a:lnTo>
                    <a:pt x="112" y="740"/>
                  </a:lnTo>
                  <a:lnTo>
                    <a:pt x="117" y="750"/>
                  </a:lnTo>
                  <a:lnTo>
                    <a:pt x="124" y="761"/>
                  </a:lnTo>
                  <a:lnTo>
                    <a:pt x="132" y="771"/>
                  </a:lnTo>
                  <a:lnTo>
                    <a:pt x="139" y="777"/>
                  </a:lnTo>
                  <a:lnTo>
                    <a:pt x="146" y="783"/>
                  </a:lnTo>
                  <a:lnTo>
                    <a:pt x="154" y="787"/>
                  </a:lnTo>
                  <a:lnTo>
                    <a:pt x="162" y="790"/>
                  </a:lnTo>
                  <a:lnTo>
                    <a:pt x="170" y="793"/>
                  </a:lnTo>
                  <a:lnTo>
                    <a:pt x="178" y="796"/>
                  </a:lnTo>
                  <a:lnTo>
                    <a:pt x="188" y="797"/>
                  </a:lnTo>
                  <a:lnTo>
                    <a:pt x="196" y="798"/>
                  </a:lnTo>
                  <a:lnTo>
                    <a:pt x="210" y="797"/>
                  </a:lnTo>
                  <a:lnTo>
                    <a:pt x="223" y="793"/>
                  </a:lnTo>
                  <a:lnTo>
                    <a:pt x="225" y="805"/>
                  </a:lnTo>
                  <a:lnTo>
                    <a:pt x="229" y="817"/>
                  </a:lnTo>
                  <a:lnTo>
                    <a:pt x="234" y="828"/>
                  </a:lnTo>
                  <a:lnTo>
                    <a:pt x="240" y="838"/>
                  </a:lnTo>
                  <a:lnTo>
                    <a:pt x="248" y="848"/>
                  </a:lnTo>
                  <a:lnTo>
                    <a:pt x="258" y="856"/>
                  </a:lnTo>
                  <a:lnTo>
                    <a:pt x="267" y="863"/>
                  </a:lnTo>
                  <a:lnTo>
                    <a:pt x="279" y="868"/>
                  </a:lnTo>
                  <a:lnTo>
                    <a:pt x="291" y="873"/>
                  </a:lnTo>
                  <a:lnTo>
                    <a:pt x="303" y="875"/>
                  </a:lnTo>
                  <a:lnTo>
                    <a:pt x="315" y="875"/>
                  </a:lnTo>
                  <a:lnTo>
                    <a:pt x="327" y="874"/>
                  </a:lnTo>
                  <a:lnTo>
                    <a:pt x="339" y="872"/>
                  </a:lnTo>
                  <a:lnTo>
                    <a:pt x="351" y="867"/>
                  </a:lnTo>
                  <a:lnTo>
                    <a:pt x="362" y="862"/>
                  </a:lnTo>
                  <a:lnTo>
                    <a:pt x="371" y="855"/>
                  </a:lnTo>
                  <a:lnTo>
                    <a:pt x="378" y="865"/>
                  </a:lnTo>
                  <a:lnTo>
                    <a:pt x="385" y="875"/>
                  </a:lnTo>
                  <a:lnTo>
                    <a:pt x="395" y="882"/>
                  </a:lnTo>
                  <a:lnTo>
                    <a:pt x="404" y="890"/>
                  </a:lnTo>
                  <a:lnTo>
                    <a:pt x="415" y="895"/>
                  </a:lnTo>
                  <a:lnTo>
                    <a:pt x="427" y="900"/>
                  </a:lnTo>
                  <a:lnTo>
                    <a:pt x="439" y="902"/>
                  </a:lnTo>
                  <a:lnTo>
                    <a:pt x="452" y="903"/>
                  </a:lnTo>
                  <a:lnTo>
                    <a:pt x="465" y="902"/>
                  </a:lnTo>
                  <a:lnTo>
                    <a:pt x="476" y="900"/>
                  </a:lnTo>
                  <a:lnTo>
                    <a:pt x="488" y="895"/>
                  </a:lnTo>
                  <a:lnTo>
                    <a:pt x="499" y="890"/>
                  </a:lnTo>
                  <a:lnTo>
                    <a:pt x="509" y="882"/>
                  </a:lnTo>
                  <a:lnTo>
                    <a:pt x="517" y="875"/>
                  </a:lnTo>
                  <a:lnTo>
                    <a:pt x="526" y="865"/>
                  </a:lnTo>
                  <a:lnTo>
                    <a:pt x="532" y="855"/>
                  </a:lnTo>
                  <a:lnTo>
                    <a:pt x="542" y="862"/>
                  </a:lnTo>
                  <a:lnTo>
                    <a:pt x="553" y="867"/>
                  </a:lnTo>
                  <a:lnTo>
                    <a:pt x="564" y="872"/>
                  </a:lnTo>
                  <a:lnTo>
                    <a:pt x="576" y="874"/>
                  </a:lnTo>
                  <a:lnTo>
                    <a:pt x="588" y="875"/>
                  </a:lnTo>
                  <a:lnTo>
                    <a:pt x="601" y="875"/>
                  </a:lnTo>
                  <a:lnTo>
                    <a:pt x="613" y="873"/>
                  </a:lnTo>
                  <a:lnTo>
                    <a:pt x="624" y="868"/>
                  </a:lnTo>
                  <a:lnTo>
                    <a:pt x="636" y="863"/>
                  </a:lnTo>
                  <a:lnTo>
                    <a:pt x="646" y="856"/>
                  </a:lnTo>
                  <a:lnTo>
                    <a:pt x="655" y="848"/>
                  </a:lnTo>
                  <a:lnTo>
                    <a:pt x="663" y="838"/>
                  </a:lnTo>
                  <a:lnTo>
                    <a:pt x="669" y="828"/>
                  </a:lnTo>
                  <a:lnTo>
                    <a:pt x="675" y="817"/>
                  </a:lnTo>
                  <a:lnTo>
                    <a:pt x="678" y="805"/>
                  </a:lnTo>
                  <a:lnTo>
                    <a:pt x="680" y="793"/>
                  </a:lnTo>
                  <a:lnTo>
                    <a:pt x="693" y="797"/>
                  </a:lnTo>
                  <a:lnTo>
                    <a:pt x="707" y="798"/>
                  </a:lnTo>
                  <a:lnTo>
                    <a:pt x="716" y="797"/>
                  </a:lnTo>
                  <a:lnTo>
                    <a:pt x="724" y="796"/>
                  </a:lnTo>
                  <a:lnTo>
                    <a:pt x="733" y="793"/>
                  </a:lnTo>
                  <a:lnTo>
                    <a:pt x="741" y="790"/>
                  </a:lnTo>
                  <a:lnTo>
                    <a:pt x="750" y="787"/>
                  </a:lnTo>
                  <a:lnTo>
                    <a:pt x="757" y="783"/>
                  </a:lnTo>
                  <a:lnTo>
                    <a:pt x="764" y="777"/>
                  </a:lnTo>
                  <a:lnTo>
                    <a:pt x="771" y="771"/>
                  </a:lnTo>
                  <a:lnTo>
                    <a:pt x="779" y="761"/>
                  </a:lnTo>
                  <a:lnTo>
                    <a:pt x="786" y="750"/>
                  </a:lnTo>
                  <a:lnTo>
                    <a:pt x="792" y="740"/>
                  </a:lnTo>
                  <a:lnTo>
                    <a:pt x="795" y="728"/>
                  </a:lnTo>
                  <a:lnTo>
                    <a:pt x="797" y="716"/>
                  </a:lnTo>
                  <a:lnTo>
                    <a:pt x="797" y="704"/>
                  </a:lnTo>
                  <a:lnTo>
                    <a:pt x="796" y="691"/>
                  </a:lnTo>
                  <a:lnTo>
                    <a:pt x="794" y="680"/>
                  </a:lnTo>
                  <a:lnTo>
                    <a:pt x="806" y="678"/>
                  </a:lnTo>
                  <a:lnTo>
                    <a:pt x="817" y="674"/>
                  </a:lnTo>
                  <a:lnTo>
                    <a:pt x="828" y="669"/>
                  </a:lnTo>
                  <a:lnTo>
                    <a:pt x="839" y="663"/>
                  </a:lnTo>
                  <a:lnTo>
                    <a:pt x="849" y="655"/>
                  </a:lnTo>
                  <a:lnTo>
                    <a:pt x="856" y="645"/>
                  </a:lnTo>
                  <a:lnTo>
                    <a:pt x="864" y="636"/>
                  </a:lnTo>
                  <a:lnTo>
                    <a:pt x="869" y="624"/>
                  </a:lnTo>
                  <a:lnTo>
                    <a:pt x="873" y="612"/>
                  </a:lnTo>
                  <a:lnTo>
                    <a:pt x="875" y="600"/>
                  </a:lnTo>
                  <a:lnTo>
                    <a:pt x="875" y="587"/>
                  </a:lnTo>
                  <a:lnTo>
                    <a:pt x="874" y="576"/>
                  </a:lnTo>
                  <a:lnTo>
                    <a:pt x="872" y="564"/>
                  </a:lnTo>
                  <a:lnTo>
                    <a:pt x="868" y="552"/>
                  </a:lnTo>
                  <a:lnTo>
                    <a:pt x="862" y="541"/>
                  </a:lnTo>
                  <a:lnTo>
                    <a:pt x="855" y="532"/>
                  </a:lnTo>
                  <a:lnTo>
                    <a:pt x="866" y="525"/>
                  </a:lnTo>
                  <a:lnTo>
                    <a:pt x="874" y="518"/>
                  </a:lnTo>
                  <a:lnTo>
                    <a:pt x="883" y="508"/>
                  </a:lnTo>
                  <a:lnTo>
                    <a:pt x="890" y="498"/>
                  </a:lnTo>
                  <a:lnTo>
                    <a:pt x="896" y="488"/>
                  </a:lnTo>
                  <a:lnTo>
                    <a:pt x="900" y="476"/>
                  </a:lnTo>
                  <a:lnTo>
                    <a:pt x="902" y="464"/>
                  </a:lnTo>
                  <a:lnTo>
                    <a:pt x="903" y="45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128" name="Group 127"/>
          <p:cNvGrpSpPr/>
          <p:nvPr/>
        </p:nvGrpSpPr>
        <p:grpSpPr>
          <a:xfrm>
            <a:off x="5885414" y="4517581"/>
            <a:ext cx="420692" cy="418367"/>
            <a:chOff x="4892675" y="3090863"/>
            <a:chExt cx="287338" cy="285750"/>
          </a:xfrm>
          <a:solidFill>
            <a:schemeClr val="bg1"/>
          </a:solidFill>
        </p:grpSpPr>
        <p:sp>
          <p:nvSpPr>
            <p:cNvPr id="129" name="Freeform 998"/>
            <p:cNvSpPr>
              <a:spLocks noEditPoints="1"/>
            </p:cNvSpPr>
            <p:nvPr/>
          </p:nvSpPr>
          <p:spPr bwMode="auto">
            <a:xfrm>
              <a:off x="4892675" y="3090863"/>
              <a:ext cx="200025" cy="257175"/>
            </a:xfrm>
            <a:custGeom>
              <a:avLst/>
              <a:gdLst>
                <a:gd name="T0" fmla="*/ 350 w 506"/>
                <a:gd name="T1" fmla="*/ 157 h 651"/>
                <a:gd name="T2" fmla="*/ 350 w 506"/>
                <a:gd name="T3" fmla="*/ 12 h 651"/>
                <a:gd name="T4" fmla="*/ 494 w 506"/>
                <a:gd name="T5" fmla="*/ 157 h 651"/>
                <a:gd name="T6" fmla="*/ 350 w 506"/>
                <a:gd name="T7" fmla="*/ 157 h 651"/>
                <a:gd name="T8" fmla="*/ 447 w 506"/>
                <a:gd name="T9" fmla="*/ 458 h 651"/>
                <a:gd name="T10" fmla="*/ 449 w 506"/>
                <a:gd name="T11" fmla="*/ 442 h 651"/>
                <a:gd name="T12" fmla="*/ 453 w 506"/>
                <a:gd name="T13" fmla="*/ 426 h 651"/>
                <a:gd name="T14" fmla="*/ 458 w 506"/>
                <a:gd name="T15" fmla="*/ 411 h 651"/>
                <a:gd name="T16" fmla="*/ 465 w 506"/>
                <a:gd name="T17" fmla="*/ 398 h 651"/>
                <a:gd name="T18" fmla="*/ 473 w 506"/>
                <a:gd name="T19" fmla="*/ 386 h 651"/>
                <a:gd name="T20" fmla="*/ 483 w 506"/>
                <a:gd name="T21" fmla="*/ 374 h 651"/>
                <a:gd name="T22" fmla="*/ 495 w 506"/>
                <a:gd name="T23" fmla="*/ 364 h 651"/>
                <a:gd name="T24" fmla="*/ 506 w 506"/>
                <a:gd name="T25" fmla="*/ 356 h 651"/>
                <a:gd name="T26" fmla="*/ 506 w 506"/>
                <a:gd name="T27" fmla="*/ 157 h 651"/>
                <a:gd name="T28" fmla="*/ 505 w 506"/>
                <a:gd name="T29" fmla="*/ 153 h 651"/>
                <a:gd name="T30" fmla="*/ 503 w 506"/>
                <a:gd name="T31" fmla="*/ 149 h 651"/>
                <a:gd name="T32" fmla="*/ 358 w 506"/>
                <a:gd name="T33" fmla="*/ 4 h 651"/>
                <a:gd name="T34" fmla="*/ 354 w 506"/>
                <a:gd name="T35" fmla="*/ 1 h 651"/>
                <a:gd name="T36" fmla="*/ 350 w 506"/>
                <a:gd name="T37" fmla="*/ 0 h 651"/>
                <a:gd name="T38" fmla="*/ 12 w 506"/>
                <a:gd name="T39" fmla="*/ 0 h 651"/>
                <a:gd name="T40" fmla="*/ 7 w 506"/>
                <a:gd name="T41" fmla="*/ 1 h 651"/>
                <a:gd name="T42" fmla="*/ 4 w 506"/>
                <a:gd name="T43" fmla="*/ 4 h 651"/>
                <a:gd name="T44" fmla="*/ 1 w 506"/>
                <a:gd name="T45" fmla="*/ 8 h 651"/>
                <a:gd name="T46" fmla="*/ 0 w 506"/>
                <a:gd name="T47" fmla="*/ 12 h 651"/>
                <a:gd name="T48" fmla="*/ 0 w 506"/>
                <a:gd name="T49" fmla="*/ 638 h 651"/>
                <a:gd name="T50" fmla="*/ 1 w 506"/>
                <a:gd name="T51" fmla="*/ 644 h 651"/>
                <a:gd name="T52" fmla="*/ 4 w 506"/>
                <a:gd name="T53" fmla="*/ 648 h 651"/>
                <a:gd name="T54" fmla="*/ 7 w 506"/>
                <a:gd name="T55" fmla="*/ 650 h 651"/>
                <a:gd name="T56" fmla="*/ 12 w 506"/>
                <a:gd name="T57" fmla="*/ 651 h 651"/>
                <a:gd name="T58" fmla="*/ 386 w 506"/>
                <a:gd name="T59" fmla="*/ 651 h 651"/>
                <a:gd name="T60" fmla="*/ 386 w 506"/>
                <a:gd name="T61" fmla="*/ 495 h 651"/>
                <a:gd name="T62" fmla="*/ 387 w 506"/>
                <a:gd name="T63" fmla="*/ 488 h 651"/>
                <a:gd name="T64" fmla="*/ 389 w 506"/>
                <a:gd name="T65" fmla="*/ 480 h 651"/>
                <a:gd name="T66" fmla="*/ 392 w 506"/>
                <a:gd name="T67" fmla="*/ 474 h 651"/>
                <a:gd name="T68" fmla="*/ 397 w 506"/>
                <a:gd name="T69" fmla="*/ 469 h 651"/>
                <a:gd name="T70" fmla="*/ 402 w 506"/>
                <a:gd name="T71" fmla="*/ 464 h 651"/>
                <a:gd name="T72" fmla="*/ 408 w 506"/>
                <a:gd name="T73" fmla="*/ 461 h 651"/>
                <a:gd name="T74" fmla="*/ 414 w 506"/>
                <a:gd name="T75" fmla="*/ 459 h 651"/>
                <a:gd name="T76" fmla="*/ 422 w 506"/>
                <a:gd name="T77" fmla="*/ 458 h 651"/>
                <a:gd name="T78" fmla="*/ 447 w 506"/>
                <a:gd name="T79" fmla="*/ 458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06" h="651">
                  <a:moveTo>
                    <a:pt x="350" y="157"/>
                  </a:moveTo>
                  <a:lnTo>
                    <a:pt x="350" y="12"/>
                  </a:lnTo>
                  <a:lnTo>
                    <a:pt x="494" y="157"/>
                  </a:lnTo>
                  <a:lnTo>
                    <a:pt x="350" y="157"/>
                  </a:lnTo>
                  <a:close/>
                  <a:moveTo>
                    <a:pt x="447" y="458"/>
                  </a:moveTo>
                  <a:lnTo>
                    <a:pt x="449" y="442"/>
                  </a:lnTo>
                  <a:lnTo>
                    <a:pt x="453" y="426"/>
                  </a:lnTo>
                  <a:lnTo>
                    <a:pt x="458" y="411"/>
                  </a:lnTo>
                  <a:lnTo>
                    <a:pt x="465" y="398"/>
                  </a:lnTo>
                  <a:lnTo>
                    <a:pt x="473" y="386"/>
                  </a:lnTo>
                  <a:lnTo>
                    <a:pt x="483" y="374"/>
                  </a:lnTo>
                  <a:lnTo>
                    <a:pt x="495" y="364"/>
                  </a:lnTo>
                  <a:lnTo>
                    <a:pt x="506" y="356"/>
                  </a:lnTo>
                  <a:lnTo>
                    <a:pt x="506" y="157"/>
                  </a:lnTo>
                  <a:lnTo>
                    <a:pt x="505" y="153"/>
                  </a:lnTo>
                  <a:lnTo>
                    <a:pt x="503" y="149"/>
                  </a:lnTo>
                  <a:lnTo>
                    <a:pt x="358" y="4"/>
                  </a:lnTo>
                  <a:lnTo>
                    <a:pt x="354" y="1"/>
                  </a:lnTo>
                  <a:lnTo>
                    <a:pt x="350" y="0"/>
                  </a:lnTo>
                  <a:lnTo>
                    <a:pt x="12" y="0"/>
                  </a:lnTo>
                  <a:lnTo>
                    <a:pt x="7" y="1"/>
                  </a:lnTo>
                  <a:lnTo>
                    <a:pt x="4" y="4"/>
                  </a:lnTo>
                  <a:lnTo>
                    <a:pt x="1" y="8"/>
                  </a:lnTo>
                  <a:lnTo>
                    <a:pt x="0" y="12"/>
                  </a:lnTo>
                  <a:lnTo>
                    <a:pt x="0" y="638"/>
                  </a:lnTo>
                  <a:lnTo>
                    <a:pt x="1" y="644"/>
                  </a:lnTo>
                  <a:lnTo>
                    <a:pt x="4" y="648"/>
                  </a:lnTo>
                  <a:lnTo>
                    <a:pt x="7" y="650"/>
                  </a:lnTo>
                  <a:lnTo>
                    <a:pt x="12" y="651"/>
                  </a:lnTo>
                  <a:lnTo>
                    <a:pt x="386" y="651"/>
                  </a:lnTo>
                  <a:lnTo>
                    <a:pt x="386" y="495"/>
                  </a:lnTo>
                  <a:lnTo>
                    <a:pt x="387" y="488"/>
                  </a:lnTo>
                  <a:lnTo>
                    <a:pt x="389" y="480"/>
                  </a:lnTo>
                  <a:lnTo>
                    <a:pt x="392" y="474"/>
                  </a:lnTo>
                  <a:lnTo>
                    <a:pt x="397" y="469"/>
                  </a:lnTo>
                  <a:lnTo>
                    <a:pt x="402" y="464"/>
                  </a:lnTo>
                  <a:lnTo>
                    <a:pt x="408" y="461"/>
                  </a:lnTo>
                  <a:lnTo>
                    <a:pt x="414" y="459"/>
                  </a:lnTo>
                  <a:lnTo>
                    <a:pt x="422" y="458"/>
                  </a:lnTo>
                  <a:lnTo>
                    <a:pt x="447" y="45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 name="Freeform 999"/>
            <p:cNvSpPr>
              <a:spLocks noEditPoints="1"/>
            </p:cNvSpPr>
            <p:nvPr/>
          </p:nvSpPr>
          <p:spPr bwMode="auto">
            <a:xfrm>
              <a:off x="5056188" y="3233738"/>
              <a:ext cx="123825" cy="142875"/>
            </a:xfrm>
            <a:custGeom>
              <a:avLst/>
              <a:gdLst>
                <a:gd name="T0" fmla="*/ 84 w 313"/>
                <a:gd name="T1" fmla="*/ 120 h 361"/>
                <a:gd name="T2" fmla="*/ 85 w 313"/>
                <a:gd name="T3" fmla="*/ 97 h 361"/>
                <a:gd name="T4" fmla="*/ 91 w 313"/>
                <a:gd name="T5" fmla="*/ 73 h 361"/>
                <a:gd name="T6" fmla="*/ 98 w 313"/>
                <a:gd name="T7" fmla="*/ 59 h 361"/>
                <a:gd name="T8" fmla="*/ 103 w 313"/>
                <a:gd name="T9" fmla="*/ 51 h 361"/>
                <a:gd name="T10" fmla="*/ 113 w 313"/>
                <a:gd name="T11" fmla="*/ 40 h 361"/>
                <a:gd name="T12" fmla="*/ 127 w 313"/>
                <a:gd name="T13" fmla="*/ 32 h 361"/>
                <a:gd name="T14" fmla="*/ 144 w 313"/>
                <a:gd name="T15" fmla="*/ 26 h 361"/>
                <a:gd name="T16" fmla="*/ 166 w 313"/>
                <a:gd name="T17" fmla="*/ 25 h 361"/>
                <a:gd name="T18" fmla="*/ 185 w 313"/>
                <a:gd name="T19" fmla="*/ 31 h 361"/>
                <a:gd name="T20" fmla="*/ 199 w 313"/>
                <a:gd name="T21" fmla="*/ 40 h 361"/>
                <a:gd name="T22" fmla="*/ 209 w 313"/>
                <a:gd name="T23" fmla="*/ 51 h 361"/>
                <a:gd name="T24" fmla="*/ 219 w 313"/>
                <a:gd name="T25" fmla="*/ 67 h 361"/>
                <a:gd name="T26" fmla="*/ 225 w 313"/>
                <a:gd name="T27" fmla="*/ 86 h 361"/>
                <a:gd name="T28" fmla="*/ 228 w 313"/>
                <a:gd name="T29" fmla="*/ 101 h 361"/>
                <a:gd name="T30" fmla="*/ 228 w 313"/>
                <a:gd name="T31" fmla="*/ 120 h 361"/>
                <a:gd name="T32" fmla="*/ 168 w 313"/>
                <a:gd name="T33" fmla="*/ 289 h 361"/>
                <a:gd name="T34" fmla="*/ 165 w 313"/>
                <a:gd name="T35" fmla="*/ 297 h 361"/>
                <a:gd name="T36" fmla="*/ 156 w 313"/>
                <a:gd name="T37" fmla="*/ 301 h 361"/>
                <a:gd name="T38" fmla="*/ 148 w 313"/>
                <a:gd name="T39" fmla="*/ 297 h 361"/>
                <a:gd name="T40" fmla="*/ 144 w 313"/>
                <a:gd name="T41" fmla="*/ 289 h 361"/>
                <a:gd name="T42" fmla="*/ 140 w 313"/>
                <a:gd name="T43" fmla="*/ 234 h 361"/>
                <a:gd name="T44" fmla="*/ 134 w 313"/>
                <a:gd name="T45" fmla="*/ 223 h 361"/>
                <a:gd name="T46" fmla="*/ 133 w 313"/>
                <a:gd name="T47" fmla="*/ 211 h 361"/>
                <a:gd name="T48" fmla="*/ 137 w 313"/>
                <a:gd name="T49" fmla="*/ 203 h 361"/>
                <a:gd name="T50" fmla="*/ 143 w 313"/>
                <a:gd name="T51" fmla="*/ 197 h 361"/>
                <a:gd name="T52" fmla="*/ 152 w 313"/>
                <a:gd name="T53" fmla="*/ 193 h 361"/>
                <a:gd name="T54" fmla="*/ 161 w 313"/>
                <a:gd name="T55" fmla="*/ 193 h 361"/>
                <a:gd name="T56" fmla="*/ 169 w 313"/>
                <a:gd name="T57" fmla="*/ 197 h 361"/>
                <a:gd name="T58" fmla="*/ 176 w 313"/>
                <a:gd name="T59" fmla="*/ 203 h 361"/>
                <a:gd name="T60" fmla="*/ 180 w 313"/>
                <a:gd name="T61" fmla="*/ 211 h 361"/>
                <a:gd name="T62" fmla="*/ 180 w 313"/>
                <a:gd name="T63" fmla="*/ 223 h 361"/>
                <a:gd name="T64" fmla="*/ 173 w 313"/>
                <a:gd name="T65" fmla="*/ 234 h 361"/>
                <a:gd name="T66" fmla="*/ 301 w 313"/>
                <a:gd name="T67" fmla="*/ 120 h 361"/>
                <a:gd name="T68" fmla="*/ 253 w 313"/>
                <a:gd name="T69" fmla="*/ 108 h 361"/>
                <a:gd name="T70" fmla="*/ 251 w 313"/>
                <a:gd name="T71" fmla="*/ 87 h 361"/>
                <a:gd name="T72" fmla="*/ 245 w 313"/>
                <a:gd name="T73" fmla="*/ 65 h 361"/>
                <a:gd name="T74" fmla="*/ 237 w 313"/>
                <a:gd name="T75" fmla="*/ 48 h 361"/>
                <a:gd name="T76" fmla="*/ 224 w 313"/>
                <a:gd name="T77" fmla="*/ 31 h 361"/>
                <a:gd name="T78" fmla="*/ 210 w 313"/>
                <a:gd name="T79" fmla="*/ 18 h 361"/>
                <a:gd name="T80" fmla="*/ 194 w 313"/>
                <a:gd name="T81" fmla="*/ 8 h 361"/>
                <a:gd name="T82" fmla="*/ 176 w 313"/>
                <a:gd name="T83" fmla="*/ 2 h 361"/>
                <a:gd name="T84" fmla="*/ 156 w 313"/>
                <a:gd name="T85" fmla="*/ 0 h 361"/>
                <a:gd name="T86" fmla="*/ 137 w 313"/>
                <a:gd name="T87" fmla="*/ 2 h 361"/>
                <a:gd name="T88" fmla="*/ 118 w 313"/>
                <a:gd name="T89" fmla="*/ 8 h 361"/>
                <a:gd name="T90" fmla="*/ 102 w 313"/>
                <a:gd name="T91" fmla="*/ 18 h 361"/>
                <a:gd name="T92" fmla="*/ 96 w 313"/>
                <a:gd name="T93" fmla="*/ 24 h 361"/>
                <a:gd name="T94" fmla="*/ 88 w 313"/>
                <a:gd name="T95" fmla="*/ 31 h 361"/>
                <a:gd name="T96" fmla="*/ 77 w 313"/>
                <a:gd name="T97" fmla="*/ 48 h 361"/>
                <a:gd name="T98" fmla="*/ 67 w 313"/>
                <a:gd name="T99" fmla="*/ 65 h 361"/>
                <a:gd name="T100" fmla="*/ 62 w 313"/>
                <a:gd name="T101" fmla="*/ 87 h 361"/>
                <a:gd name="T102" fmla="*/ 60 w 313"/>
                <a:gd name="T103" fmla="*/ 108 h 361"/>
                <a:gd name="T104" fmla="*/ 12 w 313"/>
                <a:gd name="T105" fmla="*/ 120 h 361"/>
                <a:gd name="T106" fmla="*/ 3 w 313"/>
                <a:gd name="T107" fmla="*/ 123 h 361"/>
                <a:gd name="T108" fmla="*/ 0 w 313"/>
                <a:gd name="T109" fmla="*/ 133 h 361"/>
                <a:gd name="T110" fmla="*/ 1 w 313"/>
                <a:gd name="T111" fmla="*/ 354 h 361"/>
                <a:gd name="T112" fmla="*/ 7 w 313"/>
                <a:gd name="T113" fmla="*/ 360 h 361"/>
                <a:gd name="T114" fmla="*/ 301 w 313"/>
                <a:gd name="T115" fmla="*/ 361 h 361"/>
                <a:gd name="T116" fmla="*/ 309 w 313"/>
                <a:gd name="T117" fmla="*/ 358 h 361"/>
                <a:gd name="T118" fmla="*/ 313 w 313"/>
                <a:gd name="T119" fmla="*/ 349 h 361"/>
                <a:gd name="T120" fmla="*/ 312 w 313"/>
                <a:gd name="T121" fmla="*/ 128 h 361"/>
                <a:gd name="T122" fmla="*/ 306 w 313"/>
                <a:gd name="T123" fmla="*/ 12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3" h="361">
                  <a:moveTo>
                    <a:pt x="228" y="120"/>
                  </a:moveTo>
                  <a:lnTo>
                    <a:pt x="84" y="120"/>
                  </a:lnTo>
                  <a:lnTo>
                    <a:pt x="84" y="108"/>
                  </a:lnTo>
                  <a:lnTo>
                    <a:pt x="85" y="97"/>
                  </a:lnTo>
                  <a:lnTo>
                    <a:pt x="87" y="85"/>
                  </a:lnTo>
                  <a:lnTo>
                    <a:pt x="91" y="73"/>
                  </a:lnTo>
                  <a:lnTo>
                    <a:pt x="96" y="62"/>
                  </a:lnTo>
                  <a:lnTo>
                    <a:pt x="98" y="59"/>
                  </a:lnTo>
                  <a:lnTo>
                    <a:pt x="99" y="57"/>
                  </a:lnTo>
                  <a:lnTo>
                    <a:pt x="103" y="51"/>
                  </a:lnTo>
                  <a:lnTo>
                    <a:pt x="108" y="45"/>
                  </a:lnTo>
                  <a:lnTo>
                    <a:pt x="113" y="40"/>
                  </a:lnTo>
                  <a:lnTo>
                    <a:pt x="119" y="36"/>
                  </a:lnTo>
                  <a:lnTo>
                    <a:pt x="127" y="32"/>
                  </a:lnTo>
                  <a:lnTo>
                    <a:pt x="133" y="29"/>
                  </a:lnTo>
                  <a:lnTo>
                    <a:pt x="144" y="26"/>
                  </a:lnTo>
                  <a:lnTo>
                    <a:pt x="156" y="24"/>
                  </a:lnTo>
                  <a:lnTo>
                    <a:pt x="166" y="25"/>
                  </a:lnTo>
                  <a:lnTo>
                    <a:pt x="176" y="27"/>
                  </a:lnTo>
                  <a:lnTo>
                    <a:pt x="185" y="31"/>
                  </a:lnTo>
                  <a:lnTo>
                    <a:pt x="193" y="36"/>
                  </a:lnTo>
                  <a:lnTo>
                    <a:pt x="199" y="40"/>
                  </a:lnTo>
                  <a:lnTo>
                    <a:pt x="205" y="45"/>
                  </a:lnTo>
                  <a:lnTo>
                    <a:pt x="209" y="51"/>
                  </a:lnTo>
                  <a:lnTo>
                    <a:pt x="214" y="57"/>
                  </a:lnTo>
                  <a:lnTo>
                    <a:pt x="219" y="67"/>
                  </a:lnTo>
                  <a:lnTo>
                    <a:pt x="223" y="78"/>
                  </a:lnTo>
                  <a:lnTo>
                    <a:pt x="225" y="86"/>
                  </a:lnTo>
                  <a:lnTo>
                    <a:pt x="227" y="93"/>
                  </a:lnTo>
                  <a:lnTo>
                    <a:pt x="228" y="101"/>
                  </a:lnTo>
                  <a:lnTo>
                    <a:pt x="228" y="108"/>
                  </a:lnTo>
                  <a:lnTo>
                    <a:pt x="228" y="120"/>
                  </a:lnTo>
                  <a:close/>
                  <a:moveTo>
                    <a:pt x="168" y="238"/>
                  </a:moveTo>
                  <a:lnTo>
                    <a:pt x="168" y="289"/>
                  </a:lnTo>
                  <a:lnTo>
                    <a:pt x="167" y="293"/>
                  </a:lnTo>
                  <a:lnTo>
                    <a:pt x="165" y="297"/>
                  </a:lnTo>
                  <a:lnTo>
                    <a:pt x="161" y="300"/>
                  </a:lnTo>
                  <a:lnTo>
                    <a:pt x="156" y="301"/>
                  </a:lnTo>
                  <a:lnTo>
                    <a:pt x="152" y="300"/>
                  </a:lnTo>
                  <a:lnTo>
                    <a:pt x="148" y="297"/>
                  </a:lnTo>
                  <a:lnTo>
                    <a:pt x="145" y="293"/>
                  </a:lnTo>
                  <a:lnTo>
                    <a:pt x="144" y="289"/>
                  </a:lnTo>
                  <a:lnTo>
                    <a:pt x="144" y="238"/>
                  </a:lnTo>
                  <a:lnTo>
                    <a:pt x="140" y="234"/>
                  </a:lnTo>
                  <a:lnTo>
                    <a:pt x="136" y="230"/>
                  </a:lnTo>
                  <a:lnTo>
                    <a:pt x="134" y="223"/>
                  </a:lnTo>
                  <a:lnTo>
                    <a:pt x="133" y="216"/>
                  </a:lnTo>
                  <a:lnTo>
                    <a:pt x="133" y="211"/>
                  </a:lnTo>
                  <a:lnTo>
                    <a:pt x="135" y="207"/>
                  </a:lnTo>
                  <a:lnTo>
                    <a:pt x="137" y="203"/>
                  </a:lnTo>
                  <a:lnTo>
                    <a:pt x="140" y="199"/>
                  </a:lnTo>
                  <a:lnTo>
                    <a:pt x="143" y="197"/>
                  </a:lnTo>
                  <a:lnTo>
                    <a:pt x="147" y="194"/>
                  </a:lnTo>
                  <a:lnTo>
                    <a:pt x="152" y="193"/>
                  </a:lnTo>
                  <a:lnTo>
                    <a:pt x="156" y="193"/>
                  </a:lnTo>
                  <a:lnTo>
                    <a:pt x="161" y="193"/>
                  </a:lnTo>
                  <a:lnTo>
                    <a:pt x="165" y="194"/>
                  </a:lnTo>
                  <a:lnTo>
                    <a:pt x="169" y="197"/>
                  </a:lnTo>
                  <a:lnTo>
                    <a:pt x="173" y="200"/>
                  </a:lnTo>
                  <a:lnTo>
                    <a:pt x="176" y="203"/>
                  </a:lnTo>
                  <a:lnTo>
                    <a:pt x="179" y="207"/>
                  </a:lnTo>
                  <a:lnTo>
                    <a:pt x="180" y="211"/>
                  </a:lnTo>
                  <a:lnTo>
                    <a:pt x="181" y="216"/>
                  </a:lnTo>
                  <a:lnTo>
                    <a:pt x="180" y="223"/>
                  </a:lnTo>
                  <a:lnTo>
                    <a:pt x="177" y="230"/>
                  </a:lnTo>
                  <a:lnTo>
                    <a:pt x="173" y="234"/>
                  </a:lnTo>
                  <a:lnTo>
                    <a:pt x="168" y="238"/>
                  </a:lnTo>
                  <a:close/>
                  <a:moveTo>
                    <a:pt x="301" y="120"/>
                  </a:moveTo>
                  <a:lnTo>
                    <a:pt x="253" y="120"/>
                  </a:lnTo>
                  <a:lnTo>
                    <a:pt x="253" y="108"/>
                  </a:lnTo>
                  <a:lnTo>
                    <a:pt x="252" y="97"/>
                  </a:lnTo>
                  <a:lnTo>
                    <a:pt x="251" y="87"/>
                  </a:lnTo>
                  <a:lnTo>
                    <a:pt x="249" y="76"/>
                  </a:lnTo>
                  <a:lnTo>
                    <a:pt x="245" y="65"/>
                  </a:lnTo>
                  <a:lnTo>
                    <a:pt x="242" y="56"/>
                  </a:lnTo>
                  <a:lnTo>
                    <a:pt x="237" y="48"/>
                  </a:lnTo>
                  <a:lnTo>
                    <a:pt x="231" y="39"/>
                  </a:lnTo>
                  <a:lnTo>
                    <a:pt x="224" y="31"/>
                  </a:lnTo>
                  <a:lnTo>
                    <a:pt x="218" y="25"/>
                  </a:lnTo>
                  <a:lnTo>
                    <a:pt x="210" y="18"/>
                  </a:lnTo>
                  <a:lnTo>
                    <a:pt x="203" y="13"/>
                  </a:lnTo>
                  <a:lnTo>
                    <a:pt x="194" y="8"/>
                  </a:lnTo>
                  <a:lnTo>
                    <a:pt x="186" y="4"/>
                  </a:lnTo>
                  <a:lnTo>
                    <a:pt x="176" y="2"/>
                  </a:lnTo>
                  <a:lnTo>
                    <a:pt x="166" y="0"/>
                  </a:lnTo>
                  <a:lnTo>
                    <a:pt x="156" y="0"/>
                  </a:lnTo>
                  <a:lnTo>
                    <a:pt x="146" y="0"/>
                  </a:lnTo>
                  <a:lnTo>
                    <a:pt x="137" y="2"/>
                  </a:lnTo>
                  <a:lnTo>
                    <a:pt x="128" y="4"/>
                  </a:lnTo>
                  <a:lnTo>
                    <a:pt x="118" y="8"/>
                  </a:lnTo>
                  <a:lnTo>
                    <a:pt x="110" y="13"/>
                  </a:lnTo>
                  <a:lnTo>
                    <a:pt x="102" y="18"/>
                  </a:lnTo>
                  <a:lnTo>
                    <a:pt x="99" y="20"/>
                  </a:lnTo>
                  <a:lnTo>
                    <a:pt x="96" y="24"/>
                  </a:lnTo>
                  <a:lnTo>
                    <a:pt x="92" y="28"/>
                  </a:lnTo>
                  <a:lnTo>
                    <a:pt x="88" y="31"/>
                  </a:lnTo>
                  <a:lnTo>
                    <a:pt x="82" y="39"/>
                  </a:lnTo>
                  <a:lnTo>
                    <a:pt x="77" y="48"/>
                  </a:lnTo>
                  <a:lnTo>
                    <a:pt x="71" y="56"/>
                  </a:lnTo>
                  <a:lnTo>
                    <a:pt x="67" y="65"/>
                  </a:lnTo>
                  <a:lnTo>
                    <a:pt x="64" y="76"/>
                  </a:lnTo>
                  <a:lnTo>
                    <a:pt x="62" y="87"/>
                  </a:lnTo>
                  <a:lnTo>
                    <a:pt x="60" y="97"/>
                  </a:lnTo>
                  <a:lnTo>
                    <a:pt x="60" y="108"/>
                  </a:lnTo>
                  <a:lnTo>
                    <a:pt x="60" y="120"/>
                  </a:lnTo>
                  <a:lnTo>
                    <a:pt x="12" y="120"/>
                  </a:lnTo>
                  <a:lnTo>
                    <a:pt x="7" y="121"/>
                  </a:lnTo>
                  <a:lnTo>
                    <a:pt x="3" y="123"/>
                  </a:lnTo>
                  <a:lnTo>
                    <a:pt x="1" y="128"/>
                  </a:lnTo>
                  <a:lnTo>
                    <a:pt x="0" y="133"/>
                  </a:lnTo>
                  <a:lnTo>
                    <a:pt x="0" y="349"/>
                  </a:lnTo>
                  <a:lnTo>
                    <a:pt x="1" y="354"/>
                  </a:lnTo>
                  <a:lnTo>
                    <a:pt x="3" y="358"/>
                  </a:lnTo>
                  <a:lnTo>
                    <a:pt x="7" y="360"/>
                  </a:lnTo>
                  <a:lnTo>
                    <a:pt x="12" y="361"/>
                  </a:lnTo>
                  <a:lnTo>
                    <a:pt x="301" y="361"/>
                  </a:lnTo>
                  <a:lnTo>
                    <a:pt x="306" y="360"/>
                  </a:lnTo>
                  <a:lnTo>
                    <a:pt x="309" y="358"/>
                  </a:lnTo>
                  <a:lnTo>
                    <a:pt x="312" y="354"/>
                  </a:lnTo>
                  <a:lnTo>
                    <a:pt x="313" y="349"/>
                  </a:lnTo>
                  <a:lnTo>
                    <a:pt x="313" y="133"/>
                  </a:lnTo>
                  <a:lnTo>
                    <a:pt x="312" y="128"/>
                  </a:lnTo>
                  <a:lnTo>
                    <a:pt x="309" y="123"/>
                  </a:lnTo>
                  <a:lnTo>
                    <a:pt x="306" y="121"/>
                  </a:lnTo>
                  <a:lnTo>
                    <a:pt x="301" y="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31" name="Group 130"/>
          <p:cNvGrpSpPr/>
          <p:nvPr/>
        </p:nvGrpSpPr>
        <p:grpSpPr>
          <a:xfrm>
            <a:off x="4142160" y="3233383"/>
            <a:ext cx="460204" cy="352823"/>
            <a:chOff x="2039938" y="3365500"/>
            <a:chExt cx="285750" cy="219075"/>
          </a:xfrm>
          <a:solidFill>
            <a:schemeClr val="accent4"/>
          </a:solidFill>
        </p:grpSpPr>
        <p:sp>
          <p:nvSpPr>
            <p:cNvPr id="132" name="Freeform 4763"/>
            <p:cNvSpPr>
              <a:spLocks noEditPoints="1"/>
            </p:cNvSpPr>
            <p:nvPr/>
          </p:nvSpPr>
          <p:spPr bwMode="auto">
            <a:xfrm>
              <a:off x="2039938" y="3365500"/>
              <a:ext cx="285750" cy="47625"/>
            </a:xfrm>
            <a:custGeom>
              <a:avLst/>
              <a:gdLst>
                <a:gd name="T0" fmla="*/ 289 w 902"/>
                <a:gd name="T1" fmla="*/ 118 h 150"/>
                <a:gd name="T2" fmla="*/ 276 w 902"/>
                <a:gd name="T3" fmla="*/ 106 h 150"/>
                <a:gd name="T4" fmla="*/ 270 w 902"/>
                <a:gd name="T5" fmla="*/ 90 h 150"/>
                <a:gd name="T6" fmla="*/ 276 w 902"/>
                <a:gd name="T7" fmla="*/ 73 h 150"/>
                <a:gd name="T8" fmla="*/ 289 w 902"/>
                <a:gd name="T9" fmla="*/ 62 h 150"/>
                <a:gd name="T10" fmla="*/ 306 w 902"/>
                <a:gd name="T11" fmla="*/ 60 h 150"/>
                <a:gd name="T12" fmla="*/ 322 w 902"/>
                <a:gd name="T13" fmla="*/ 69 h 150"/>
                <a:gd name="T14" fmla="*/ 330 w 902"/>
                <a:gd name="T15" fmla="*/ 84 h 150"/>
                <a:gd name="T16" fmla="*/ 328 w 902"/>
                <a:gd name="T17" fmla="*/ 102 h 150"/>
                <a:gd name="T18" fmla="*/ 318 w 902"/>
                <a:gd name="T19" fmla="*/ 114 h 150"/>
                <a:gd name="T20" fmla="*/ 300 w 902"/>
                <a:gd name="T21" fmla="*/ 120 h 150"/>
                <a:gd name="T22" fmla="*/ 198 w 902"/>
                <a:gd name="T23" fmla="*/ 118 h 150"/>
                <a:gd name="T24" fmla="*/ 186 w 902"/>
                <a:gd name="T25" fmla="*/ 106 h 150"/>
                <a:gd name="T26" fmla="*/ 180 w 902"/>
                <a:gd name="T27" fmla="*/ 90 h 150"/>
                <a:gd name="T28" fmla="*/ 186 w 902"/>
                <a:gd name="T29" fmla="*/ 73 h 150"/>
                <a:gd name="T30" fmla="*/ 198 w 902"/>
                <a:gd name="T31" fmla="*/ 62 h 150"/>
                <a:gd name="T32" fmla="*/ 217 w 902"/>
                <a:gd name="T33" fmla="*/ 60 h 150"/>
                <a:gd name="T34" fmla="*/ 232 w 902"/>
                <a:gd name="T35" fmla="*/ 69 h 150"/>
                <a:gd name="T36" fmla="*/ 240 w 902"/>
                <a:gd name="T37" fmla="*/ 84 h 150"/>
                <a:gd name="T38" fmla="*/ 238 w 902"/>
                <a:gd name="T39" fmla="*/ 102 h 150"/>
                <a:gd name="T40" fmla="*/ 227 w 902"/>
                <a:gd name="T41" fmla="*/ 114 h 150"/>
                <a:gd name="T42" fmla="*/ 210 w 902"/>
                <a:gd name="T43" fmla="*/ 120 h 150"/>
                <a:gd name="T44" fmla="*/ 109 w 902"/>
                <a:gd name="T45" fmla="*/ 118 h 150"/>
                <a:gd name="T46" fmla="*/ 95 w 902"/>
                <a:gd name="T47" fmla="*/ 106 h 150"/>
                <a:gd name="T48" fmla="*/ 91 w 902"/>
                <a:gd name="T49" fmla="*/ 90 h 150"/>
                <a:gd name="T50" fmla="*/ 95 w 902"/>
                <a:gd name="T51" fmla="*/ 73 h 150"/>
                <a:gd name="T52" fmla="*/ 109 w 902"/>
                <a:gd name="T53" fmla="*/ 62 h 150"/>
                <a:gd name="T54" fmla="*/ 127 w 902"/>
                <a:gd name="T55" fmla="*/ 60 h 150"/>
                <a:gd name="T56" fmla="*/ 142 w 902"/>
                <a:gd name="T57" fmla="*/ 69 h 150"/>
                <a:gd name="T58" fmla="*/ 150 w 902"/>
                <a:gd name="T59" fmla="*/ 84 h 150"/>
                <a:gd name="T60" fmla="*/ 149 w 902"/>
                <a:gd name="T61" fmla="*/ 102 h 150"/>
                <a:gd name="T62" fmla="*/ 137 w 902"/>
                <a:gd name="T63" fmla="*/ 114 h 150"/>
                <a:gd name="T64" fmla="*/ 121 w 902"/>
                <a:gd name="T65" fmla="*/ 120 h 150"/>
                <a:gd name="T66" fmla="*/ 81 w 902"/>
                <a:gd name="T67" fmla="*/ 0 h 150"/>
                <a:gd name="T68" fmla="*/ 55 w 902"/>
                <a:gd name="T69" fmla="*/ 7 h 150"/>
                <a:gd name="T70" fmla="*/ 33 w 902"/>
                <a:gd name="T71" fmla="*/ 20 h 150"/>
                <a:gd name="T72" fmla="*/ 15 w 902"/>
                <a:gd name="T73" fmla="*/ 39 h 150"/>
                <a:gd name="T74" fmla="*/ 4 w 902"/>
                <a:gd name="T75" fmla="*/ 63 h 150"/>
                <a:gd name="T76" fmla="*/ 0 w 902"/>
                <a:gd name="T77" fmla="*/ 90 h 150"/>
                <a:gd name="T78" fmla="*/ 902 w 902"/>
                <a:gd name="T79" fmla="*/ 90 h 150"/>
                <a:gd name="T80" fmla="*/ 897 w 902"/>
                <a:gd name="T81" fmla="*/ 63 h 150"/>
                <a:gd name="T82" fmla="*/ 886 w 902"/>
                <a:gd name="T83" fmla="*/ 39 h 150"/>
                <a:gd name="T84" fmla="*/ 869 w 902"/>
                <a:gd name="T85" fmla="*/ 20 h 150"/>
                <a:gd name="T86" fmla="*/ 846 w 902"/>
                <a:gd name="T87" fmla="*/ 7 h 150"/>
                <a:gd name="T88" fmla="*/ 820 w 902"/>
                <a:gd name="T8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02" h="150">
                  <a:moveTo>
                    <a:pt x="300" y="120"/>
                  </a:moveTo>
                  <a:lnTo>
                    <a:pt x="295" y="119"/>
                  </a:lnTo>
                  <a:lnTo>
                    <a:pt x="289" y="118"/>
                  </a:lnTo>
                  <a:lnTo>
                    <a:pt x="284" y="114"/>
                  </a:lnTo>
                  <a:lnTo>
                    <a:pt x="280" y="111"/>
                  </a:lnTo>
                  <a:lnTo>
                    <a:pt x="276" y="106"/>
                  </a:lnTo>
                  <a:lnTo>
                    <a:pt x="273" y="102"/>
                  </a:lnTo>
                  <a:lnTo>
                    <a:pt x="271" y="96"/>
                  </a:lnTo>
                  <a:lnTo>
                    <a:pt x="270" y="90"/>
                  </a:lnTo>
                  <a:lnTo>
                    <a:pt x="271" y="84"/>
                  </a:lnTo>
                  <a:lnTo>
                    <a:pt x="273" y="78"/>
                  </a:lnTo>
                  <a:lnTo>
                    <a:pt x="276" y="73"/>
                  </a:lnTo>
                  <a:lnTo>
                    <a:pt x="280" y="69"/>
                  </a:lnTo>
                  <a:lnTo>
                    <a:pt x="284" y="64"/>
                  </a:lnTo>
                  <a:lnTo>
                    <a:pt x="289" y="62"/>
                  </a:lnTo>
                  <a:lnTo>
                    <a:pt x="295" y="60"/>
                  </a:lnTo>
                  <a:lnTo>
                    <a:pt x="300" y="60"/>
                  </a:lnTo>
                  <a:lnTo>
                    <a:pt x="306" y="60"/>
                  </a:lnTo>
                  <a:lnTo>
                    <a:pt x="312" y="62"/>
                  </a:lnTo>
                  <a:lnTo>
                    <a:pt x="318" y="64"/>
                  </a:lnTo>
                  <a:lnTo>
                    <a:pt x="322" y="69"/>
                  </a:lnTo>
                  <a:lnTo>
                    <a:pt x="326" y="73"/>
                  </a:lnTo>
                  <a:lnTo>
                    <a:pt x="328" y="78"/>
                  </a:lnTo>
                  <a:lnTo>
                    <a:pt x="330" y="84"/>
                  </a:lnTo>
                  <a:lnTo>
                    <a:pt x="330" y="90"/>
                  </a:lnTo>
                  <a:lnTo>
                    <a:pt x="330" y="96"/>
                  </a:lnTo>
                  <a:lnTo>
                    <a:pt x="328" y="102"/>
                  </a:lnTo>
                  <a:lnTo>
                    <a:pt x="326" y="106"/>
                  </a:lnTo>
                  <a:lnTo>
                    <a:pt x="322" y="111"/>
                  </a:lnTo>
                  <a:lnTo>
                    <a:pt x="318" y="114"/>
                  </a:lnTo>
                  <a:lnTo>
                    <a:pt x="312" y="118"/>
                  </a:lnTo>
                  <a:lnTo>
                    <a:pt x="306" y="119"/>
                  </a:lnTo>
                  <a:lnTo>
                    <a:pt x="300" y="120"/>
                  </a:lnTo>
                  <a:close/>
                  <a:moveTo>
                    <a:pt x="210" y="120"/>
                  </a:moveTo>
                  <a:lnTo>
                    <a:pt x="204" y="119"/>
                  </a:lnTo>
                  <a:lnTo>
                    <a:pt x="198" y="118"/>
                  </a:lnTo>
                  <a:lnTo>
                    <a:pt x="194" y="114"/>
                  </a:lnTo>
                  <a:lnTo>
                    <a:pt x="189" y="111"/>
                  </a:lnTo>
                  <a:lnTo>
                    <a:pt x="186" y="106"/>
                  </a:lnTo>
                  <a:lnTo>
                    <a:pt x="183" y="102"/>
                  </a:lnTo>
                  <a:lnTo>
                    <a:pt x="181" y="96"/>
                  </a:lnTo>
                  <a:lnTo>
                    <a:pt x="180" y="90"/>
                  </a:lnTo>
                  <a:lnTo>
                    <a:pt x="181" y="84"/>
                  </a:lnTo>
                  <a:lnTo>
                    <a:pt x="183" y="78"/>
                  </a:lnTo>
                  <a:lnTo>
                    <a:pt x="186" y="73"/>
                  </a:lnTo>
                  <a:lnTo>
                    <a:pt x="189" y="69"/>
                  </a:lnTo>
                  <a:lnTo>
                    <a:pt x="194" y="64"/>
                  </a:lnTo>
                  <a:lnTo>
                    <a:pt x="198" y="62"/>
                  </a:lnTo>
                  <a:lnTo>
                    <a:pt x="204" y="60"/>
                  </a:lnTo>
                  <a:lnTo>
                    <a:pt x="210" y="60"/>
                  </a:lnTo>
                  <a:lnTo>
                    <a:pt x="217" y="60"/>
                  </a:lnTo>
                  <a:lnTo>
                    <a:pt x="223" y="62"/>
                  </a:lnTo>
                  <a:lnTo>
                    <a:pt x="227" y="64"/>
                  </a:lnTo>
                  <a:lnTo>
                    <a:pt x="232" y="69"/>
                  </a:lnTo>
                  <a:lnTo>
                    <a:pt x="235" y="73"/>
                  </a:lnTo>
                  <a:lnTo>
                    <a:pt x="238" y="78"/>
                  </a:lnTo>
                  <a:lnTo>
                    <a:pt x="240" y="84"/>
                  </a:lnTo>
                  <a:lnTo>
                    <a:pt x="240" y="90"/>
                  </a:lnTo>
                  <a:lnTo>
                    <a:pt x="240" y="96"/>
                  </a:lnTo>
                  <a:lnTo>
                    <a:pt x="238" y="102"/>
                  </a:lnTo>
                  <a:lnTo>
                    <a:pt x="235" y="106"/>
                  </a:lnTo>
                  <a:lnTo>
                    <a:pt x="232" y="111"/>
                  </a:lnTo>
                  <a:lnTo>
                    <a:pt x="227" y="114"/>
                  </a:lnTo>
                  <a:lnTo>
                    <a:pt x="223" y="118"/>
                  </a:lnTo>
                  <a:lnTo>
                    <a:pt x="217" y="119"/>
                  </a:lnTo>
                  <a:lnTo>
                    <a:pt x="210" y="120"/>
                  </a:lnTo>
                  <a:close/>
                  <a:moveTo>
                    <a:pt x="121" y="120"/>
                  </a:moveTo>
                  <a:lnTo>
                    <a:pt x="114" y="119"/>
                  </a:lnTo>
                  <a:lnTo>
                    <a:pt x="109" y="118"/>
                  </a:lnTo>
                  <a:lnTo>
                    <a:pt x="103" y="114"/>
                  </a:lnTo>
                  <a:lnTo>
                    <a:pt x="99" y="111"/>
                  </a:lnTo>
                  <a:lnTo>
                    <a:pt x="95" y="106"/>
                  </a:lnTo>
                  <a:lnTo>
                    <a:pt x="93" y="102"/>
                  </a:lnTo>
                  <a:lnTo>
                    <a:pt x="91" y="96"/>
                  </a:lnTo>
                  <a:lnTo>
                    <a:pt x="91" y="90"/>
                  </a:lnTo>
                  <a:lnTo>
                    <a:pt x="91" y="84"/>
                  </a:lnTo>
                  <a:lnTo>
                    <a:pt x="93" y="78"/>
                  </a:lnTo>
                  <a:lnTo>
                    <a:pt x="95" y="73"/>
                  </a:lnTo>
                  <a:lnTo>
                    <a:pt x="99" y="69"/>
                  </a:lnTo>
                  <a:lnTo>
                    <a:pt x="103" y="64"/>
                  </a:lnTo>
                  <a:lnTo>
                    <a:pt x="109" y="62"/>
                  </a:lnTo>
                  <a:lnTo>
                    <a:pt x="114" y="60"/>
                  </a:lnTo>
                  <a:lnTo>
                    <a:pt x="121" y="60"/>
                  </a:lnTo>
                  <a:lnTo>
                    <a:pt x="127" y="60"/>
                  </a:lnTo>
                  <a:lnTo>
                    <a:pt x="132" y="62"/>
                  </a:lnTo>
                  <a:lnTo>
                    <a:pt x="137" y="64"/>
                  </a:lnTo>
                  <a:lnTo>
                    <a:pt x="142" y="69"/>
                  </a:lnTo>
                  <a:lnTo>
                    <a:pt x="145" y="73"/>
                  </a:lnTo>
                  <a:lnTo>
                    <a:pt x="149" y="78"/>
                  </a:lnTo>
                  <a:lnTo>
                    <a:pt x="150" y="84"/>
                  </a:lnTo>
                  <a:lnTo>
                    <a:pt x="151" y="90"/>
                  </a:lnTo>
                  <a:lnTo>
                    <a:pt x="150" y="96"/>
                  </a:lnTo>
                  <a:lnTo>
                    <a:pt x="149" y="102"/>
                  </a:lnTo>
                  <a:lnTo>
                    <a:pt x="145" y="106"/>
                  </a:lnTo>
                  <a:lnTo>
                    <a:pt x="142" y="111"/>
                  </a:lnTo>
                  <a:lnTo>
                    <a:pt x="137" y="114"/>
                  </a:lnTo>
                  <a:lnTo>
                    <a:pt x="132" y="118"/>
                  </a:lnTo>
                  <a:lnTo>
                    <a:pt x="127" y="119"/>
                  </a:lnTo>
                  <a:lnTo>
                    <a:pt x="121" y="120"/>
                  </a:lnTo>
                  <a:close/>
                  <a:moveTo>
                    <a:pt x="811" y="0"/>
                  </a:moveTo>
                  <a:lnTo>
                    <a:pt x="91" y="0"/>
                  </a:lnTo>
                  <a:lnTo>
                    <a:pt x="81" y="0"/>
                  </a:lnTo>
                  <a:lnTo>
                    <a:pt x="72" y="2"/>
                  </a:lnTo>
                  <a:lnTo>
                    <a:pt x="64" y="4"/>
                  </a:lnTo>
                  <a:lnTo>
                    <a:pt x="55" y="7"/>
                  </a:lnTo>
                  <a:lnTo>
                    <a:pt x="48" y="10"/>
                  </a:lnTo>
                  <a:lnTo>
                    <a:pt x="40" y="15"/>
                  </a:lnTo>
                  <a:lnTo>
                    <a:pt x="33" y="20"/>
                  </a:lnTo>
                  <a:lnTo>
                    <a:pt x="27" y="26"/>
                  </a:lnTo>
                  <a:lnTo>
                    <a:pt x="21" y="32"/>
                  </a:lnTo>
                  <a:lnTo>
                    <a:pt x="15" y="39"/>
                  </a:lnTo>
                  <a:lnTo>
                    <a:pt x="11" y="47"/>
                  </a:lnTo>
                  <a:lnTo>
                    <a:pt x="7" y="55"/>
                  </a:lnTo>
                  <a:lnTo>
                    <a:pt x="4" y="63"/>
                  </a:lnTo>
                  <a:lnTo>
                    <a:pt x="2" y="71"/>
                  </a:lnTo>
                  <a:lnTo>
                    <a:pt x="0" y="81"/>
                  </a:lnTo>
                  <a:lnTo>
                    <a:pt x="0" y="90"/>
                  </a:lnTo>
                  <a:lnTo>
                    <a:pt x="0" y="150"/>
                  </a:lnTo>
                  <a:lnTo>
                    <a:pt x="902" y="150"/>
                  </a:lnTo>
                  <a:lnTo>
                    <a:pt x="902" y="90"/>
                  </a:lnTo>
                  <a:lnTo>
                    <a:pt x="902" y="81"/>
                  </a:lnTo>
                  <a:lnTo>
                    <a:pt x="899" y="71"/>
                  </a:lnTo>
                  <a:lnTo>
                    <a:pt x="897" y="63"/>
                  </a:lnTo>
                  <a:lnTo>
                    <a:pt x="895" y="55"/>
                  </a:lnTo>
                  <a:lnTo>
                    <a:pt x="891" y="47"/>
                  </a:lnTo>
                  <a:lnTo>
                    <a:pt x="886" y="39"/>
                  </a:lnTo>
                  <a:lnTo>
                    <a:pt x="881" y="32"/>
                  </a:lnTo>
                  <a:lnTo>
                    <a:pt x="875" y="26"/>
                  </a:lnTo>
                  <a:lnTo>
                    <a:pt x="869" y="20"/>
                  </a:lnTo>
                  <a:lnTo>
                    <a:pt x="862" y="15"/>
                  </a:lnTo>
                  <a:lnTo>
                    <a:pt x="854" y="10"/>
                  </a:lnTo>
                  <a:lnTo>
                    <a:pt x="846" y="7"/>
                  </a:lnTo>
                  <a:lnTo>
                    <a:pt x="838" y="4"/>
                  </a:lnTo>
                  <a:lnTo>
                    <a:pt x="830" y="2"/>
                  </a:lnTo>
                  <a:lnTo>
                    <a:pt x="820" y="0"/>
                  </a:lnTo>
                  <a:lnTo>
                    <a:pt x="811"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 name="Freeform 4764"/>
            <p:cNvSpPr>
              <a:spLocks noEditPoints="1"/>
            </p:cNvSpPr>
            <p:nvPr/>
          </p:nvSpPr>
          <p:spPr bwMode="auto">
            <a:xfrm>
              <a:off x="2039938" y="3422650"/>
              <a:ext cx="285750" cy="161925"/>
            </a:xfrm>
            <a:custGeom>
              <a:avLst/>
              <a:gdLst>
                <a:gd name="T0" fmla="*/ 216 w 902"/>
                <a:gd name="T1" fmla="*/ 332 h 511"/>
                <a:gd name="T2" fmla="*/ 225 w 902"/>
                <a:gd name="T3" fmla="*/ 345 h 511"/>
                <a:gd name="T4" fmla="*/ 216 w 902"/>
                <a:gd name="T5" fmla="*/ 359 h 511"/>
                <a:gd name="T6" fmla="*/ 145 w 902"/>
                <a:gd name="T7" fmla="*/ 359 h 511"/>
                <a:gd name="T8" fmla="*/ 136 w 902"/>
                <a:gd name="T9" fmla="*/ 345 h 511"/>
                <a:gd name="T10" fmla="*/ 145 w 902"/>
                <a:gd name="T11" fmla="*/ 332 h 511"/>
                <a:gd name="T12" fmla="*/ 210 w 902"/>
                <a:gd name="T13" fmla="*/ 210 h 511"/>
                <a:gd name="T14" fmla="*/ 224 w 902"/>
                <a:gd name="T15" fmla="*/ 219 h 511"/>
                <a:gd name="T16" fmla="*/ 222 w 902"/>
                <a:gd name="T17" fmla="*/ 235 h 511"/>
                <a:gd name="T18" fmla="*/ 151 w 902"/>
                <a:gd name="T19" fmla="*/ 240 h 511"/>
                <a:gd name="T20" fmla="*/ 137 w 902"/>
                <a:gd name="T21" fmla="*/ 231 h 511"/>
                <a:gd name="T22" fmla="*/ 139 w 902"/>
                <a:gd name="T23" fmla="*/ 215 h 511"/>
                <a:gd name="T24" fmla="*/ 151 w 902"/>
                <a:gd name="T25" fmla="*/ 91 h 511"/>
                <a:gd name="T26" fmla="*/ 222 w 902"/>
                <a:gd name="T27" fmla="*/ 94 h 511"/>
                <a:gd name="T28" fmla="*/ 224 w 902"/>
                <a:gd name="T29" fmla="*/ 111 h 511"/>
                <a:gd name="T30" fmla="*/ 210 w 902"/>
                <a:gd name="T31" fmla="*/ 120 h 511"/>
                <a:gd name="T32" fmla="*/ 139 w 902"/>
                <a:gd name="T33" fmla="*/ 116 h 511"/>
                <a:gd name="T34" fmla="*/ 137 w 902"/>
                <a:gd name="T35" fmla="*/ 99 h 511"/>
                <a:gd name="T36" fmla="*/ 151 w 902"/>
                <a:gd name="T37" fmla="*/ 91 h 511"/>
                <a:gd name="T38" fmla="*/ 727 w 902"/>
                <a:gd name="T39" fmla="*/ 332 h 511"/>
                <a:gd name="T40" fmla="*/ 736 w 902"/>
                <a:gd name="T41" fmla="*/ 345 h 511"/>
                <a:gd name="T42" fmla="*/ 727 w 902"/>
                <a:gd name="T43" fmla="*/ 359 h 511"/>
                <a:gd name="T44" fmla="*/ 325 w 902"/>
                <a:gd name="T45" fmla="*/ 359 h 511"/>
                <a:gd name="T46" fmla="*/ 315 w 902"/>
                <a:gd name="T47" fmla="*/ 345 h 511"/>
                <a:gd name="T48" fmla="*/ 325 w 902"/>
                <a:gd name="T49" fmla="*/ 332 h 511"/>
                <a:gd name="T50" fmla="*/ 721 w 902"/>
                <a:gd name="T51" fmla="*/ 210 h 511"/>
                <a:gd name="T52" fmla="*/ 735 w 902"/>
                <a:gd name="T53" fmla="*/ 219 h 511"/>
                <a:gd name="T54" fmla="*/ 732 w 902"/>
                <a:gd name="T55" fmla="*/ 235 h 511"/>
                <a:gd name="T56" fmla="*/ 330 w 902"/>
                <a:gd name="T57" fmla="*/ 240 h 511"/>
                <a:gd name="T58" fmla="*/ 317 w 902"/>
                <a:gd name="T59" fmla="*/ 231 h 511"/>
                <a:gd name="T60" fmla="*/ 320 w 902"/>
                <a:gd name="T61" fmla="*/ 215 h 511"/>
                <a:gd name="T62" fmla="*/ 330 w 902"/>
                <a:gd name="T63" fmla="*/ 91 h 511"/>
                <a:gd name="T64" fmla="*/ 732 w 902"/>
                <a:gd name="T65" fmla="*/ 94 h 511"/>
                <a:gd name="T66" fmla="*/ 735 w 902"/>
                <a:gd name="T67" fmla="*/ 111 h 511"/>
                <a:gd name="T68" fmla="*/ 721 w 902"/>
                <a:gd name="T69" fmla="*/ 120 h 511"/>
                <a:gd name="T70" fmla="*/ 320 w 902"/>
                <a:gd name="T71" fmla="*/ 116 h 511"/>
                <a:gd name="T72" fmla="*/ 317 w 902"/>
                <a:gd name="T73" fmla="*/ 99 h 511"/>
                <a:gd name="T74" fmla="*/ 330 w 902"/>
                <a:gd name="T75" fmla="*/ 91 h 511"/>
                <a:gd name="T76" fmla="*/ 2 w 902"/>
                <a:gd name="T77" fmla="*/ 438 h 511"/>
                <a:gd name="T78" fmla="*/ 11 w 902"/>
                <a:gd name="T79" fmla="*/ 464 h 511"/>
                <a:gd name="T80" fmla="*/ 27 w 902"/>
                <a:gd name="T81" fmla="*/ 484 h 511"/>
                <a:gd name="T82" fmla="*/ 48 w 902"/>
                <a:gd name="T83" fmla="*/ 499 h 511"/>
                <a:gd name="T84" fmla="*/ 72 w 902"/>
                <a:gd name="T85" fmla="*/ 509 h 511"/>
                <a:gd name="T86" fmla="*/ 811 w 902"/>
                <a:gd name="T87" fmla="*/ 511 h 511"/>
                <a:gd name="T88" fmla="*/ 838 w 902"/>
                <a:gd name="T89" fmla="*/ 506 h 511"/>
                <a:gd name="T90" fmla="*/ 862 w 902"/>
                <a:gd name="T91" fmla="*/ 495 h 511"/>
                <a:gd name="T92" fmla="*/ 881 w 902"/>
                <a:gd name="T93" fmla="*/ 477 h 511"/>
                <a:gd name="T94" fmla="*/ 895 w 902"/>
                <a:gd name="T95" fmla="*/ 455 h 511"/>
                <a:gd name="T96" fmla="*/ 902 w 902"/>
                <a:gd name="T97" fmla="*/ 430 h 511"/>
                <a:gd name="T98" fmla="*/ 0 w 902"/>
                <a:gd name="T99"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02" h="511">
                  <a:moveTo>
                    <a:pt x="151" y="330"/>
                  </a:moveTo>
                  <a:lnTo>
                    <a:pt x="210" y="330"/>
                  </a:lnTo>
                  <a:lnTo>
                    <a:pt x="216" y="332"/>
                  </a:lnTo>
                  <a:lnTo>
                    <a:pt x="222" y="335"/>
                  </a:lnTo>
                  <a:lnTo>
                    <a:pt x="224" y="340"/>
                  </a:lnTo>
                  <a:lnTo>
                    <a:pt x="225" y="345"/>
                  </a:lnTo>
                  <a:lnTo>
                    <a:pt x="224" y="351"/>
                  </a:lnTo>
                  <a:lnTo>
                    <a:pt x="222" y="356"/>
                  </a:lnTo>
                  <a:lnTo>
                    <a:pt x="216" y="359"/>
                  </a:lnTo>
                  <a:lnTo>
                    <a:pt x="210" y="360"/>
                  </a:lnTo>
                  <a:lnTo>
                    <a:pt x="151" y="360"/>
                  </a:lnTo>
                  <a:lnTo>
                    <a:pt x="145" y="359"/>
                  </a:lnTo>
                  <a:lnTo>
                    <a:pt x="139" y="356"/>
                  </a:lnTo>
                  <a:lnTo>
                    <a:pt x="137" y="351"/>
                  </a:lnTo>
                  <a:lnTo>
                    <a:pt x="136" y="345"/>
                  </a:lnTo>
                  <a:lnTo>
                    <a:pt x="137" y="340"/>
                  </a:lnTo>
                  <a:lnTo>
                    <a:pt x="139" y="335"/>
                  </a:lnTo>
                  <a:lnTo>
                    <a:pt x="145" y="332"/>
                  </a:lnTo>
                  <a:lnTo>
                    <a:pt x="151" y="330"/>
                  </a:lnTo>
                  <a:close/>
                  <a:moveTo>
                    <a:pt x="151" y="210"/>
                  </a:moveTo>
                  <a:lnTo>
                    <a:pt x="210" y="210"/>
                  </a:lnTo>
                  <a:lnTo>
                    <a:pt x="216" y="211"/>
                  </a:lnTo>
                  <a:lnTo>
                    <a:pt x="222" y="215"/>
                  </a:lnTo>
                  <a:lnTo>
                    <a:pt x="224" y="219"/>
                  </a:lnTo>
                  <a:lnTo>
                    <a:pt x="225" y="225"/>
                  </a:lnTo>
                  <a:lnTo>
                    <a:pt x="224" y="231"/>
                  </a:lnTo>
                  <a:lnTo>
                    <a:pt x="222" y="235"/>
                  </a:lnTo>
                  <a:lnTo>
                    <a:pt x="216" y="239"/>
                  </a:lnTo>
                  <a:lnTo>
                    <a:pt x="210" y="240"/>
                  </a:lnTo>
                  <a:lnTo>
                    <a:pt x="151" y="240"/>
                  </a:lnTo>
                  <a:lnTo>
                    <a:pt x="145" y="239"/>
                  </a:lnTo>
                  <a:lnTo>
                    <a:pt x="139" y="235"/>
                  </a:lnTo>
                  <a:lnTo>
                    <a:pt x="137" y="231"/>
                  </a:lnTo>
                  <a:lnTo>
                    <a:pt x="136" y="225"/>
                  </a:lnTo>
                  <a:lnTo>
                    <a:pt x="137" y="219"/>
                  </a:lnTo>
                  <a:lnTo>
                    <a:pt x="139" y="215"/>
                  </a:lnTo>
                  <a:lnTo>
                    <a:pt x="145" y="211"/>
                  </a:lnTo>
                  <a:lnTo>
                    <a:pt x="151" y="210"/>
                  </a:lnTo>
                  <a:close/>
                  <a:moveTo>
                    <a:pt x="151" y="91"/>
                  </a:moveTo>
                  <a:lnTo>
                    <a:pt x="210" y="91"/>
                  </a:lnTo>
                  <a:lnTo>
                    <a:pt x="216" y="92"/>
                  </a:lnTo>
                  <a:lnTo>
                    <a:pt x="222" y="94"/>
                  </a:lnTo>
                  <a:lnTo>
                    <a:pt x="224" y="99"/>
                  </a:lnTo>
                  <a:lnTo>
                    <a:pt x="225" y="106"/>
                  </a:lnTo>
                  <a:lnTo>
                    <a:pt x="224" y="111"/>
                  </a:lnTo>
                  <a:lnTo>
                    <a:pt x="222" y="116"/>
                  </a:lnTo>
                  <a:lnTo>
                    <a:pt x="216" y="118"/>
                  </a:lnTo>
                  <a:lnTo>
                    <a:pt x="210" y="120"/>
                  </a:lnTo>
                  <a:lnTo>
                    <a:pt x="151" y="120"/>
                  </a:lnTo>
                  <a:lnTo>
                    <a:pt x="145" y="118"/>
                  </a:lnTo>
                  <a:lnTo>
                    <a:pt x="139" y="116"/>
                  </a:lnTo>
                  <a:lnTo>
                    <a:pt x="137" y="111"/>
                  </a:lnTo>
                  <a:lnTo>
                    <a:pt x="136" y="106"/>
                  </a:lnTo>
                  <a:lnTo>
                    <a:pt x="137" y="99"/>
                  </a:lnTo>
                  <a:lnTo>
                    <a:pt x="139" y="94"/>
                  </a:lnTo>
                  <a:lnTo>
                    <a:pt x="145" y="92"/>
                  </a:lnTo>
                  <a:lnTo>
                    <a:pt x="151" y="91"/>
                  </a:lnTo>
                  <a:close/>
                  <a:moveTo>
                    <a:pt x="330" y="330"/>
                  </a:moveTo>
                  <a:lnTo>
                    <a:pt x="721" y="330"/>
                  </a:lnTo>
                  <a:lnTo>
                    <a:pt x="727" y="332"/>
                  </a:lnTo>
                  <a:lnTo>
                    <a:pt x="732" y="335"/>
                  </a:lnTo>
                  <a:lnTo>
                    <a:pt x="735" y="340"/>
                  </a:lnTo>
                  <a:lnTo>
                    <a:pt x="736" y="345"/>
                  </a:lnTo>
                  <a:lnTo>
                    <a:pt x="735" y="351"/>
                  </a:lnTo>
                  <a:lnTo>
                    <a:pt x="732" y="356"/>
                  </a:lnTo>
                  <a:lnTo>
                    <a:pt x="727" y="359"/>
                  </a:lnTo>
                  <a:lnTo>
                    <a:pt x="721" y="360"/>
                  </a:lnTo>
                  <a:lnTo>
                    <a:pt x="330" y="360"/>
                  </a:lnTo>
                  <a:lnTo>
                    <a:pt x="325" y="359"/>
                  </a:lnTo>
                  <a:lnTo>
                    <a:pt x="320" y="356"/>
                  </a:lnTo>
                  <a:lnTo>
                    <a:pt x="317" y="351"/>
                  </a:lnTo>
                  <a:lnTo>
                    <a:pt x="315" y="345"/>
                  </a:lnTo>
                  <a:lnTo>
                    <a:pt x="317" y="340"/>
                  </a:lnTo>
                  <a:lnTo>
                    <a:pt x="320" y="335"/>
                  </a:lnTo>
                  <a:lnTo>
                    <a:pt x="325" y="332"/>
                  </a:lnTo>
                  <a:lnTo>
                    <a:pt x="330" y="330"/>
                  </a:lnTo>
                  <a:close/>
                  <a:moveTo>
                    <a:pt x="330" y="210"/>
                  </a:moveTo>
                  <a:lnTo>
                    <a:pt x="721" y="210"/>
                  </a:lnTo>
                  <a:lnTo>
                    <a:pt x="727" y="211"/>
                  </a:lnTo>
                  <a:lnTo>
                    <a:pt x="732" y="215"/>
                  </a:lnTo>
                  <a:lnTo>
                    <a:pt x="735" y="219"/>
                  </a:lnTo>
                  <a:lnTo>
                    <a:pt x="736" y="225"/>
                  </a:lnTo>
                  <a:lnTo>
                    <a:pt x="735" y="231"/>
                  </a:lnTo>
                  <a:lnTo>
                    <a:pt x="732" y="235"/>
                  </a:lnTo>
                  <a:lnTo>
                    <a:pt x="727" y="239"/>
                  </a:lnTo>
                  <a:lnTo>
                    <a:pt x="721" y="240"/>
                  </a:lnTo>
                  <a:lnTo>
                    <a:pt x="330" y="240"/>
                  </a:lnTo>
                  <a:lnTo>
                    <a:pt x="325" y="239"/>
                  </a:lnTo>
                  <a:lnTo>
                    <a:pt x="320" y="235"/>
                  </a:lnTo>
                  <a:lnTo>
                    <a:pt x="317" y="231"/>
                  </a:lnTo>
                  <a:lnTo>
                    <a:pt x="315" y="225"/>
                  </a:lnTo>
                  <a:lnTo>
                    <a:pt x="317" y="219"/>
                  </a:lnTo>
                  <a:lnTo>
                    <a:pt x="320" y="215"/>
                  </a:lnTo>
                  <a:lnTo>
                    <a:pt x="325" y="211"/>
                  </a:lnTo>
                  <a:lnTo>
                    <a:pt x="330" y="210"/>
                  </a:lnTo>
                  <a:close/>
                  <a:moveTo>
                    <a:pt x="330" y="91"/>
                  </a:moveTo>
                  <a:lnTo>
                    <a:pt x="721" y="91"/>
                  </a:lnTo>
                  <a:lnTo>
                    <a:pt x="727" y="92"/>
                  </a:lnTo>
                  <a:lnTo>
                    <a:pt x="732" y="94"/>
                  </a:lnTo>
                  <a:lnTo>
                    <a:pt x="735" y="99"/>
                  </a:lnTo>
                  <a:lnTo>
                    <a:pt x="736" y="106"/>
                  </a:lnTo>
                  <a:lnTo>
                    <a:pt x="735" y="111"/>
                  </a:lnTo>
                  <a:lnTo>
                    <a:pt x="732" y="116"/>
                  </a:lnTo>
                  <a:lnTo>
                    <a:pt x="727" y="118"/>
                  </a:lnTo>
                  <a:lnTo>
                    <a:pt x="721" y="120"/>
                  </a:lnTo>
                  <a:lnTo>
                    <a:pt x="330" y="120"/>
                  </a:lnTo>
                  <a:lnTo>
                    <a:pt x="325" y="118"/>
                  </a:lnTo>
                  <a:lnTo>
                    <a:pt x="320" y="116"/>
                  </a:lnTo>
                  <a:lnTo>
                    <a:pt x="317" y="111"/>
                  </a:lnTo>
                  <a:lnTo>
                    <a:pt x="315" y="106"/>
                  </a:lnTo>
                  <a:lnTo>
                    <a:pt x="317" y="99"/>
                  </a:lnTo>
                  <a:lnTo>
                    <a:pt x="320" y="94"/>
                  </a:lnTo>
                  <a:lnTo>
                    <a:pt x="325" y="92"/>
                  </a:lnTo>
                  <a:lnTo>
                    <a:pt x="330" y="91"/>
                  </a:lnTo>
                  <a:close/>
                  <a:moveTo>
                    <a:pt x="0" y="421"/>
                  </a:moveTo>
                  <a:lnTo>
                    <a:pt x="0" y="430"/>
                  </a:lnTo>
                  <a:lnTo>
                    <a:pt x="2" y="438"/>
                  </a:lnTo>
                  <a:lnTo>
                    <a:pt x="4" y="447"/>
                  </a:lnTo>
                  <a:lnTo>
                    <a:pt x="7" y="455"/>
                  </a:lnTo>
                  <a:lnTo>
                    <a:pt x="11" y="464"/>
                  </a:lnTo>
                  <a:lnTo>
                    <a:pt x="15" y="470"/>
                  </a:lnTo>
                  <a:lnTo>
                    <a:pt x="21" y="477"/>
                  </a:lnTo>
                  <a:lnTo>
                    <a:pt x="27" y="484"/>
                  </a:lnTo>
                  <a:lnTo>
                    <a:pt x="33" y="490"/>
                  </a:lnTo>
                  <a:lnTo>
                    <a:pt x="40" y="495"/>
                  </a:lnTo>
                  <a:lnTo>
                    <a:pt x="48" y="499"/>
                  </a:lnTo>
                  <a:lnTo>
                    <a:pt x="55" y="504"/>
                  </a:lnTo>
                  <a:lnTo>
                    <a:pt x="64" y="506"/>
                  </a:lnTo>
                  <a:lnTo>
                    <a:pt x="72" y="509"/>
                  </a:lnTo>
                  <a:lnTo>
                    <a:pt x="81" y="510"/>
                  </a:lnTo>
                  <a:lnTo>
                    <a:pt x="91" y="511"/>
                  </a:lnTo>
                  <a:lnTo>
                    <a:pt x="811" y="511"/>
                  </a:lnTo>
                  <a:lnTo>
                    <a:pt x="820" y="510"/>
                  </a:lnTo>
                  <a:lnTo>
                    <a:pt x="830" y="509"/>
                  </a:lnTo>
                  <a:lnTo>
                    <a:pt x="838" y="506"/>
                  </a:lnTo>
                  <a:lnTo>
                    <a:pt x="846" y="503"/>
                  </a:lnTo>
                  <a:lnTo>
                    <a:pt x="854" y="499"/>
                  </a:lnTo>
                  <a:lnTo>
                    <a:pt x="862" y="495"/>
                  </a:lnTo>
                  <a:lnTo>
                    <a:pt x="869" y="490"/>
                  </a:lnTo>
                  <a:lnTo>
                    <a:pt x="875" y="484"/>
                  </a:lnTo>
                  <a:lnTo>
                    <a:pt x="881" y="477"/>
                  </a:lnTo>
                  <a:lnTo>
                    <a:pt x="886" y="470"/>
                  </a:lnTo>
                  <a:lnTo>
                    <a:pt x="891" y="464"/>
                  </a:lnTo>
                  <a:lnTo>
                    <a:pt x="895" y="455"/>
                  </a:lnTo>
                  <a:lnTo>
                    <a:pt x="897" y="447"/>
                  </a:lnTo>
                  <a:lnTo>
                    <a:pt x="899" y="438"/>
                  </a:lnTo>
                  <a:lnTo>
                    <a:pt x="902" y="430"/>
                  </a:lnTo>
                  <a:lnTo>
                    <a:pt x="902" y="421"/>
                  </a:lnTo>
                  <a:lnTo>
                    <a:pt x="902" y="0"/>
                  </a:lnTo>
                  <a:lnTo>
                    <a:pt x="0" y="0"/>
                  </a:lnTo>
                  <a:lnTo>
                    <a:pt x="0" y="42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Freeform 723"/>
          <p:cNvSpPr>
            <a:spLocks/>
          </p:cNvSpPr>
          <p:nvPr/>
        </p:nvSpPr>
        <p:spPr bwMode="auto">
          <a:xfrm>
            <a:off x="7623091" y="3149051"/>
            <a:ext cx="406745" cy="420692"/>
          </a:xfrm>
          <a:custGeom>
            <a:avLst/>
            <a:gdLst>
              <a:gd name="T0" fmla="*/ 778 w 873"/>
              <a:gd name="T1" fmla="*/ 655 h 903"/>
              <a:gd name="T2" fmla="*/ 748 w 873"/>
              <a:gd name="T3" fmla="*/ 586 h 903"/>
              <a:gd name="T4" fmla="*/ 706 w 873"/>
              <a:gd name="T5" fmla="*/ 538 h 903"/>
              <a:gd name="T6" fmla="*/ 665 w 873"/>
              <a:gd name="T7" fmla="*/ 512 h 903"/>
              <a:gd name="T8" fmla="*/ 619 w 873"/>
              <a:gd name="T9" fmla="*/ 492 h 903"/>
              <a:gd name="T10" fmla="*/ 569 w 873"/>
              <a:gd name="T11" fmla="*/ 483 h 903"/>
              <a:gd name="T12" fmla="*/ 452 w 873"/>
              <a:gd name="T13" fmla="*/ 210 h 903"/>
              <a:gd name="T14" fmla="*/ 536 w 873"/>
              <a:gd name="T15" fmla="*/ 208 h 903"/>
              <a:gd name="T16" fmla="*/ 542 w 873"/>
              <a:gd name="T17" fmla="*/ 198 h 903"/>
              <a:gd name="T18" fmla="*/ 541 w 873"/>
              <a:gd name="T19" fmla="*/ 8 h 903"/>
              <a:gd name="T20" fmla="*/ 533 w 873"/>
              <a:gd name="T21" fmla="*/ 1 h 903"/>
              <a:gd name="T22" fmla="*/ 344 w 873"/>
              <a:gd name="T23" fmla="*/ 0 h 903"/>
              <a:gd name="T24" fmla="*/ 334 w 873"/>
              <a:gd name="T25" fmla="*/ 6 h 903"/>
              <a:gd name="T26" fmla="*/ 332 w 873"/>
              <a:gd name="T27" fmla="*/ 195 h 903"/>
              <a:gd name="T28" fmla="*/ 336 w 873"/>
              <a:gd name="T29" fmla="*/ 206 h 903"/>
              <a:gd name="T30" fmla="*/ 347 w 873"/>
              <a:gd name="T31" fmla="*/ 210 h 903"/>
              <a:gd name="T32" fmla="*/ 306 w 873"/>
              <a:gd name="T33" fmla="*/ 483 h 903"/>
              <a:gd name="T34" fmla="*/ 218 w 873"/>
              <a:gd name="T35" fmla="*/ 505 h 903"/>
              <a:gd name="T36" fmla="*/ 148 w 873"/>
              <a:gd name="T37" fmla="*/ 555 h 903"/>
              <a:gd name="T38" fmla="*/ 104 w 873"/>
              <a:gd name="T39" fmla="*/ 627 h 903"/>
              <a:gd name="T40" fmla="*/ 93 w 873"/>
              <a:gd name="T41" fmla="*/ 681 h 903"/>
              <a:gd name="T42" fmla="*/ 9 w 873"/>
              <a:gd name="T43" fmla="*/ 694 h 903"/>
              <a:gd name="T44" fmla="*/ 2 w 873"/>
              <a:gd name="T45" fmla="*/ 701 h 903"/>
              <a:gd name="T46" fmla="*/ 0 w 873"/>
              <a:gd name="T47" fmla="*/ 891 h 903"/>
              <a:gd name="T48" fmla="*/ 7 w 873"/>
              <a:gd name="T49" fmla="*/ 901 h 903"/>
              <a:gd name="T50" fmla="*/ 196 w 873"/>
              <a:gd name="T51" fmla="*/ 903 h 903"/>
              <a:gd name="T52" fmla="*/ 206 w 873"/>
              <a:gd name="T53" fmla="*/ 899 h 903"/>
              <a:gd name="T54" fmla="*/ 211 w 873"/>
              <a:gd name="T55" fmla="*/ 888 h 903"/>
              <a:gd name="T56" fmla="*/ 208 w 873"/>
              <a:gd name="T57" fmla="*/ 699 h 903"/>
              <a:gd name="T58" fmla="*/ 199 w 873"/>
              <a:gd name="T59" fmla="*/ 693 h 903"/>
              <a:gd name="T60" fmla="*/ 128 w 873"/>
              <a:gd name="T61" fmla="*/ 654 h 903"/>
              <a:gd name="T62" fmla="*/ 159 w 873"/>
              <a:gd name="T63" fmla="*/ 588 h 903"/>
              <a:gd name="T64" fmla="*/ 215 w 873"/>
              <a:gd name="T65" fmla="*/ 540 h 903"/>
              <a:gd name="T66" fmla="*/ 289 w 873"/>
              <a:gd name="T67" fmla="*/ 515 h 903"/>
              <a:gd name="T68" fmla="*/ 422 w 873"/>
              <a:gd name="T69" fmla="*/ 692 h 903"/>
              <a:gd name="T70" fmla="*/ 338 w 873"/>
              <a:gd name="T71" fmla="*/ 695 h 903"/>
              <a:gd name="T72" fmla="*/ 332 w 873"/>
              <a:gd name="T73" fmla="*/ 705 h 903"/>
              <a:gd name="T74" fmla="*/ 333 w 873"/>
              <a:gd name="T75" fmla="*/ 893 h 903"/>
              <a:gd name="T76" fmla="*/ 340 w 873"/>
              <a:gd name="T77" fmla="*/ 902 h 903"/>
              <a:gd name="T78" fmla="*/ 530 w 873"/>
              <a:gd name="T79" fmla="*/ 903 h 903"/>
              <a:gd name="T80" fmla="*/ 540 w 873"/>
              <a:gd name="T81" fmla="*/ 897 h 903"/>
              <a:gd name="T82" fmla="*/ 542 w 873"/>
              <a:gd name="T83" fmla="*/ 707 h 903"/>
              <a:gd name="T84" fmla="*/ 538 w 873"/>
              <a:gd name="T85" fmla="*/ 697 h 903"/>
              <a:gd name="T86" fmla="*/ 527 w 873"/>
              <a:gd name="T87" fmla="*/ 693 h 903"/>
              <a:gd name="T88" fmla="*/ 554 w 873"/>
              <a:gd name="T89" fmla="*/ 512 h 903"/>
              <a:gd name="T90" fmla="*/ 599 w 873"/>
              <a:gd name="T91" fmla="*/ 518 h 903"/>
              <a:gd name="T92" fmla="*/ 641 w 873"/>
              <a:gd name="T93" fmla="*/ 533 h 903"/>
              <a:gd name="T94" fmla="*/ 678 w 873"/>
              <a:gd name="T95" fmla="*/ 554 h 903"/>
              <a:gd name="T96" fmla="*/ 713 w 873"/>
              <a:gd name="T97" fmla="*/ 589 h 903"/>
              <a:gd name="T98" fmla="*/ 744 w 873"/>
              <a:gd name="T99" fmla="*/ 646 h 903"/>
              <a:gd name="T100" fmla="*/ 677 w 873"/>
              <a:gd name="T101" fmla="*/ 692 h 903"/>
              <a:gd name="T102" fmla="*/ 668 w 873"/>
              <a:gd name="T103" fmla="*/ 697 h 903"/>
              <a:gd name="T104" fmla="*/ 662 w 873"/>
              <a:gd name="T105" fmla="*/ 708 h 903"/>
              <a:gd name="T106" fmla="*/ 665 w 873"/>
              <a:gd name="T107" fmla="*/ 897 h 903"/>
              <a:gd name="T108" fmla="*/ 675 w 873"/>
              <a:gd name="T109" fmla="*/ 903 h 903"/>
              <a:gd name="T110" fmla="*/ 864 w 873"/>
              <a:gd name="T111" fmla="*/ 902 h 903"/>
              <a:gd name="T112" fmla="*/ 872 w 873"/>
              <a:gd name="T113" fmla="*/ 893 h 903"/>
              <a:gd name="T114" fmla="*/ 873 w 873"/>
              <a:gd name="T115" fmla="*/ 705 h 903"/>
              <a:gd name="T116" fmla="*/ 867 w 873"/>
              <a:gd name="T117" fmla="*/ 695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73" h="903">
                <a:moveTo>
                  <a:pt x="858" y="692"/>
                </a:moveTo>
                <a:lnTo>
                  <a:pt x="782" y="692"/>
                </a:lnTo>
                <a:lnTo>
                  <a:pt x="781" y="673"/>
                </a:lnTo>
                <a:lnTo>
                  <a:pt x="778" y="655"/>
                </a:lnTo>
                <a:lnTo>
                  <a:pt x="773" y="637"/>
                </a:lnTo>
                <a:lnTo>
                  <a:pt x="766" y="619"/>
                </a:lnTo>
                <a:lnTo>
                  <a:pt x="758" y="602"/>
                </a:lnTo>
                <a:lnTo>
                  <a:pt x="748" y="586"/>
                </a:lnTo>
                <a:lnTo>
                  <a:pt x="736" y="570"/>
                </a:lnTo>
                <a:lnTo>
                  <a:pt x="723" y="555"/>
                </a:lnTo>
                <a:lnTo>
                  <a:pt x="715" y="547"/>
                </a:lnTo>
                <a:lnTo>
                  <a:pt x="706" y="538"/>
                </a:lnTo>
                <a:lnTo>
                  <a:pt x="696" y="531"/>
                </a:lnTo>
                <a:lnTo>
                  <a:pt x="686" y="523"/>
                </a:lnTo>
                <a:lnTo>
                  <a:pt x="676" y="517"/>
                </a:lnTo>
                <a:lnTo>
                  <a:pt x="665" y="512"/>
                </a:lnTo>
                <a:lnTo>
                  <a:pt x="654" y="505"/>
                </a:lnTo>
                <a:lnTo>
                  <a:pt x="643" y="501"/>
                </a:lnTo>
                <a:lnTo>
                  <a:pt x="631" y="496"/>
                </a:lnTo>
                <a:lnTo>
                  <a:pt x="619" y="492"/>
                </a:lnTo>
                <a:lnTo>
                  <a:pt x="606" y="489"/>
                </a:lnTo>
                <a:lnTo>
                  <a:pt x="595" y="487"/>
                </a:lnTo>
                <a:lnTo>
                  <a:pt x="582" y="485"/>
                </a:lnTo>
                <a:lnTo>
                  <a:pt x="569" y="483"/>
                </a:lnTo>
                <a:lnTo>
                  <a:pt x="555" y="481"/>
                </a:lnTo>
                <a:lnTo>
                  <a:pt x="542" y="481"/>
                </a:lnTo>
                <a:lnTo>
                  <a:pt x="452" y="481"/>
                </a:lnTo>
                <a:lnTo>
                  <a:pt x="452" y="210"/>
                </a:lnTo>
                <a:lnTo>
                  <a:pt x="527" y="210"/>
                </a:lnTo>
                <a:lnTo>
                  <a:pt x="530" y="210"/>
                </a:lnTo>
                <a:lnTo>
                  <a:pt x="533" y="209"/>
                </a:lnTo>
                <a:lnTo>
                  <a:pt x="536" y="208"/>
                </a:lnTo>
                <a:lnTo>
                  <a:pt x="538" y="206"/>
                </a:lnTo>
                <a:lnTo>
                  <a:pt x="540" y="204"/>
                </a:lnTo>
                <a:lnTo>
                  <a:pt x="541" y="202"/>
                </a:lnTo>
                <a:lnTo>
                  <a:pt x="542" y="198"/>
                </a:lnTo>
                <a:lnTo>
                  <a:pt x="542" y="195"/>
                </a:lnTo>
                <a:lnTo>
                  <a:pt x="542" y="15"/>
                </a:lnTo>
                <a:lnTo>
                  <a:pt x="542" y="12"/>
                </a:lnTo>
                <a:lnTo>
                  <a:pt x="541" y="8"/>
                </a:lnTo>
                <a:lnTo>
                  <a:pt x="540" y="6"/>
                </a:lnTo>
                <a:lnTo>
                  <a:pt x="538" y="4"/>
                </a:lnTo>
                <a:lnTo>
                  <a:pt x="536" y="2"/>
                </a:lnTo>
                <a:lnTo>
                  <a:pt x="533" y="1"/>
                </a:lnTo>
                <a:lnTo>
                  <a:pt x="530" y="0"/>
                </a:lnTo>
                <a:lnTo>
                  <a:pt x="527" y="0"/>
                </a:lnTo>
                <a:lnTo>
                  <a:pt x="347" y="0"/>
                </a:lnTo>
                <a:lnTo>
                  <a:pt x="344" y="0"/>
                </a:lnTo>
                <a:lnTo>
                  <a:pt x="340" y="1"/>
                </a:lnTo>
                <a:lnTo>
                  <a:pt x="338" y="2"/>
                </a:lnTo>
                <a:lnTo>
                  <a:pt x="336" y="4"/>
                </a:lnTo>
                <a:lnTo>
                  <a:pt x="334" y="6"/>
                </a:lnTo>
                <a:lnTo>
                  <a:pt x="333" y="8"/>
                </a:lnTo>
                <a:lnTo>
                  <a:pt x="332" y="12"/>
                </a:lnTo>
                <a:lnTo>
                  <a:pt x="332" y="15"/>
                </a:lnTo>
                <a:lnTo>
                  <a:pt x="332" y="195"/>
                </a:lnTo>
                <a:lnTo>
                  <a:pt x="332" y="198"/>
                </a:lnTo>
                <a:lnTo>
                  <a:pt x="333" y="202"/>
                </a:lnTo>
                <a:lnTo>
                  <a:pt x="334" y="204"/>
                </a:lnTo>
                <a:lnTo>
                  <a:pt x="336" y="206"/>
                </a:lnTo>
                <a:lnTo>
                  <a:pt x="338" y="208"/>
                </a:lnTo>
                <a:lnTo>
                  <a:pt x="340" y="209"/>
                </a:lnTo>
                <a:lnTo>
                  <a:pt x="344" y="210"/>
                </a:lnTo>
                <a:lnTo>
                  <a:pt x="347" y="210"/>
                </a:lnTo>
                <a:lnTo>
                  <a:pt x="422" y="210"/>
                </a:lnTo>
                <a:lnTo>
                  <a:pt x="422" y="481"/>
                </a:lnTo>
                <a:lnTo>
                  <a:pt x="331" y="481"/>
                </a:lnTo>
                <a:lnTo>
                  <a:pt x="306" y="483"/>
                </a:lnTo>
                <a:lnTo>
                  <a:pt x="283" y="486"/>
                </a:lnTo>
                <a:lnTo>
                  <a:pt x="260" y="490"/>
                </a:lnTo>
                <a:lnTo>
                  <a:pt x="239" y="498"/>
                </a:lnTo>
                <a:lnTo>
                  <a:pt x="218" y="505"/>
                </a:lnTo>
                <a:lnTo>
                  <a:pt x="199" y="516"/>
                </a:lnTo>
                <a:lnTo>
                  <a:pt x="181" y="528"/>
                </a:lnTo>
                <a:lnTo>
                  <a:pt x="163" y="540"/>
                </a:lnTo>
                <a:lnTo>
                  <a:pt x="148" y="555"/>
                </a:lnTo>
                <a:lnTo>
                  <a:pt x="136" y="572"/>
                </a:lnTo>
                <a:lnTo>
                  <a:pt x="123" y="589"/>
                </a:lnTo>
                <a:lnTo>
                  <a:pt x="113" y="607"/>
                </a:lnTo>
                <a:lnTo>
                  <a:pt x="104" y="627"/>
                </a:lnTo>
                <a:lnTo>
                  <a:pt x="98" y="648"/>
                </a:lnTo>
                <a:lnTo>
                  <a:pt x="96" y="658"/>
                </a:lnTo>
                <a:lnTo>
                  <a:pt x="94" y="669"/>
                </a:lnTo>
                <a:lnTo>
                  <a:pt x="93" y="681"/>
                </a:lnTo>
                <a:lnTo>
                  <a:pt x="92" y="693"/>
                </a:lnTo>
                <a:lnTo>
                  <a:pt x="15" y="692"/>
                </a:lnTo>
                <a:lnTo>
                  <a:pt x="12" y="693"/>
                </a:lnTo>
                <a:lnTo>
                  <a:pt x="9" y="694"/>
                </a:lnTo>
                <a:lnTo>
                  <a:pt x="7" y="695"/>
                </a:lnTo>
                <a:lnTo>
                  <a:pt x="5" y="697"/>
                </a:lnTo>
                <a:lnTo>
                  <a:pt x="3" y="699"/>
                </a:lnTo>
                <a:lnTo>
                  <a:pt x="2" y="701"/>
                </a:lnTo>
                <a:lnTo>
                  <a:pt x="0" y="705"/>
                </a:lnTo>
                <a:lnTo>
                  <a:pt x="0" y="708"/>
                </a:lnTo>
                <a:lnTo>
                  <a:pt x="0" y="888"/>
                </a:lnTo>
                <a:lnTo>
                  <a:pt x="0" y="891"/>
                </a:lnTo>
                <a:lnTo>
                  <a:pt x="2" y="893"/>
                </a:lnTo>
                <a:lnTo>
                  <a:pt x="3" y="897"/>
                </a:lnTo>
                <a:lnTo>
                  <a:pt x="5" y="899"/>
                </a:lnTo>
                <a:lnTo>
                  <a:pt x="7" y="901"/>
                </a:lnTo>
                <a:lnTo>
                  <a:pt x="9" y="902"/>
                </a:lnTo>
                <a:lnTo>
                  <a:pt x="12" y="903"/>
                </a:lnTo>
                <a:lnTo>
                  <a:pt x="15" y="903"/>
                </a:lnTo>
                <a:lnTo>
                  <a:pt x="196" y="903"/>
                </a:lnTo>
                <a:lnTo>
                  <a:pt x="199" y="903"/>
                </a:lnTo>
                <a:lnTo>
                  <a:pt x="202" y="902"/>
                </a:lnTo>
                <a:lnTo>
                  <a:pt x="204" y="901"/>
                </a:lnTo>
                <a:lnTo>
                  <a:pt x="206" y="899"/>
                </a:lnTo>
                <a:lnTo>
                  <a:pt x="208" y="897"/>
                </a:lnTo>
                <a:lnTo>
                  <a:pt x="210" y="893"/>
                </a:lnTo>
                <a:lnTo>
                  <a:pt x="211" y="891"/>
                </a:lnTo>
                <a:lnTo>
                  <a:pt x="211" y="888"/>
                </a:lnTo>
                <a:lnTo>
                  <a:pt x="211" y="707"/>
                </a:lnTo>
                <a:lnTo>
                  <a:pt x="211" y="705"/>
                </a:lnTo>
                <a:lnTo>
                  <a:pt x="210" y="701"/>
                </a:lnTo>
                <a:lnTo>
                  <a:pt x="208" y="699"/>
                </a:lnTo>
                <a:lnTo>
                  <a:pt x="206" y="697"/>
                </a:lnTo>
                <a:lnTo>
                  <a:pt x="204" y="695"/>
                </a:lnTo>
                <a:lnTo>
                  <a:pt x="202" y="694"/>
                </a:lnTo>
                <a:lnTo>
                  <a:pt x="199" y="693"/>
                </a:lnTo>
                <a:lnTo>
                  <a:pt x="196" y="693"/>
                </a:lnTo>
                <a:lnTo>
                  <a:pt x="122" y="692"/>
                </a:lnTo>
                <a:lnTo>
                  <a:pt x="124" y="672"/>
                </a:lnTo>
                <a:lnTo>
                  <a:pt x="128" y="654"/>
                </a:lnTo>
                <a:lnTo>
                  <a:pt x="133" y="636"/>
                </a:lnTo>
                <a:lnTo>
                  <a:pt x="141" y="619"/>
                </a:lnTo>
                <a:lnTo>
                  <a:pt x="150" y="603"/>
                </a:lnTo>
                <a:lnTo>
                  <a:pt x="159" y="588"/>
                </a:lnTo>
                <a:lnTo>
                  <a:pt x="171" y="575"/>
                </a:lnTo>
                <a:lnTo>
                  <a:pt x="185" y="562"/>
                </a:lnTo>
                <a:lnTo>
                  <a:pt x="199" y="550"/>
                </a:lnTo>
                <a:lnTo>
                  <a:pt x="215" y="540"/>
                </a:lnTo>
                <a:lnTo>
                  <a:pt x="231" y="532"/>
                </a:lnTo>
                <a:lnTo>
                  <a:pt x="249" y="524"/>
                </a:lnTo>
                <a:lnTo>
                  <a:pt x="269" y="519"/>
                </a:lnTo>
                <a:lnTo>
                  <a:pt x="289" y="515"/>
                </a:lnTo>
                <a:lnTo>
                  <a:pt x="309" y="513"/>
                </a:lnTo>
                <a:lnTo>
                  <a:pt x="331" y="512"/>
                </a:lnTo>
                <a:lnTo>
                  <a:pt x="422" y="512"/>
                </a:lnTo>
                <a:lnTo>
                  <a:pt x="422" y="692"/>
                </a:lnTo>
                <a:lnTo>
                  <a:pt x="347" y="692"/>
                </a:lnTo>
                <a:lnTo>
                  <a:pt x="344" y="693"/>
                </a:lnTo>
                <a:lnTo>
                  <a:pt x="340" y="694"/>
                </a:lnTo>
                <a:lnTo>
                  <a:pt x="338" y="695"/>
                </a:lnTo>
                <a:lnTo>
                  <a:pt x="336" y="697"/>
                </a:lnTo>
                <a:lnTo>
                  <a:pt x="334" y="699"/>
                </a:lnTo>
                <a:lnTo>
                  <a:pt x="333" y="701"/>
                </a:lnTo>
                <a:lnTo>
                  <a:pt x="332" y="705"/>
                </a:lnTo>
                <a:lnTo>
                  <a:pt x="332" y="708"/>
                </a:lnTo>
                <a:lnTo>
                  <a:pt x="332" y="888"/>
                </a:lnTo>
                <a:lnTo>
                  <a:pt x="332" y="891"/>
                </a:lnTo>
                <a:lnTo>
                  <a:pt x="333" y="893"/>
                </a:lnTo>
                <a:lnTo>
                  <a:pt x="334" y="897"/>
                </a:lnTo>
                <a:lnTo>
                  <a:pt x="336" y="899"/>
                </a:lnTo>
                <a:lnTo>
                  <a:pt x="338" y="901"/>
                </a:lnTo>
                <a:lnTo>
                  <a:pt x="340" y="902"/>
                </a:lnTo>
                <a:lnTo>
                  <a:pt x="344" y="903"/>
                </a:lnTo>
                <a:lnTo>
                  <a:pt x="347" y="903"/>
                </a:lnTo>
                <a:lnTo>
                  <a:pt x="527" y="903"/>
                </a:lnTo>
                <a:lnTo>
                  <a:pt x="530" y="903"/>
                </a:lnTo>
                <a:lnTo>
                  <a:pt x="533" y="902"/>
                </a:lnTo>
                <a:lnTo>
                  <a:pt x="536" y="901"/>
                </a:lnTo>
                <a:lnTo>
                  <a:pt x="538" y="899"/>
                </a:lnTo>
                <a:lnTo>
                  <a:pt x="540" y="897"/>
                </a:lnTo>
                <a:lnTo>
                  <a:pt x="541" y="893"/>
                </a:lnTo>
                <a:lnTo>
                  <a:pt x="542" y="891"/>
                </a:lnTo>
                <a:lnTo>
                  <a:pt x="542" y="888"/>
                </a:lnTo>
                <a:lnTo>
                  <a:pt x="542" y="707"/>
                </a:lnTo>
                <a:lnTo>
                  <a:pt x="542" y="705"/>
                </a:lnTo>
                <a:lnTo>
                  <a:pt x="541" y="701"/>
                </a:lnTo>
                <a:lnTo>
                  <a:pt x="540" y="699"/>
                </a:lnTo>
                <a:lnTo>
                  <a:pt x="538" y="697"/>
                </a:lnTo>
                <a:lnTo>
                  <a:pt x="536" y="695"/>
                </a:lnTo>
                <a:lnTo>
                  <a:pt x="533" y="694"/>
                </a:lnTo>
                <a:lnTo>
                  <a:pt x="530" y="693"/>
                </a:lnTo>
                <a:lnTo>
                  <a:pt x="527" y="693"/>
                </a:lnTo>
                <a:lnTo>
                  <a:pt x="452" y="692"/>
                </a:lnTo>
                <a:lnTo>
                  <a:pt x="452" y="512"/>
                </a:lnTo>
                <a:lnTo>
                  <a:pt x="542" y="512"/>
                </a:lnTo>
                <a:lnTo>
                  <a:pt x="554" y="512"/>
                </a:lnTo>
                <a:lnTo>
                  <a:pt x="566" y="513"/>
                </a:lnTo>
                <a:lnTo>
                  <a:pt x="576" y="514"/>
                </a:lnTo>
                <a:lnTo>
                  <a:pt x="588" y="516"/>
                </a:lnTo>
                <a:lnTo>
                  <a:pt x="599" y="518"/>
                </a:lnTo>
                <a:lnTo>
                  <a:pt x="610" y="521"/>
                </a:lnTo>
                <a:lnTo>
                  <a:pt x="620" y="524"/>
                </a:lnTo>
                <a:lnTo>
                  <a:pt x="631" y="529"/>
                </a:lnTo>
                <a:lnTo>
                  <a:pt x="641" y="533"/>
                </a:lnTo>
                <a:lnTo>
                  <a:pt x="650" y="537"/>
                </a:lnTo>
                <a:lnTo>
                  <a:pt x="660" y="543"/>
                </a:lnTo>
                <a:lnTo>
                  <a:pt x="669" y="548"/>
                </a:lnTo>
                <a:lnTo>
                  <a:pt x="678" y="554"/>
                </a:lnTo>
                <a:lnTo>
                  <a:pt x="686" y="561"/>
                </a:lnTo>
                <a:lnTo>
                  <a:pt x="694" y="568"/>
                </a:lnTo>
                <a:lnTo>
                  <a:pt x="702" y="576"/>
                </a:lnTo>
                <a:lnTo>
                  <a:pt x="713" y="589"/>
                </a:lnTo>
                <a:lnTo>
                  <a:pt x="723" y="602"/>
                </a:lnTo>
                <a:lnTo>
                  <a:pt x="731" y="616"/>
                </a:lnTo>
                <a:lnTo>
                  <a:pt x="738" y="631"/>
                </a:lnTo>
                <a:lnTo>
                  <a:pt x="744" y="646"/>
                </a:lnTo>
                <a:lnTo>
                  <a:pt x="748" y="661"/>
                </a:lnTo>
                <a:lnTo>
                  <a:pt x="751" y="677"/>
                </a:lnTo>
                <a:lnTo>
                  <a:pt x="752" y="693"/>
                </a:lnTo>
                <a:lnTo>
                  <a:pt x="677" y="692"/>
                </a:lnTo>
                <a:lnTo>
                  <a:pt x="675" y="693"/>
                </a:lnTo>
                <a:lnTo>
                  <a:pt x="672" y="694"/>
                </a:lnTo>
                <a:lnTo>
                  <a:pt x="670" y="695"/>
                </a:lnTo>
                <a:lnTo>
                  <a:pt x="668" y="697"/>
                </a:lnTo>
                <a:lnTo>
                  <a:pt x="665" y="699"/>
                </a:lnTo>
                <a:lnTo>
                  <a:pt x="663" y="701"/>
                </a:lnTo>
                <a:lnTo>
                  <a:pt x="663" y="705"/>
                </a:lnTo>
                <a:lnTo>
                  <a:pt x="662" y="708"/>
                </a:lnTo>
                <a:lnTo>
                  <a:pt x="662" y="888"/>
                </a:lnTo>
                <a:lnTo>
                  <a:pt x="663" y="891"/>
                </a:lnTo>
                <a:lnTo>
                  <a:pt x="663" y="893"/>
                </a:lnTo>
                <a:lnTo>
                  <a:pt x="665" y="897"/>
                </a:lnTo>
                <a:lnTo>
                  <a:pt x="668" y="899"/>
                </a:lnTo>
                <a:lnTo>
                  <a:pt x="670" y="901"/>
                </a:lnTo>
                <a:lnTo>
                  <a:pt x="672" y="902"/>
                </a:lnTo>
                <a:lnTo>
                  <a:pt x="675" y="903"/>
                </a:lnTo>
                <a:lnTo>
                  <a:pt x="677" y="903"/>
                </a:lnTo>
                <a:lnTo>
                  <a:pt x="858" y="903"/>
                </a:lnTo>
                <a:lnTo>
                  <a:pt x="862" y="903"/>
                </a:lnTo>
                <a:lnTo>
                  <a:pt x="864" y="902"/>
                </a:lnTo>
                <a:lnTo>
                  <a:pt x="867" y="901"/>
                </a:lnTo>
                <a:lnTo>
                  <a:pt x="869" y="899"/>
                </a:lnTo>
                <a:lnTo>
                  <a:pt x="870" y="897"/>
                </a:lnTo>
                <a:lnTo>
                  <a:pt x="872" y="893"/>
                </a:lnTo>
                <a:lnTo>
                  <a:pt x="873" y="891"/>
                </a:lnTo>
                <a:lnTo>
                  <a:pt x="873" y="888"/>
                </a:lnTo>
                <a:lnTo>
                  <a:pt x="873" y="707"/>
                </a:lnTo>
                <a:lnTo>
                  <a:pt x="873" y="705"/>
                </a:lnTo>
                <a:lnTo>
                  <a:pt x="872" y="701"/>
                </a:lnTo>
                <a:lnTo>
                  <a:pt x="870" y="699"/>
                </a:lnTo>
                <a:lnTo>
                  <a:pt x="869" y="697"/>
                </a:lnTo>
                <a:lnTo>
                  <a:pt x="867" y="695"/>
                </a:lnTo>
                <a:lnTo>
                  <a:pt x="864" y="694"/>
                </a:lnTo>
                <a:lnTo>
                  <a:pt x="862" y="693"/>
                </a:lnTo>
                <a:lnTo>
                  <a:pt x="858" y="692"/>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819807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ooter Placeholder 2"/>
          <p:cNvSpPr>
            <a:spLocks noGrp="1"/>
          </p:cNvSpPr>
          <p:nvPr>
            <p:ph type="ftr" sz="quarter" idx="11"/>
          </p:nvPr>
        </p:nvSpPr>
        <p:spPr>
          <a:xfrm>
            <a:off x="609440" y="6329172"/>
            <a:ext cx="5495958" cy="182880"/>
          </a:xfrm>
        </p:spPr>
        <p:txBody>
          <a:bodyPr/>
          <a:lstStyle/>
          <a:p>
            <a:r>
              <a:rPr lang="en-US" dirty="0" smtClean="0"/>
              <a:t>Copyright © 2016 Symantec Corporation</a:t>
            </a:r>
            <a:endParaRPr lang="en-US" dirty="0"/>
          </a:p>
        </p:txBody>
      </p:sp>
      <p:sp>
        <p:nvSpPr>
          <p:cNvPr id="2" name="Title 1"/>
          <p:cNvSpPr>
            <a:spLocks noGrp="1"/>
          </p:cNvSpPr>
          <p:nvPr>
            <p:ph type="title"/>
          </p:nvPr>
        </p:nvSpPr>
        <p:spPr/>
        <p:txBody>
          <a:bodyPr/>
          <a:lstStyle/>
          <a:p>
            <a:r>
              <a:rPr lang="en-US" dirty="0" smtClean="0"/>
              <a:t>ITMS 8.0 INCREASES PROTECTION  OF INFORMATION </a:t>
            </a:r>
            <a:endParaRPr lang="en-US" dirty="0"/>
          </a:p>
        </p:txBody>
      </p:sp>
      <p:sp>
        <p:nvSpPr>
          <p:cNvPr id="4" name="Slide Number Placeholder 3"/>
          <p:cNvSpPr>
            <a:spLocks noGrp="1"/>
          </p:cNvSpPr>
          <p:nvPr>
            <p:ph type="sldNum" sz="quarter" idx="12"/>
          </p:nvPr>
        </p:nvSpPr>
        <p:spPr/>
        <p:txBody>
          <a:bodyPr/>
          <a:lstStyle/>
          <a:p>
            <a:fld id="{2D88F0F9-74A8-45E4-B405-052EDB68E8BD}" type="slidenum">
              <a:rPr lang="en-US" smtClean="0"/>
              <a:t>12</a:t>
            </a:fld>
            <a:endParaRPr lang="en-US" dirty="0"/>
          </a:p>
        </p:txBody>
      </p:sp>
      <p:grpSp>
        <p:nvGrpSpPr>
          <p:cNvPr id="17" name="Group 16"/>
          <p:cNvGrpSpPr/>
          <p:nvPr/>
        </p:nvGrpSpPr>
        <p:grpSpPr>
          <a:xfrm>
            <a:off x="609440" y="1331871"/>
            <a:ext cx="6858160" cy="5526127"/>
            <a:chOff x="609440" y="1441463"/>
            <a:chExt cx="6686905" cy="5388137"/>
          </a:xfrm>
        </p:grpSpPr>
        <p:grpSp>
          <p:nvGrpSpPr>
            <p:cNvPr id="3" name="Group 2"/>
            <p:cNvGrpSpPr/>
            <p:nvPr/>
          </p:nvGrpSpPr>
          <p:grpSpPr>
            <a:xfrm>
              <a:off x="609440" y="1441463"/>
              <a:ext cx="6686905" cy="5388137"/>
              <a:chOff x="250976" y="3172795"/>
              <a:chExt cx="2816107" cy="2269147"/>
            </a:xfrm>
          </p:grpSpPr>
          <p:grpSp>
            <p:nvGrpSpPr>
              <p:cNvPr id="9" name="Group 8"/>
              <p:cNvGrpSpPr/>
              <p:nvPr/>
            </p:nvGrpSpPr>
            <p:grpSpPr>
              <a:xfrm>
                <a:off x="250976" y="3172795"/>
                <a:ext cx="2816107" cy="2269147"/>
                <a:chOff x="2332038" y="1664133"/>
                <a:chExt cx="4233863" cy="3411538"/>
              </a:xfrm>
            </p:grpSpPr>
            <p:sp>
              <p:nvSpPr>
                <p:cNvPr id="10" name="Freeform 6"/>
                <p:cNvSpPr>
                  <a:spLocks/>
                </p:cNvSpPr>
                <p:nvPr/>
              </p:nvSpPr>
              <p:spPr bwMode="auto">
                <a:xfrm>
                  <a:off x="3733801" y="4581958"/>
                  <a:ext cx="1438275" cy="455613"/>
                </a:xfrm>
                <a:custGeom>
                  <a:avLst/>
                  <a:gdLst>
                    <a:gd name="T0" fmla="*/ 3037 w 3628"/>
                    <a:gd name="T1" fmla="*/ 0 h 1149"/>
                    <a:gd name="T2" fmla="*/ 1837 w 3628"/>
                    <a:gd name="T3" fmla="*/ 0 h 1149"/>
                    <a:gd name="T4" fmla="*/ 1792 w 3628"/>
                    <a:gd name="T5" fmla="*/ 0 h 1149"/>
                    <a:gd name="T6" fmla="*/ 591 w 3628"/>
                    <a:gd name="T7" fmla="*/ 0 h 1149"/>
                    <a:gd name="T8" fmla="*/ 592 w 3628"/>
                    <a:gd name="T9" fmla="*/ 108 h 1149"/>
                    <a:gd name="T10" fmla="*/ 594 w 3628"/>
                    <a:gd name="T11" fmla="*/ 214 h 1149"/>
                    <a:gd name="T12" fmla="*/ 598 w 3628"/>
                    <a:gd name="T13" fmla="*/ 317 h 1149"/>
                    <a:gd name="T14" fmla="*/ 600 w 3628"/>
                    <a:gd name="T15" fmla="*/ 419 h 1149"/>
                    <a:gd name="T16" fmla="*/ 600 w 3628"/>
                    <a:gd name="T17" fmla="*/ 468 h 1149"/>
                    <a:gd name="T18" fmla="*/ 599 w 3628"/>
                    <a:gd name="T19" fmla="*/ 516 h 1149"/>
                    <a:gd name="T20" fmla="*/ 597 w 3628"/>
                    <a:gd name="T21" fmla="*/ 564 h 1149"/>
                    <a:gd name="T22" fmla="*/ 594 w 3628"/>
                    <a:gd name="T23" fmla="*/ 610 h 1149"/>
                    <a:gd name="T24" fmla="*/ 590 w 3628"/>
                    <a:gd name="T25" fmla="*/ 654 h 1149"/>
                    <a:gd name="T26" fmla="*/ 584 w 3628"/>
                    <a:gd name="T27" fmla="*/ 698 h 1149"/>
                    <a:gd name="T28" fmla="*/ 576 w 3628"/>
                    <a:gd name="T29" fmla="*/ 740 h 1149"/>
                    <a:gd name="T30" fmla="*/ 567 w 3628"/>
                    <a:gd name="T31" fmla="*/ 780 h 1149"/>
                    <a:gd name="T32" fmla="*/ 554 w 3628"/>
                    <a:gd name="T33" fmla="*/ 820 h 1149"/>
                    <a:gd name="T34" fmla="*/ 540 w 3628"/>
                    <a:gd name="T35" fmla="*/ 857 h 1149"/>
                    <a:gd name="T36" fmla="*/ 524 w 3628"/>
                    <a:gd name="T37" fmla="*/ 892 h 1149"/>
                    <a:gd name="T38" fmla="*/ 504 w 3628"/>
                    <a:gd name="T39" fmla="*/ 925 h 1149"/>
                    <a:gd name="T40" fmla="*/ 482 w 3628"/>
                    <a:gd name="T41" fmla="*/ 958 h 1149"/>
                    <a:gd name="T42" fmla="*/ 458 w 3628"/>
                    <a:gd name="T43" fmla="*/ 986 h 1149"/>
                    <a:gd name="T44" fmla="*/ 429 w 3628"/>
                    <a:gd name="T45" fmla="*/ 1014 h 1149"/>
                    <a:gd name="T46" fmla="*/ 398 w 3628"/>
                    <a:gd name="T47" fmla="*/ 1039 h 1149"/>
                    <a:gd name="T48" fmla="*/ 363 w 3628"/>
                    <a:gd name="T49" fmla="*/ 1062 h 1149"/>
                    <a:gd name="T50" fmla="*/ 323 w 3628"/>
                    <a:gd name="T51" fmla="*/ 1081 h 1149"/>
                    <a:gd name="T52" fmla="*/ 281 w 3628"/>
                    <a:gd name="T53" fmla="*/ 1100 h 1149"/>
                    <a:gd name="T54" fmla="*/ 233 w 3628"/>
                    <a:gd name="T55" fmla="*/ 1115 h 1149"/>
                    <a:gd name="T56" fmla="*/ 182 w 3628"/>
                    <a:gd name="T57" fmla="*/ 1128 h 1149"/>
                    <a:gd name="T58" fmla="*/ 127 w 3628"/>
                    <a:gd name="T59" fmla="*/ 1137 h 1149"/>
                    <a:gd name="T60" fmla="*/ 66 w 3628"/>
                    <a:gd name="T61" fmla="*/ 1144 h 1149"/>
                    <a:gd name="T62" fmla="*/ 0 w 3628"/>
                    <a:gd name="T63" fmla="*/ 1149 h 1149"/>
                    <a:gd name="T64" fmla="*/ 1792 w 3628"/>
                    <a:gd name="T65" fmla="*/ 1149 h 1149"/>
                    <a:gd name="T66" fmla="*/ 1837 w 3628"/>
                    <a:gd name="T67" fmla="*/ 1149 h 1149"/>
                    <a:gd name="T68" fmla="*/ 3628 w 3628"/>
                    <a:gd name="T69" fmla="*/ 1149 h 1149"/>
                    <a:gd name="T70" fmla="*/ 3563 w 3628"/>
                    <a:gd name="T71" fmla="*/ 1144 h 1149"/>
                    <a:gd name="T72" fmla="*/ 3503 w 3628"/>
                    <a:gd name="T73" fmla="*/ 1137 h 1149"/>
                    <a:gd name="T74" fmla="*/ 3446 w 3628"/>
                    <a:gd name="T75" fmla="*/ 1128 h 1149"/>
                    <a:gd name="T76" fmla="*/ 3395 w 3628"/>
                    <a:gd name="T77" fmla="*/ 1115 h 1149"/>
                    <a:gd name="T78" fmla="*/ 3349 w 3628"/>
                    <a:gd name="T79" fmla="*/ 1100 h 1149"/>
                    <a:gd name="T80" fmla="*/ 3306 w 3628"/>
                    <a:gd name="T81" fmla="*/ 1081 h 1149"/>
                    <a:gd name="T82" fmla="*/ 3266 w 3628"/>
                    <a:gd name="T83" fmla="*/ 1062 h 1149"/>
                    <a:gd name="T84" fmla="*/ 3231 w 3628"/>
                    <a:gd name="T85" fmla="*/ 1039 h 1149"/>
                    <a:gd name="T86" fmla="*/ 3199 w 3628"/>
                    <a:gd name="T87" fmla="*/ 1014 h 1149"/>
                    <a:gd name="T88" fmla="*/ 3172 w 3628"/>
                    <a:gd name="T89" fmla="*/ 986 h 1149"/>
                    <a:gd name="T90" fmla="*/ 3146 w 3628"/>
                    <a:gd name="T91" fmla="*/ 958 h 1149"/>
                    <a:gd name="T92" fmla="*/ 3124 w 3628"/>
                    <a:gd name="T93" fmla="*/ 925 h 1149"/>
                    <a:gd name="T94" fmla="*/ 3104 w 3628"/>
                    <a:gd name="T95" fmla="*/ 892 h 1149"/>
                    <a:gd name="T96" fmla="*/ 3088 w 3628"/>
                    <a:gd name="T97" fmla="*/ 857 h 1149"/>
                    <a:gd name="T98" fmla="*/ 3074 w 3628"/>
                    <a:gd name="T99" fmla="*/ 820 h 1149"/>
                    <a:gd name="T100" fmla="*/ 3063 w 3628"/>
                    <a:gd name="T101" fmla="*/ 780 h 1149"/>
                    <a:gd name="T102" fmla="*/ 3053 w 3628"/>
                    <a:gd name="T103" fmla="*/ 740 h 1149"/>
                    <a:gd name="T104" fmla="*/ 3045 w 3628"/>
                    <a:gd name="T105" fmla="*/ 698 h 1149"/>
                    <a:gd name="T106" fmla="*/ 3040 w 3628"/>
                    <a:gd name="T107" fmla="*/ 654 h 1149"/>
                    <a:gd name="T108" fmla="*/ 3035 w 3628"/>
                    <a:gd name="T109" fmla="*/ 610 h 1149"/>
                    <a:gd name="T110" fmla="*/ 3031 w 3628"/>
                    <a:gd name="T111" fmla="*/ 564 h 1149"/>
                    <a:gd name="T112" fmla="*/ 3030 w 3628"/>
                    <a:gd name="T113" fmla="*/ 516 h 1149"/>
                    <a:gd name="T114" fmla="*/ 3029 w 3628"/>
                    <a:gd name="T115" fmla="*/ 468 h 1149"/>
                    <a:gd name="T116" fmla="*/ 3029 w 3628"/>
                    <a:gd name="T117" fmla="*/ 419 h 1149"/>
                    <a:gd name="T118" fmla="*/ 3030 w 3628"/>
                    <a:gd name="T119" fmla="*/ 317 h 1149"/>
                    <a:gd name="T120" fmla="*/ 3034 w 3628"/>
                    <a:gd name="T121" fmla="*/ 214 h 1149"/>
                    <a:gd name="T122" fmla="*/ 3036 w 3628"/>
                    <a:gd name="T123" fmla="*/ 108 h 1149"/>
                    <a:gd name="T124" fmla="*/ 3037 w 3628"/>
                    <a:gd name="T125" fmla="*/ 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28" h="1149">
                      <a:moveTo>
                        <a:pt x="3037" y="0"/>
                      </a:moveTo>
                      <a:lnTo>
                        <a:pt x="1837" y="0"/>
                      </a:lnTo>
                      <a:lnTo>
                        <a:pt x="1792" y="0"/>
                      </a:lnTo>
                      <a:lnTo>
                        <a:pt x="591" y="0"/>
                      </a:lnTo>
                      <a:lnTo>
                        <a:pt x="592" y="108"/>
                      </a:lnTo>
                      <a:lnTo>
                        <a:pt x="594" y="214"/>
                      </a:lnTo>
                      <a:lnTo>
                        <a:pt x="598" y="317"/>
                      </a:lnTo>
                      <a:lnTo>
                        <a:pt x="600" y="419"/>
                      </a:lnTo>
                      <a:lnTo>
                        <a:pt x="600" y="468"/>
                      </a:lnTo>
                      <a:lnTo>
                        <a:pt x="599" y="516"/>
                      </a:lnTo>
                      <a:lnTo>
                        <a:pt x="597" y="564"/>
                      </a:lnTo>
                      <a:lnTo>
                        <a:pt x="594" y="610"/>
                      </a:lnTo>
                      <a:lnTo>
                        <a:pt x="590" y="654"/>
                      </a:lnTo>
                      <a:lnTo>
                        <a:pt x="584" y="698"/>
                      </a:lnTo>
                      <a:lnTo>
                        <a:pt x="576" y="740"/>
                      </a:lnTo>
                      <a:lnTo>
                        <a:pt x="567" y="780"/>
                      </a:lnTo>
                      <a:lnTo>
                        <a:pt x="554" y="820"/>
                      </a:lnTo>
                      <a:lnTo>
                        <a:pt x="540" y="857"/>
                      </a:lnTo>
                      <a:lnTo>
                        <a:pt x="524" y="892"/>
                      </a:lnTo>
                      <a:lnTo>
                        <a:pt x="504" y="925"/>
                      </a:lnTo>
                      <a:lnTo>
                        <a:pt x="482" y="958"/>
                      </a:lnTo>
                      <a:lnTo>
                        <a:pt x="458" y="986"/>
                      </a:lnTo>
                      <a:lnTo>
                        <a:pt x="429" y="1014"/>
                      </a:lnTo>
                      <a:lnTo>
                        <a:pt x="398" y="1039"/>
                      </a:lnTo>
                      <a:lnTo>
                        <a:pt x="363" y="1062"/>
                      </a:lnTo>
                      <a:lnTo>
                        <a:pt x="323" y="1081"/>
                      </a:lnTo>
                      <a:lnTo>
                        <a:pt x="281" y="1100"/>
                      </a:lnTo>
                      <a:lnTo>
                        <a:pt x="233" y="1115"/>
                      </a:lnTo>
                      <a:lnTo>
                        <a:pt x="182" y="1128"/>
                      </a:lnTo>
                      <a:lnTo>
                        <a:pt x="127" y="1137"/>
                      </a:lnTo>
                      <a:lnTo>
                        <a:pt x="66" y="1144"/>
                      </a:lnTo>
                      <a:lnTo>
                        <a:pt x="0" y="1149"/>
                      </a:lnTo>
                      <a:lnTo>
                        <a:pt x="1792" y="1149"/>
                      </a:lnTo>
                      <a:lnTo>
                        <a:pt x="1837" y="1149"/>
                      </a:lnTo>
                      <a:lnTo>
                        <a:pt x="3628" y="1149"/>
                      </a:lnTo>
                      <a:lnTo>
                        <a:pt x="3563" y="1144"/>
                      </a:lnTo>
                      <a:lnTo>
                        <a:pt x="3503" y="1137"/>
                      </a:lnTo>
                      <a:lnTo>
                        <a:pt x="3446" y="1128"/>
                      </a:lnTo>
                      <a:lnTo>
                        <a:pt x="3395" y="1115"/>
                      </a:lnTo>
                      <a:lnTo>
                        <a:pt x="3349" y="1100"/>
                      </a:lnTo>
                      <a:lnTo>
                        <a:pt x="3306" y="1081"/>
                      </a:lnTo>
                      <a:lnTo>
                        <a:pt x="3266" y="1062"/>
                      </a:lnTo>
                      <a:lnTo>
                        <a:pt x="3231" y="1039"/>
                      </a:lnTo>
                      <a:lnTo>
                        <a:pt x="3199" y="1014"/>
                      </a:lnTo>
                      <a:lnTo>
                        <a:pt x="3172" y="986"/>
                      </a:lnTo>
                      <a:lnTo>
                        <a:pt x="3146" y="958"/>
                      </a:lnTo>
                      <a:lnTo>
                        <a:pt x="3124" y="925"/>
                      </a:lnTo>
                      <a:lnTo>
                        <a:pt x="3104" y="892"/>
                      </a:lnTo>
                      <a:lnTo>
                        <a:pt x="3088" y="857"/>
                      </a:lnTo>
                      <a:lnTo>
                        <a:pt x="3074" y="820"/>
                      </a:lnTo>
                      <a:lnTo>
                        <a:pt x="3063" y="780"/>
                      </a:lnTo>
                      <a:lnTo>
                        <a:pt x="3053" y="740"/>
                      </a:lnTo>
                      <a:lnTo>
                        <a:pt x="3045" y="698"/>
                      </a:lnTo>
                      <a:lnTo>
                        <a:pt x="3040" y="654"/>
                      </a:lnTo>
                      <a:lnTo>
                        <a:pt x="3035" y="610"/>
                      </a:lnTo>
                      <a:lnTo>
                        <a:pt x="3031" y="564"/>
                      </a:lnTo>
                      <a:lnTo>
                        <a:pt x="3030" y="516"/>
                      </a:lnTo>
                      <a:lnTo>
                        <a:pt x="3029" y="468"/>
                      </a:lnTo>
                      <a:lnTo>
                        <a:pt x="3029" y="419"/>
                      </a:lnTo>
                      <a:lnTo>
                        <a:pt x="3030" y="317"/>
                      </a:lnTo>
                      <a:lnTo>
                        <a:pt x="3034" y="214"/>
                      </a:lnTo>
                      <a:lnTo>
                        <a:pt x="3036" y="108"/>
                      </a:lnTo>
                      <a:lnTo>
                        <a:pt x="3037" y="0"/>
                      </a:lnTo>
                      <a:close/>
                    </a:path>
                  </a:pathLst>
                </a:custGeom>
                <a:gradFill flip="none" rotWithShape="1">
                  <a:gsLst>
                    <a:gs pos="0">
                      <a:schemeClr val="bg1">
                        <a:lumMod val="75000"/>
                      </a:schemeClr>
                    </a:gs>
                    <a:gs pos="77000">
                      <a:schemeClr val="bg1">
                        <a:lumMod val="85000"/>
                      </a:schemeClr>
                    </a:gs>
                    <a:gs pos="37000">
                      <a:schemeClr val="bg1">
                        <a:lumMod val="85000"/>
                      </a:schemeClr>
                    </a:gs>
                    <a:gs pos="100000">
                      <a:schemeClr val="bg1">
                        <a:lumMod val="75000"/>
                      </a:schemeClr>
                    </a:gs>
                  </a:gsLst>
                  <a:lin ang="540000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Freeform 7"/>
                <p:cNvSpPr>
                  <a:spLocks/>
                </p:cNvSpPr>
                <p:nvPr/>
              </p:nvSpPr>
              <p:spPr bwMode="auto">
                <a:xfrm>
                  <a:off x="3724276" y="5034396"/>
                  <a:ext cx="1457325" cy="41275"/>
                </a:xfrm>
                <a:custGeom>
                  <a:avLst/>
                  <a:gdLst>
                    <a:gd name="T0" fmla="*/ 53 w 3673"/>
                    <a:gd name="T1" fmla="*/ 0 h 105"/>
                    <a:gd name="T2" fmla="*/ 3621 w 3673"/>
                    <a:gd name="T3" fmla="*/ 0 h 105"/>
                    <a:gd name="T4" fmla="*/ 3631 w 3673"/>
                    <a:gd name="T5" fmla="*/ 2 h 105"/>
                    <a:gd name="T6" fmla="*/ 3640 w 3673"/>
                    <a:gd name="T7" fmla="*/ 5 h 105"/>
                    <a:gd name="T8" fmla="*/ 3650 w 3673"/>
                    <a:gd name="T9" fmla="*/ 10 h 105"/>
                    <a:gd name="T10" fmla="*/ 3658 w 3673"/>
                    <a:gd name="T11" fmla="*/ 15 h 105"/>
                    <a:gd name="T12" fmla="*/ 3664 w 3673"/>
                    <a:gd name="T13" fmla="*/ 24 h 105"/>
                    <a:gd name="T14" fmla="*/ 3668 w 3673"/>
                    <a:gd name="T15" fmla="*/ 33 h 105"/>
                    <a:gd name="T16" fmla="*/ 3672 w 3673"/>
                    <a:gd name="T17" fmla="*/ 42 h 105"/>
                    <a:gd name="T18" fmla="*/ 3673 w 3673"/>
                    <a:gd name="T19" fmla="*/ 53 h 105"/>
                    <a:gd name="T20" fmla="*/ 3673 w 3673"/>
                    <a:gd name="T21" fmla="*/ 53 h 105"/>
                    <a:gd name="T22" fmla="*/ 3672 w 3673"/>
                    <a:gd name="T23" fmla="*/ 63 h 105"/>
                    <a:gd name="T24" fmla="*/ 3668 w 3673"/>
                    <a:gd name="T25" fmla="*/ 73 h 105"/>
                    <a:gd name="T26" fmla="*/ 3664 w 3673"/>
                    <a:gd name="T27" fmla="*/ 81 h 105"/>
                    <a:gd name="T28" fmla="*/ 3658 w 3673"/>
                    <a:gd name="T29" fmla="*/ 90 h 105"/>
                    <a:gd name="T30" fmla="*/ 3650 w 3673"/>
                    <a:gd name="T31" fmla="*/ 95 h 105"/>
                    <a:gd name="T32" fmla="*/ 3640 w 3673"/>
                    <a:gd name="T33" fmla="*/ 100 h 105"/>
                    <a:gd name="T34" fmla="*/ 3631 w 3673"/>
                    <a:gd name="T35" fmla="*/ 103 h 105"/>
                    <a:gd name="T36" fmla="*/ 3621 w 3673"/>
                    <a:gd name="T37" fmla="*/ 105 h 105"/>
                    <a:gd name="T38" fmla="*/ 53 w 3673"/>
                    <a:gd name="T39" fmla="*/ 105 h 105"/>
                    <a:gd name="T40" fmla="*/ 42 w 3673"/>
                    <a:gd name="T41" fmla="*/ 103 h 105"/>
                    <a:gd name="T42" fmla="*/ 32 w 3673"/>
                    <a:gd name="T43" fmla="*/ 100 h 105"/>
                    <a:gd name="T44" fmla="*/ 24 w 3673"/>
                    <a:gd name="T45" fmla="*/ 95 h 105"/>
                    <a:gd name="T46" fmla="*/ 16 w 3673"/>
                    <a:gd name="T47" fmla="*/ 90 h 105"/>
                    <a:gd name="T48" fmla="*/ 9 w 3673"/>
                    <a:gd name="T49" fmla="*/ 81 h 105"/>
                    <a:gd name="T50" fmla="*/ 4 w 3673"/>
                    <a:gd name="T51" fmla="*/ 73 h 105"/>
                    <a:gd name="T52" fmla="*/ 2 w 3673"/>
                    <a:gd name="T53" fmla="*/ 63 h 105"/>
                    <a:gd name="T54" fmla="*/ 0 w 3673"/>
                    <a:gd name="T55" fmla="*/ 53 h 105"/>
                    <a:gd name="T56" fmla="*/ 0 w 3673"/>
                    <a:gd name="T57" fmla="*/ 53 h 105"/>
                    <a:gd name="T58" fmla="*/ 2 w 3673"/>
                    <a:gd name="T59" fmla="*/ 42 h 105"/>
                    <a:gd name="T60" fmla="*/ 4 w 3673"/>
                    <a:gd name="T61" fmla="*/ 33 h 105"/>
                    <a:gd name="T62" fmla="*/ 9 w 3673"/>
                    <a:gd name="T63" fmla="*/ 24 h 105"/>
                    <a:gd name="T64" fmla="*/ 16 w 3673"/>
                    <a:gd name="T65" fmla="*/ 15 h 105"/>
                    <a:gd name="T66" fmla="*/ 24 w 3673"/>
                    <a:gd name="T67" fmla="*/ 10 h 105"/>
                    <a:gd name="T68" fmla="*/ 32 w 3673"/>
                    <a:gd name="T69" fmla="*/ 5 h 105"/>
                    <a:gd name="T70" fmla="*/ 42 w 3673"/>
                    <a:gd name="T71" fmla="*/ 2 h 105"/>
                    <a:gd name="T72" fmla="*/ 53 w 3673"/>
                    <a:gd name="T73"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73" h="105">
                      <a:moveTo>
                        <a:pt x="53" y="0"/>
                      </a:moveTo>
                      <a:lnTo>
                        <a:pt x="3621" y="0"/>
                      </a:lnTo>
                      <a:lnTo>
                        <a:pt x="3631" y="2"/>
                      </a:lnTo>
                      <a:lnTo>
                        <a:pt x="3640" y="5"/>
                      </a:lnTo>
                      <a:lnTo>
                        <a:pt x="3650" y="10"/>
                      </a:lnTo>
                      <a:lnTo>
                        <a:pt x="3658" y="15"/>
                      </a:lnTo>
                      <a:lnTo>
                        <a:pt x="3664" y="24"/>
                      </a:lnTo>
                      <a:lnTo>
                        <a:pt x="3668" y="33"/>
                      </a:lnTo>
                      <a:lnTo>
                        <a:pt x="3672" y="42"/>
                      </a:lnTo>
                      <a:lnTo>
                        <a:pt x="3673" y="53"/>
                      </a:lnTo>
                      <a:lnTo>
                        <a:pt x="3673" y="53"/>
                      </a:lnTo>
                      <a:lnTo>
                        <a:pt x="3672" y="63"/>
                      </a:lnTo>
                      <a:lnTo>
                        <a:pt x="3668" y="73"/>
                      </a:lnTo>
                      <a:lnTo>
                        <a:pt x="3664" y="81"/>
                      </a:lnTo>
                      <a:lnTo>
                        <a:pt x="3658" y="90"/>
                      </a:lnTo>
                      <a:lnTo>
                        <a:pt x="3650" y="95"/>
                      </a:lnTo>
                      <a:lnTo>
                        <a:pt x="3640" y="100"/>
                      </a:lnTo>
                      <a:lnTo>
                        <a:pt x="3631" y="103"/>
                      </a:lnTo>
                      <a:lnTo>
                        <a:pt x="3621" y="105"/>
                      </a:lnTo>
                      <a:lnTo>
                        <a:pt x="53" y="105"/>
                      </a:lnTo>
                      <a:lnTo>
                        <a:pt x="42" y="103"/>
                      </a:lnTo>
                      <a:lnTo>
                        <a:pt x="32" y="100"/>
                      </a:lnTo>
                      <a:lnTo>
                        <a:pt x="24" y="95"/>
                      </a:lnTo>
                      <a:lnTo>
                        <a:pt x="16" y="90"/>
                      </a:lnTo>
                      <a:lnTo>
                        <a:pt x="9" y="81"/>
                      </a:lnTo>
                      <a:lnTo>
                        <a:pt x="4" y="73"/>
                      </a:lnTo>
                      <a:lnTo>
                        <a:pt x="2" y="63"/>
                      </a:lnTo>
                      <a:lnTo>
                        <a:pt x="0" y="53"/>
                      </a:lnTo>
                      <a:lnTo>
                        <a:pt x="0" y="53"/>
                      </a:lnTo>
                      <a:lnTo>
                        <a:pt x="2" y="42"/>
                      </a:lnTo>
                      <a:lnTo>
                        <a:pt x="4" y="33"/>
                      </a:lnTo>
                      <a:lnTo>
                        <a:pt x="9" y="24"/>
                      </a:lnTo>
                      <a:lnTo>
                        <a:pt x="16" y="15"/>
                      </a:lnTo>
                      <a:lnTo>
                        <a:pt x="24" y="10"/>
                      </a:lnTo>
                      <a:lnTo>
                        <a:pt x="32" y="5"/>
                      </a:lnTo>
                      <a:lnTo>
                        <a:pt x="42" y="2"/>
                      </a:lnTo>
                      <a:lnTo>
                        <a:pt x="53" y="0"/>
                      </a:lnTo>
                      <a:close/>
                    </a:path>
                  </a:pathLst>
                </a:custGeom>
                <a:gradFill>
                  <a:gsLst>
                    <a:gs pos="0">
                      <a:schemeClr val="bg1">
                        <a:lumMod val="65000"/>
                      </a:schemeClr>
                    </a:gs>
                    <a:gs pos="44000">
                      <a:schemeClr val="bg1">
                        <a:lumMod val="85000"/>
                      </a:schemeClr>
                    </a:gs>
                    <a:gs pos="100000">
                      <a:schemeClr val="bg1">
                        <a:lumMod val="6500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8"/>
                <p:cNvSpPr>
                  <a:spLocks/>
                </p:cNvSpPr>
                <p:nvPr/>
              </p:nvSpPr>
              <p:spPr bwMode="auto">
                <a:xfrm>
                  <a:off x="2332038" y="1664133"/>
                  <a:ext cx="4233863" cy="2935288"/>
                </a:xfrm>
                <a:custGeom>
                  <a:avLst/>
                  <a:gdLst>
                    <a:gd name="T0" fmla="*/ 10459 w 10666"/>
                    <a:gd name="T1" fmla="*/ 0 h 7397"/>
                    <a:gd name="T2" fmla="*/ 10500 w 10666"/>
                    <a:gd name="T3" fmla="*/ 5 h 7397"/>
                    <a:gd name="T4" fmla="*/ 10539 w 10666"/>
                    <a:gd name="T5" fmla="*/ 16 h 7397"/>
                    <a:gd name="T6" fmla="*/ 10575 w 10666"/>
                    <a:gd name="T7" fmla="*/ 36 h 7397"/>
                    <a:gd name="T8" fmla="*/ 10605 w 10666"/>
                    <a:gd name="T9" fmla="*/ 61 h 7397"/>
                    <a:gd name="T10" fmla="*/ 10630 w 10666"/>
                    <a:gd name="T11" fmla="*/ 91 h 7397"/>
                    <a:gd name="T12" fmla="*/ 10650 w 10666"/>
                    <a:gd name="T13" fmla="*/ 127 h 7397"/>
                    <a:gd name="T14" fmla="*/ 10661 w 10666"/>
                    <a:gd name="T15" fmla="*/ 166 h 7397"/>
                    <a:gd name="T16" fmla="*/ 10666 w 10666"/>
                    <a:gd name="T17" fmla="*/ 207 h 7397"/>
                    <a:gd name="T18" fmla="*/ 10665 w 10666"/>
                    <a:gd name="T19" fmla="*/ 7211 h 7397"/>
                    <a:gd name="T20" fmla="*/ 10657 w 10666"/>
                    <a:gd name="T21" fmla="*/ 7251 h 7397"/>
                    <a:gd name="T22" fmla="*/ 10641 w 10666"/>
                    <a:gd name="T23" fmla="*/ 7288 h 7397"/>
                    <a:gd name="T24" fmla="*/ 10619 w 10666"/>
                    <a:gd name="T25" fmla="*/ 7321 h 7397"/>
                    <a:gd name="T26" fmla="*/ 10591 w 10666"/>
                    <a:gd name="T27" fmla="*/ 7350 h 7397"/>
                    <a:gd name="T28" fmla="*/ 10557 w 10666"/>
                    <a:gd name="T29" fmla="*/ 7372 h 7397"/>
                    <a:gd name="T30" fmla="*/ 10520 w 10666"/>
                    <a:gd name="T31" fmla="*/ 7388 h 7397"/>
                    <a:gd name="T32" fmla="*/ 10480 w 10666"/>
                    <a:gd name="T33" fmla="*/ 7396 h 7397"/>
                    <a:gd name="T34" fmla="*/ 207 w 10666"/>
                    <a:gd name="T35" fmla="*/ 7397 h 7397"/>
                    <a:gd name="T36" fmla="*/ 165 w 10666"/>
                    <a:gd name="T37" fmla="*/ 7393 h 7397"/>
                    <a:gd name="T38" fmla="*/ 126 w 10666"/>
                    <a:gd name="T39" fmla="*/ 7381 h 7397"/>
                    <a:gd name="T40" fmla="*/ 91 w 10666"/>
                    <a:gd name="T41" fmla="*/ 7361 h 7397"/>
                    <a:gd name="T42" fmla="*/ 60 w 10666"/>
                    <a:gd name="T43" fmla="*/ 7336 h 7397"/>
                    <a:gd name="T44" fmla="*/ 34 w 10666"/>
                    <a:gd name="T45" fmla="*/ 7306 h 7397"/>
                    <a:gd name="T46" fmla="*/ 16 w 10666"/>
                    <a:gd name="T47" fmla="*/ 7270 h 7397"/>
                    <a:gd name="T48" fmla="*/ 3 w 10666"/>
                    <a:gd name="T49" fmla="*/ 7232 h 7397"/>
                    <a:gd name="T50" fmla="*/ 0 w 10666"/>
                    <a:gd name="T51" fmla="*/ 7190 h 7397"/>
                    <a:gd name="T52" fmla="*/ 1 w 10666"/>
                    <a:gd name="T53" fmla="*/ 186 h 7397"/>
                    <a:gd name="T54" fmla="*/ 9 w 10666"/>
                    <a:gd name="T55" fmla="*/ 146 h 7397"/>
                    <a:gd name="T56" fmla="*/ 24 w 10666"/>
                    <a:gd name="T57" fmla="*/ 109 h 7397"/>
                    <a:gd name="T58" fmla="*/ 47 w 10666"/>
                    <a:gd name="T59" fmla="*/ 75 h 7397"/>
                    <a:gd name="T60" fmla="*/ 75 w 10666"/>
                    <a:gd name="T61" fmla="*/ 47 h 7397"/>
                    <a:gd name="T62" fmla="*/ 108 w 10666"/>
                    <a:gd name="T63" fmla="*/ 25 h 7397"/>
                    <a:gd name="T64" fmla="*/ 146 w 10666"/>
                    <a:gd name="T65" fmla="*/ 9 h 7397"/>
                    <a:gd name="T66" fmla="*/ 186 w 10666"/>
                    <a:gd name="T67" fmla="*/ 1 h 7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666" h="7397">
                      <a:moveTo>
                        <a:pt x="207" y="0"/>
                      </a:moveTo>
                      <a:lnTo>
                        <a:pt x="10459" y="0"/>
                      </a:lnTo>
                      <a:lnTo>
                        <a:pt x="10480" y="1"/>
                      </a:lnTo>
                      <a:lnTo>
                        <a:pt x="10500" y="5"/>
                      </a:lnTo>
                      <a:lnTo>
                        <a:pt x="10520" y="9"/>
                      </a:lnTo>
                      <a:lnTo>
                        <a:pt x="10539" y="16"/>
                      </a:lnTo>
                      <a:lnTo>
                        <a:pt x="10557" y="25"/>
                      </a:lnTo>
                      <a:lnTo>
                        <a:pt x="10575" y="36"/>
                      </a:lnTo>
                      <a:lnTo>
                        <a:pt x="10591" y="47"/>
                      </a:lnTo>
                      <a:lnTo>
                        <a:pt x="10605" y="61"/>
                      </a:lnTo>
                      <a:lnTo>
                        <a:pt x="10619" y="75"/>
                      </a:lnTo>
                      <a:lnTo>
                        <a:pt x="10630" y="91"/>
                      </a:lnTo>
                      <a:lnTo>
                        <a:pt x="10641" y="109"/>
                      </a:lnTo>
                      <a:lnTo>
                        <a:pt x="10650" y="127"/>
                      </a:lnTo>
                      <a:lnTo>
                        <a:pt x="10657" y="146"/>
                      </a:lnTo>
                      <a:lnTo>
                        <a:pt x="10661" y="166"/>
                      </a:lnTo>
                      <a:lnTo>
                        <a:pt x="10665" y="186"/>
                      </a:lnTo>
                      <a:lnTo>
                        <a:pt x="10666" y="207"/>
                      </a:lnTo>
                      <a:lnTo>
                        <a:pt x="10666" y="7190"/>
                      </a:lnTo>
                      <a:lnTo>
                        <a:pt x="10665" y="7211"/>
                      </a:lnTo>
                      <a:lnTo>
                        <a:pt x="10661" y="7232"/>
                      </a:lnTo>
                      <a:lnTo>
                        <a:pt x="10657" y="7251"/>
                      </a:lnTo>
                      <a:lnTo>
                        <a:pt x="10650" y="7270"/>
                      </a:lnTo>
                      <a:lnTo>
                        <a:pt x="10641" y="7288"/>
                      </a:lnTo>
                      <a:lnTo>
                        <a:pt x="10630" y="7306"/>
                      </a:lnTo>
                      <a:lnTo>
                        <a:pt x="10619" y="7321"/>
                      </a:lnTo>
                      <a:lnTo>
                        <a:pt x="10605" y="7336"/>
                      </a:lnTo>
                      <a:lnTo>
                        <a:pt x="10591" y="7350"/>
                      </a:lnTo>
                      <a:lnTo>
                        <a:pt x="10575" y="7361"/>
                      </a:lnTo>
                      <a:lnTo>
                        <a:pt x="10557" y="7372"/>
                      </a:lnTo>
                      <a:lnTo>
                        <a:pt x="10539" y="7381"/>
                      </a:lnTo>
                      <a:lnTo>
                        <a:pt x="10520" y="7388"/>
                      </a:lnTo>
                      <a:lnTo>
                        <a:pt x="10500" y="7393"/>
                      </a:lnTo>
                      <a:lnTo>
                        <a:pt x="10480" y="7396"/>
                      </a:lnTo>
                      <a:lnTo>
                        <a:pt x="10459" y="7397"/>
                      </a:lnTo>
                      <a:lnTo>
                        <a:pt x="207" y="7397"/>
                      </a:lnTo>
                      <a:lnTo>
                        <a:pt x="186" y="7396"/>
                      </a:lnTo>
                      <a:lnTo>
                        <a:pt x="165" y="7393"/>
                      </a:lnTo>
                      <a:lnTo>
                        <a:pt x="146" y="7388"/>
                      </a:lnTo>
                      <a:lnTo>
                        <a:pt x="126" y="7381"/>
                      </a:lnTo>
                      <a:lnTo>
                        <a:pt x="108" y="7372"/>
                      </a:lnTo>
                      <a:lnTo>
                        <a:pt x="91" y="7361"/>
                      </a:lnTo>
                      <a:lnTo>
                        <a:pt x="75" y="7350"/>
                      </a:lnTo>
                      <a:lnTo>
                        <a:pt x="60" y="7336"/>
                      </a:lnTo>
                      <a:lnTo>
                        <a:pt x="47" y="7321"/>
                      </a:lnTo>
                      <a:lnTo>
                        <a:pt x="34" y="7306"/>
                      </a:lnTo>
                      <a:lnTo>
                        <a:pt x="24" y="7288"/>
                      </a:lnTo>
                      <a:lnTo>
                        <a:pt x="16" y="7270"/>
                      </a:lnTo>
                      <a:lnTo>
                        <a:pt x="9" y="7251"/>
                      </a:lnTo>
                      <a:lnTo>
                        <a:pt x="3" y="7232"/>
                      </a:lnTo>
                      <a:lnTo>
                        <a:pt x="1" y="7211"/>
                      </a:lnTo>
                      <a:lnTo>
                        <a:pt x="0" y="7190"/>
                      </a:lnTo>
                      <a:lnTo>
                        <a:pt x="0" y="207"/>
                      </a:lnTo>
                      <a:lnTo>
                        <a:pt x="1" y="186"/>
                      </a:lnTo>
                      <a:lnTo>
                        <a:pt x="3" y="166"/>
                      </a:lnTo>
                      <a:lnTo>
                        <a:pt x="9" y="146"/>
                      </a:lnTo>
                      <a:lnTo>
                        <a:pt x="16" y="127"/>
                      </a:lnTo>
                      <a:lnTo>
                        <a:pt x="24" y="109"/>
                      </a:lnTo>
                      <a:lnTo>
                        <a:pt x="34" y="91"/>
                      </a:lnTo>
                      <a:lnTo>
                        <a:pt x="47" y="75"/>
                      </a:lnTo>
                      <a:lnTo>
                        <a:pt x="60" y="61"/>
                      </a:lnTo>
                      <a:lnTo>
                        <a:pt x="75" y="47"/>
                      </a:lnTo>
                      <a:lnTo>
                        <a:pt x="91" y="36"/>
                      </a:lnTo>
                      <a:lnTo>
                        <a:pt x="108" y="25"/>
                      </a:lnTo>
                      <a:lnTo>
                        <a:pt x="126" y="16"/>
                      </a:lnTo>
                      <a:lnTo>
                        <a:pt x="146" y="9"/>
                      </a:lnTo>
                      <a:lnTo>
                        <a:pt x="165" y="5"/>
                      </a:lnTo>
                      <a:lnTo>
                        <a:pt x="186" y="1"/>
                      </a:lnTo>
                      <a:lnTo>
                        <a:pt x="207" y="0"/>
                      </a:lnTo>
                      <a:close/>
                    </a:path>
                  </a:pathLst>
                </a:cu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9"/>
                <p:cNvSpPr>
                  <a:spLocks/>
                </p:cNvSpPr>
                <p:nvPr/>
              </p:nvSpPr>
              <p:spPr bwMode="auto">
                <a:xfrm>
                  <a:off x="2332038" y="1664133"/>
                  <a:ext cx="4233863" cy="2554288"/>
                </a:xfrm>
                <a:custGeom>
                  <a:avLst/>
                  <a:gdLst>
                    <a:gd name="T0" fmla="*/ 207 w 10666"/>
                    <a:gd name="T1" fmla="*/ 0 h 6436"/>
                    <a:gd name="T2" fmla="*/ 10459 w 10666"/>
                    <a:gd name="T3" fmla="*/ 0 h 6436"/>
                    <a:gd name="T4" fmla="*/ 10480 w 10666"/>
                    <a:gd name="T5" fmla="*/ 1 h 6436"/>
                    <a:gd name="T6" fmla="*/ 10500 w 10666"/>
                    <a:gd name="T7" fmla="*/ 5 h 6436"/>
                    <a:gd name="T8" fmla="*/ 10520 w 10666"/>
                    <a:gd name="T9" fmla="*/ 9 h 6436"/>
                    <a:gd name="T10" fmla="*/ 10539 w 10666"/>
                    <a:gd name="T11" fmla="*/ 16 h 6436"/>
                    <a:gd name="T12" fmla="*/ 10557 w 10666"/>
                    <a:gd name="T13" fmla="*/ 25 h 6436"/>
                    <a:gd name="T14" fmla="*/ 10575 w 10666"/>
                    <a:gd name="T15" fmla="*/ 36 h 6436"/>
                    <a:gd name="T16" fmla="*/ 10591 w 10666"/>
                    <a:gd name="T17" fmla="*/ 47 h 6436"/>
                    <a:gd name="T18" fmla="*/ 10605 w 10666"/>
                    <a:gd name="T19" fmla="*/ 61 h 6436"/>
                    <a:gd name="T20" fmla="*/ 10619 w 10666"/>
                    <a:gd name="T21" fmla="*/ 75 h 6436"/>
                    <a:gd name="T22" fmla="*/ 10630 w 10666"/>
                    <a:gd name="T23" fmla="*/ 91 h 6436"/>
                    <a:gd name="T24" fmla="*/ 10641 w 10666"/>
                    <a:gd name="T25" fmla="*/ 109 h 6436"/>
                    <a:gd name="T26" fmla="*/ 10650 w 10666"/>
                    <a:gd name="T27" fmla="*/ 127 h 6436"/>
                    <a:gd name="T28" fmla="*/ 10657 w 10666"/>
                    <a:gd name="T29" fmla="*/ 146 h 6436"/>
                    <a:gd name="T30" fmla="*/ 10661 w 10666"/>
                    <a:gd name="T31" fmla="*/ 166 h 6436"/>
                    <a:gd name="T32" fmla="*/ 10665 w 10666"/>
                    <a:gd name="T33" fmla="*/ 186 h 6436"/>
                    <a:gd name="T34" fmla="*/ 10666 w 10666"/>
                    <a:gd name="T35" fmla="*/ 207 h 6436"/>
                    <a:gd name="T36" fmla="*/ 10666 w 10666"/>
                    <a:gd name="T37" fmla="*/ 6436 h 6436"/>
                    <a:gd name="T38" fmla="*/ 0 w 10666"/>
                    <a:gd name="T39" fmla="*/ 6436 h 6436"/>
                    <a:gd name="T40" fmla="*/ 0 w 10666"/>
                    <a:gd name="T41" fmla="*/ 207 h 6436"/>
                    <a:gd name="T42" fmla="*/ 1 w 10666"/>
                    <a:gd name="T43" fmla="*/ 186 h 6436"/>
                    <a:gd name="T44" fmla="*/ 3 w 10666"/>
                    <a:gd name="T45" fmla="*/ 166 h 6436"/>
                    <a:gd name="T46" fmla="*/ 9 w 10666"/>
                    <a:gd name="T47" fmla="*/ 146 h 6436"/>
                    <a:gd name="T48" fmla="*/ 16 w 10666"/>
                    <a:gd name="T49" fmla="*/ 127 h 6436"/>
                    <a:gd name="T50" fmla="*/ 24 w 10666"/>
                    <a:gd name="T51" fmla="*/ 109 h 6436"/>
                    <a:gd name="T52" fmla="*/ 34 w 10666"/>
                    <a:gd name="T53" fmla="*/ 91 h 6436"/>
                    <a:gd name="T54" fmla="*/ 47 w 10666"/>
                    <a:gd name="T55" fmla="*/ 75 h 6436"/>
                    <a:gd name="T56" fmla="*/ 60 w 10666"/>
                    <a:gd name="T57" fmla="*/ 61 h 6436"/>
                    <a:gd name="T58" fmla="*/ 75 w 10666"/>
                    <a:gd name="T59" fmla="*/ 47 h 6436"/>
                    <a:gd name="T60" fmla="*/ 91 w 10666"/>
                    <a:gd name="T61" fmla="*/ 36 h 6436"/>
                    <a:gd name="T62" fmla="*/ 108 w 10666"/>
                    <a:gd name="T63" fmla="*/ 25 h 6436"/>
                    <a:gd name="T64" fmla="*/ 126 w 10666"/>
                    <a:gd name="T65" fmla="*/ 16 h 6436"/>
                    <a:gd name="T66" fmla="*/ 146 w 10666"/>
                    <a:gd name="T67" fmla="*/ 9 h 6436"/>
                    <a:gd name="T68" fmla="*/ 165 w 10666"/>
                    <a:gd name="T69" fmla="*/ 5 h 6436"/>
                    <a:gd name="T70" fmla="*/ 186 w 10666"/>
                    <a:gd name="T71" fmla="*/ 1 h 6436"/>
                    <a:gd name="T72" fmla="*/ 207 w 10666"/>
                    <a:gd name="T73" fmla="*/ 0 h 6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666" h="6436">
                      <a:moveTo>
                        <a:pt x="207" y="0"/>
                      </a:moveTo>
                      <a:lnTo>
                        <a:pt x="10459" y="0"/>
                      </a:lnTo>
                      <a:lnTo>
                        <a:pt x="10480" y="1"/>
                      </a:lnTo>
                      <a:lnTo>
                        <a:pt x="10500" y="5"/>
                      </a:lnTo>
                      <a:lnTo>
                        <a:pt x="10520" y="9"/>
                      </a:lnTo>
                      <a:lnTo>
                        <a:pt x="10539" y="16"/>
                      </a:lnTo>
                      <a:lnTo>
                        <a:pt x="10557" y="25"/>
                      </a:lnTo>
                      <a:lnTo>
                        <a:pt x="10575" y="36"/>
                      </a:lnTo>
                      <a:lnTo>
                        <a:pt x="10591" y="47"/>
                      </a:lnTo>
                      <a:lnTo>
                        <a:pt x="10605" y="61"/>
                      </a:lnTo>
                      <a:lnTo>
                        <a:pt x="10619" y="75"/>
                      </a:lnTo>
                      <a:lnTo>
                        <a:pt x="10630" y="91"/>
                      </a:lnTo>
                      <a:lnTo>
                        <a:pt x="10641" y="109"/>
                      </a:lnTo>
                      <a:lnTo>
                        <a:pt x="10650" y="127"/>
                      </a:lnTo>
                      <a:lnTo>
                        <a:pt x="10657" y="146"/>
                      </a:lnTo>
                      <a:lnTo>
                        <a:pt x="10661" y="166"/>
                      </a:lnTo>
                      <a:lnTo>
                        <a:pt x="10665" y="186"/>
                      </a:lnTo>
                      <a:lnTo>
                        <a:pt x="10666" y="207"/>
                      </a:lnTo>
                      <a:lnTo>
                        <a:pt x="10666" y="6436"/>
                      </a:lnTo>
                      <a:lnTo>
                        <a:pt x="0" y="6436"/>
                      </a:lnTo>
                      <a:lnTo>
                        <a:pt x="0" y="207"/>
                      </a:lnTo>
                      <a:lnTo>
                        <a:pt x="1" y="186"/>
                      </a:lnTo>
                      <a:lnTo>
                        <a:pt x="3" y="166"/>
                      </a:lnTo>
                      <a:lnTo>
                        <a:pt x="9" y="146"/>
                      </a:lnTo>
                      <a:lnTo>
                        <a:pt x="16" y="127"/>
                      </a:lnTo>
                      <a:lnTo>
                        <a:pt x="24" y="109"/>
                      </a:lnTo>
                      <a:lnTo>
                        <a:pt x="34" y="91"/>
                      </a:lnTo>
                      <a:lnTo>
                        <a:pt x="47" y="75"/>
                      </a:lnTo>
                      <a:lnTo>
                        <a:pt x="60" y="61"/>
                      </a:lnTo>
                      <a:lnTo>
                        <a:pt x="75" y="47"/>
                      </a:lnTo>
                      <a:lnTo>
                        <a:pt x="91" y="36"/>
                      </a:lnTo>
                      <a:lnTo>
                        <a:pt x="108" y="25"/>
                      </a:lnTo>
                      <a:lnTo>
                        <a:pt x="126" y="16"/>
                      </a:lnTo>
                      <a:lnTo>
                        <a:pt x="146" y="9"/>
                      </a:lnTo>
                      <a:lnTo>
                        <a:pt x="165" y="5"/>
                      </a:lnTo>
                      <a:lnTo>
                        <a:pt x="186" y="1"/>
                      </a:lnTo>
                      <a:lnTo>
                        <a:pt x="207" y="0"/>
                      </a:lnTo>
                      <a:close/>
                    </a:path>
                  </a:pathLst>
                </a:custGeom>
                <a:solidFill>
                  <a:schemeClr val="tx2">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6" name="Freeform 24"/>
              <p:cNvSpPr>
                <a:spLocks/>
              </p:cNvSpPr>
              <p:nvPr/>
            </p:nvSpPr>
            <p:spPr bwMode="auto">
              <a:xfrm>
                <a:off x="1505395" y="3189690"/>
                <a:ext cx="1547961" cy="1665168"/>
              </a:xfrm>
              <a:custGeom>
                <a:avLst/>
                <a:gdLst>
                  <a:gd name="T0" fmla="*/ 3815 w 5865"/>
                  <a:gd name="T1" fmla="*/ 0 h 6311"/>
                  <a:gd name="T2" fmla="*/ 5660 w 5865"/>
                  <a:gd name="T3" fmla="*/ 0 h 6311"/>
                  <a:gd name="T4" fmla="*/ 5681 w 5865"/>
                  <a:gd name="T5" fmla="*/ 1 h 6311"/>
                  <a:gd name="T6" fmla="*/ 5702 w 5865"/>
                  <a:gd name="T7" fmla="*/ 4 h 6311"/>
                  <a:gd name="T8" fmla="*/ 5721 w 5865"/>
                  <a:gd name="T9" fmla="*/ 9 h 6311"/>
                  <a:gd name="T10" fmla="*/ 5740 w 5865"/>
                  <a:gd name="T11" fmla="*/ 16 h 6311"/>
                  <a:gd name="T12" fmla="*/ 5758 w 5865"/>
                  <a:gd name="T13" fmla="*/ 24 h 6311"/>
                  <a:gd name="T14" fmla="*/ 5775 w 5865"/>
                  <a:gd name="T15" fmla="*/ 34 h 6311"/>
                  <a:gd name="T16" fmla="*/ 5791 w 5865"/>
                  <a:gd name="T17" fmla="*/ 46 h 6311"/>
                  <a:gd name="T18" fmla="*/ 5805 w 5865"/>
                  <a:gd name="T19" fmla="*/ 60 h 6311"/>
                  <a:gd name="T20" fmla="*/ 5819 w 5865"/>
                  <a:gd name="T21" fmla="*/ 74 h 6311"/>
                  <a:gd name="T22" fmla="*/ 5830 w 5865"/>
                  <a:gd name="T23" fmla="*/ 90 h 6311"/>
                  <a:gd name="T24" fmla="*/ 5841 w 5865"/>
                  <a:gd name="T25" fmla="*/ 106 h 6311"/>
                  <a:gd name="T26" fmla="*/ 5849 w 5865"/>
                  <a:gd name="T27" fmla="*/ 125 h 6311"/>
                  <a:gd name="T28" fmla="*/ 5856 w 5865"/>
                  <a:gd name="T29" fmla="*/ 143 h 6311"/>
                  <a:gd name="T30" fmla="*/ 5861 w 5865"/>
                  <a:gd name="T31" fmla="*/ 163 h 6311"/>
                  <a:gd name="T32" fmla="*/ 5864 w 5865"/>
                  <a:gd name="T33" fmla="*/ 182 h 6311"/>
                  <a:gd name="T34" fmla="*/ 5865 w 5865"/>
                  <a:gd name="T35" fmla="*/ 203 h 6311"/>
                  <a:gd name="T36" fmla="*/ 5865 w 5865"/>
                  <a:gd name="T37" fmla="*/ 6311 h 6311"/>
                  <a:gd name="T38" fmla="*/ 0 w 5865"/>
                  <a:gd name="T39" fmla="*/ 6311 h 6311"/>
                  <a:gd name="T40" fmla="*/ 3815 w 5865"/>
                  <a:gd name="T41" fmla="*/ 0 h 6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65" h="6311">
                    <a:moveTo>
                      <a:pt x="3815" y="0"/>
                    </a:moveTo>
                    <a:lnTo>
                      <a:pt x="5660" y="0"/>
                    </a:lnTo>
                    <a:lnTo>
                      <a:pt x="5681" y="1"/>
                    </a:lnTo>
                    <a:lnTo>
                      <a:pt x="5702" y="4"/>
                    </a:lnTo>
                    <a:lnTo>
                      <a:pt x="5721" y="9"/>
                    </a:lnTo>
                    <a:lnTo>
                      <a:pt x="5740" y="16"/>
                    </a:lnTo>
                    <a:lnTo>
                      <a:pt x="5758" y="24"/>
                    </a:lnTo>
                    <a:lnTo>
                      <a:pt x="5775" y="34"/>
                    </a:lnTo>
                    <a:lnTo>
                      <a:pt x="5791" y="46"/>
                    </a:lnTo>
                    <a:lnTo>
                      <a:pt x="5805" y="60"/>
                    </a:lnTo>
                    <a:lnTo>
                      <a:pt x="5819" y="74"/>
                    </a:lnTo>
                    <a:lnTo>
                      <a:pt x="5830" y="90"/>
                    </a:lnTo>
                    <a:lnTo>
                      <a:pt x="5841" y="106"/>
                    </a:lnTo>
                    <a:lnTo>
                      <a:pt x="5849" y="125"/>
                    </a:lnTo>
                    <a:lnTo>
                      <a:pt x="5856" y="143"/>
                    </a:lnTo>
                    <a:lnTo>
                      <a:pt x="5861" y="163"/>
                    </a:lnTo>
                    <a:lnTo>
                      <a:pt x="5864" y="182"/>
                    </a:lnTo>
                    <a:lnTo>
                      <a:pt x="5865" y="203"/>
                    </a:lnTo>
                    <a:lnTo>
                      <a:pt x="5865" y="6311"/>
                    </a:lnTo>
                    <a:lnTo>
                      <a:pt x="0" y="6311"/>
                    </a:lnTo>
                    <a:lnTo>
                      <a:pt x="3815" y="0"/>
                    </a:lnTo>
                    <a:close/>
                  </a:path>
                </a:pathLst>
              </a:custGeom>
              <a:gradFill>
                <a:gsLst>
                  <a:gs pos="0">
                    <a:schemeClr val="bg1">
                      <a:alpha val="36000"/>
                    </a:schemeClr>
                  </a:gs>
                  <a:gs pos="50000">
                    <a:schemeClr val="bg1">
                      <a:alpha val="13000"/>
                    </a:schemeClr>
                  </a:gs>
                  <a:gs pos="100000">
                    <a:schemeClr val="accent1">
                      <a:tint val="23500"/>
                      <a:satMod val="160000"/>
                      <a:alpha val="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grpSp>
        <p:pic>
          <p:nvPicPr>
            <p:cNvPr id="5" name="Picture 4" descr="Screen Shot 2016-02-01 at 5.02.08 PM.png"/>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25896" t="10457" r="24507" b="45254"/>
            <a:stretch/>
          </p:blipFill>
          <p:spPr>
            <a:xfrm>
              <a:off x="979133" y="1714964"/>
              <a:ext cx="5919337" cy="2986750"/>
            </a:xfrm>
            <a:prstGeom prst="rect">
              <a:avLst/>
            </a:prstGeom>
          </p:spPr>
        </p:pic>
      </p:grpSp>
      <p:grpSp>
        <p:nvGrpSpPr>
          <p:cNvPr id="25" name="Group 24"/>
          <p:cNvGrpSpPr/>
          <p:nvPr/>
        </p:nvGrpSpPr>
        <p:grpSpPr>
          <a:xfrm>
            <a:off x="8005915" y="2045909"/>
            <a:ext cx="3747935" cy="3218087"/>
            <a:chOff x="7972426" y="1752967"/>
            <a:chExt cx="3747935" cy="3218087"/>
          </a:xfrm>
        </p:grpSpPr>
        <p:sp>
          <p:nvSpPr>
            <p:cNvPr id="18" name="Rectangle 17"/>
            <p:cNvSpPr/>
            <p:nvPr/>
          </p:nvSpPr>
          <p:spPr>
            <a:xfrm>
              <a:off x="7972426" y="3752259"/>
              <a:ext cx="3747935" cy="1218795"/>
            </a:xfrm>
            <a:prstGeom prst="rect">
              <a:avLst/>
            </a:prstGeom>
          </p:spPr>
          <p:txBody>
            <a:bodyPr wrap="square" lIns="0" tIns="0" rIns="0" bIns="0">
              <a:spAutoFit/>
            </a:bodyPr>
            <a:lstStyle/>
            <a:p>
              <a:pPr>
                <a:lnSpc>
                  <a:spcPct val="120000"/>
                </a:lnSpc>
              </a:pPr>
              <a:r>
                <a:rPr lang="en-US" b="1" dirty="0" smtClean="0">
                  <a:solidFill>
                    <a:srgbClr val="395773"/>
                  </a:solidFill>
                </a:rPr>
                <a:t>Also </a:t>
              </a:r>
              <a:r>
                <a:rPr lang="en-US" b="1" dirty="0">
                  <a:solidFill>
                    <a:srgbClr val="395773"/>
                  </a:solidFill>
                </a:rPr>
                <a:t>. . . </a:t>
              </a:r>
            </a:p>
            <a:p>
              <a:pPr marL="285750" indent="-285750">
                <a:lnSpc>
                  <a:spcPct val="120000"/>
                </a:lnSpc>
                <a:buClr>
                  <a:schemeClr val="accent1"/>
                </a:buClr>
                <a:buFont typeface="Arial" panose="020B0604020202020204" pitchFamily="34" charset="0"/>
                <a:buChar char="›"/>
              </a:pPr>
              <a:r>
                <a:rPr lang="en-US" sz="1600" dirty="0"/>
                <a:t>Stronger encryption </a:t>
              </a:r>
              <a:r>
                <a:rPr lang="en-US" sz="1600" dirty="0" smtClean="0"/>
                <a:t>(FIPS Compliant</a:t>
              </a:r>
              <a:r>
                <a:rPr lang="en-US" sz="1600" dirty="0"/>
                <a:t>)</a:t>
              </a:r>
            </a:p>
            <a:p>
              <a:pPr marL="285750" indent="-285750">
                <a:lnSpc>
                  <a:spcPct val="120000"/>
                </a:lnSpc>
                <a:buClr>
                  <a:schemeClr val="accent1"/>
                </a:buClr>
                <a:buFont typeface="Arial" panose="020B0604020202020204" pitchFamily="34" charset="0"/>
                <a:buChar char="›"/>
              </a:pPr>
              <a:r>
                <a:rPr lang="en-US" sz="1600" dirty="0"/>
                <a:t>Updates to TLS </a:t>
              </a:r>
              <a:r>
                <a:rPr lang="en-US" sz="1600" dirty="0" smtClean="0"/>
                <a:t>support in CEM</a:t>
              </a:r>
            </a:p>
            <a:p>
              <a:pPr marL="285750" indent="-285750">
                <a:lnSpc>
                  <a:spcPct val="120000"/>
                </a:lnSpc>
                <a:buClr>
                  <a:schemeClr val="accent1"/>
                </a:buClr>
                <a:buFont typeface="Arial" panose="020B0604020202020204" pitchFamily="34" charset="0"/>
                <a:buChar char="›"/>
              </a:pPr>
              <a:r>
                <a:rPr lang="en-US" sz="1600" dirty="0" smtClean="0"/>
                <a:t>Improved </a:t>
              </a:r>
              <a:r>
                <a:rPr lang="en-US" sz="1600" dirty="0"/>
                <a:t>support for </a:t>
              </a:r>
              <a:r>
                <a:rPr lang="en-US" sz="1600" dirty="0" smtClean="0"/>
                <a:t>UEFI </a:t>
              </a:r>
              <a:r>
                <a:rPr lang="en-US" sz="1600" dirty="0"/>
                <a:t>secure </a:t>
              </a:r>
              <a:r>
                <a:rPr lang="en-US" sz="1600" dirty="0" smtClean="0"/>
                <a:t>boot</a:t>
              </a:r>
              <a:endParaRPr lang="en-US" sz="1600" dirty="0"/>
            </a:p>
          </p:txBody>
        </p:sp>
        <p:cxnSp>
          <p:nvCxnSpPr>
            <p:cNvPr id="21" name="Straight Connector 20"/>
            <p:cNvCxnSpPr/>
            <p:nvPr/>
          </p:nvCxnSpPr>
          <p:spPr>
            <a:xfrm>
              <a:off x="7972426" y="3581767"/>
              <a:ext cx="3464395" cy="0"/>
            </a:xfrm>
            <a:prstGeom prst="line">
              <a:avLst/>
            </a:prstGeom>
            <a:ln w="6350">
              <a:solidFill>
                <a:schemeClr val="bg1">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653311" y="1752967"/>
              <a:ext cx="2783510" cy="0"/>
            </a:xfrm>
            <a:prstGeom prst="line">
              <a:avLst/>
            </a:prstGeom>
            <a:ln w="6350">
              <a:solidFill>
                <a:schemeClr val="bg1">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7972426" y="1974870"/>
              <a:ext cx="3464395" cy="1384995"/>
            </a:xfrm>
            <a:prstGeom prst="rect">
              <a:avLst/>
            </a:prstGeom>
          </p:spPr>
          <p:txBody>
            <a:bodyPr wrap="square" lIns="0" tIns="0" rIns="0" bIns="0">
              <a:spAutoFit/>
            </a:bodyPr>
            <a:lstStyle/>
            <a:p>
              <a:r>
                <a:rPr lang="en-US" b="1" dirty="0"/>
                <a:t>New Device Security </a:t>
              </a:r>
              <a:r>
                <a:rPr lang="en-US" b="1" dirty="0" smtClean="0"/>
                <a:t>Status Summary </a:t>
              </a:r>
              <a:r>
                <a:rPr lang="en-US" b="1" dirty="0"/>
                <a:t>V</a:t>
              </a:r>
              <a:r>
                <a:rPr lang="en-US" b="1" dirty="0" smtClean="0"/>
                <a:t>iew</a:t>
              </a:r>
              <a:r>
                <a:rPr lang="en-US" b="1" dirty="0"/>
                <a:t> </a:t>
              </a:r>
              <a:r>
                <a:rPr lang="en-US" b="1" dirty="0" smtClean="0"/>
                <a:t>indicates </a:t>
              </a:r>
              <a:br>
                <a:rPr lang="en-US" b="1" dirty="0" smtClean="0"/>
              </a:br>
              <a:r>
                <a:rPr lang="en-US" b="1" dirty="0" smtClean="0">
                  <a:solidFill>
                    <a:srgbClr val="008000"/>
                  </a:solidFill>
                </a:rPr>
                <a:t>secure</a:t>
              </a:r>
              <a:r>
                <a:rPr lang="en-US" b="1" dirty="0"/>
                <a:t>, </a:t>
              </a:r>
              <a:r>
                <a:rPr lang="en-US" b="1" dirty="0" smtClean="0">
                  <a:solidFill>
                    <a:schemeClr val="accent1"/>
                  </a:solidFill>
                </a:rPr>
                <a:t>at risk</a:t>
              </a:r>
              <a:r>
                <a:rPr lang="en-US" b="1" dirty="0" smtClean="0"/>
                <a:t>, or </a:t>
              </a:r>
              <a:r>
                <a:rPr lang="en-US" b="1" dirty="0" smtClean="0">
                  <a:solidFill>
                    <a:schemeClr val="accent2"/>
                  </a:solidFill>
                </a:rPr>
                <a:t>compromised</a:t>
              </a:r>
              <a:r>
                <a:rPr lang="en-US" b="1" dirty="0" smtClean="0"/>
                <a:t>, </a:t>
              </a:r>
            </a:p>
            <a:p>
              <a:r>
                <a:rPr lang="en-US" b="1" dirty="0" smtClean="0"/>
                <a:t>as reported by Unified Endpoint Protection</a:t>
              </a:r>
              <a:endParaRPr lang="en-US" b="1" dirty="0"/>
            </a:p>
          </p:txBody>
        </p:sp>
      </p:grpSp>
      <p:grpSp>
        <p:nvGrpSpPr>
          <p:cNvPr id="29" name="Group 28"/>
          <p:cNvGrpSpPr/>
          <p:nvPr/>
        </p:nvGrpSpPr>
        <p:grpSpPr>
          <a:xfrm>
            <a:off x="8005915" y="1372306"/>
            <a:ext cx="480860" cy="691483"/>
            <a:chOff x="7640638" y="3629025"/>
            <a:chExt cx="192088" cy="276225"/>
          </a:xfrm>
          <a:solidFill>
            <a:schemeClr val="accent4"/>
          </a:solidFill>
        </p:grpSpPr>
        <p:sp>
          <p:nvSpPr>
            <p:cNvPr id="30" name="Freeform 3756"/>
            <p:cNvSpPr>
              <a:spLocks noEditPoints="1"/>
            </p:cNvSpPr>
            <p:nvPr/>
          </p:nvSpPr>
          <p:spPr bwMode="auto">
            <a:xfrm>
              <a:off x="7694613" y="3767138"/>
              <a:ext cx="84138" cy="85725"/>
            </a:xfrm>
            <a:custGeom>
              <a:avLst/>
              <a:gdLst>
                <a:gd name="T0" fmla="*/ 123 w 268"/>
                <a:gd name="T1" fmla="*/ 163 h 269"/>
                <a:gd name="T2" fmla="*/ 110 w 268"/>
                <a:gd name="T3" fmla="*/ 151 h 269"/>
                <a:gd name="T4" fmla="*/ 104 w 268"/>
                <a:gd name="T5" fmla="*/ 135 h 269"/>
                <a:gd name="T6" fmla="*/ 110 w 268"/>
                <a:gd name="T7" fmla="*/ 118 h 269"/>
                <a:gd name="T8" fmla="*/ 123 w 268"/>
                <a:gd name="T9" fmla="*/ 107 h 269"/>
                <a:gd name="T10" fmla="*/ 141 w 268"/>
                <a:gd name="T11" fmla="*/ 105 h 269"/>
                <a:gd name="T12" fmla="*/ 156 w 268"/>
                <a:gd name="T13" fmla="*/ 113 h 269"/>
                <a:gd name="T14" fmla="*/ 163 w 268"/>
                <a:gd name="T15" fmla="*/ 128 h 269"/>
                <a:gd name="T16" fmla="*/ 162 w 268"/>
                <a:gd name="T17" fmla="*/ 147 h 269"/>
                <a:gd name="T18" fmla="*/ 151 w 268"/>
                <a:gd name="T19" fmla="*/ 159 h 269"/>
                <a:gd name="T20" fmla="*/ 134 w 268"/>
                <a:gd name="T21" fmla="*/ 165 h 269"/>
                <a:gd name="T22" fmla="*/ 266 w 268"/>
                <a:gd name="T23" fmla="*/ 108 h 269"/>
                <a:gd name="T24" fmla="*/ 255 w 268"/>
                <a:gd name="T25" fmla="*/ 76 h 269"/>
                <a:gd name="T26" fmla="*/ 237 w 268"/>
                <a:gd name="T27" fmla="*/ 47 h 269"/>
                <a:gd name="T28" fmla="*/ 213 w 268"/>
                <a:gd name="T29" fmla="*/ 24 h 269"/>
                <a:gd name="T30" fmla="*/ 183 w 268"/>
                <a:gd name="T31" fmla="*/ 8 h 269"/>
                <a:gd name="T32" fmla="*/ 149 w 268"/>
                <a:gd name="T33" fmla="*/ 1 h 269"/>
                <a:gd name="T34" fmla="*/ 148 w 268"/>
                <a:gd name="T35" fmla="*/ 20 h 269"/>
                <a:gd name="T36" fmla="*/ 143 w 268"/>
                <a:gd name="T37" fmla="*/ 26 h 269"/>
                <a:gd name="T38" fmla="*/ 134 w 268"/>
                <a:gd name="T39" fmla="*/ 30 h 269"/>
                <a:gd name="T40" fmla="*/ 126 w 268"/>
                <a:gd name="T41" fmla="*/ 26 h 269"/>
                <a:gd name="T42" fmla="*/ 120 w 268"/>
                <a:gd name="T43" fmla="*/ 20 h 269"/>
                <a:gd name="T44" fmla="*/ 119 w 268"/>
                <a:gd name="T45" fmla="*/ 0 h 269"/>
                <a:gd name="T46" fmla="*/ 85 w 268"/>
                <a:gd name="T47" fmla="*/ 8 h 269"/>
                <a:gd name="T48" fmla="*/ 56 w 268"/>
                <a:gd name="T49" fmla="*/ 24 h 269"/>
                <a:gd name="T50" fmla="*/ 31 w 268"/>
                <a:gd name="T51" fmla="*/ 47 h 269"/>
                <a:gd name="T52" fmla="*/ 13 w 268"/>
                <a:gd name="T53" fmla="*/ 76 h 269"/>
                <a:gd name="T54" fmla="*/ 1 w 268"/>
                <a:gd name="T55" fmla="*/ 108 h 269"/>
                <a:gd name="T56" fmla="*/ 17 w 268"/>
                <a:gd name="T57" fmla="*/ 120 h 269"/>
                <a:gd name="T58" fmla="*/ 25 w 268"/>
                <a:gd name="T59" fmla="*/ 124 h 269"/>
                <a:gd name="T60" fmla="*/ 29 w 268"/>
                <a:gd name="T61" fmla="*/ 132 h 269"/>
                <a:gd name="T62" fmla="*/ 28 w 268"/>
                <a:gd name="T63" fmla="*/ 140 h 269"/>
                <a:gd name="T64" fmla="*/ 23 w 268"/>
                <a:gd name="T65" fmla="*/ 147 h 269"/>
                <a:gd name="T66" fmla="*/ 14 w 268"/>
                <a:gd name="T67" fmla="*/ 150 h 269"/>
                <a:gd name="T68" fmla="*/ 5 w 268"/>
                <a:gd name="T69" fmla="*/ 172 h 269"/>
                <a:gd name="T70" fmla="*/ 18 w 268"/>
                <a:gd name="T71" fmla="*/ 203 h 269"/>
                <a:gd name="T72" fmla="*/ 39 w 268"/>
                <a:gd name="T73" fmla="*/ 230 h 269"/>
                <a:gd name="T74" fmla="*/ 66 w 268"/>
                <a:gd name="T75" fmla="*/ 251 h 269"/>
                <a:gd name="T76" fmla="*/ 97 w 268"/>
                <a:gd name="T77" fmla="*/ 265 h 269"/>
                <a:gd name="T78" fmla="*/ 119 w 268"/>
                <a:gd name="T79" fmla="*/ 255 h 269"/>
                <a:gd name="T80" fmla="*/ 121 w 268"/>
                <a:gd name="T81" fmla="*/ 246 h 269"/>
                <a:gd name="T82" fmla="*/ 128 w 268"/>
                <a:gd name="T83" fmla="*/ 241 h 269"/>
                <a:gd name="T84" fmla="*/ 138 w 268"/>
                <a:gd name="T85" fmla="*/ 240 h 269"/>
                <a:gd name="T86" fmla="*/ 145 w 268"/>
                <a:gd name="T87" fmla="*/ 244 h 269"/>
                <a:gd name="T88" fmla="*/ 149 w 268"/>
                <a:gd name="T89" fmla="*/ 252 h 269"/>
                <a:gd name="T90" fmla="*/ 161 w 268"/>
                <a:gd name="T91" fmla="*/ 267 h 269"/>
                <a:gd name="T92" fmla="*/ 193 w 268"/>
                <a:gd name="T93" fmla="*/ 256 h 269"/>
                <a:gd name="T94" fmla="*/ 221 w 268"/>
                <a:gd name="T95" fmla="*/ 238 h 269"/>
                <a:gd name="T96" fmla="*/ 244 w 268"/>
                <a:gd name="T97" fmla="*/ 213 h 269"/>
                <a:gd name="T98" fmla="*/ 260 w 268"/>
                <a:gd name="T99" fmla="*/ 183 h 269"/>
                <a:gd name="T100" fmla="*/ 268 w 268"/>
                <a:gd name="T101" fmla="*/ 150 h 269"/>
                <a:gd name="T102" fmla="*/ 249 w 268"/>
                <a:gd name="T103" fmla="*/ 149 h 269"/>
                <a:gd name="T104" fmla="*/ 242 w 268"/>
                <a:gd name="T105" fmla="*/ 143 h 269"/>
                <a:gd name="T106" fmla="*/ 239 w 268"/>
                <a:gd name="T107" fmla="*/ 135 h 269"/>
                <a:gd name="T108" fmla="*/ 242 w 268"/>
                <a:gd name="T109" fmla="*/ 126 h 269"/>
                <a:gd name="T110" fmla="*/ 249 w 268"/>
                <a:gd name="T111" fmla="*/ 121 h 269"/>
                <a:gd name="T112" fmla="*/ 254 w 268"/>
                <a:gd name="T113" fmla="*/ 12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8" h="269">
                  <a:moveTo>
                    <a:pt x="134" y="165"/>
                  </a:moveTo>
                  <a:lnTo>
                    <a:pt x="128" y="164"/>
                  </a:lnTo>
                  <a:lnTo>
                    <a:pt x="123" y="163"/>
                  </a:lnTo>
                  <a:lnTo>
                    <a:pt x="117" y="159"/>
                  </a:lnTo>
                  <a:lnTo>
                    <a:pt x="113" y="156"/>
                  </a:lnTo>
                  <a:lnTo>
                    <a:pt x="110" y="151"/>
                  </a:lnTo>
                  <a:lnTo>
                    <a:pt x="106" y="147"/>
                  </a:lnTo>
                  <a:lnTo>
                    <a:pt x="104" y="140"/>
                  </a:lnTo>
                  <a:lnTo>
                    <a:pt x="104" y="135"/>
                  </a:lnTo>
                  <a:lnTo>
                    <a:pt x="104" y="128"/>
                  </a:lnTo>
                  <a:lnTo>
                    <a:pt x="106" y="123"/>
                  </a:lnTo>
                  <a:lnTo>
                    <a:pt x="110" y="118"/>
                  </a:lnTo>
                  <a:lnTo>
                    <a:pt x="113" y="113"/>
                  </a:lnTo>
                  <a:lnTo>
                    <a:pt x="117" y="110"/>
                  </a:lnTo>
                  <a:lnTo>
                    <a:pt x="123" y="107"/>
                  </a:lnTo>
                  <a:lnTo>
                    <a:pt x="128" y="105"/>
                  </a:lnTo>
                  <a:lnTo>
                    <a:pt x="134" y="105"/>
                  </a:lnTo>
                  <a:lnTo>
                    <a:pt x="141" y="105"/>
                  </a:lnTo>
                  <a:lnTo>
                    <a:pt x="146" y="107"/>
                  </a:lnTo>
                  <a:lnTo>
                    <a:pt x="151" y="109"/>
                  </a:lnTo>
                  <a:lnTo>
                    <a:pt x="156" y="113"/>
                  </a:lnTo>
                  <a:lnTo>
                    <a:pt x="159" y="118"/>
                  </a:lnTo>
                  <a:lnTo>
                    <a:pt x="162" y="123"/>
                  </a:lnTo>
                  <a:lnTo>
                    <a:pt x="163" y="128"/>
                  </a:lnTo>
                  <a:lnTo>
                    <a:pt x="164" y="135"/>
                  </a:lnTo>
                  <a:lnTo>
                    <a:pt x="163" y="140"/>
                  </a:lnTo>
                  <a:lnTo>
                    <a:pt x="162" y="147"/>
                  </a:lnTo>
                  <a:lnTo>
                    <a:pt x="159" y="151"/>
                  </a:lnTo>
                  <a:lnTo>
                    <a:pt x="156" y="156"/>
                  </a:lnTo>
                  <a:lnTo>
                    <a:pt x="151" y="159"/>
                  </a:lnTo>
                  <a:lnTo>
                    <a:pt x="146" y="163"/>
                  </a:lnTo>
                  <a:lnTo>
                    <a:pt x="141" y="164"/>
                  </a:lnTo>
                  <a:lnTo>
                    <a:pt x="134" y="165"/>
                  </a:lnTo>
                  <a:close/>
                  <a:moveTo>
                    <a:pt x="254" y="120"/>
                  </a:moveTo>
                  <a:lnTo>
                    <a:pt x="268" y="120"/>
                  </a:lnTo>
                  <a:lnTo>
                    <a:pt x="266" y="108"/>
                  </a:lnTo>
                  <a:lnTo>
                    <a:pt x="264" y="96"/>
                  </a:lnTo>
                  <a:lnTo>
                    <a:pt x="260" y="85"/>
                  </a:lnTo>
                  <a:lnTo>
                    <a:pt x="255" y="76"/>
                  </a:lnTo>
                  <a:lnTo>
                    <a:pt x="250" y="65"/>
                  </a:lnTo>
                  <a:lnTo>
                    <a:pt x="244" y="56"/>
                  </a:lnTo>
                  <a:lnTo>
                    <a:pt x="237" y="47"/>
                  </a:lnTo>
                  <a:lnTo>
                    <a:pt x="230" y="39"/>
                  </a:lnTo>
                  <a:lnTo>
                    <a:pt x="221" y="32"/>
                  </a:lnTo>
                  <a:lnTo>
                    <a:pt x="213" y="24"/>
                  </a:lnTo>
                  <a:lnTo>
                    <a:pt x="203" y="18"/>
                  </a:lnTo>
                  <a:lnTo>
                    <a:pt x="193" y="13"/>
                  </a:lnTo>
                  <a:lnTo>
                    <a:pt x="183" y="8"/>
                  </a:lnTo>
                  <a:lnTo>
                    <a:pt x="172" y="5"/>
                  </a:lnTo>
                  <a:lnTo>
                    <a:pt x="161" y="2"/>
                  </a:lnTo>
                  <a:lnTo>
                    <a:pt x="149" y="1"/>
                  </a:lnTo>
                  <a:lnTo>
                    <a:pt x="149" y="15"/>
                  </a:lnTo>
                  <a:lnTo>
                    <a:pt x="149" y="18"/>
                  </a:lnTo>
                  <a:lnTo>
                    <a:pt x="148" y="20"/>
                  </a:lnTo>
                  <a:lnTo>
                    <a:pt x="146" y="23"/>
                  </a:lnTo>
                  <a:lnTo>
                    <a:pt x="145" y="25"/>
                  </a:lnTo>
                  <a:lnTo>
                    <a:pt x="143" y="26"/>
                  </a:lnTo>
                  <a:lnTo>
                    <a:pt x="140" y="29"/>
                  </a:lnTo>
                  <a:lnTo>
                    <a:pt x="138" y="29"/>
                  </a:lnTo>
                  <a:lnTo>
                    <a:pt x="134" y="30"/>
                  </a:lnTo>
                  <a:lnTo>
                    <a:pt x="131" y="29"/>
                  </a:lnTo>
                  <a:lnTo>
                    <a:pt x="128" y="29"/>
                  </a:lnTo>
                  <a:lnTo>
                    <a:pt x="126" y="26"/>
                  </a:lnTo>
                  <a:lnTo>
                    <a:pt x="124" y="25"/>
                  </a:lnTo>
                  <a:lnTo>
                    <a:pt x="121" y="23"/>
                  </a:lnTo>
                  <a:lnTo>
                    <a:pt x="120" y="20"/>
                  </a:lnTo>
                  <a:lnTo>
                    <a:pt x="119" y="18"/>
                  </a:lnTo>
                  <a:lnTo>
                    <a:pt x="119" y="15"/>
                  </a:lnTo>
                  <a:lnTo>
                    <a:pt x="119" y="0"/>
                  </a:lnTo>
                  <a:lnTo>
                    <a:pt x="107" y="2"/>
                  </a:lnTo>
                  <a:lnTo>
                    <a:pt x="97" y="5"/>
                  </a:lnTo>
                  <a:lnTo>
                    <a:pt x="85" y="8"/>
                  </a:lnTo>
                  <a:lnTo>
                    <a:pt x="75" y="13"/>
                  </a:lnTo>
                  <a:lnTo>
                    <a:pt x="66" y="18"/>
                  </a:lnTo>
                  <a:lnTo>
                    <a:pt x="56" y="24"/>
                  </a:lnTo>
                  <a:lnTo>
                    <a:pt x="46" y="32"/>
                  </a:lnTo>
                  <a:lnTo>
                    <a:pt x="39" y="39"/>
                  </a:lnTo>
                  <a:lnTo>
                    <a:pt x="31" y="47"/>
                  </a:lnTo>
                  <a:lnTo>
                    <a:pt x="24" y="56"/>
                  </a:lnTo>
                  <a:lnTo>
                    <a:pt x="18" y="65"/>
                  </a:lnTo>
                  <a:lnTo>
                    <a:pt x="13" y="76"/>
                  </a:lnTo>
                  <a:lnTo>
                    <a:pt x="8" y="85"/>
                  </a:lnTo>
                  <a:lnTo>
                    <a:pt x="5" y="96"/>
                  </a:lnTo>
                  <a:lnTo>
                    <a:pt x="1" y="108"/>
                  </a:lnTo>
                  <a:lnTo>
                    <a:pt x="0" y="120"/>
                  </a:lnTo>
                  <a:lnTo>
                    <a:pt x="14" y="120"/>
                  </a:lnTo>
                  <a:lnTo>
                    <a:pt x="17" y="120"/>
                  </a:lnTo>
                  <a:lnTo>
                    <a:pt x="20" y="121"/>
                  </a:lnTo>
                  <a:lnTo>
                    <a:pt x="23" y="122"/>
                  </a:lnTo>
                  <a:lnTo>
                    <a:pt x="25" y="124"/>
                  </a:lnTo>
                  <a:lnTo>
                    <a:pt x="26" y="126"/>
                  </a:lnTo>
                  <a:lnTo>
                    <a:pt x="28" y="128"/>
                  </a:lnTo>
                  <a:lnTo>
                    <a:pt x="29" y="132"/>
                  </a:lnTo>
                  <a:lnTo>
                    <a:pt x="29" y="135"/>
                  </a:lnTo>
                  <a:lnTo>
                    <a:pt x="29" y="138"/>
                  </a:lnTo>
                  <a:lnTo>
                    <a:pt x="28" y="140"/>
                  </a:lnTo>
                  <a:lnTo>
                    <a:pt x="26" y="143"/>
                  </a:lnTo>
                  <a:lnTo>
                    <a:pt x="25" y="145"/>
                  </a:lnTo>
                  <a:lnTo>
                    <a:pt x="23" y="147"/>
                  </a:lnTo>
                  <a:lnTo>
                    <a:pt x="20" y="149"/>
                  </a:lnTo>
                  <a:lnTo>
                    <a:pt x="17" y="150"/>
                  </a:lnTo>
                  <a:lnTo>
                    <a:pt x="14" y="150"/>
                  </a:lnTo>
                  <a:lnTo>
                    <a:pt x="0" y="150"/>
                  </a:lnTo>
                  <a:lnTo>
                    <a:pt x="1" y="162"/>
                  </a:lnTo>
                  <a:lnTo>
                    <a:pt x="5" y="172"/>
                  </a:lnTo>
                  <a:lnTo>
                    <a:pt x="8" y="183"/>
                  </a:lnTo>
                  <a:lnTo>
                    <a:pt x="13" y="194"/>
                  </a:lnTo>
                  <a:lnTo>
                    <a:pt x="18" y="203"/>
                  </a:lnTo>
                  <a:lnTo>
                    <a:pt x="24" y="213"/>
                  </a:lnTo>
                  <a:lnTo>
                    <a:pt x="31" y="222"/>
                  </a:lnTo>
                  <a:lnTo>
                    <a:pt x="39" y="230"/>
                  </a:lnTo>
                  <a:lnTo>
                    <a:pt x="46" y="238"/>
                  </a:lnTo>
                  <a:lnTo>
                    <a:pt x="56" y="244"/>
                  </a:lnTo>
                  <a:lnTo>
                    <a:pt x="66" y="251"/>
                  </a:lnTo>
                  <a:lnTo>
                    <a:pt x="75" y="256"/>
                  </a:lnTo>
                  <a:lnTo>
                    <a:pt x="85" y="260"/>
                  </a:lnTo>
                  <a:lnTo>
                    <a:pt x="97" y="265"/>
                  </a:lnTo>
                  <a:lnTo>
                    <a:pt x="107" y="267"/>
                  </a:lnTo>
                  <a:lnTo>
                    <a:pt x="119" y="269"/>
                  </a:lnTo>
                  <a:lnTo>
                    <a:pt x="119" y="255"/>
                  </a:lnTo>
                  <a:lnTo>
                    <a:pt x="119" y="252"/>
                  </a:lnTo>
                  <a:lnTo>
                    <a:pt x="120" y="248"/>
                  </a:lnTo>
                  <a:lnTo>
                    <a:pt x="121" y="246"/>
                  </a:lnTo>
                  <a:lnTo>
                    <a:pt x="124" y="244"/>
                  </a:lnTo>
                  <a:lnTo>
                    <a:pt x="126" y="242"/>
                  </a:lnTo>
                  <a:lnTo>
                    <a:pt x="128" y="241"/>
                  </a:lnTo>
                  <a:lnTo>
                    <a:pt x="131" y="240"/>
                  </a:lnTo>
                  <a:lnTo>
                    <a:pt x="134" y="240"/>
                  </a:lnTo>
                  <a:lnTo>
                    <a:pt x="138" y="240"/>
                  </a:lnTo>
                  <a:lnTo>
                    <a:pt x="140" y="241"/>
                  </a:lnTo>
                  <a:lnTo>
                    <a:pt x="143" y="242"/>
                  </a:lnTo>
                  <a:lnTo>
                    <a:pt x="145" y="244"/>
                  </a:lnTo>
                  <a:lnTo>
                    <a:pt x="146" y="246"/>
                  </a:lnTo>
                  <a:lnTo>
                    <a:pt x="148" y="248"/>
                  </a:lnTo>
                  <a:lnTo>
                    <a:pt x="149" y="252"/>
                  </a:lnTo>
                  <a:lnTo>
                    <a:pt x="149" y="255"/>
                  </a:lnTo>
                  <a:lnTo>
                    <a:pt x="149" y="269"/>
                  </a:lnTo>
                  <a:lnTo>
                    <a:pt x="161" y="267"/>
                  </a:lnTo>
                  <a:lnTo>
                    <a:pt x="172" y="265"/>
                  </a:lnTo>
                  <a:lnTo>
                    <a:pt x="183" y="260"/>
                  </a:lnTo>
                  <a:lnTo>
                    <a:pt x="193" y="256"/>
                  </a:lnTo>
                  <a:lnTo>
                    <a:pt x="203" y="251"/>
                  </a:lnTo>
                  <a:lnTo>
                    <a:pt x="213" y="244"/>
                  </a:lnTo>
                  <a:lnTo>
                    <a:pt x="221" y="238"/>
                  </a:lnTo>
                  <a:lnTo>
                    <a:pt x="230" y="230"/>
                  </a:lnTo>
                  <a:lnTo>
                    <a:pt x="237" y="222"/>
                  </a:lnTo>
                  <a:lnTo>
                    <a:pt x="244" y="213"/>
                  </a:lnTo>
                  <a:lnTo>
                    <a:pt x="250" y="203"/>
                  </a:lnTo>
                  <a:lnTo>
                    <a:pt x="255" y="194"/>
                  </a:lnTo>
                  <a:lnTo>
                    <a:pt x="260" y="183"/>
                  </a:lnTo>
                  <a:lnTo>
                    <a:pt x="264" y="172"/>
                  </a:lnTo>
                  <a:lnTo>
                    <a:pt x="266" y="162"/>
                  </a:lnTo>
                  <a:lnTo>
                    <a:pt x="268" y="150"/>
                  </a:lnTo>
                  <a:lnTo>
                    <a:pt x="254" y="150"/>
                  </a:lnTo>
                  <a:lnTo>
                    <a:pt x="251" y="150"/>
                  </a:lnTo>
                  <a:lnTo>
                    <a:pt x="249" y="149"/>
                  </a:lnTo>
                  <a:lnTo>
                    <a:pt x="246" y="147"/>
                  </a:lnTo>
                  <a:lnTo>
                    <a:pt x="244" y="145"/>
                  </a:lnTo>
                  <a:lnTo>
                    <a:pt x="242" y="143"/>
                  </a:lnTo>
                  <a:lnTo>
                    <a:pt x="240" y="140"/>
                  </a:lnTo>
                  <a:lnTo>
                    <a:pt x="239" y="138"/>
                  </a:lnTo>
                  <a:lnTo>
                    <a:pt x="239" y="135"/>
                  </a:lnTo>
                  <a:lnTo>
                    <a:pt x="239" y="132"/>
                  </a:lnTo>
                  <a:lnTo>
                    <a:pt x="240" y="128"/>
                  </a:lnTo>
                  <a:lnTo>
                    <a:pt x="242" y="126"/>
                  </a:lnTo>
                  <a:lnTo>
                    <a:pt x="244" y="124"/>
                  </a:lnTo>
                  <a:lnTo>
                    <a:pt x="246" y="122"/>
                  </a:lnTo>
                  <a:lnTo>
                    <a:pt x="249" y="121"/>
                  </a:lnTo>
                  <a:lnTo>
                    <a:pt x="251" y="120"/>
                  </a:lnTo>
                  <a:lnTo>
                    <a:pt x="254" y="120"/>
                  </a:lnTo>
                  <a:lnTo>
                    <a:pt x="254" y="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3757"/>
            <p:cNvSpPr>
              <a:spLocks noEditPoints="1"/>
            </p:cNvSpPr>
            <p:nvPr/>
          </p:nvSpPr>
          <p:spPr bwMode="auto">
            <a:xfrm>
              <a:off x="7640638" y="3629025"/>
              <a:ext cx="192088" cy="276225"/>
            </a:xfrm>
            <a:custGeom>
              <a:avLst/>
              <a:gdLst>
                <a:gd name="T0" fmla="*/ 449 w 601"/>
                <a:gd name="T1" fmla="*/ 643 h 872"/>
                <a:gd name="T2" fmla="*/ 396 w 601"/>
                <a:gd name="T3" fmla="*/ 707 h 872"/>
                <a:gd name="T4" fmla="*/ 315 w 601"/>
                <a:gd name="T5" fmla="*/ 736 h 872"/>
                <a:gd name="T6" fmla="*/ 309 w 601"/>
                <a:gd name="T7" fmla="*/ 780 h 872"/>
                <a:gd name="T8" fmla="*/ 292 w 601"/>
                <a:gd name="T9" fmla="*/ 780 h 872"/>
                <a:gd name="T10" fmla="*/ 285 w 601"/>
                <a:gd name="T11" fmla="*/ 736 h 872"/>
                <a:gd name="T12" fmla="*/ 205 w 601"/>
                <a:gd name="T13" fmla="*/ 707 h 872"/>
                <a:gd name="T14" fmla="*/ 151 w 601"/>
                <a:gd name="T15" fmla="*/ 643 h 872"/>
                <a:gd name="T16" fmla="*/ 102 w 601"/>
                <a:gd name="T17" fmla="*/ 587 h 872"/>
                <a:gd name="T18" fmla="*/ 90 w 601"/>
                <a:gd name="T19" fmla="*/ 575 h 872"/>
                <a:gd name="T20" fmla="*/ 97 w 601"/>
                <a:gd name="T21" fmla="*/ 559 h 872"/>
                <a:gd name="T22" fmla="*/ 140 w 601"/>
                <a:gd name="T23" fmla="*/ 528 h 872"/>
                <a:gd name="T24" fmla="*/ 183 w 601"/>
                <a:gd name="T25" fmla="*/ 455 h 872"/>
                <a:gd name="T26" fmla="*/ 256 w 601"/>
                <a:gd name="T27" fmla="*/ 412 h 872"/>
                <a:gd name="T28" fmla="*/ 287 w 601"/>
                <a:gd name="T29" fmla="*/ 368 h 872"/>
                <a:gd name="T30" fmla="*/ 304 w 601"/>
                <a:gd name="T31" fmla="*/ 362 h 872"/>
                <a:gd name="T32" fmla="*/ 315 w 601"/>
                <a:gd name="T33" fmla="*/ 373 h 872"/>
                <a:gd name="T34" fmla="*/ 371 w 601"/>
                <a:gd name="T35" fmla="*/ 423 h 872"/>
                <a:gd name="T36" fmla="*/ 435 w 601"/>
                <a:gd name="T37" fmla="*/ 476 h 872"/>
                <a:gd name="T38" fmla="*/ 464 w 601"/>
                <a:gd name="T39" fmla="*/ 557 h 872"/>
                <a:gd name="T40" fmla="*/ 508 w 601"/>
                <a:gd name="T41" fmla="*/ 563 h 872"/>
                <a:gd name="T42" fmla="*/ 508 w 601"/>
                <a:gd name="T43" fmla="*/ 580 h 872"/>
                <a:gd name="T44" fmla="*/ 300 w 601"/>
                <a:gd name="T45" fmla="*/ 30 h 872"/>
                <a:gd name="T46" fmla="*/ 396 w 601"/>
                <a:gd name="T47" fmla="*/ 55 h 872"/>
                <a:gd name="T48" fmla="*/ 454 w 601"/>
                <a:gd name="T49" fmla="*/ 119 h 872"/>
                <a:gd name="T50" fmla="*/ 447 w 601"/>
                <a:gd name="T51" fmla="*/ 310 h 872"/>
                <a:gd name="T52" fmla="*/ 323 w 601"/>
                <a:gd name="T53" fmla="*/ 272 h 872"/>
                <a:gd name="T54" fmla="*/ 192 w 601"/>
                <a:gd name="T55" fmla="*/ 291 h 872"/>
                <a:gd name="T56" fmla="*/ 138 w 601"/>
                <a:gd name="T57" fmla="*/ 154 h 872"/>
                <a:gd name="T58" fmla="*/ 180 w 601"/>
                <a:gd name="T59" fmla="*/ 79 h 872"/>
                <a:gd name="T60" fmla="*/ 264 w 601"/>
                <a:gd name="T61" fmla="*/ 35 h 872"/>
                <a:gd name="T62" fmla="*/ 494 w 601"/>
                <a:gd name="T63" fmla="*/ 161 h 872"/>
                <a:gd name="T64" fmla="*/ 454 w 601"/>
                <a:gd name="T65" fmla="*/ 64 h 872"/>
                <a:gd name="T66" fmla="*/ 361 w 601"/>
                <a:gd name="T67" fmla="*/ 8 h 872"/>
                <a:gd name="T68" fmla="*/ 243 w 601"/>
                <a:gd name="T69" fmla="*/ 9 h 872"/>
                <a:gd name="T70" fmla="*/ 152 w 601"/>
                <a:gd name="T71" fmla="*/ 65 h 872"/>
                <a:gd name="T72" fmla="*/ 107 w 601"/>
                <a:gd name="T73" fmla="*/ 162 h 872"/>
                <a:gd name="T74" fmla="*/ 61 w 601"/>
                <a:gd name="T75" fmla="*/ 389 h 872"/>
                <a:gd name="T76" fmla="*/ 16 w 601"/>
                <a:gd name="T77" fmla="*/ 474 h 872"/>
                <a:gd name="T78" fmla="*/ 0 w 601"/>
                <a:gd name="T79" fmla="*/ 572 h 872"/>
                <a:gd name="T80" fmla="*/ 13 w 601"/>
                <a:gd name="T81" fmla="*/ 661 h 872"/>
                <a:gd name="T82" fmla="*/ 51 w 601"/>
                <a:gd name="T83" fmla="*/ 739 h 872"/>
                <a:gd name="T84" fmla="*/ 109 w 601"/>
                <a:gd name="T85" fmla="*/ 803 h 872"/>
                <a:gd name="T86" fmla="*/ 183 w 601"/>
                <a:gd name="T87" fmla="*/ 848 h 872"/>
                <a:gd name="T88" fmla="*/ 269 w 601"/>
                <a:gd name="T89" fmla="*/ 871 h 872"/>
                <a:gd name="T90" fmla="*/ 360 w 601"/>
                <a:gd name="T91" fmla="*/ 866 h 872"/>
                <a:gd name="T92" fmla="*/ 443 w 601"/>
                <a:gd name="T93" fmla="*/ 836 h 872"/>
                <a:gd name="T94" fmla="*/ 513 w 601"/>
                <a:gd name="T95" fmla="*/ 784 h 872"/>
                <a:gd name="T96" fmla="*/ 564 w 601"/>
                <a:gd name="T97" fmla="*/ 714 h 872"/>
                <a:gd name="T98" fmla="*/ 594 w 601"/>
                <a:gd name="T99" fmla="*/ 632 h 872"/>
                <a:gd name="T100" fmla="*/ 598 w 601"/>
                <a:gd name="T101" fmla="*/ 537 h 872"/>
                <a:gd name="T102" fmla="*/ 573 w 601"/>
                <a:gd name="T103" fmla="*/ 444 h 872"/>
                <a:gd name="T104" fmla="*/ 518 w 601"/>
                <a:gd name="T105" fmla="*/ 366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1" h="872">
                  <a:moveTo>
                    <a:pt x="495" y="587"/>
                  </a:moveTo>
                  <a:lnTo>
                    <a:pt x="464" y="587"/>
                  </a:lnTo>
                  <a:lnTo>
                    <a:pt x="462" y="601"/>
                  </a:lnTo>
                  <a:lnTo>
                    <a:pt x="459" y="616"/>
                  </a:lnTo>
                  <a:lnTo>
                    <a:pt x="455" y="629"/>
                  </a:lnTo>
                  <a:lnTo>
                    <a:pt x="449" y="643"/>
                  </a:lnTo>
                  <a:lnTo>
                    <a:pt x="443" y="654"/>
                  </a:lnTo>
                  <a:lnTo>
                    <a:pt x="435" y="667"/>
                  </a:lnTo>
                  <a:lnTo>
                    <a:pt x="427" y="678"/>
                  </a:lnTo>
                  <a:lnTo>
                    <a:pt x="417" y="689"/>
                  </a:lnTo>
                  <a:lnTo>
                    <a:pt x="406" y="698"/>
                  </a:lnTo>
                  <a:lnTo>
                    <a:pt x="396" y="707"/>
                  </a:lnTo>
                  <a:lnTo>
                    <a:pt x="384" y="714"/>
                  </a:lnTo>
                  <a:lnTo>
                    <a:pt x="371" y="721"/>
                  </a:lnTo>
                  <a:lnTo>
                    <a:pt x="358" y="726"/>
                  </a:lnTo>
                  <a:lnTo>
                    <a:pt x="344" y="730"/>
                  </a:lnTo>
                  <a:lnTo>
                    <a:pt x="330" y="734"/>
                  </a:lnTo>
                  <a:lnTo>
                    <a:pt x="315" y="736"/>
                  </a:lnTo>
                  <a:lnTo>
                    <a:pt x="315" y="767"/>
                  </a:lnTo>
                  <a:lnTo>
                    <a:pt x="315" y="770"/>
                  </a:lnTo>
                  <a:lnTo>
                    <a:pt x="314" y="772"/>
                  </a:lnTo>
                  <a:lnTo>
                    <a:pt x="312" y="775"/>
                  </a:lnTo>
                  <a:lnTo>
                    <a:pt x="311" y="778"/>
                  </a:lnTo>
                  <a:lnTo>
                    <a:pt x="309" y="780"/>
                  </a:lnTo>
                  <a:lnTo>
                    <a:pt x="306" y="781"/>
                  </a:lnTo>
                  <a:lnTo>
                    <a:pt x="304" y="782"/>
                  </a:lnTo>
                  <a:lnTo>
                    <a:pt x="300" y="782"/>
                  </a:lnTo>
                  <a:lnTo>
                    <a:pt x="297" y="782"/>
                  </a:lnTo>
                  <a:lnTo>
                    <a:pt x="294" y="781"/>
                  </a:lnTo>
                  <a:lnTo>
                    <a:pt x="292" y="780"/>
                  </a:lnTo>
                  <a:lnTo>
                    <a:pt x="290" y="778"/>
                  </a:lnTo>
                  <a:lnTo>
                    <a:pt x="287" y="775"/>
                  </a:lnTo>
                  <a:lnTo>
                    <a:pt x="286" y="772"/>
                  </a:lnTo>
                  <a:lnTo>
                    <a:pt x="285" y="770"/>
                  </a:lnTo>
                  <a:lnTo>
                    <a:pt x="285" y="767"/>
                  </a:lnTo>
                  <a:lnTo>
                    <a:pt x="285" y="736"/>
                  </a:lnTo>
                  <a:lnTo>
                    <a:pt x="270" y="734"/>
                  </a:lnTo>
                  <a:lnTo>
                    <a:pt x="256" y="730"/>
                  </a:lnTo>
                  <a:lnTo>
                    <a:pt x="242" y="726"/>
                  </a:lnTo>
                  <a:lnTo>
                    <a:pt x="230" y="721"/>
                  </a:lnTo>
                  <a:lnTo>
                    <a:pt x="217" y="714"/>
                  </a:lnTo>
                  <a:lnTo>
                    <a:pt x="205" y="707"/>
                  </a:lnTo>
                  <a:lnTo>
                    <a:pt x="194" y="698"/>
                  </a:lnTo>
                  <a:lnTo>
                    <a:pt x="183" y="689"/>
                  </a:lnTo>
                  <a:lnTo>
                    <a:pt x="174" y="678"/>
                  </a:lnTo>
                  <a:lnTo>
                    <a:pt x="165" y="667"/>
                  </a:lnTo>
                  <a:lnTo>
                    <a:pt x="158" y="654"/>
                  </a:lnTo>
                  <a:lnTo>
                    <a:pt x="151" y="643"/>
                  </a:lnTo>
                  <a:lnTo>
                    <a:pt x="145" y="630"/>
                  </a:lnTo>
                  <a:lnTo>
                    <a:pt x="140" y="616"/>
                  </a:lnTo>
                  <a:lnTo>
                    <a:pt x="137" y="601"/>
                  </a:lnTo>
                  <a:lnTo>
                    <a:pt x="135" y="587"/>
                  </a:lnTo>
                  <a:lnTo>
                    <a:pt x="105" y="587"/>
                  </a:lnTo>
                  <a:lnTo>
                    <a:pt x="102" y="587"/>
                  </a:lnTo>
                  <a:lnTo>
                    <a:pt x="99" y="586"/>
                  </a:lnTo>
                  <a:lnTo>
                    <a:pt x="97" y="584"/>
                  </a:lnTo>
                  <a:lnTo>
                    <a:pt x="94" y="582"/>
                  </a:lnTo>
                  <a:lnTo>
                    <a:pt x="92" y="580"/>
                  </a:lnTo>
                  <a:lnTo>
                    <a:pt x="91" y="577"/>
                  </a:lnTo>
                  <a:lnTo>
                    <a:pt x="90" y="575"/>
                  </a:lnTo>
                  <a:lnTo>
                    <a:pt x="90" y="572"/>
                  </a:lnTo>
                  <a:lnTo>
                    <a:pt x="90" y="569"/>
                  </a:lnTo>
                  <a:lnTo>
                    <a:pt x="91" y="565"/>
                  </a:lnTo>
                  <a:lnTo>
                    <a:pt x="92" y="563"/>
                  </a:lnTo>
                  <a:lnTo>
                    <a:pt x="94" y="561"/>
                  </a:lnTo>
                  <a:lnTo>
                    <a:pt x="97" y="559"/>
                  </a:lnTo>
                  <a:lnTo>
                    <a:pt x="99" y="558"/>
                  </a:lnTo>
                  <a:lnTo>
                    <a:pt x="102" y="557"/>
                  </a:lnTo>
                  <a:lnTo>
                    <a:pt x="105" y="557"/>
                  </a:lnTo>
                  <a:lnTo>
                    <a:pt x="135" y="557"/>
                  </a:lnTo>
                  <a:lnTo>
                    <a:pt x="137" y="542"/>
                  </a:lnTo>
                  <a:lnTo>
                    <a:pt x="140" y="528"/>
                  </a:lnTo>
                  <a:lnTo>
                    <a:pt x="145" y="514"/>
                  </a:lnTo>
                  <a:lnTo>
                    <a:pt x="151" y="501"/>
                  </a:lnTo>
                  <a:lnTo>
                    <a:pt x="158" y="488"/>
                  </a:lnTo>
                  <a:lnTo>
                    <a:pt x="165" y="476"/>
                  </a:lnTo>
                  <a:lnTo>
                    <a:pt x="174" y="466"/>
                  </a:lnTo>
                  <a:lnTo>
                    <a:pt x="183" y="455"/>
                  </a:lnTo>
                  <a:lnTo>
                    <a:pt x="194" y="445"/>
                  </a:lnTo>
                  <a:lnTo>
                    <a:pt x="205" y="437"/>
                  </a:lnTo>
                  <a:lnTo>
                    <a:pt x="217" y="429"/>
                  </a:lnTo>
                  <a:lnTo>
                    <a:pt x="230" y="423"/>
                  </a:lnTo>
                  <a:lnTo>
                    <a:pt x="242" y="416"/>
                  </a:lnTo>
                  <a:lnTo>
                    <a:pt x="256" y="412"/>
                  </a:lnTo>
                  <a:lnTo>
                    <a:pt x="270" y="409"/>
                  </a:lnTo>
                  <a:lnTo>
                    <a:pt x="285" y="407"/>
                  </a:lnTo>
                  <a:lnTo>
                    <a:pt x="285" y="377"/>
                  </a:lnTo>
                  <a:lnTo>
                    <a:pt x="285" y="373"/>
                  </a:lnTo>
                  <a:lnTo>
                    <a:pt x="286" y="370"/>
                  </a:lnTo>
                  <a:lnTo>
                    <a:pt x="287" y="368"/>
                  </a:lnTo>
                  <a:lnTo>
                    <a:pt x="290" y="366"/>
                  </a:lnTo>
                  <a:lnTo>
                    <a:pt x="292" y="364"/>
                  </a:lnTo>
                  <a:lnTo>
                    <a:pt x="294" y="363"/>
                  </a:lnTo>
                  <a:lnTo>
                    <a:pt x="297" y="362"/>
                  </a:lnTo>
                  <a:lnTo>
                    <a:pt x="300" y="362"/>
                  </a:lnTo>
                  <a:lnTo>
                    <a:pt x="304" y="362"/>
                  </a:lnTo>
                  <a:lnTo>
                    <a:pt x="306" y="363"/>
                  </a:lnTo>
                  <a:lnTo>
                    <a:pt x="309" y="364"/>
                  </a:lnTo>
                  <a:lnTo>
                    <a:pt x="311" y="366"/>
                  </a:lnTo>
                  <a:lnTo>
                    <a:pt x="312" y="368"/>
                  </a:lnTo>
                  <a:lnTo>
                    <a:pt x="314" y="370"/>
                  </a:lnTo>
                  <a:lnTo>
                    <a:pt x="315" y="373"/>
                  </a:lnTo>
                  <a:lnTo>
                    <a:pt x="315" y="377"/>
                  </a:lnTo>
                  <a:lnTo>
                    <a:pt x="315" y="407"/>
                  </a:lnTo>
                  <a:lnTo>
                    <a:pt x="330" y="409"/>
                  </a:lnTo>
                  <a:lnTo>
                    <a:pt x="344" y="412"/>
                  </a:lnTo>
                  <a:lnTo>
                    <a:pt x="358" y="416"/>
                  </a:lnTo>
                  <a:lnTo>
                    <a:pt x="371" y="423"/>
                  </a:lnTo>
                  <a:lnTo>
                    <a:pt x="384" y="429"/>
                  </a:lnTo>
                  <a:lnTo>
                    <a:pt x="396" y="437"/>
                  </a:lnTo>
                  <a:lnTo>
                    <a:pt x="406" y="445"/>
                  </a:lnTo>
                  <a:lnTo>
                    <a:pt x="417" y="455"/>
                  </a:lnTo>
                  <a:lnTo>
                    <a:pt x="427" y="466"/>
                  </a:lnTo>
                  <a:lnTo>
                    <a:pt x="435" y="476"/>
                  </a:lnTo>
                  <a:lnTo>
                    <a:pt x="443" y="488"/>
                  </a:lnTo>
                  <a:lnTo>
                    <a:pt x="449" y="501"/>
                  </a:lnTo>
                  <a:lnTo>
                    <a:pt x="455" y="514"/>
                  </a:lnTo>
                  <a:lnTo>
                    <a:pt x="459" y="528"/>
                  </a:lnTo>
                  <a:lnTo>
                    <a:pt x="462" y="542"/>
                  </a:lnTo>
                  <a:lnTo>
                    <a:pt x="464" y="557"/>
                  </a:lnTo>
                  <a:lnTo>
                    <a:pt x="495" y="557"/>
                  </a:lnTo>
                  <a:lnTo>
                    <a:pt x="499" y="557"/>
                  </a:lnTo>
                  <a:lnTo>
                    <a:pt x="501" y="558"/>
                  </a:lnTo>
                  <a:lnTo>
                    <a:pt x="504" y="559"/>
                  </a:lnTo>
                  <a:lnTo>
                    <a:pt x="506" y="561"/>
                  </a:lnTo>
                  <a:lnTo>
                    <a:pt x="508" y="563"/>
                  </a:lnTo>
                  <a:lnTo>
                    <a:pt x="509" y="565"/>
                  </a:lnTo>
                  <a:lnTo>
                    <a:pt x="511" y="569"/>
                  </a:lnTo>
                  <a:lnTo>
                    <a:pt x="511" y="572"/>
                  </a:lnTo>
                  <a:lnTo>
                    <a:pt x="511" y="575"/>
                  </a:lnTo>
                  <a:lnTo>
                    <a:pt x="509" y="577"/>
                  </a:lnTo>
                  <a:lnTo>
                    <a:pt x="508" y="580"/>
                  </a:lnTo>
                  <a:lnTo>
                    <a:pt x="506" y="582"/>
                  </a:lnTo>
                  <a:lnTo>
                    <a:pt x="504" y="584"/>
                  </a:lnTo>
                  <a:lnTo>
                    <a:pt x="501" y="586"/>
                  </a:lnTo>
                  <a:lnTo>
                    <a:pt x="499" y="587"/>
                  </a:lnTo>
                  <a:lnTo>
                    <a:pt x="495" y="587"/>
                  </a:lnTo>
                  <a:close/>
                  <a:moveTo>
                    <a:pt x="300" y="30"/>
                  </a:moveTo>
                  <a:lnTo>
                    <a:pt x="319" y="31"/>
                  </a:lnTo>
                  <a:lnTo>
                    <a:pt x="336" y="33"/>
                  </a:lnTo>
                  <a:lnTo>
                    <a:pt x="352" y="37"/>
                  </a:lnTo>
                  <a:lnTo>
                    <a:pt x="368" y="41"/>
                  </a:lnTo>
                  <a:lnTo>
                    <a:pt x="382" y="47"/>
                  </a:lnTo>
                  <a:lnTo>
                    <a:pt x="396" y="55"/>
                  </a:lnTo>
                  <a:lnTo>
                    <a:pt x="409" y="62"/>
                  </a:lnTo>
                  <a:lnTo>
                    <a:pt x="419" y="72"/>
                  </a:lnTo>
                  <a:lnTo>
                    <a:pt x="430" y="83"/>
                  </a:lnTo>
                  <a:lnTo>
                    <a:pt x="440" y="94"/>
                  </a:lnTo>
                  <a:lnTo>
                    <a:pt x="447" y="106"/>
                  </a:lnTo>
                  <a:lnTo>
                    <a:pt x="454" y="119"/>
                  </a:lnTo>
                  <a:lnTo>
                    <a:pt x="459" y="133"/>
                  </a:lnTo>
                  <a:lnTo>
                    <a:pt x="462" y="148"/>
                  </a:lnTo>
                  <a:lnTo>
                    <a:pt x="464" y="164"/>
                  </a:lnTo>
                  <a:lnTo>
                    <a:pt x="465" y="181"/>
                  </a:lnTo>
                  <a:lnTo>
                    <a:pt x="465" y="321"/>
                  </a:lnTo>
                  <a:lnTo>
                    <a:pt x="447" y="310"/>
                  </a:lnTo>
                  <a:lnTo>
                    <a:pt x="428" y="299"/>
                  </a:lnTo>
                  <a:lnTo>
                    <a:pt x="409" y="291"/>
                  </a:lnTo>
                  <a:lnTo>
                    <a:pt x="388" y="284"/>
                  </a:lnTo>
                  <a:lnTo>
                    <a:pt x="367" y="279"/>
                  </a:lnTo>
                  <a:lnTo>
                    <a:pt x="345" y="275"/>
                  </a:lnTo>
                  <a:lnTo>
                    <a:pt x="323" y="272"/>
                  </a:lnTo>
                  <a:lnTo>
                    <a:pt x="300" y="272"/>
                  </a:lnTo>
                  <a:lnTo>
                    <a:pt x="278" y="272"/>
                  </a:lnTo>
                  <a:lnTo>
                    <a:pt x="255" y="275"/>
                  </a:lnTo>
                  <a:lnTo>
                    <a:pt x="234" y="278"/>
                  </a:lnTo>
                  <a:lnTo>
                    <a:pt x="212" y="284"/>
                  </a:lnTo>
                  <a:lnTo>
                    <a:pt x="192" y="291"/>
                  </a:lnTo>
                  <a:lnTo>
                    <a:pt x="173" y="299"/>
                  </a:lnTo>
                  <a:lnTo>
                    <a:pt x="153" y="310"/>
                  </a:lnTo>
                  <a:lnTo>
                    <a:pt x="135" y="321"/>
                  </a:lnTo>
                  <a:lnTo>
                    <a:pt x="135" y="181"/>
                  </a:lnTo>
                  <a:lnTo>
                    <a:pt x="136" y="168"/>
                  </a:lnTo>
                  <a:lnTo>
                    <a:pt x="138" y="154"/>
                  </a:lnTo>
                  <a:lnTo>
                    <a:pt x="143" y="140"/>
                  </a:lnTo>
                  <a:lnTo>
                    <a:pt x="148" y="127"/>
                  </a:lnTo>
                  <a:lnTo>
                    <a:pt x="154" y="114"/>
                  </a:lnTo>
                  <a:lnTo>
                    <a:pt x="162" y="101"/>
                  </a:lnTo>
                  <a:lnTo>
                    <a:pt x="171" y="89"/>
                  </a:lnTo>
                  <a:lnTo>
                    <a:pt x="180" y="79"/>
                  </a:lnTo>
                  <a:lnTo>
                    <a:pt x="191" y="68"/>
                  </a:lnTo>
                  <a:lnTo>
                    <a:pt x="204" y="59"/>
                  </a:lnTo>
                  <a:lnTo>
                    <a:pt x="217" y="51"/>
                  </a:lnTo>
                  <a:lnTo>
                    <a:pt x="232" y="44"/>
                  </a:lnTo>
                  <a:lnTo>
                    <a:pt x="247" y="38"/>
                  </a:lnTo>
                  <a:lnTo>
                    <a:pt x="264" y="35"/>
                  </a:lnTo>
                  <a:lnTo>
                    <a:pt x="281" y="31"/>
                  </a:lnTo>
                  <a:lnTo>
                    <a:pt x="300" y="30"/>
                  </a:lnTo>
                  <a:lnTo>
                    <a:pt x="300" y="30"/>
                  </a:lnTo>
                  <a:close/>
                  <a:moveTo>
                    <a:pt x="495" y="343"/>
                  </a:moveTo>
                  <a:lnTo>
                    <a:pt x="495" y="181"/>
                  </a:lnTo>
                  <a:lnTo>
                    <a:pt x="494" y="161"/>
                  </a:lnTo>
                  <a:lnTo>
                    <a:pt x="492" y="143"/>
                  </a:lnTo>
                  <a:lnTo>
                    <a:pt x="487" y="125"/>
                  </a:lnTo>
                  <a:lnTo>
                    <a:pt x="482" y="107"/>
                  </a:lnTo>
                  <a:lnTo>
                    <a:pt x="473" y="92"/>
                  </a:lnTo>
                  <a:lnTo>
                    <a:pt x="464" y="77"/>
                  </a:lnTo>
                  <a:lnTo>
                    <a:pt x="454" y="64"/>
                  </a:lnTo>
                  <a:lnTo>
                    <a:pt x="441" y="51"/>
                  </a:lnTo>
                  <a:lnTo>
                    <a:pt x="427" y="40"/>
                  </a:lnTo>
                  <a:lnTo>
                    <a:pt x="413" y="29"/>
                  </a:lnTo>
                  <a:lnTo>
                    <a:pt x="397" y="21"/>
                  </a:lnTo>
                  <a:lnTo>
                    <a:pt x="380" y="14"/>
                  </a:lnTo>
                  <a:lnTo>
                    <a:pt x="361" y="8"/>
                  </a:lnTo>
                  <a:lnTo>
                    <a:pt x="341" y="5"/>
                  </a:lnTo>
                  <a:lnTo>
                    <a:pt x="322" y="1"/>
                  </a:lnTo>
                  <a:lnTo>
                    <a:pt x="300" y="0"/>
                  </a:lnTo>
                  <a:lnTo>
                    <a:pt x="281" y="1"/>
                  </a:lnTo>
                  <a:lnTo>
                    <a:pt x="262" y="5"/>
                  </a:lnTo>
                  <a:lnTo>
                    <a:pt x="243" y="9"/>
                  </a:lnTo>
                  <a:lnTo>
                    <a:pt x="225" y="14"/>
                  </a:lnTo>
                  <a:lnTo>
                    <a:pt x="209" y="22"/>
                  </a:lnTo>
                  <a:lnTo>
                    <a:pt x="193" y="30"/>
                  </a:lnTo>
                  <a:lnTo>
                    <a:pt x="178" y="41"/>
                  </a:lnTo>
                  <a:lnTo>
                    <a:pt x="165" y="52"/>
                  </a:lnTo>
                  <a:lnTo>
                    <a:pt x="152" y="65"/>
                  </a:lnTo>
                  <a:lnTo>
                    <a:pt x="142" y="79"/>
                  </a:lnTo>
                  <a:lnTo>
                    <a:pt x="131" y="94"/>
                  </a:lnTo>
                  <a:lnTo>
                    <a:pt x="122" y="110"/>
                  </a:lnTo>
                  <a:lnTo>
                    <a:pt x="116" y="126"/>
                  </a:lnTo>
                  <a:lnTo>
                    <a:pt x="110" y="144"/>
                  </a:lnTo>
                  <a:lnTo>
                    <a:pt x="107" y="162"/>
                  </a:lnTo>
                  <a:lnTo>
                    <a:pt x="105" y="181"/>
                  </a:lnTo>
                  <a:lnTo>
                    <a:pt x="105" y="343"/>
                  </a:lnTo>
                  <a:lnTo>
                    <a:pt x="93" y="354"/>
                  </a:lnTo>
                  <a:lnTo>
                    <a:pt x="82" y="366"/>
                  </a:lnTo>
                  <a:lnTo>
                    <a:pt x="71" y="378"/>
                  </a:lnTo>
                  <a:lnTo>
                    <a:pt x="61" y="389"/>
                  </a:lnTo>
                  <a:lnTo>
                    <a:pt x="51" y="402"/>
                  </a:lnTo>
                  <a:lnTo>
                    <a:pt x="43" y="416"/>
                  </a:lnTo>
                  <a:lnTo>
                    <a:pt x="35" y="430"/>
                  </a:lnTo>
                  <a:lnTo>
                    <a:pt x="28" y="444"/>
                  </a:lnTo>
                  <a:lnTo>
                    <a:pt x="21" y="459"/>
                  </a:lnTo>
                  <a:lnTo>
                    <a:pt x="16" y="474"/>
                  </a:lnTo>
                  <a:lnTo>
                    <a:pt x="11" y="489"/>
                  </a:lnTo>
                  <a:lnTo>
                    <a:pt x="8" y="505"/>
                  </a:lnTo>
                  <a:lnTo>
                    <a:pt x="4" y="521"/>
                  </a:lnTo>
                  <a:lnTo>
                    <a:pt x="1" y="537"/>
                  </a:lnTo>
                  <a:lnTo>
                    <a:pt x="0" y="555"/>
                  </a:lnTo>
                  <a:lnTo>
                    <a:pt x="0" y="572"/>
                  </a:lnTo>
                  <a:lnTo>
                    <a:pt x="0" y="587"/>
                  </a:lnTo>
                  <a:lnTo>
                    <a:pt x="1" y="602"/>
                  </a:lnTo>
                  <a:lnTo>
                    <a:pt x="3" y="617"/>
                  </a:lnTo>
                  <a:lnTo>
                    <a:pt x="5" y="632"/>
                  </a:lnTo>
                  <a:lnTo>
                    <a:pt x="9" y="647"/>
                  </a:lnTo>
                  <a:lnTo>
                    <a:pt x="13" y="661"/>
                  </a:lnTo>
                  <a:lnTo>
                    <a:pt x="18" y="675"/>
                  </a:lnTo>
                  <a:lnTo>
                    <a:pt x="24" y="689"/>
                  </a:lnTo>
                  <a:lnTo>
                    <a:pt x="29" y="702"/>
                  </a:lnTo>
                  <a:lnTo>
                    <a:pt x="36" y="714"/>
                  </a:lnTo>
                  <a:lnTo>
                    <a:pt x="43" y="727"/>
                  </a:lnTo>
                  <a:lnTo>
                    <a:pt x="51" y="739"/>
                  </a:lnTo>
                  <a:lnTo>
                    <a:pt x="59" y="751"/>
                  </a:lnTo>
                  <a:lnTo>
                    <a:pt x="69" y="763"/>
                  </a:lnTo>
                  <a:lnTo>
                    <a:pt x="78" y="773"/>
                  </a:lnTo>
                  <a:lnTo>
                    <a:pt x="88" y="784"/>
                  </a:lnTo>
                  <a:lnTo>
                    <a:pt x="99" y="794"/>
                  </a:lnTo>
                  <a:lnTo>
                    <a:pt x="109" y="803"/>
                  </a:lnTo>
                  <a:lnTo>
                    <a:pt x="120" y="812"/>
                  </a:lnTo>
                  <a:lnTo>
                    <a:pt x="132" y="821"/>
                  </a:lnTo>
                  <a:lnTo>
                    <a:pt x="145" y="828"/>
                  </a:lnTo>
                  <a:lnTo>
                    <a:pt x="157" y="836"/>
                  </a:lnTo>
                  <a:lnTo>
                    <a:pt x="169" y="842"/>
                  </a:lnTo>
                  <a:lnTo>
                    <a:pt x="183" y="848"/>
                  </a:lnTo>
                  <a:lnTo>
                    <a:pt x="197" y="854"/>
                  </a:lnTo>
                  <a:lnTo>
                    <a:pt x="211" y="858"/>
                  </a:lnTo>
                  <a:lnTo>
                    <a:pt x="225" y="862"/>
                  </a:lnTo>
                  <a:lnTo>
                    <a:pt x="239" y="866"/>
                  </a:lnTo>
                  <a:lnTo>
                    <a:pt x="254" y="869"/>
                  </a:lnTo>
                  <a:lnTo>
                    <a:pt x="269" y="871"/>
                  </a:lnTo>
                  <a:lnTo>
                    <a:pt x="284" y="872"/>
                  </a:lnTo>
                  <a:lnTo>
                    <a:pt x="300" y="872"/>
                  </a:lnTo>
                  <a:lnTo>
                    <a:pt x="315" y="872"/>
                  </a:lnTo>
                  <a:lnTo>
                    <a:pt x="330" y="871"/>
                  </a:lnTo>
                  <a:lnTo>
                    <a:pt x="345" y="869"/>
                  </a:lnTo>
                  <a:lnTo>
                    <a:pt x="360" y="866"/>
                  </a:lnTo>
                  <a:lnTo>
                    <a:pt x="375" y="862"/>
                  </a:lnTo>
                  <a:lnTo>
                    <a:pt x="389" y="858"/>
                  </a:lnTo>
                  <a:lnTo>
                    <a:pt x="403" y="854"/>
                  </a:lnTo>
                  <a:lnTo>
                    <a:pt x="417" y="848"/>
                  </a:lnTo>
                  <a:lnTo>
                    <a:pt x="430" y="842"/>
                  </a:lnTo>
                  <a:lnTo>
                    <a:pt x="443" y="836"/>
                  </a:lnTo>
                  <a:lnTo>
                    <a:pt x="456" y="828"/>
                  </a:lnTo>
                  <a:lnTo>
                    <a:pt x="468" y="821"/>
                  </a:lnTo>
                  <a:lnTo>
                    <a:pt x="479" y="812"/>
                  </a:lnTo>
                  <a:lnTo>
                    <a:pt x="491" y="803"/>
                  </a:lnTo>
                  <a:lnTo>
                    <a:pt x="502" y="794"/>
                  </a:lnTo>
                  <a:lnTo>
                    <a:pt x="513" y="784"/>
                  </a:lnTo>
                  <a:lnTo>
                    <a:pt x="522" y="773"/>
                  </a:lnTo>
                  <a:lnTo>
                    <a:pt x="532" y="763"/>
                  </a:lnTo>
                  <a:lnTo>
                    <a:pt x="541" y="751"/>
                  </a:lnTo>
                  <a:lnTo>
                    <a:pt x="549" y="739"/>
                  </a:lnTo>
                  <a:lnTo>
                    <a:pt x="557" y="727"/>
                  </a:lnTo>
                  <a:lnTo>
                    <a:pt x="564" y="714"/>
                  </a:lnTo>
                  <a:lnTo>
                    <a:pt x="571" y="702"/>
                  </a:lnTo>
                  <a:lnTo>
                    <a:pt x="577" y="689"/>
                  </a:lnTo>
                  <a:lnTo>
                    <a:pt x="582" y="675"/>
                  </a:lnTo>
                  <a:lnTo>
                    <a:pt x="587" y="661"/>
                  </a:lnTo>
                  <a:lnTo>
                    <a:pt x="591" y="647"/>
                  </a:lnTo>
                  <a:lnTo>
                    <a:pt x="594" y="632"/>
                  </a:lnTo>
                  <a:lnTo>
                    <a:pt x="597" y="617"/>
                  </a:lnTo>
                  <a:lnTo>
                    <a:pt x="600" y="602"/>
                  </a:lnTo>
                  <a:lnTo>
                    <a:pt x="601" y="587"/>
                  </a:lnTo>
                  <a:lnTo>
                    <a:pt x="601" y="572"/>
                  </a:lnTo>
                  <a:lnTo>
                    <a:pt x="601" y="555"/>
                  </a:lnTo>
                  <a:lnTo>
                    <a:pt x="598" y="537"/>
                  </a:lnTo>
                  <a:lnTo>
                    <a:pt x="596" y="521"/>
                  </a:lnTo>
                  <a:lnTo>
                    <a:pt x="593" y="505"/>
                  </a:lnTo>
                  <a:lnTo>
                    <a:pt x="589" y="489"/>
                  </a:lnTo>
                  <a:lnTo>
                    <a:pt x="585" y="474"/>
                  </a:lnTo>
                  <a:lnTo>
                    <a:pt x="579" y="459"/>
                  </a:lnTo>
                  <a:lnTo>
                    <a:pt x="573" y="444"/>
                  </a:lnTo>
                  <a:lnTo>
                    <a:pt x="565" y="430"/>
                  </a:lnTo>
                  <a:lnTo>
                    <a:pt x="557" y="416"/>
                  </a:lnTo>
                  <a:lnTo>
                    <a:pt x="548" y="402"/>
                  </a:lnTo>
                  <a:lnTo>
                    <a:pt x="539" y="389"/>
                  </a:lnTo>
                  <a:lnTo>
                    <a:pt x="529" y="378"/>
                  </a:lnTo>
                  <a:lnTo>
                    <a:pt x="518" y="366"/>
                  </a:lnTo>
                  <a:lnTo>
                    <a:pt x="507" y="354"/>
                  </a:lnTo>
                  <a:lnTo>
                    <a:pt x="495" y="34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27" name="Picture 26" descr="Screen Shot 2016-02-01 at 5.02.08 PM.png"/>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25896" t="28735" r="24507" b="40968"/>
          <a:stretch/>
        </p:blipFill>
        <p:spPr>
          <a:xfrm>
            <a:off x="988601" y="2381250"/>
            <a:ext cx="6070934" cy="2095500"/>
          </a:xfrm>
          <a:prstGeom prst="rect">
            <a:avLst/>
          </a:prstGeom>
        </p:spPr>
      </p:pic>
      <p:pic>
        <p:nvPicPr>
          <p:cNvPr id="28" name="Picture 27" descr="Screen Shot 2016-02-01 at 5.02.08 PM.png"/>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25896" t="87263" r="24507" b="965"/>
          <a:stretch/>
        </p:blipFill>
        <p:spPr>
          <a:xfrm>
            <a:off x="988601" y="4343399"/>
            <a:ext cx="6070934" cy="814181"/>
          </a:xfrm>
          <a:prstGeom prst="rect">
            <a:avLst/>
          </a:prstGeom>
        </p:spPr>
      </p:pic>
    </p:spTree>
    <p:extLst>
      <p:ext uri="{BB962C8B-B14F-4D97-AF65-F5344CB8AC3E}">
        <p14:creationId xmlns:p14="http://schemas.microsoft.com/office/powerpoint/2010/main" val="1037735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D88F0F9-74A8-45E4-B405-052EDB68E8BD}" type="slidenum">
              <a:rPr lang="en-US" smtClean="0"/>
              <a:pPr/>
              <a:t>13</a:t>
            </a:fld>
            <a:endParaRPr lang="en-US" dirty="0"/>
          </a:p>
        </p:txBody>
      </p:sp>
      <p:sp>
        <p:nvSpPr>
          <p:cNvPr id="3" name="Footer Placeholder 2"/>
          <p:cNvSpPr>
            <a:spLocks noGrp="1"/>
          </p:cNvSpPr>
          <p:nvPr>
            <p:ph type="ftr" sz="quarter" idx="11"/>
          </p:nvPr>
        </p:nvSpPr>
        <p:spPr/>
        <p:txBody>
          <a:bodyPr/>
          <a:lstStyle/>
          <a:p>
            <a:r>
              <a:rPr lang="en-US" dirty="0" smtClean="0"/>
              <a:t>Copyright © 2016 Symantec Corporation</a:t>
            </a:r>
            <a:endParaRPr lang="en-US" dirty="0"/>
          </a:p>
        </p:txBody>
      </p:sp>
      <p:grpSp>
        <p:nvGrpSpPr>
          <p:cNvPr id="69" name="Group 68"/>
          <p:cNvGrpSpPr/>
          <p:nvPr/>
        </p:nvGrpSpPr>
        <p:grpSpPr>
          <a:xfrm>
            <a:off x="3784541" y="616279"/>
            <a:ext cx="4622446" cy="4622445"/>
            <a:chOff x="3783191" y="311355"/>
            <a:chExt cx="4622446" cy="4622445"/>
          </a:xfrm>
        </p:grpSpPr>
        <p:grpSp>
          <p:nvGrpSpPr>
            <p:cNvPr id="71" name="Group 70"/>
            <p:cNvGrpSpPr/>
            <p:nvPr/>
          </p:nvGrpSpPr>
          <p:grpSpPr>
            <a:xfrm>
              <a:off x="3783191" y="311355"/>
              <a:ext cx="4622446" cy="4622445"/>
              <a:chOff x="381000" y="304800"/>
              <a:chExt cx="2372045" cy="2372045"/>
            </a:xfrm>
          </p:grpSpPr>
          <p:sp>
            <p:nvSpPr>
              <p:cNvPr id="88" name="Freeform 22"/>
              <p:cNvSpPr>
                <a:spLocks/>
              </p:cNvSpPr>
              <p:nvPr/>
            </p:nvSpPr>
            <p:spPr bwMode="auto">
              <a:xfrm>
                <a:off x="381000" y="304800"/>
                <a:ext cx="2372045" cy="2372045"/>
              </a:xfrm>
              <a:custGeom>
                <a:avLst/>
                <a:gdLst>
                  <a:gd name="T0" fmla="*/ 4354 w 7900"/>
                  <a:gd name="T1" fmla="*/ 20 h 7901"/>
                  <a:gd name="T2" fmla="*/ 4937 w 7900"/>
                  <a:gd name="T3" fmla="*/ 124 h 7901"/>
                  <a:gd name="T4" fmla="*/ 5488 w 7900"/>
                  <a:gd name="T5" fmla="*/ 310 h 7901"/>
                  <a:gd name="T6" fmla="*/ 5998 w 7900"/>
                  <a:gd name="T7" fmla="*/ 572 h 7901"/>
                  <a:gd name="T8" fmla="*/ 6463 w 7900"/>
                  <a:gd name="T9" fmla="*/ 902 h 7901"/>
                  <a:gd name="T10" fmla="*/ 6874 w 7900"/>
                  <a:gd name="T11" fmla="*/ 1294 h 7901"/>
                  <a:gd name="T12" fmla="*/ 7225 w 7900"/>
                  <a:gd name="T13" fmla="*/ 1742 h 7901"/>
                  <a:gd name="T14" fmla="*/ 7511 w 7900"/>
                  <a:gd name="T15" fmla="*/ 2237 h 7901"/>
                  <a:gd name="T16" fmla="*/ 7722 w 7900"/>
                  <a:gd name="T17" fmla="*/ 2776 h 7901"/>
                  <a:gd name="T18" fmla="*/ 7855 w 7900"/>
                  <a:gd name="T19" fmla="*/ 3349 h 7901"/>
                  <a:gd name="T20" fmla="*/ 7900 w 7900"/>
                  <a:gd name="T21" fmla="*/ 3951 h 7901"/>
                  <a:gd name="T22" fmla="*/ 7855 w 7900"/>
                  <a:gd name="T23" fmla="*/ 4552 h 7901"/>
                  <a:gd name="T24" fmla="*/ 7722 w 7900"/>
                  <a:gd name="T25" fmla="*/ 5125 h 7901"/>
                  <a:gd name="T26" fmla="*/ 7511 w 7900"/>
                  <a:gd name="T27" fmla="*/ 5663 h 7901"/>
                  <a:gd name="T28" fmla="*/ 7225 w 7900"/>
                  <a:gd name="T29" fmla="*/ 6159 h 7901"/>
                  <a:gd name="T30" fmla="*/ 6874 w 7900"/>
                  <a:gd name="T31" fmla="*/ 6607 h 7901"/>
                  <a:gd name="T32" fmla="*/ 6463 w 7900"/>
                  <a:gd name="T33" fmla="*/ 6999 h 7901"/>
                  <a:gd name="T34" fmla="*/ 5998 w 7900"/>
                  <a:gd name="T35" fmla="*/ 7329 h 7901"/>
                  <a:gd name="T36" fmla="*/ 5488 w 7900"/>
                  <a:gd name="T37" fmla="*/ 7590 h 7901"/>
                  <a:gd name="T38" fmla="*/ 4937 w 7900"/>
                  <a:gd name="T39" fmla="*/ 7777 h 7901"/>
                  <a:gd name="T40" fmla="*/ 4354 w 7900"/>
                  <a:gd name="T41" fmla="*/ 7881 h 7901"/>
                  <a:gd name="T42" fmla="*/ 3746 w 7900"/>
                  <a:gd name="T43" fmla="*/ 7896 h 7901"/>
                  <a:gd name="T44" fmla="*/ 3154 w 7900"/>
                  <a:gd name="T45" fmla="*/ 7820 h 7901"/>
                  <a:gd name="T46" fmla="*/ 2592 w 7900"/>
                  <a:gd name="T47" fmla="*/ 7661 h 7901"/>
                  <a:gd name="T48" fmla="*/ 2067 w 7900"/>
                  <a:gd name="T49" fmla="*/ 7424 h 7901"/>
                  <a:gd name="T50" fmla="*/ 1587 w 7900"/>
                  <a:gd name="T51" fmla="*/ 7116 h 7901"/>
                  <a:gd name="T52" fmla="*/ 1157 w 7900"/>
                  <a:gd name="T53" fmla="*/ 6744 h 7901"/>
                  <a:gd name="T54" fmla="*/ 785 w 7900"/>
                  <a:gd name="T55" fmla="*/ 6314 h 7901"/>
                  <a:gd name="T56" fmla="*/ 477 w 7900"/>
                  <a:gd name="T57" fmla="*/ 5833 h 7901"/>
                  <a:gd name="T58" fmla="*/ 240 w 7900"/>
                  <a:gd name="T59" fmla="*/ 5309 h 7901"/>
                  <a:gd name="T60" fmla="*/ 81 w 7900"/>
                  <a:gd name="T61" fmla="*/ 4747 h 7901"/>
                  <a:gd name="T62" fmla="*/ 5 w 7900"/>
                  <a:gd name="T63" fmla="*/ 4153 h 7901"/>
                  <a:gd name="T64" fmla="*/ 20 w 7900"/>
                  <a:gd name="T65" fmla="*/ 3547 h 7901"/>
                  <a:gd name="T66" fmla="*/ 124 w 7900"/>
                  <a:gd name="T67" fmla="*/ 2963 h 7901"/>
                  <a:gd name="T68" fmla="*/ 310 w 7900"/>
                  <a:gd name="T69" fmla="*/ 2413 h 7901"/>
                  <a:gd name="T70" fmla="*/ 572 w 7900"/>
                  <a:gd name="T71" fmla="*/ 1902 h 7901"/>
                  <a:gd name="T72" fmla="*/ 902 w 7900"/>
                  <a:gd name="T73" fmla="*/ 1438 h 7901"/>
                  <a:gd name="T74" fmla="*/ 1294 w 7900"/>
                  <a:gd name="T75" fmla="*/ 1026 h 7901"/>
                  <a:gd name="T76" fmla="*/ 1742 w 7900"/>
                  <a:gd name="T77" fmla="*/ 675 h 7901"/>
                  <a:gd name="T78" fmla="*/ 2237 w 7900"/>
                  <a:gd name="T79" fmla="*/ 390 h 7901"/>
                  <a:gd name="T80" fmla="*/ 2776 w 7900"/>
                  <a:gd name="T81" fmla="*/ 177 h 7901"/>
                  <a:gd name="T82" fmla="*/ 3349 w 7900"/>
                  <a:gd name="T83" fmla="*/ 46 h 7901"/>
                  <a:gd name="T84" fmla="*/ 3950 w 7900"/>
                  <a:gd name="T85" fmla="*/ 0 h 7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00" h="7901">
                    <a:moveTo>
                      <a:pt x="3950" y="0"/>
                    </a:moveTo>
                    <a:lnTo>
                      <a:pt x="4153" y="5"/>
                    </a:lnTo>
                    <a:lnTo>
                      <a:pt x="4354" y="20"/>
                    </a:lnTo>
                    <a:lnTo>
                      <a:pt x="4552" y="46"/>
                    </a:lnTo>
                    <a:lnTo>
                      <a:pt x="4746" y="81"/>
                    </a:lnTo>
                    <a:lnTo>
                      <a:pt x="4937" y="124"/>
                    </a:lnTo>
                    <a:lnTo>
                      <a:pt x="5125" y="177"/>
                    </a:lnTo>
                    <a:lnTo>
                      <a:pt x="5308" y="240"/>
                    </a:lnTo>
                    <a:lnTo>
                      <a:pt x="5488" y="310"/>
                    </a:lnTo>
                    <a:lnTo>
                      <a:pt x="5662" y="390"/>
                    </a:lnTo>
                    <a:lnTo>
                      <a:pt x="5833" y="477"/>
                    </a:lnTo>
                    <a:lnTo>
                      <a:pt x="5998" y="572"/>
                    </a:lnTo>
                    <a:lnTo>
                      <a:pt x="6159" y="675"/>
                    </a:lnTo>
                    <a:lnTo>
                      <a:pt x="6314" y="785"/>
                    </a:lnTo>
                    <a:lnTo>
                      <a:pt x="6463" y="902"/>
                    </a:lnTo>
                    <a:lnTo>
                      <a:pt x="6605" y="1026"/>
                    </a:lnTo>
                    <a:lnTo>
                      <a:pt x="6743" y="1157"/>
                    </a:lnTo>
                    <a:lnTo>
                      <a:pt x="6874" y="1294"/>
                    </a:lnTo>
                    <a:lnTo>
                      <a:pt x="6998" y="1438"/>
                    </a:lnTo>
                    <a:lnTo>
                      <a:pt x="7115" y="1587"/>
                    </a:lnTo>
                    <a:lnTo>
                      <a:pt x="7225" y="1742"/>
                    </a:lnTo>
                    <a:lnTo>
                      <a:pt x="7328" y="1902"/>
                    </a:lnTo>
                    <a:lnTo>
                      <a:pt x="7423" y="2067"/>
                    </a:lnTo>
                    <a:lnTo>
                      <a:pt x="7511" y="2237"/>
                    </a:lnTo>
                    <a:lnTo>
                      <a:pt x="7589" y="2413"/>
                    </a:lnTo>
                    <a:lnTo>
                      <a:pt x="7661" y="2592"/>
                    </a:lnTo>
                    <a:lnTo>
                      <a:pt x="7722" y="2776"/>
                    </a:lnTo>
                    <a:lnTo>
                      <a:pt x="7776" y="2963"/>
                    </a:lnTo>
                    <a:lnTo>
                      <a:pt x="7820" y="3154"/>
                    </a:lnTo>
                    <a:lnTo>
                      <a:pt x="7855" y="3349"/>
                    </a:lnTo>
                    <a:lnTo>
                      <a:pt x="7880" y="3547"/>
                    </a:lnTo>
                    <a:lnTo>
                      <a:pt x="7895" y="3748"/>
                    </a:lnTo>
                    <a:lnTo>
                      <a:pt x="7900" y="3951"/>
                    </a:lnTo>
                    <a:lnTo>
                      <a:pt x="7895" y="4153"/>
                    </a:lnTo>
                    <a:lnTo>
                      <a:pt x="7880" y="4354"/>
                    </a:lnTo>
                    <a:lnTo>
                      <a:pt x="7855" y="4552"/>
                    </a:lnTo>
                    <a:lnTo>
                      <a:pt x="7820" y="4747"/>
                    </a:lnTo>
                    <a:lnTo>
                      <a:pt x="7776" y="4938"/>
                    </a:lnTo>
                    <a:lnTo>
                      <a:pt x="7722" y="5125"/>
                    </a:lnTo>
                    <a:lnTo>
                      <a:pt x="7661" y="5309"/>
                    </a:lnTo>
                    <a:lnTo>
                      <a:pt x="7589" y="5488"/>
                    </a:lnTo>
                    <a:lnTo>
                      <a:pt x="7511" y="5663"/>
                    </a:lnTo>
                    <a:lnTo>
                      <a:pt x="7423" y="5833"/>
                    </a:lnTo>
                    <a:lnTo>
                      <a:pt x="7328" y="5999"/>
                    </a:lnTo>
                    <a:lnTo>
                      <a:pt x="7225" y="6159"/>
                    </a:lnTo>
                    <a:lnTo>
                      <a:pt x="7115" y="6314"/>
                    </a:lnTo>
                    <a:lnTo>
                      <a:pt x="6998" y="6463"/>
                    </a:lnTo>
                    <a:lnTo>
                      <a:pt x="6874" y="6607"/>
                    </a:lnTo>
                    <a:lnTo>
                      <a:pt x="6743" y="6744"/>
                    </a:lnTo>
                    <a:lnTo>
                      <a:pt x="6605" y="6874"/>
                    </a:lnTo>
                    <a:lnTo>
                      <a:pt x="6463" y="6999"/>
                    </a:lnTo>
                    <a:lnTo>
                      <a:pt x="6314" y="7116"/>
                    </a:lnTo>
                    <a:lnTo>
                      <a:pt x="6159" y="7226"/>
                    </a:lnTo>
                    <a:lnTo>
                      <a:pt x="5998" y="7329"/>
                    </a:lnTo>
                    <a:lnTo>
                      <a:pt x="5833" y="7424"/>
                    </a:lnTo>
                    <a:lnTo>
                      <a:pt x="5662" y="7511"/>
                    </a:lnTo>
                    <a:lnTo>
                      <a:pt x="5488" y="7590"/>
                    </a:lnTo>
                    <a:lnTo>
                      <a:pt x="5308" y="7661"/>
                    </a:lnTo>
                    <a:lnTo>
                      <a:pt x="5125" y="7724"/>
                    </a:lnTo>
                    <a:lnTo>
                      <a:pt x="4937" y="7777"/>
                    </a:lnTo>
                    <a:lnTo>
                      <a:pt x="4746" y="7820"/>
                    </a:lnTo>
                    <a:lnTo>
                      <a:pt x="4552" y="7855"/>
                    </a:lnTo>
                    <a:lnTo>
                      <a:pt x="4354" y="7881"/>
                    </a:lnTo>
                    <a:lnTo>
                      <a:pt x="4153" y="7896"/>
                    </a:lnTo>
                    <a:lnTo>
                      <a:pt x="3950" y="7901"/>
                    </a:lnTo>
                    <a:lnTo>
                      <a:pt x="3746" y="7896"/>
                    </a:lnTo>
                    <a:lnTo>
                      <a:pt x="3546" y="7881"/>
                    </a:lnTo>
                    <a:lnTo>
                      <a:pt x="3349" y="7855"/>
                    </a:lnTo>
                    <a:lnTo>
                      <a:pt x="3154" y="7820"/>
                    </a:lnTo>
                    <a:lnTo>
                      <a:pt x="2963" y="7777"/>
                    </a:lnTo>
                    <a:lnTo>
                      <a:pt x="2776" y="7724"/>
                    </a:lnTo>
                    <a:lnTo>
                      <a:pt x="2592" y="7661"/>
                    </a:lnTo>
                    <a:lnTo>
                      <a:pt x="2413" y="7590"/>
                    </a:lnTo>
                    <a:lnTo>
                      <a:pt x="2237" y="7511"/>
                    </a:lnTo>
                    <a:lnTo>
                      <a:pt x="2067" y="7424"/>
                    </a:lnTo>
                    <a:lnTo>
                      <a:pt x="1902" y="7329"/>
                    </a:lnTo>
                    <a:lnTo>
                      <a:pt x="1742" y="7226"/>
                    </a:lnTo>
                    <a:lnTo>
                      <a:pt x="1587" y="7116"/>
                    </a:lnTo>
                    <a:lnTo>
                      <a:pt x="1438" y="6999"/>
                    </a:lnTo>
                    <a:lnTo>
                      <a:pt x="1294" y="6874"/>
                    </a:lnTo>
                    <a:lnTo>
                      <a:pt x="1157" y="6744"/>
                    </a:lnTo>
                    <a:lnTo>
                      <a:pt x="1026" y="6607"/>
                    </a:lnTo>
                    <a:lnTo>
                      <a:pt x="902" y="6463"/>
                    </a:lnTo>
                    <a:lnTo>
                      <a:pt x="785" y="6314"/>
                    </a:lnTo>
                    <a:lnTo>
                      <a:pt x="675" y="6159"/>
                    </a:lnTo>
                    <a:lnTo>
                      <a:pt x="572" y="5999"/>
                    </a:lnTo>
                    <a:lnTo>
                      <a:pt x="477" y="5833"/>
                    </a:lnTo>
                    <a:lnTo>
                      <a:pt x="390" y="5663"/>
                    </a:lnTo>
                    <a:lnTo>
                      <a:pt x="310" y="5488"/>
                    </a:lnTo>
                    <a:lnTo>
                      <a:pt x="240" y="5309"/>
                    </a:lnTo>
                    <a:lnTo>
                      <a:pt x="177" y="5125"/>
                    </a:lnTo>
                    <a:lnTo>
                      <a:pt x="124" y="4938"/>
                    </a:lnTo>
                    <a:lnTo>
                      <a:pt x="81" y="4747"/>
                    </a:lnTo>
                    <a:lnTo>
                      <a:pt x="46" y="4552"/>
                    </a:lnTo>
                    <a:lnTo>
                      <a:pt x="20" y="4354"/>
                    </a:lnTo>
                    <a:lnTo>
                      <a:pt x="5" y="4153"/>
                    </a:lnTo>
                    <a:lnTo>
                      <a:pt x="0" y="3951"/>
                    </a:lnTo>
                    <a:lnTo>
                      <a:pt x="5" y="3748"/>
                    </a:lnTo>
                    <a:lnTo>
                      <a:pt x="20" y="3547"/>
                    </a:lnTo>
                    <a:lnTo>
                      <a:pt x="46" y="3349"/>
                    </a:lnTo>
                    <a:lnTo>
                      <a:pt x="81" y="3154"/>
                    </a:lnTo>
                    <a:lnTo>
                      <a:pt x="124" y="2963"/>
                    </a:lnTo>
                    <a:lnTo>
                      <a:pt x="177" y="2776"/>
                    </a:lnTo>
                    <a:lnTo>
                      <a:pt x="240" y="2592"/>
                    </a:lnTo>
                    <a:lnTo>
                      <a:pt x="310" y="2413"/>
                    </a:lnTo>
                    <a:lnTo>
                      <a:pt x="390" y="2237"/>
                    </a:lnTo>
                    <a:lnTo>
                      <a:pt x="477" y="2067"/>
                    </a:lnTo>
                    <a:lnTo>
                      <a:pt x="572" y="1902"/>
                    </a:lnTo>
                    <a:lnTo>
                      <a:pt x="675" y="1742"/>
                    </a:lnTo>
                    <a:lnTo>
                      <a:pt x="785" y="1587"/>
                    </a:lnTo>
                    <a:lnTo>
                      <a:pt x="902" y="1438"/>
                    </a:lnTo>
                    <a:lnTo>
                      <a:pt x="1026" y="1294"/>
                    </a:lnTo>
                    <a:lnTo>
                      <a:pt x="1157" y="1157"/>
                    </a:lnTo>
                    <a:lnTo>
                      <a:pt x="1294" y="1026"/>
                    </a:lnTo>
                    <a:lnTo>
                      <a:pt x="1438" y="902"/>
                    </a:lnTo>
                    <a:lnTo>
                      <a:pt x="1587" y="785"/>
                    </a:lnTo>
                    <a:lnTo>
                      <a:pt x="1742" y="675"/>
                    </a:lnTo>
                    <a:lnTo>
                      <a:pt x="1902" y="572"/>
                    </a:lnTo>
                    <a:lnTo>
                      <a:pt x="2067" y="477"/>
                    </a:lnTo>
                    <a:lnTo>
                      <a:pt x="2237" y="390"/>
                    </a:lnTo>
                    <a:lnTo>
                      <a:pt x="2413" y="310"/>
                    </a:lnTo>
                    <a:lnTo>
                      <a:pt x="2592" y="240"/>
                    </a:lnTo>
                    <a:lnTo>
                      <a:pt x="2776" y="177"/>
                    </a:lnTo>
                    <a:lnTo>
                      <a:pt x="2963" y="124"/>
                    </a:lnTo>
                    <a:lnTo>
                      <a:pt x="3154" y="81"/>
                    </a:lnTo>
                    <a:lnTo>
                      <a:pt x="3349" y="46"/>
                    </a:lnTo>
                    <a:lnTo>
                      <a:pt x="3546" y="20"/>
                    </a:lnTo>
                    <a:lnTo>
                      <a:pt x="3746" y="5"/>
                    </a:lnTo>
                    <a:lnTo>
                      <a:pt x="3950"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101" name="Freeform 23"/>
              <p:cNvSpPr>
                <a:spLocks/>
              </p:cNvSpPr>
              <p:nvPr/>
            </p:nvSpPr>
            <p:spPr bwMode="auto">
              <a:xfrm>
                <a:off x="519118" y="378064"/>
                <a:ext cx="1026886" cy="1107355"/>
              </a:xfrm>
              <a:custGeom>
                <a:avLst/>
                <a:gdLst>
                  <a:gd name="T0" fmla="*/ 0 w 3422"/>
                  <a:gd name="T1" fmla="*/ 2453 h 3688"/>
                  <a:gd name="T2" fmla="*/ 50 w 3422"/>
                  <a:gd name="T3" fmla="*/ 2323 h 3688"/>
                  <a:gd name="T4" fmla="*/ 105 w 3422"/>
                  <a:gd name="T5" fmla="*/ 2193 h 3688"/>
                  <a:gd name="T6" fmla="*/ 164 w 3422"/>
                  <a:gd name="T7" fmla="*/ 2068 h 3688"/>
                  <a:gd name="T8" fmla="*/ 227 w 3422"/>
                  <a:gd name="T9" fmla="*/ 1944 h 3688"/>
                  <a:gd name="T10" fmla="*/ 296 w 3422"/>
                  <a:gd name="T11" fmla="*/ 1823 h 3688"/>
                  <a:gd name="T12" fmla="*/ 369 w 3422"/>
                  <a:gd name="T13" fmla="*/ 1706 h 3688"/>
                  <a:gd name="T14" fmla="*/ 445 w 3422"/>
                  <a:gd name="T15" fmla="*/ 1591 h 3688"/>
                  <a:gd name="T16" fmla="*/ 526 w 3422"/>
                  <a:gd name="T17" fmla="*/ 1478 h 3688"/>
                  <a:gd name="T18" fmla="*/ 612 w 3422"/>
                  <a:gd name="T19" fmla="*/ 1370 h 3688"/>
                  <a:gd name="T20" fmla="*/ 700 w 3422"/>
                  <a:gd name="T21" fmla="*/ 1265 h 3688"/>
                  <a:gd name="T22" fmla="*/ 793 w 3422"/>
                  <a:gd name="T23" fmla="*/ 1163 h 3688"/>
                  <a:gd name="T24" fmla="*/ 889 w 3422"/>
                  <a:gd name="T25" fmla="*/ 1064 h 3688"/>
                  <a:gd name="T26" fmla="*/ 989 w 3422"/>
                  <a:gd name="T27" fmla="*/ 969 h 3688"/>
                  <a:gd name="T28" fmla="*/ 1092 w 3422"/>
                  <a:gd name="T29" fmla="*/ 879 h 3688"/>
                  <a:gd name="T30" fmla="*/ 1199 w 3422"/>
                  <a:gd name="T31" fmla="*/ 791 h 3688"/>
                  <a:gd name="T32" fmla="*/ 1309 w 3422"/>
                  <a:gd name="T33" fmla="*/ 708 h 3688"/>
                  <a:gd name="T34" fmla="*/ 1422 w 3422"/>
                  <a:gd name="T35" fmla="*/ 629 h 3688"/>
                  <a:gd name="T36" fmla="*/ 1539 w 3422"/>
                  <a:gd name="T37" fmla="*/ 553 h 3688"/>
                  <a:gd name="T38" fmla="*/ 1657 w 3422"/>
                  <a:gd name="T39" fmla="*/ 483 h 3688"/>
                  <a:gd name="T40" fmla="*/ 1779 w 3422"/>
                  <a:gd name="T41" fmla="*/ 417 h 3688"/>
                  <a:gd name="T42" fmla="*/ 1904 w 3422"/>
                  <a:gd name="T43" fmla="*/ 355 h 3688"/>
                  <a:gd name="T44" fmla="*/ 2031 w 3422"/>
                  <a:gd name="T45" fmla="*/ 297 h 3688"/>
                  <a:gd name="T46" fmla="*/ 2161 w 3422"/>
                  <a:gd name="T47" fmla="*/ 244 h 3688"/>
                  <a:gd name="T48" fmla="*/ 2292 w 3422"/>
                  <a:gd name="T49" fmla="*/ 197 h 3688"/>
                  <a:gd name="T50" fmla="*/ 2427 w 3422"/>
                  <a:gd name="T51" fmla="*/ 154 h 3688"/>
                  <a:gd name="T52" fmla="*/ 2563 w 3422"/>
                  <a:gd name="T53" fmla="*/ 116 h 3688"/>
                  <a:gd name="T54" fmla="*/ 2702 w 3422"/>
                  <a:gd name="T55" fmla="*/ 82 h 3688"/>
                  <a:gd name="T56" fmla="*/ 2843 w 3422"/>
                  <a:gd name="T57" fmla="*/ 55 h 3688"/>
                  <a:gd name="T58" fmla="*/ 2984 w 3422"/>
                  <a:gd name="T59" fmla="*/ 33 h 3688"/>
                  <a:gd name="T60" fmla="*/ 3128 w 3422"/>
                  <a:gd name="T61" fmla="*/ 16 h 3688"/>
                  <a:gd name="T62" fmla="*/ 3274 w 3422"/>
                  <a:gd name="T63" fmla="*/ 5 h 3688"/>
                  <a:gd name="T64" fmla="*/ 3422 w 3422"/>
                  <a:gd name="T65" fmla="*/ 0 h 3688"/>
                  <a:gd name="T66" fmla="*/ 3422 w 3422"/>
                  <a:gd name="T67" fmla="*/ 3688 h 3688"/>
                  <a:gd name="T68" fmla="*/ 0 w 3422"/>
                  <a:gd name="T69" fmla="*/ 2453 h 3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22" h="3688">
                    <a:moveTo>
                      <a:pt x="0" y="2453"/>
                    </a:moveTo>
                    <a:lnTo>
                      <a:pt x="50" y="2323"/>
                    </a:lnTo>
                    <a:lnTo>
                      <a:pt x="105" y="2193"/>
                    </a:lnTo>
                    <a:lnTo>
                      <a:pt x="164" y="2068"/>
                    </a:lnTo>
                    <a:lnTo>
                      <a:pt x="227" y="1944"/>
                    </a:lnTo>
                    <a:lnTo>
                      <a:pt x="296" y="1823"/>
                    </a:lnTo>
                    <a:lnTo>
                      <a:pt x="369" y="1706"/>
                    </a:lnTo>
                    <a:lnTo>
                      <a:pt x="445" y="1591"/>
                    </a:lnTo>
                    <a:lnTo>
                      <a:pt x="526" y="1478"/>
                    </a:lnTo>
                    <a:lnTo>
                      <a:pt x="612" y="1370"/>
                    </a:lnTo>
                    <a:lnTo>
                      <a:pt x="700" y="1265"/>
                    </a:lnTo>
                    <a:lnTo>
                      <a:pt x="793" y="1163"/>
                    </a:lnTo>
                    <a:lnTo>
                      <a:pt x="889" y="1064"/>
                    </a:lnTo>
                    <a:lnTo>
                      <a:pt x="989" y="969"/>
                    </a:lnTo>
                    <a:lnTo>
                      <a:pt x="1092" y="879"/>
                    </a:lnTo>
                    <a:lnTo>
                      <a:pt x="1199" y="791"/>
                    </a:lnTo>
                    <a:lnTo>
                      <a:pt x="1309" y="708"/>
                    </a:lnTo>
                    <a:lnTo>
                      <a:pt x="1422" y="629"/>
                    </a:lnTo>
                    <a:lnTo>
                      <a:pt x="1539" y="553"/>
                    </a:lnTo>
                    <a:lnTo>
                      <a:pt x="1657" y="483"/>
                    </a:lnTo>
                    <a:lnTo>
                      <a:pt x="1779" y="417"/>
                    </a:lnTo>
                    <a:lnTo>
                      <a:pt x="1904" y="355"/>
                    </a:lnTo>
                    <a:lnTo>
                      <a:pt x="2031" y="297"/>
                    </a:lnTo>
                    <a:lnTo>
                      <a:pt x="2161" y="244"/>
                    </a:lnTo>
                    <a:lnTo>
                      <a:pt x="2292" y="197"/>
                    </a:lnTo>
                    <a:lnTo>
                      <a:pt x="2427" y="154"/>
                    </a:lnTo>
                    <a:lnTo>
                      <a:pt x="2563" y="116"/>
                    </a:lnTo>
                    <a:lnTo>
                      <a:pt x="2702" y="82"/>
                    </a:lnTo>
                    <a:lnTo>
                      <a:pt x="2843" y="55"/>
                    </a:lnTo>
                    <a:lnTo>
                      <a:pt x="2984" y="33"/>
                    </a:lnTo>
                    <a:lnTo>
                      <a:pt x="3128" y="16"/>
                    </a:lnTo>
                    <a:lnTo>
                      <a:pt x="3274" y="5"/>
                    </a:lnTo>
                    <a:lnTo>
                      <a:pt x="3422" y="0"/>
                    </a:lnTo>
                    <a:lnTo>
                      <a:pt x="3422" y="3688"/>
                    </a:lnTo>
                    <a:lnTo>
                      <a:pt x="0" y="2453"/>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106" name="Freeform 24"/>
              <p:cNvSpPr>
                <a:spLocks/>
              </p:cNvSpPr>
              <p:nvPr/>
            </p:nvSpPr>
            <p:spPr bwMode="auto">
              <a:xfrm>
                <a:off x="453062" y="1153933"/>
                <a:ext cx="1055711" cy="1175814"/>
              </a:xfrm>
              <a:custGeom>
                <a:avLst/>
                <a:gdLst>
                  <a:gd name="T0" fmla="*/ 1268 w 3516"/>
                  <a:gd name="T1" fmla="*/ 3916 h 3916"/>
                  <a:gd name="T2" fmla="*/ 1197 w 3516"/>
                  <a:gd name="T3" fmla="*/ 3851 h 3916"/>
                  <a:gd name="T4" fmla="*/ 1126 w 3516"/>
                  <a:gd name="T5" fmla="*/ 3785 h 3916"/>
                  <a:gd name="T6" fmla="*/ 1057 w 3516"/>
                  <a:gd name="T7" fmla="*/ 3717 h 3916"/>
                  <a:gd name="T8" fmla="*/ 991 w 3516"/>
                  <a:gd name="T9" fmla="*/ 3646 h 3916"/>
                  <a:gd name="T10" fmla="*/ 926 w 3516"/>
                  <a:gd name="T11" fmla="*/ 3575 h 3916"/>
                  <a:gd name="T12" fmla="*/ 862 w 3516"/>
                  <a:gd name="T13" fmla="*/ 3502 h 3916"/>
                  <a:gd name="T14" fmla="*/ 801 w 3516"/>
                  <a:gd name="T15" fmla="*/ 3426 h 3916"/>
                  <a:gd name="T16" fmla="*/ 742 w 3516"/>
                  <a:gd name="T17" fmla="*/ 3350 h 3916"/>
                  <a:gd name="T18" fmla="*/ 685 w 3516"/>
                  <a:gd name="T19" fmla="*/ 3271 h 3916"/>
                  <a:gd name="T20" fmla="*/ 630 w 3516"/>
                  <a:gd name="T21" fmla="*/ 3192 h 3916"/>
                  <a:gd name="T22" fmla="*/ 576 w 3516"/>
                  <a:gd name="T23" fmla="*/ 3110 h 3916"/>
                  <a:gd name="T24" fmla="*/ 525 w 3516"/>
                  <a:gd name="T25" fmla="*/ 3027 h 3916"/>
                  <a:gd name="T26" fmla="*/ 476 w 3516"/>
                  <a:gd name="T27" fmla="*/ 2943 h 3916"/>
                  <a:gd name="T28" fmla="*/ 429 w 3516"/>
                  <a:gd name="T29" fmla="*/ 2857 h 3916"/>
                  <a:gd name="T30" fmla="*/ 385 w 3516"/>
                  <a:gd name="T31" fmla="*/ 2770 h 3916"/>
                  <a:gd name="T32" fmla="*/ 342 w 3516"/>
                  <a:gd name="T33" fmla="*/ 2682 h 3916"/>
                  <a:gd name="T34" fmla="*/ 303 w 3516"/>
                  <a:gd name="T35" fmla="*/ 2593 h 3916"/>
                  <a:gd name="T36" fmla="*/ 265 w 3516"/>
                  <a:gd name="T37" fmla="*/ 2502 h 3916"/>
                  <a:gd name="T38" fmla="*/ 229 w 3516"/>
                  <a:gd name="T39" fmla="*/ 2409 h 3916"/>
                  <a:gd name="T40" fmla="*/ 195 w 3516"/>
                  <a:gd name="T41" fmla="*/ 2317 h 3916"/>
                  <a:gd name="T42" fmla="*/ 165 w 3516"/>
                  <a:gd name="T43" fmla="*/ 2223 h 3916"/>
                  <a:gd name="T44" fmla="*/ 137 w 3516"/>
                  <a:gd name="T45" fmla="*/ 2127 h 3916"/>
                  <a:gd name="T46" fmla="*/ 112 w 3516"/>
                  <a:gd name="T47" fmla="*/ 2031 h 3916"/>
                  <a:gd name="T48" fmla="*/ 88 w 3516"/>
                  <a:gd name="T49" fmla="*/ 1933 h 3916"/>
                  <a:gd name="T50" fmla="*/ 68 w 3516"/>
                  <a:gd name="T51" fmla="*/ 1835 h 3916"/>
                  <a:gd name="T52" fmla="*/ 50 w 3516"/>
                  <a:gd name="T53" fmla="*/ 1735 h 3916"/>
                  <a:gd name="T54" fmla="*/ 34 w 3516"/>
                  <a:gd name="T55" fmla="*/ 1635 h 3916"/>
                  <a:gd name="T56" fmla="*/ 22 w 3516"/>
                  <a:gd name="T57" fmla="*/ 1534 h 3916"/>
                  <a:gd name="T58" fmla="*/ 12 w 3516"/>
                  <a:gd name="T59" fmla="*/ 1433 h 3916"/>
                  <a:gd name="T60" fmla="*/ 5 w 3516"/>
                  <a:gd name="T61" fmla="*/ 1330 h 3916"/>
                  <a:gd name="T62" fmla="*/ 1 w 3516"/>
                  <a:gd name="T63" fmla="*/ 1227 h 3916"/>
                  <a:gd name="T64" fmla="*/ 0 w 3516"/>
                  <a:gd name="T65" fmla="*/ 1123 h 3916"/>
                  <a:gd name="T66" fmla="*/ 0 w 3516"/>
                  <a:gd name="T67" fmla="*/ 1049 h 3916"/>
                  <a:gd name="T68" fmla="*/ 2 w 3516"/>
                  <a:gd name="T69" fmla="*/ 977 h 3916"/>
                  <a:gd name="T70" fmla="*/ 6 w 3516"/>
                  <a:gd name="T71" fmla="*/ 904 h 3916"/>
                  <a:gd name="T72" fmla="*/ 11 w 3516"/>
                  <a:gd name="T73" fmla="*/ 832 h 3916"/>
                  <a:gd name="T74" fmla="*/ 17 w 3516"/>
                  <a:gd name="T75" fmla="*/ 759 h 3916"/>
                  <a:gd name="T76" fmla="*/ 24 w 3516"/>
                  <a:gd name="T77" fmla="*/ 689 h 3916"/>
                  <a:gd name="T78" fmla="*/ 33 w 3516"/>
                  <a:gd name="T79" fmla="*/ 618 h 3916"/>
                  <a:gd name="T80" fmla="*/ 44 w 3516"/>
                  <a:gd name="T81" fmla="*/ 547 h 3916"/>
                  <a:gd name="T82" fmla="*/ 56 w 3516"/>
                  <a:gd name="T83" fmla="*/ 477 h 3916"/>
                  <a:gd name="T84" fmla="*/ 68 w 3516"/>
                  <a:gd name="T85" fmla="*/ 408 h 3916"/>
                  <a:gd name="T86" fmla="*/ 82 w 3516"/>
                  <a:gd name="T87" fmla="*/ 338 h 3916"/>
                  <a:gd name="T88" fmla="*/ 98 w 3516"/>
                  <a:gd name="T89" fmla="*/ 270 h 3916"/>
                  <a:gd name="T90" fmla="*/ 115 w 3516"/>
                  <a:gd name="T91" fmla="*/ 202 h 3916"/>
                  <a:gd name="T92" fmla="*/ 132 w 3516"/>
                  <a:gd name="T93" fmla="*/ 133 h 3916"/>
                  <a:gd name="T94" fmla="*/ 152 w 3516"/>
                  <a:gd name="T95" fmla="*/ 66 h 3916"/>
                  <a:gd name="T96" fmla="*/ 172 w 3516"/>
                  <a:gd name="T97" fmla="*/ 0 h 3916"/>
                  <a:gd name="T98" fmla="*/ 3516 w 3516"/>
                  <a:gd name="T99" fmla="*/ 1206 h 3916"/>
                  <a:gd name="T100" fmla="*/ 1268 w 3516"/>
                  <a:gd name="T101" fmla="*/ 3916 h 3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16" h="3916">
                    <a:moveTo>
                      <a:pt x="1268" y="3916"/>
                    </a:moveTo>
                    <a:lnTo>
                      <a:pt x="1197" y="3851"/>
                    </a:lnTo>
                    <a:lnTo>
                      <a:pt x="1126" y="3785"/>
                    </a:lnTo>
                    <a:lnTo>
                      <a:pt x="1057" y="3717"/>
                    </a:lnTo>
                    <a:lnTo>
                      <a:pt x="991" y="3646"/>
                    </a:lnTo>
                    <a:lnTo>
                      <a:pt x="926" y="3575"/>
                    </a:lnTo>
                    <a:lnTo>
                      <a:pt x="862" y="3502"/>
                    </a:lnTo>
                    <a:lnTo>
                      <a:pt x="801" y="3426"/>
                    </a:lnTo>
                    <a:lnTo>
                      <a:pt x="742" y="3350"/>
                    </a:lnTo>
                    <a:lnTo>
                      <a:pt x="685" y="3271"/>
                    </a:lnTo>
                    <a:lnTo>
                      <a:pt x="630" y="3192"/>
                    </a:lnTo>
                    <a:lnTo>
                      <a:pt x="576" y="3110"/>
                    </a:lnTo>
                    <a:lnTo>
                      <a:pt x="525" y="3027"/>
                    </a:lnTo>
                    <a:lnTo>
                      <a:pt x="476" y="2943"/>
                    </a:lnTo>
                    <a:lnTo>
                      <a:pt x="429" y="2857"/>
                    </a:lnTo>
                    <a:lnTo>
                      <a:pt x="385" y="2770"/>
                    </a:lnTo>
                    <a:lnTo>
                      <a:pt x="342" y="2682"/>
                    </a:lnTo>
                    <a:lnTo>
                      <a:pt x="303" y="2593"/>
                    </a:lnTo>
                    <a:lnTo>
                      <a:pt x="265" y="2502"/>
                    </a:lnTo>
                    <a:lnTo>
                      <a:pt x="229" y="2409"/>
                    </a:lnTo>
                    <a:lnTo>
                      <a:pt x="195" y="2317"/>
                    </a:lnTo>
                    <a:lnTo>
                      <a:pt x="165" y="2223"/>
                    </a:lnTo>
                    <a:lnTo>
                      <a:pt x="137" y="2127"/>
                    </a:lnTo>
                    <a:lnTo>
                      <a:pt x="112" y="2031"/>
                    </a:lnTo>
                    <a:lnTo>
                      <a:pt x="88" y="1933"/>
                    </a:lnTo>
                    <a:lnTo>
                      <a:pt x="68" y="1835"/>
                    </a:lnTo>
                    <a:lnTo>
                      <a:pt x="50" y="1735"/>
                    </a:lnTo>
                    <a:lnTo>
                      <a:pt x="34" y="1635"/>
                    </a:lnTo>
                    <a:lnTo>
                      <a:pt x="22" y="1534"/>
                    </a:lnTo>
                    <a:lnTo>
                      <a:pt x="12" y="1433"/>
                    </a:lnTo>
                    <a:lnTo>
                      <a:pt x="5" y="1330"/>
                    </a:lnTo>
                    <a:lnTo>
                      <a:pt x="1" y="1227"/>
                    </a:lnTo>
                    <a:lnTo>
                      <a:pt x="0" y="1123"/>
                    </a:lnTo>
                    <a:lnTo>
                      <a:pt x="0" y="1049"/>
                    </a:lnTo>
                    <a:lnTo>
                      <a:pt x="2" y="977"/>
                    </a:lnTo>
                    <a:lnTo>
                      <a:pt x="6" y="904"/>
                    </a:lnTo>
                    <a:lnTo>
                      <a:pt x="11" y="832"/>
                    </a:lnTo>
                    <a:lnTo>
                      <a:pt x="17" y="759"/>
                    </a:lnTo>
                    <a:lnTo>
                      <a:pt x="24" y="689"/>
                    </a:lnTo>
                    <a:lnTo>
                      <a:pt x="33" y="618"/>
                    </a:lnTo>
                    <a:lnTo>
                      <a:pt x="44" y="547"/>
                    </a:lnTo>
                    <a:lnTo>
                      <a:pt x="56" y="477"/>
                    </a:lnTo>
                    <a:lnTo>
                      <a:pt x="68" y="408"/>
                    </a:lnTo>
                    <a:lnTo>
                      <a:pt x="82" y="338"/>
                    </a:lnTo>
                    <a:lnTo>
                      <a:pt x="98" y="270"/>
                    </a:lnTo>
                    <a:lnTo>
                      <a:pt x="115" y="202"/>
                    </a:lnTo>
                    <a:lnTo>
                      <a:pt x="132" y="133"/>
                    </a:lnTo>
                    <a:lnTo>
                      <a:pt x="152" y="66"/>
                    </a:lnTo>
                    <a:lnTo>
                      <a:pt x="172" y="0"/>
                    </a:lnTo>
                    <a:lnTo>
                      <a:pt x="3516" y="1206"/>
                    </a:lnTo>
                    <a:lnTo>
                      <a:pt x="1268" y="391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107" name="Freeform 25"/>
              <p:cNvSpPr>
                <a:spLocks/>
              </p:cNvSpPr>
              <p:nvPr/>
            </p:nvSpPr>
            <p:spPr bwMode="auto">
              <a:xfrm>
                <a:off x="866217" y="1526254"/>
                <a:ext cx="1388397" cy="1078530"/>
              </a:xfrm>
              <a:custGeom>
                <a:avLst/>
                <a:gdLst>
                  <a:gd name="T0" fmla="*/ 4563 w 4623"/>
                  <a:gd name="T1" fmla="*/ 2845 h 3590"/>
                  <a:gd name="T2" fmla="*/ 4442 w 4623"/>
                  <a:gd name="T3" fmla="*/ 2934 h 3590"/>
                  <a:gd name="T4" fmla="*/ 4315 w 4623"/>
                  <a:gd name="T5" fmla="*/ 3016 h 3590"/>
                  <a:gd name="T6" fmla="*/ 4187 w 4623"/>
                  <a:gd name="T7" fmla="*/ 3095 h 3590"/>
                  <a:gd name="T8" fmla="*/ 4054 w 4623"/>
                  <a:gd name="T9" fmla="*/ 3168 h 3590"/>
                  <a:gd name="T10" fmla="*/ 3918 w 4623"/>
                  <a:gd name="T11" fmla="*/ 3235 h 3590"/>
                  <a:gd name="T12" fmla="*/ 3779 w 4623"/>
                  <a:gd name="T13" fmla="*/ 3298 h 3590"/>
                  <a:gd name="T14" fmla="*/ 3637 w 4623"/>
                  <a:gd name="T15" fmla="*/ 3355 h 3590"/>
                  <a:gd name="T16" fmla="*/ 3493 w 4623"/>
                  <a:gd name="T17" fmla="*/ 3406 h 3590"/>
                  <a:gd name="T18" fmla="*/ 3346 w 4623"/>
                  <a:gd name="T19" fmla="*/ 3451 h 3590"/>
                  <a:gd name="T20" fmla="*/ 3196 w 4623"/>
                  <a:gd name="T21" fmla="*/ 3489 h 3590"/>
                  <a:gd name="T22" fmla="*/ 3044 w 4623"/>
                  <a:gd name="T23" fmla="*/ 3522 h 3590"/>
                  <a:gd name="T24" fmla="*/ 2889 w 4623"/>
                  <a:gd name="T25" fmla="*/ 3549 h 3590"/>
                  <a:gd name="T26" fmla="*/ 2733 w 4623"/>
                  <a:gd name="T27" fmla="*/ 3569 h 3590"/>
                  <a:gd name="T28" fmla="*/ 2574 w 4623"/>
                  <a:gd name="T29" fmla="*/ 3583 h 3590"/>
                  <a:gd name="T30" fmla="*/ 2414 w 4623"/>
                  <a:gd name="T31" fmla="*/ 3589 h 3590"/>
                  <a:gd name="T32" fmla="*/ 2251 w 4623"/>
                  <a:gd name="T33" fmla="*/ 3589 h 3590"/>
                  <a:gd name="T34" fmla="*/ 2086 w 4623"/>
                  <a:gd name="T35" fmla="*/ 3582 h 3590"/>
                  <a:gd name="T36" fmla="*/ 1924 w 4623"/>
                  <a:gd name="T37" fmla="*/ 3568 h 3590"/>
                  <a:gd name="T38" fmla="*/ 1764 w 4623"/>
                  <a:gd name="T39" fmla="*/ 3548 h 3590"/>
                  <a:gd name="T40" fmla="*/ 1606 w 4623"/>
                  <a:gd name="T41" fmla="*/ 3519 h 3590"/>
                  <a:gd name="T42" fmla="*/ 1451 w 4623"/>
                  <a:gd name="T43" fmla="*/ 3485 h 3590"/>
                  <a:gd name="T44" fmla="*/ 1298 w 4623"/>
                  <a:gd name="T45" fmla="*/ 3445 h 3590"/>
                  <a:gd name="T46" fmla="*/ 1148 w 4623"/>
                  <a:gd name="T47" fmla="*/ 3397 h 3590"/>
                  <a:gd name="T48" fmla="*/ 1001 w 4623"/>
                  <a:gd name="T49" fmla="*/ 3344 h 3590"/>
                  <a:gd name="T50" fmla="*/ 856 w 4623"/>
                  <a:gd name="T51" fmla="*/ 3284 h 3590"/>
                  <a:gd name="T52" fmla="*/ 715 w 4623"/>
                  <a:gd name="T53" fmla="*/ 3219 h 3590"/>
                  <a:gd name="T54" fmla="*/ 576 w 4623"/>
                  <a:gd name="T55" fmla="*/ 3149 h 3590"/>
                  <a:gd name="T56" fmla="*/ 442 w 4623"/>
                  <a:gd name="T57" fmla="*/ 3072 h 3590"/>
                  <a:gd name="T58" fmla="*/ 311 w 4623"/>
                  <a:gd name="T59" fmla="*/ 2991 h 3590"/>
                  <a:gd name="T60" fmla="*/ 184 w 4623"/>
                  <a:gd name="T61" fmla="*/ 2904 h 3590"/>
                  <a:gd name="T62" fmla="*/ 60 w 4623"/>
                  <a:gd name="T63" fmla="*/ 2812 h 3590"/>
                  <a:gd name="T64" fmla="*/ 2293 w 4623"/>
                  <a:gd name="T65" fmla="*/ 0 h 3590"/>
                  <a:gd name="T66" fmla="*/ 4623 w 4623"/>
                  <a:gd name="T67" fmla="*/ 2799 h 3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623" h="3590">
                    <a:moveTo>
                      <a:pt x="4623" y="2799"/>
                    </a:moveTo>
                    <a:lnTo>
                      <a:pt x="4563" y="2845"/>
                    </a:lnTo>
                    <a:lnTo>
                      <a:pt x="4503" y="2890"/>
                    </a:lnTo>
                    <a:lnTo>
                      <a:pt x="4442" y="2934"/>
                    </a:lnTo>
                    <a:lnTo>
                      <a:pt x="4379" y="2975"/>
                    </a:lnTo>
                    <a:lnTo>
                      <a:pt x="4315" y="3016"/>
                    </a:lnTo>
                    <a:lnTo>
                      <a:pt x="4251" y="3056"/>
                    </a:lnTo>
                    <a:lnTo>
                      <a:pt x="4187" y="3095"/>
                    </a:lnTo>
                    <a:lnTo>
                      <a:pt x="4121" y="3131"/>
                    </a:lnTo>
                    <a:lnTo>
                      <a:pt x="4054" y="3168"/>
                    </a:lnTo>
                    <a:lnTo>
                      <a:pt x="3986" y="3202"/>
                    </a:lnTo>
                    <a:lnTo>
                      <a:pt x="3918" y="3235"/>
                    </a:lnTo>
                    <a:lnTo>
                      <a:pt x="3849" y="3267"/>
                    </a:lnTo>
                    <a:lnTo>
                      <a:pt x="3779" y="3298"/>
                    </a:lnTo>
                    <a:lnTo>
                      <a:pt x="3709" y="3327"/>
                    </a:lnTo>
                    <a:lnTo>
                      <a:pt x="3637" y="3355"/>
                    </a:lnTo>
                    <a:lnTo>
                      <a:pt x="3566" y="3380"/>
                    </a:lnTo>
                    <a:lnTo>
                      <a:pt x="3493" y="3406"/>
                    </a:lnTo>
                    <a:lnTo>
                      <a:pt x="3420" y="3428"/>
                    </a:lnTo>
                    <a:lnTo>
                      <a:pt x="3346" y="3451"/>
                    </a:lnTo>
                    <a:lnTo>
                      <a:pt x="3271" y="3471"/>
                    </a:lnTo>
                    <a:lnTo>
                      <a:pt x="3196" y="3489"/>
                    </a:lnTo>
                    <a:lnTo>
                      <a:pt x="3120" y="3507"/>
                    </a:lnTo>
                    <a:lnTo>
                      <a:pt x="3044" y="3522"/>
                    </a:lnTo>
                    <a:lnTo>
                      <a:pt x="2966" y="3536"/>
                    </a:lnTo>
                    <a:lnTo>
                      <a:pt x="2889" y="3549"/>
                    </a:lnTo>
                    <a:lnTo>
                      <a:pt x="2811" y="3560"/>
                    </a:lnTo>
                    <a:lnTo>
                      <a:pt x="2733" y="3569"/>
                    </a:lnTo>
                    <a:lnTo>
                      <a:pt x="2653" y="3577"/>
                    </a:lnTo>
                    <a:lnTo>
                      <a:pt x="2574" y="3583"/>
                    </a:lnTo>
                    <a:lnTo>
                      <a:pt x="2494" y="3587"/>
                    </a:lnTo>
                    <a:lnTo>
                      <a:pt x="2414" y="3589"/>
                    </a:lnTo>
                    <a:lnTo>
                      <a:pt x="2333" y="3590"/>
                    </a:lnTo>
                    <a:lnTo>
                      <a:pt x="2251" y="3589"/>
                    </a:lnTo>
                    <a:lnTo>
                      <a:pt x="2168" y="3587"/>
                    </a:lnTo>
                    <a:lnTo>
                      <a:pt x="2086" y="3582"/>
                    </a:lnTo>
                    <a:lnTo>
                      <a:pt x="2005" y="3576"/>
                    </a:lnTo>
                    <a:lnTo>
                      <a:pt x="1924" y="3568"/>
                    </a:lnTo>
                    <a:lnTo>
                      <a:pt x="1844" y="3559"/>
                    </a:lnTo>
                    <a:lnTo>
                      <a:pt x="1764" y="3548"/>
                    </a:lnTo>
                    <a:lnTo>
                      <a:pt x="1685" y="3534"/>
                    </a:lnTo>
                    <a:lnTo>
                      <a:pt x="1606" y="3519"/>
                    </a:lnTo>
                    <a:lnTo>
                      <a:pt x="1529" y="3503"/>
                    </a:lnTo>
                    <a:lnTo>
                      <a:pt x="1451" y="3485"/>
                    </a:lnTo>
                    <a:lnTo>
                      <a:pt x="1375" y="3465"/>
                    </a:lnTo>
                    <a:lnTo>
                      <a:pt x="1298" y="3445"/>
                    </a:lnTo>
                    <a:lnTo>
                      <a:pt x="1223" y="3421"/>
                    </a:lnTo>
                    <a:lnTo>
                      <a:pt x="1148" y="3397"/>
                    </a:lnTo>
                    <a:lnTo>
                      <a:pt x="1074" y="3371"/>
                    </a:lnTo>
                    <a:lnTo>
                      <a:pt x="1001" y="3344"/>
                    </a:lnTo>
                    <a:lnTo>
                      <a:pt x="928" y="3315"/>
                    </a:lnTo>
                    <a:lnTo>
                      <a:pt x="856" y="3284"/>
                    </a:lnTo>
                    <a:lnTo>
                      <a:pt x="785" y="3253"/>
                    </a:lnTo>
                    <a:lnTo>
                      <a:pt x="715" y="3219"/>
                    </a:lnTo>
                    <a:lnTo>
                      <a:pt x="646" y="3184"/>
                    </a:lnTo>
                    <a:lnTo>
                      <a:pt x="576" y="3149"/>
                    </a:lnTo>
                    <a:lnTo>
                      <a:pt x="509" y="3111"/>
                    </a:lnTo>
                    <a:lnTo>
                      <a:pt x="442" y="3072"/>
                    </a:lnTo>
                    <a:lnTo>
                      <a:pt x="376" y="3033"/>
                    </a:lnTo>
                    <a:lnTo>
                      <a:pt x="311" y="2991"/>
                    </a:lnTo>
                    <a:lnTo>
                      <a:pt x="247" y="2948"/>
                    </a:lnTo>
                    <a:lnTo>
                      <a:pt x="184" y="2904"/>
                    </a:lnTo>
                    <a:lnTo>
                      <a:pt x="122" y="2859"/>
                    </a:lnTo>
                    <a:lnTo>
                      <a:pt x="60" y="2812"/>
                    </a:lnTo>
                    <a:lnTo>
                      <a:pt x="0" y="2764"/>
                    </a:lnTo>
                    <a:lnTo>
                      <a:pt x="2293" y="0"/>
                    </a:lnTo>
                    <a:lnTo>
                      <a:pt x="2304" y="3"/>
                    </a:lnTo>
                    <a:lnTo>
                      <a:pt x="4623" y="2799"/>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108" name="Freeform 26"/>
              <p:cNvSpPr>
                <a:spLocks/>
              </p:cNvSpPr>
              <p:nvPr/>
            </p:nvSpPr>
            <p:spPr bwMode="auto">
              <a:xfrm>
                <a:off x="1602453" y="1146726"/>
                <a:ext cx="1078530" cy="1193829"/>
              </a:xfrm>
              <a:custGeom>
                <a:avLst/>
                <a:gdLst>
                  <a:gd name="T0" fmla="*/ 3408 w 3589"/>
                  <a:gd name="T1" fmla="*/ 0 h 3976"/>
                  <a:gd name="T2" fmla="*/ 3430 w 3589"/>
                  <a:gd name="T3" fmla="*/ 69 h 3976"/>
                  <a:gd name="T4" fmla="*/ 3449 w 3589"/>
                  <a:gd name="T5" fmla="*/ 137 h 3976"/>
                  <a:gd name="T6" fmla="*/ 3468 w 3589"/>
                  <a:gd name="T7" fmla="*/ 206 h 3976"/>
                  <a:gd name="T8" fmla="*/ 3486 w 3589"/>
                  <a:gd name="T9" fmla="*/ 276 h 3976"/>
                  <a:gd name="T10" fmla="*/ 3502 w 3589"/>
                  <a:gd name="T11" fmla="*/ 346 h 3976"/>
                  <a:gd name="T12" fmla="*/ 3516 w 3589"/>
                  <a:gd name="T13" fmla="*/ 416 h 3976"/>
                  <a:gd name="T14" fmla="*/ 3531 w 3589"/>
                  <a:gd name="T15" fmla="*/ 488 h 3976"/>
                  <a:gd name="T16" fmla="*/ 3542 w 3589"/>
                  <a:gd name="T17" fmla="*/ 559 h 3976"/>
                  <a:gd name="T18" fmla="*/ 3553 w 3589"/>
                  <a:gd name="T19" fmla="*/ 631 h 3976"/>
                  <a:gd name="T20" fmla="*/ 3562 w 3589"/>
                  <a:gd name="T21" fmla="*/ 703 h 3976"/>
                  <a:gd name="T22" fmla="*/ 3570 w 3589"/>
                  <a:gd name="T23" fmla="*/ 776 h 3976"/>
                  <a:gd name="T24" fmla="*/ 3577 w 3589"/>
                  <a:gd name="T25" fmla="*/ 850 h 3976"/>
                  <a:gd name="T26" fmla="*/ 3582 w 3589"/>
                  <a:gd name="T27" fmla="*/ 923 h 3976"/>
                  <a:gd name="T28" fmla="*/ 3586 w 3589"/>
                  <a:gd name="T29" fmla="*/ 998 h 3976"/>
                  <a:gd name="T30" fmla="*/ 3588 w 3589"/>
                  <a:gd name="T31" fmla="*/ 1072 h 3976"/>
                  <a:gd name="T32" fmla="*/ 3589 w 3589"/>
                  <a:gd name="T33" fmla="*/ 1147 h 3976"/>
                  <a:gd name="T34" fmla="*/ 3587 w 3589"/>
                  <a:gd name="T35" fmla="*/ 1253 h 3976"/>
                  <a:gd name="T36" fmla="*/ 3583 w 3589"/>
                  <a:gd name="T37" fmla="*/ 1358 h 3976"/>
                  <a:gd name="T38" fmla="*/ 3576 w 3589"/>
                  <a:gd name="T39" fmla="*/ 1462 h 3976"/>
                  <a:gd name="T40" fmla="*/ 3565 w 3589"/>
                  <a:gd name="T41" fmla="*/ 1566 h 3976"/>
                  <a:gd name="T42" fmla="*/ 3552 w 3589"/>
                  <a:gd name="T43" fmla="*/ 1669 h 3976"/>
                  <a:gd name="T44" fmla="*/ 3537 w 3589"/>
                  <a:gd name="T45" fmla="*/ 1771 h 3976"/>
                  <a:gd name="T46" fmla="*/ 3517 w 3589"/>
                  <a:gd name="T47" fmla="*/ 1872 h 3976"/>
                  <a:gd name="T48" fmla="*/ 3497 w 3589"/>
                  <a:gd name="T49" fmla="*/ 1971 h 3976"/>
                  <a:gd name="T50" fmla="*/ 3473 w 3589"/>
                  <a:gd name="T51" fmla="*/ 2070 h 3976"/>
                  <a:gd name="T52" fmla="*/ 3446 w 3589"/>
                  <a:gd name="T53" fmla="*/ 2168 h 3976"/>
                  <a:gd name="T54" fmla="*/ 3417 w 3589"/>
                  <a:gd name="T55" fmla="*/ 2265 h 3976"/>
                  <a:gd name="T56" fmla="*/ 3385 w 3589"/>
                  <a:gd name="T57" fmla="*/ 2361 h 3976"/>
                  <a:gd name="T58" fmla="*/ 3351 w 3589"/>
                  <a:gd name="T59" fmla="*/ 2455 h 3976"/>
                  <a:gd name="T60" fmla="*/ 3314 w 3589"/>
                  <a:gd name="T61" fmla="*/ 2549 h 3976"/>
                  <a:gd name="T62" fmla="*/ 3276 w 3589"/>
                  <a:gd name="T63" fmla="*/ 2640 h 3976"/>
                  <a:gd name="T64" fmla="*/ 3234 w 3589"/>
                  <a:gd name="T65" fmla="*/ 2731 h 3976"/>
                  <a:gd name="T66" fmla="*/ 3190 w 3589"/>
                  <a:gd name="T67" fmla="*/ 2821 h 3976"/>
                  <a:gd name="T68" fmla="*/ 3144 w 3589"/>
                  <a:gd name="T69" fmla="*/ 2909 h 3976"/>
                  <a:gd name="T70" fmla="*/ 3095 w 3589"/>
                  <a:gd name="T71" fmla="*/ 2995 h 3976"/>
                  <a:gd name="T72" fmla="*/ 3045 w 3589"/>
                  <a:gd name="T73" fmla="*/ 3081 h 3976"/>
                  <a:gd name="T74" fmla="*/ 2992 w 3589"/>
                  <a:gd name="T75" fmla="*/ 3165 h 3976"/>
                  <a:gd name="T76" fmla="*/ 2937 w 3589"/>
                  <a:gd name="T77" fmla="*/ 3247 h 3976"/>
                  <a:gd name="T78" fmla="*/ 2880 w 3589"/>
                  <a:gd name="T79" fmla="*/ 3328 h 3976"/>
                  <a:gd name="T80" fmla="*/ 2821 w 3589"/>
                  <a:gd name="T81" fmla="*/ 3406 h 3976"/>
                  <a:gd name="T82" fmla="*/ 2760 w 3589"/>
                  <a:gd name="T83" fmla="*/ 3484 h 3976"/>
                  <a:gd name="T84" fmla="*/ 2697 w 3589"/>
                  <a:gd name="T85" fmla="*/ 3559 h 3976"/>
                  <a:gd name="T86" fmla="*/ 2631 w 3589"/>
                  <a:gd name="T87" fmla="*/ 3634 h 3976"/>
                  <a:gd name="T88" fmla="*/ 2564 w 3589"/>
                  <a:gd name="T89" fmla="*/ 3706 h 3976"/>
                  <a:gd name="T90" fmla="*/ 2495 w 3589"/>
                  <a:gd name="T91" fmla="*/ 3776 h 3976"/>
                  <a:gd name="T92" fmla="*/ 2424 w 3589"/>
                  <a:gd name="T93" fmla="*/ 3845 h 3976"/>
                  <a:gd name="T94" fmla="*/ 2352 w 3589"/>
                  <a:gd name="T95" fmla="*/ 3911 h 3976"/>
                  <a:gd name="T96" fmla="*/ 2277 w 3589"/>
                  <a:gd name="T97" fmla="*/ 3976 h 3976"/>
                  <a:gd name="T98" fmla="*/ 0 w 3589"/>
                  <a:gd name="T99" fmla="*/ 1230 h 3976"/>
                  <a:gd name="T100" fmla="*/ 3408 w 3589"/>
                  <a:gd name="T101" fmla="*/ 0 h 3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89" h="3976">
                    <a:moveTo>
                      <a:pt x="3408" y="0"/>
                    </a:moveTo>
                    <a:lnTo>
                      <a:pt x="3430" y="69"/>
                    </a:lnTo>
                    <a:lnTo>
                      <a:pt x="3449" y="137"/>
                    </a:lnTo>
                    <a:lnTo>
                      <a:pt x="3468" y="206"/>
                    </a:lnTo>
                    <a:lnTo>
                      <a:pt x="3486" y="276"/>
                    </a:lnTo>
                    <a:lnTo>
                      <a:pt x="3502" y="346"/>
                    </a:lnTo>
                    <a:lnTo>
                      <a:pt x="3516" y="416"/>
                    </a:lnTo>
                    <a:lnTo>
                      <a:pt x="3531" y="488"/>
                    </a:lnTo>
                    <a:lnTo>
                      <a:pt x="3542" y="559"/>
                    </a:lnTo>
                    <a:lnTo>
                      <a:pt x="3553" y="631"/>
                    </a:lnTo>
                    <a:lnTo>
                      <a:pt x="3562" y="703"/>
                    </a:lnTo>
                    <a:lnTo>
                      <a:pt x="3570" y="776"/>
                    </a:lnTo>
                    <a:lnTo>
                      <a:pt x="3577" y="850"/>
                    </a:lnTo>
                    <a:lnTo>
                      <a:pt x="3582" y="923"/>
                    </a:lnTo>
                    <a:lnTo>
                      <a:pt x="3586" y="998"/>
                    </a:lnTo>
                    <a:lnTo>
                      <a:pt x="3588" y="1072"/>
                    </a:lnTo>
                    <a:lnTo>
                      <a:pt x="3589" y="1147"/>
                    </a:lnTo>
                    <a:lnTo>
                      <a:pt x="3587" y="1253"/>
                    </a:lnTo>
                    <a:lnTo>
                      <a:pt x="3583" y="1358"/>
                    </a:lnTo>
                    <a:lnTo>
                      <a:pt x="3576" y="1462"/>
                    </a:lnTo>
                    <a:lnTo>
                      <a:pt x="3565" y="1566"/>
                    </a:lnTo>
                    <a:lnTo>
                      <a:pt x="3552" y="1669"/>
                    </a:lnTo>
                    <a:lnTo>
                      <a:pt x="3537" y="1771"/>
                    </a:lnTo>
                    <a:lnTo>
                      <a:pt x="3517" y="1872"/>
                    </a:lnTo>
                    <a:lnTo>
                      <a:pt x="3497" y="1971"/>
                    </a:lnTo>
                    <a:lnTo>
                      <a:pt x="3473" y="2070"/>
                    </a:lnTo>
                    <a:lnTo>
                      <a:pt x="3446" y="2168"/>
                    </a:lnTo>
                    <a:lnTo>
                      <a:pt x="3417" y="2265"/>
                    </a:lnTo>
                    <a:lnTo>
                      <a:pt x="3385" y="2361"/>
                    </a:lnTo>
                    <a:lnTo>
                      <a:pt x="3351" y="2455"/>
                    </a:lnTo>
                    <a:lnTo>
                      <a:pt x="3314" y="2549"/>
                    </a:lnTo>
                    <a:lnTo>
                      <a:pt x="3276" y="2640"/>
                    </a:lnTo>
                    <a:lnTo>
                      <a:pt x="3234" y="2731"/>
                    </a:lnTo>
                    <a:lnTo>
                      <a:pt x="3190" y="2821"/>
                    </a:lnTo>
                    <a:lnTo>
                      <a:pt x="3144" y="2909"/>
                    </a:lnTo>
                    <a:lnTo>
                      <a:pt x="3095" y="2995"/>
                    </a:lnTo>
                    <a:lnTo>
                      <a:pt x="3045" y="3081"/>
                    </a:lnTo>
                    <a:lnTo>
                      <a:pt x="2992" y="3165"/>
                    </a:lnTo>
                    <a:lnTo>
                      <a:pt x="2937" y="3247"/>
                    </a:lnTo>
                    <a:lnTo>
                      <a:pt x="2880" y="3328"/>
                    </a:lnTo>
                    <a:lnTo>
                      <a:pt x="2821" y="3406"/>
                    </a:lnTo>
                    <a:lnTo>
                      <a:pt x="2760" y="3484"/>
                    </a:lnTo>
                    <a:lnTo>
                      <a:pt x="2697" y="3559"/>
                    </a:lnTo>
                    <a:lnTo>
                      <a:pt x="2631" y="3634"/>
                    </a:lnTo>
                    <a:lnTo>
                      <a:pt x="2564" y="3706"/>
                    </a:lnTo>
                    <a:lnTo>
                      <a:pt x="2495" y="3776"/>
                    </a:lnTo>
                    <a:lnTo>
                      <a:pt x="2424" y="3845"/>
                    </a:lnTo>
                    <a:lnTo>
                      <a:pt x="2352" y="3911"/>
                    </a:lnTo>
                    <a:lnTo>
                      <a:pt x="2277" y="3976"/>
                    </a:lnTo>
                    <a:lnTo>
                      <a:pt x="0" y="1230"/>
                    </a:lnTo>
                    <a:lnTo>
                      <a:pt x="3408" y="0"/>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109" name="Freeform 27"/>
              <p:cNvSpPr>
                <a:spLocks/>
              </p:cNvSpPr>
              <p:nvPr/>
            </p:nvSpPr>
            <p:spPr bwMode="auto">
              <a:xfrm>
                <a:off x="1588041" y="378064"/>
                <a:ext cx="1024484" cy="1098948"/>
              </a:xfrm>
              <a:custGeom>
                <a:avLst/>
                <a:gdLst>
                  <a:gd name="T0" fmla="*/ 0 w 3413"/>
                  <a:gd name="T1" fmla="*/ 0 h 3662"/>
                  <a:gd name="T2" fmla="*/ 145 w 3413"/>
                  <a:gd name="T3" fmla="*/ 5 h 3662"/>
                  <a:gd name="T4" fmla="*/ 291 w 3413"/>
                  <a:gd name="T5" fmla="*/ 16 h 3662"/>
                  <a:gd name="T6" fmla="*/ 434 w 3413"/>
                  <a:gd name="T7" fmla="*/ 32 h 3662"/>
                  <a:gd name="T8" fmla="*/ 576 w 3413"/>
                  <a:gd name="T9" fmla="*/ 55 h 3662"/>
                  <a:gd name="T10" fmla="*/ 715 w 3413"/>
                  <a:gd name="T11" fmla="*/ 82 h 3662"/>
                  <a:gd name="T12" fmla="*/ 853 w 3413"/>
                  <a:gd name="T13" fmla="*/ 114 h 3662"/>
                  <a:gd name="T14" fmla="*/ 989 w 3413"/>
                  <a:gd name="T15" fmla="*/ 152 h 3662"/>
                  <a:gd name="T16" fmla="*/ 1123 w 3413"/>
                  <a:gd name="T17" fmla="*/ 194 h 3662"/>
                  <a:gd name="T18" fmla="*/ 1254 w 3413"/>
                  <a:gd name="T19" fmla="*/ 242 h 3662"/>
                  <a:gd name="T20" fmla="*/ 1383 w 3413"/>
                  <a:gd name="T21" fmla="*/ 294 h 3662"/>
                  <a:gd name="T22" fmla="*/ 1510 w 3413"/>
                  <a:gd name="T23" fmla="*/ 350 h 3662"/>
                  <a:gd name="T24" fmla="*/ 1634 w 3413"/>
                  <a:gd name="T25" fmla="*/ 413 h 3662"/>
                  <a:gd name="T26" fmla="*/ 1755 w 3413"/>
                  <a:gd name="T27" fmla="*/ 478 h 3662"/>
                  <a:gd name="T28" fmla="*/ 1874 w 3413"/>
                  <a:gd name="T29" fmla="*/ 548 h 3662"/>
                  <a:gd name="T30" fmla="*/ 1990 w 3413"/>
                  <a:gd name="T31" fmla="*/ 623 h 3662"/>
                  <a:gd name="T32" fmla="*/ 2102 w 3413"/>
                  <a:gd name="T33" fmla="*/ 701 h 3662"/>
                  <a:gd name="T34" fmla="*/ 2212 w 3413"/>
                  <a:gd name="T35" fmla="*/ 784 h 3662"/>
                  <a:gd name="T36" fmla="*/ 2318 w 3413"/>
                  <a:gd name="T37" fmla="*/ 870 h 3662"/>
                  <a:gd name="T38" fmla="*/ 2421 w 3413"/>
                  <a:gd name="T39" fmla="*/ 960 h 3662"/>
                  <a:gd name="T40" fmla="*/ 2521 w 3413"/>
                  <a:gd name="T41" fmla="*/ 1054 h 3662"/>
                  <a:gd name="T42" fmla="*/ 2617 w 3413"/>
                  <a:gd name="T43" fmla="*/ 1151 h 3662"/>
                  <a:gd name="T44" fmla="*/ 2710 w 3413"/>
                  <a:gd name="T45" fmla="*/ 1252 h 3662"/>
                  <a:gd name="T46" fmla="*/ 2799 w 3413"/>
                  <a:gd name="T47" fmla="*/ 1357 h 3662"/>
                  <a:gd name="T48" fmla="*/ 2884 w 3413"/>
                  <a:gd name="T49" fmla="*/ 1464 h 3662"/>
                  <a:gd name="T50" fmla="*/ 2965 w 3413"/>
                  <a:gd name="T51" fmla="*/ 1575 h 3662"/>
                  <a:gd name="T52" fmla="*/ 3042 w 3413"/>
                  <a:gd name="T53" fmla="*/ 1689 h 3662"/>
                  <a:gd name="T54" fmla="*/ 3115 w 3413"/>
                  <a:gd name="T55" fmla="*/ 1806 h 3662"/>
                  <a:gd name="T56" fmla="*/ 3183 w 3413"/>
                  <a:gd name="T57" fmla="*/ 1925 h 3662"/>
                  <a:gd name="T58" fmla="*/ 3247 w 3413"/>
                  <a:gd name="T59" fmla="*/ 2047 h 3662"/>
                  <a:gd name="T60" fmla="*/ 3307 w 3413"/>
                  <a:gd name="T61" fmla="*/ 2173 h 3662"/>
                  <a:gd name="T62" fmla="*/ 3362 w 3413"/>
                  <a:gd name="T63" fmla="*/ 2300 h 3662"/>
                  <a:gd name="T64" fmla="*/ 3413 w 3413"/>
                  <a:gd name="T65" fmla="*/ 2430 h 3662"/>
                  <a:gd name="T66" fmla="*/ 0 w 3413"/>
                  <a:gd name="T67" fmla="*/ 3662 h 3662"/>
                  <a:gd name="T68" fmla="*/ 0 w 3413"/>
                  <a:gd name="T69" fmla="*/ 0 h 3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13" h="3662">
                    <a:moveTo>
                      <a:pt x="0" y="0"/>
                    </a:moveTo>
                    <a:lnTo>
                      <a:pt x="145" y="5"/>
                    </a:lnTo>
                    <a:lnTo>
                      <a:pt x="291" y="16"/>
                    </a:lnTo>
                    <a:lnTo>
                      <a:pt x="434" y="32"/>
                    </a:lnTo>
                    <a:lnTo>
                      <a:pt x="576" y="55"/>
                    </a:lnTo>
                    <a:lnTo>
                      <a:pt x="715" y="82"/>
                    </a:lnTo>
                    <a:lnTo>
                      <a:pt x="853" y="114"/>
                    </a:lnTo>
                    <a:lnTo>
                      <a:pt x="989" y="152"/>
                    </a:lnTo>
                    <a:lnTo>
                      <a:pt x="1123" y="194"/>
                    </a:lnTo>
                    <a:lnTo>
                      <a:pt x="1254" y="242"/>
                    </a:lnTo>
                    <a:lnTo>
                      <a:pt x="1383" y="294"/>
                    </a:lnTo>
                    <a:lnTo>
                      <a:pt x="1510" y="350"/>
                    </a:lnTo>
                    <a:lnTo>
                      <a:pt x="1634" y="413"/>
                    </a:lnTo>
                    <a:lnTo>
                      <a:pt x="1755" y="478"/>
                    </a:lnTo>
                    <a:lnTo>
                      <a:pt x="1874" y="548"/>
                    </a:lnTo>
                    <a:lnTo>
                      <a:pt x="1990" y="623"/>
                    </a:lnTo>
                    <a:lnTo>
                      <a:pt x="2102" y="701"/>
                    </a:lnTo>
                    <a:lnTo>
                      <a:pt x="2212" y="784"/>
                    </a:lnTo>
                    <a:lnTo>
                      <a:pt x="2318" y="870"/>
                    </a:lnTo>
                    <a:lnTo>
                      <a:pt x="2421" y="960"/>
                    </a:lnTo>
                    <a:lnTo>
                      <a:pt x="2521" y="1054"/>
                    </a:lnTo>
                    <a:lnTo>
                      <a:pt x="2617" y="1151"/>
                    </a:lnTo>
                    <a:lnTo>
                      <a:pt x="2710" y="1252"/>
                    </a:lnTo>
                    <a:lnTo>
                      <a:pt x="2799" y="1357"/>
                    </a:lnTo>
                    <a:lnTo>
                      <a:pt x="2884" y="1464"/>
                    </a:lnTo>
                    <a:lnTo>
                      <a:pt x="2965" y="1575"/>
                    </a:lnTo>
                    <a:lnTo>
                      <a:pt x="3042" y="1689"/>
                    </a:lnTo>
                    <a:lnTo>
                      <a:pt x="3115" y="1806"/>
                    </a:lnTo>
                    <a:lnTo>
                      <a:pt x="3183" y="1925"/>
                    </a:lnTo>
                    <a:lnTo>
                      <a:pt x="3247" y="2047"/>
                    </a:lnTo>
                    <a:lnTo>
                      <a:pt x="3307" y="2173"/>
                    </a:lnTo>
                    <a:lnTo>
                      <a:pt x="3362" y="2300"/>
                    </a:lnTo>
                    <a:lnTo>
                      <a:pt x="3413" y="2430"/>
                    </a:lnTo>
                    <a:lnTo>
                      <a:pt x="0" y="3662"/>
                    </a:lnTo>
                    <a:lnTo>
                      <a:pt x="0" y="0"/>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grpSp>
        <p:sp>
          <p:nvSpPr>
            <p:cNvPr id="73" name="Freeform 29"/>
            <p:cNvSpPr>
              <a:spLocks/>
            </p:cNvSpPr>
            <p:nvPr/>
          </p:nvSpPr>
          <p:spPr bwMode="auto">
            <a:xfrm>
              <a:off x="4660344" y="1188508"/>
              <a:ext cx="2868142" cy="2868145"/>
            </a:xfrm>
            <a:custGeom>
              <a:avLst/>
              <a:gdLst>
                <a:gd name="T0" fmla="*/ 1845 w 3347"/>
                <a:gd name="T1" fmla="*/ 8 h 3347"/>
                <a:gd name="T2" fmla="*/ 2091 w 3347"/>
                <a:gd name="T3" fmla="*/ 53 h 3347"/>
                <a:gd name="T4" fmla="*/ 2324 w 3347"/>
                <a:gd name="T5" fmla="*/ 132 h 3347"/>
                <a:gd name="T6" fmla="*/ 2541 w 3347"/>
                <a:gd name="T7" fmla="*/ 243 h 3347"/>
                <a:gd name="T8" fmla="*/ 2738 w 3347"/>
                <a:gd name="T9" fmla="*/ 383 h 3347"/>
                <a:gd name="T10" fmla="*/ 2911 w 3347"/>
                <a:gd name="T11" fmla="*/ 549 h 3347"/>
                <a:gd name="T12" fmla="*/ 3060 w 3347"/>
                <a:gd name="T13" fmla="*/ 737 h 3347"/>
                <a:gd name="T14" fmla="*/ 3181 w 3347"/>
                <a:gd name="T15" fmla="*/ 947 h 3347"/>
                <a:gd name="T16" fmla="*/ 3271 w 3347"/>
                <a:gd name="T17" fmla="*/ 1176 h 3347"/>
                <a:gd name="T18" fmla="*/ 3327 w 3347"/>
                <a:gd name="T19" fmla="*/ 1419 h 3347"/>
                <a:gd name="T20" fmla="*/ 3347 w 3347"/>
                <a:gd name="T21" fmla="*/ 1674 h 3347"/>
                <a:gd name="T22" fmla="*/ 3327 w 3347"/>
                <a:gd name="T23" fmla="*/ 1928 h 3347"/>
                <a:gd name="T24" fmla="*/ 3271 w 3347"/>
                <a:gd name="T25" fmla="*/ 2171 h 3347"/>
                <a:gd name="T26" fmla="*/ 3181 w 3347"/>
                <a:gd name="T27" fmla="*/ 2399 h 3347"/>
                <a:gd name="T28" fmla="*/ 3060 w 3347"/>
                <a:gd name="T29" fmla="*/ 2609 h 3347"/>
                <a:gd name="T30" fmla="*/ 2911 w 3347"/>
                <a:gd name="T31" fmla="*/ 2798 h 3347"/>
                <a:gd name="T32" fmla="*/ 2738 w 3347"/>
                <a:gd name="T33" fmla="*/ 2965 h 3347"/>
                <a:gd name="T34" fmla="*/ 2541 w 3347"/>
                <a:gd name="T35" fmla="*/ 3104 h 3347"/>
                <a:gd name="T36" fmla="*/ 2324 w 3347"/>
                <a:gd name="T37" fmla="*/ 3215 h 3347"/>
                <a:gd name="T38" fmla="*/ 2091 w 3347"/>
                <a:gd name="T39" fmla="*/ 3294 h 3347"/>
                <a:gd name="T40" fmla="*/ 1845 w 3347"/>
                <a:gd name="T41" fmla="*/ 3338 h 3347"/>
                <a:gd name="T42" fmla="*/ 1587 w 3347"/>
                <a:gd name="T43" fmla="*/ 3345 h 3347"/>
                <a:gd name="T44" fmla="*/ 1336 w 3347"/>
                <a:gd name="T45" fmla="*/ 3312 h 3347"/>
                <a:gd name="T46" fmla="*/ 1098 w 3347"/>
                <a:gd name="T47" fmla="*/ 3245 h 3347"/>
                <a:gd name="T48" fmla="*/ 876 w 3347"/>
                <a:gd name="T49" fmla="*/ 3145 h 3347"/>
                <a:gd name="T50" fmla="*/ 672 w 3347"/>
                <a:gd name="T51" fmla="*/ 3014 h 3347"/>
                <a:gd name="T52" fmla="*/ 490 w 3347"/>
                <a:gd name="T53" fmla="*/ 2856 h 3347"/>
                <a:gd name="T54" fmla="*/ 332 w 3347"/>
                <a:gd name="T55" fmla="*/ 2675 h 3347"/>
                <a:gd name="T56" fmla="*/ 202 w 3347"/>
                <a:gd name="T57" fmla="*/ 2471 h 3347"/>
                <a:gd name="T58" fmla="*/ 102 w 3347"/>
                <a:gd name="T59" fmla="*/ 2249 h 3347"/>
                <a:gd name="T60" fmla="*/ 34 w 3347"/>
                <a:gd name="T61" fmla="*/ 2011 h 3347"/>
                <a:gd name="T62" fmla="*/ 2 w 3347"/>
                <a:gd name="T63" fmla="*/ 1759 h 3347"/>
                <a:gd name="T64" fmla="*/ 8 w 3347"/>
                <a:gd name="T65" fmla="*/ 1502 h 3347"/>
                <a:gd name="T66" fmla="*/ 53 w 3347"/>
                <a:gd name="T67" fmla="*/ 1255 h 3347"/>
                <a:gd name="T68" fmla="*/ 131 w 3347"/>
                <a:gd name="T69" fmla="*/ 1022 h 3347"/>
                <a:gd name="T70" fmla="*/ 243 w 3347"/>
                <a:gd name="T71" fmla="*/ 806 h 3347"/>
                <a:gd name="T72" fmla="*/ 382 w 3347"/>
                <a:gd name="T73" fmla="*/ 609 h 3347"/>
                <a:gd name="T74" fmla="*/ 549 w 3347"/>
                <a:gd name="T75" fmla="*/ 435 h 3347"/>
                <a:gd name="T76" fmla="*/ 737 w 3347"/>
                <a:gd name="T77" fmla="*/ 286 h 3347"/>
                <a:gd name="T78" fmla="*/ 947 w 3347"/>
                <a:gd name="T79" fmla="*/ 165 h 3347"/>
                <a:gd name="T80" fmla="*/ 1176 w 3347"/>
                <a:gd name="T81" fmla="*/ 76 h 3347"/>
                <a:gd name="T82" fmla="*/ 1418 w 3347"/>
                <a:gd name="T83" fmla="*/ 19 h 3347"/>
                <a:gd name="T84" fmla="*/ 1673 w 3347"/>
                <a:gd name="T85" fmla="*/ 0 h 3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47" h="3347">
                  <a:moveTo>
                    <a:pt x="1673" y="0"/>
                  </a:moveTo>
                  <a:lnTo>
                    <a:pt x="1759" y="2"/>
                  </a:lnTo>
                  <a:lnTo>
                    <a:pt x="1845" y="8"/>
                  </a:lnTo>
                  <a:lnTo>
                    <a:pt x="1928" y="19"/>
                  </a:lnTo>
                  <a:lnTo>
                    <a:pt x="2010" y="34"/>
                  </a:lnTo>
                  <a:lnTo>
                    <a:pt x="2091" y="53"/>
                  </a:lnTo>
                  <a:lnTo>
                    <a:pt x="2171" y="76"/>
                  </a:lnTo>
                  <a:lnTo>
                    <a:pt x="2248" y="102"/>
                  </a:lnTo>
                  <a:lnTo>
                    <a:pt x="2324" y="132"/>
                  </a:lnTo>
                  <a:lnTo>
                    <a:pt x="2398" y="165"/>
                  </a:lnTo>
                  <a:lnTo>
                    <a:pt x="2471" y="202"/>
                  </a:lnTo>
                  <a:lnTo>
                    <a:pt x="2541" y="243"/>
                  </a:lnTo>
                  <a:lnTo>
                    <a:pt x="2608" y="286"/>
                  </a:lnTo>
                  <a:lnTo>
                    <a:pt x="2675" y="333"/>
                  </a:lnTo>
                  <a:lnTo>
                    <a:pt x="2738" y="383"/>
                  </a:lnTo>
                  <a:lnTo>
                    <a:pt x="2798" y="435"/>
                  </a:lnTo>
                  <a:lnTo>
                    <a:pt x="2856" y="491"/>
                  </a:lnTo>
                  <a:lnTo>
                    <a:pt x="2911" y="549"/>
                  </a:lnTo>
                  <a:lnTo>
                    <a:pt x="2964" y="609"/>
                  </a:lnTo>
                  <a:lnTo>
                    <a:pt x="3014" y="672"/>
                  </a:lnTo>
                  <a:lnTo>
                    <a:pt x="3060" y="737"/>
                  </a:lnTo>
                  <a:lnTo>
                    <a:pt x="3104" y="806"/>
                  </a:lnTo>
                  <a:lnTo>
                    <a:pt x="3145" y="876"/>
                  </a:lnTo>
                  <a:lnTo>
                    <a:pt x="3181" y="947"/>
                  </a:lnTo>
                  <a:lnTo>
                    <a:pt x="3215" y="1022"/>
                  </a:lnTo>
                  <a:lnTo>
                    <a:pt x="3245" y="1098"/>
                  </a:lnTo>
                  <a:lnTo>
                    <a:pt x="3271" y="1176"/>
                  </a:lnTo>
                  <a:lnTo>
                    <a:pt x="3293" y="1255"/>
                  </a:lnTo>
                  <a:lnTo>
                    <a:pt x="3312" y="1336"/>
                  </a:lnTo>
                  <a:lnTo>
                    <a:pt x="3327" y="1419"/>
                  </a:lnTo>
                  <a:lnTo>
                    <a:pt x="3337" y="1502"/>
                  </a:lnTo>
                  <a:lnTo>
                    <a:pt x="3343" y="1587"/>
                  </a:lnTo>
                  <a:lnTo>
                    <a:pt x="3347" y="1674"/>
                  </a:lnTo>
                  <a:lnTo>
                    <a:pt x="3343" y="1759"/>
                  </a:lnTo>
                  <a:lnTo>
                    <a:pt x="3337" y="1845"/>
                  </a:lnTo>
                  <a:lnTo>
                    <a:pt x="3327" y="1928"/>
                  </a:lnTo>
                  <a:lnTo>
                    <a:pt x="3312" y="2011"/>
                  </a:lnTo>
                  <a:lnTo>
                    <a:pt x="3293" y="2092"/>
                  </a:lnTo>
                  <a:lnTo>
                    <a:pt x="3271" y="2171"/>
                  </a:lnTo>
                  <a:lnTo>
                    <a:pt x="3245" y="2249"/>
                  </a:lnTo>
                  <a:lnTo>
                    <a:pt x="3215" y="2325"/>
                  </a:lnTo>
                  <a:lnTo>
                    <a:pt x="3181" y="2399"/>
                  </a:lnTo>
                  <a:lnTo>
                    <a:pt x="3145" y="2471"/>
                  </a:lnTo>
                  <a:lnTo>
                    <a:pt x="3104" y="2541"/>
                  </a:lnTo>
                  <a:lnTo>
                    <a:pt x="3060" y="2609"/>
                  </a:lnTo>
                  <a:lnTo>
                    <a:pt x="3014" y="2675"/>
                  </a:lnTo>
                  <a:lnTo>
                    <a:pt x="2964" y="2738"/>
                  </a:lnTo>
                  <a:lnTo>
                    <a:pt x="2911" y="2798"/>
                  </a:lnTo>
                  <a:lnTo>
                    <a:pt x="2856" y="2856"/>
                  </a:lnTo>
                  <a:lnTo>
                    <a:pt x="2798" y="2911"/>
                  </a:lnTo>
                  <a:lnTo>
                    <a:pt x="2738" y="2965"/>
                  </a:lnTo>
                  <a:lnTo>
                    <a:pt x="2675" y="3014"/>
                  </a:lnTo>
                  <a:lnTo>
                    <a:pt x="2608" y="3061"/>
                  </a:lnTo>
                  <a:lnTo>
                    <a:pt x="2541" y="3104"/>
                  </a:lnTo>
                  <a:lnTo>
                    <a:pt x="2471" y="3145"/>
                  </a:lnTo>
                  <a:lnTo>
                    <a:pt x="2398" y="3182"/>
                  </a:lnTo>
                  <a:lnTo>
                    <a:pt x="2324" y="3215"/>
                  </a:lnTo>
                  <a:lnTo>
                    <a:pt x="2248" y="3245"/>
                  </a:lnTo>
                  <a:lnTo>
                    <a:pt x="2171" y="3271"/>
                  </a:lnTo>
                  <a:lnTo>
                    <a:pt x="2091" y="3294"/>
                  </a:lnTo>
                  <a:lnTo>
                    <a:pt x="2010" y="3312"/>
                  </a:lnTo>
                  <a:lnTo>
                    <a:pt x="1928" y="3328"/>
                  </a:lnTo>
                  <a:lnTo>
                    <a:pt x="1845" y="3338"/>
                  </a:lnTo>
                  <a:lnTo>
                    <a:pt x="1759" y="3345"/>
                  </a:lnTo>
                  <a:lnTo>
                    <a:pt x="1673" y="3347"/>
                  </a:lnTo>
                  <a:lnTo>
                    <a:pt x="1587" y="3345"/>
                  </a:lnTo>
                  <a:lnTo>
                    <a:pt x="1502" y="3338"/>
                  </a:lnTo>
                  <a:lnTo>
                    <a:pt x="1418" y="3328"/>
                  </a:lnTo>
                  <a:lnTo>
                    <a:pt x="1336" y="3312"/>
                  </a:lnTo>
                  <a:lnTo>
                    <a:pt x="1255" y="3294"/>
                  </a:lnTo>
                  <a:lnTo>
                    <a:pt x="1176" y="3271"/>
                  </a:lnTo>
                  <a:lnTo>
                    <a:pt x="1098" y="3245"/>
                  </a:lnTo>
                  <a:lnTo>
                    <a:pt x="1022" y="3215"/>
                  </a:lnTo>
                  <a:lnTo>
                    <a:pt x="947" y="3182"/>
                  </a:lnTo>
                  <a:lnTo>
                    <a:pt x="876" y="3145"/>
                  </a:lnTo>
                  <a:lnTo>
                    <a:pt x="805" y="3104"/>
                  </a:lnTo>
                  <a:lnTo>
                    <a:pt x="737" y="3061"/>
                  </a:lnTo>
                  <a:lnTo>
                    <a:pt x="672" y="3014"/>
                  </a:lnTo>
                  <a:lnTo>
                    <a:pt x="609" y="2965"/>
                  </a:lnTo>
                  <a:lnTo>
                    <a:pt x="549" y="2911"/>
                  </a:lnTo>
                  <a:lnTo>
                    <a:pt x="490" y="2856"/>
                  </a:lnTo>
                  <a:lnTo>
                    <a:pt x="434" y="2798"/>
                  </a:lnTo>
                  <a:lnTo>
                    <a:pt x="382" y="2738"/>
                  </a:lnTo>
                  <a:lnTo>
                    <a:pt x="332" y="2675"/>
                  </a:lnTo>
                  <a:lnTo>
                    <a:pt x="285" y="2609"/>
                  </a:lnTo>
                  <a:lnTo>
                    <a:pt x="243" y="2541"/>
                  </a:lnTo>
                  <a:lnTo>
                    <a:pt x="202" y="2471"/>
                  </a:lnTo>
                  <a:lnTo>
                    <a:pt x="165" y="2399"/>
                  </a:lnTo>
                  <a:lnTo>
                    <a:pt x="131" y="2325"/>
                  </a:lnTo>
                  <a:lnTo>
                    <a:pt x="102" y="2249"/>
                  </a:lnTo>
                  <a:lnTo>
                    <a:pt x="75" y="2171"/>
                  </a:lnTo>
                  <a:lnTo>
                    <a:pt x="53" y="2092"/>
                  </a:lnTo>
                  <a:lnTo>
                    <a:pt x="34" y="2011"/>
                  </a:lnTo>
                  <a:lnTo>
                    <a:pt x="19" y="1928"/>
                  </a:lnTo>
                  <a:lnTo>
                    <a:pt x="8" y="1845"/>
                  </a:lnTo>
                  <a:lnTo>
                    <a:pt x="2" y="1759"/>
                  </a:lnTo>
                  <a:lnTo>
                    <a:pt x="0" y="1674"/>
                  </a:lnTo>
                  <a:lnTo>
                    <a:pt x="2" y="1587"/>
                  </a:lnTo>
                  <a:lnTo>
                    <a:pt x="8" y="1502"/>
                  </a:lnTo>
                  <a:lnTo>
                    <a:pt x="19" y="1419"/>
                  </a:lnTo>
                  <a:lnTo>
                    <a:pt x="34" y="1336"/>
                  </a:lnTo>
                  <a:lnTo>
                    <a:pt x="53" y="1255"/>
                  </a:lnTo>
                  <a:lnTo>
                    <a:pt x="75" y="1176"/>
                  </a:lnTo>
                  <a:lnTo>
                    <a:pt x="102" y="1098"/>
                  </a:lnTo>
                  <a:lnTo>
                    <a:pt x="131" y="1022"/>
                  </a:lnTo>
                  <a:lnTo>
                    <a:pt x="165" y="947"/>
                  </a:lnTo>
                  <a:lnTo>
                    <a:pt x="202" y="876"/>
                  </a:lnTo>
                  <a:lnTo>
                    <a:pt x="243" y="806"/>
                  </a:lnTo>
                  <a:lnTo>
                    <a:pt x="285" y="737"/>
                  </a:lnTo>
                  <a:lnTo>
                    <a:pt x="332" y="672"/>
                  </a:lnTo>
                  <a:lnTo>
                    <a:pt x="382" y="609"/>
                  </a:lnTo>
                  <a:lnTo>
                    <a:pt x="434" y="549"/>
                  </a:lnTo>
                  <a:lnTo>
                    <a:pt x="490" y="491"/>
                  </a:lnTo>
                  <a:lnTo>
                    <a:pt x="549" y="435"/>
                  </a:lnTo>
                  <a:lnTo>
                    <a:pt x="609" y="383"/>
                  </a:lnTo>
                  <a:lnTo>
                    <a:pt x="672" y="333"/>
                  </a:lnTo>
                  <a:lnTo>
                    <a:pt x="737" y="286"/>
                  </a:lnTo>
                  <a:lnTo>
                    <a:pt x="805" y="243"/>
                  </a:lnTo>
                  <a:lnTo>
                    <a:pt x="876" y="202"/>
                  </a:lnTo>
                  <a:lnTo>
                    <a:pt x="947" y="165"/>
                  </a:lnTo>
                  <a:lnTo>
                    <a:pt x="1022" y="132"/>
                  </a:lnTo>
                  <a:lnTo>
                    <a:pt x="1098" y="102"/>
                  </a:lnTo>
                  <a:lnTo>
                    <a:pt x="1176" y="76"/>
                  </a:lnTo>
                  <a:lnTo>
                    <a:pt x="1255" y="53"/>
                  </a:lnTo>
                  <a:lnTo>
                    <a:pt x="1336" y="34"/>
                  </a:lnTo>
                  <a:lnTo>
                    <a:pt x="1418" y="19"/>
                  </a:lnTo>
                  <a:lnTo>
                    <a:pt x="1502" y="8"/>
                  </a:lnTo>
                  <a:lnTo>
                    <a:pt x="1587" y="2"/>
                  </a:lnTo>
                  <a:lnTo>
                    <a:pt x="1673"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75" name="Rectangle 74"/>
            <p:cNvSpPr/>
            <p:nvPr/>
          </p:nvSpPr>
          <p:spPr>
            <a:xfrm>
              <a:off x="5576641" y="1310076"/>
              <a:ext cx="1035540" cy="2517612"/>
            </a:xfrm>
            <a:prstGeom prst="rect">
              <a:avLst/>
            </a:prstGeom>
          </p:spPr>
          <p:txBody>
            <a:bodyPr wrap="none" lIns="0" tIns="0" rIns="0" bIns="0">
              <a:spAutoFit/>
            </a:bodyPr>
            <a:lstStyle/>
            <a:p>
              <a:pPr algn="ctr"/>
              <a:r>
                <a:rPr lang="en-US" sz="3600" dirty="0" smtClean="0"/>
                <a:t>ITMS</a:t>
              </a:r>
              <a:endParaRPr lang="en-US" dirty="0" smtClean="0"/>
            </a:p>
            <a:p>
              <a:pPr algn="ctr">
                <a:lnSpc>
                  <a:spcPct val="90000"/>
                </a:lnSpc>
              </a:pPr>
              <a:r>
                <a:rPr lang="en-US" sz="6000" b="1" dirty="0" smtClean="0">
                  <a:solidFill>
                    <a:schemeClr val="accent4"/>
                  </a:solidFill>
                </a:rPr>
                <a:t>8.0</a:t>
              </a:r>
            </a:p>
            <a:p>
              <a:pPr algn="ctr">
                <a:lnSpc>
                  <a:spcPct val="80000"/>
                </a:lnSpc>
              </a:pPr>
              <a:r>
                <a:rPr lang="en-US" sz="2400" dirty="0" smtClean="0"/>
                <a:t>SOLVES</a:t>
              </a:r>
            </a:p>
            <a:p>
              <a:pPr algn="ctr">
                <a:lnSpc>
                  <a:spcPct val="80000"/>
                </a:lnSpc>
              </a:pPr>
              <a:r>
                <a:rPr lang="en-US" sz="5400" dirty="0" smtClean="0"/>
                <a:t>KEY</a:t>
              </a:r>
              <a:endParaRPr lang="en-US" sz="4400" dirty="0" smtClean="0"/>
            </a:p>
            <a:p>
              <a:pPr algn="ctr">
                <a:lnSpc>
                  <a:spcPct val="80000"/>
                </a:lnSpc>
              </a:pPr>
              <a:r>
                <a:rPr lang="en-US" sz="1400" dirty="0" smtClean="0"/>
                <a:t>CHALLENGES</a:t>
              </a:r>
              <a:endParaRPr lang="en-US" dirty="0"/>
            </a:p>
          </p:txBody>
        </p:sp>
        <p:grpSp>
          <p:nvGrpSpPr>
            <p:cNvPr id="77" name="Group 76"/>
            <p:cNvGrpSpPr/>
            <p:nvPr/>
          </p:nvGrpSpPr>
          <p:grpSpPr>
            <a:xfrm>
              <a:off x="4852682" y="2187043"/>
              <a:ext cx="658901" cy="102335"/>
              <a:chOff x="4323565" y="2771119"/>
              <a:chExt cx="1065624" cy="123825"/>
            </a:xfrm>
          </p:grpSpPr>
          <p:cxnSp>
            <p:nvCxnSpPr>
              <p:cNvPr id="84" name="Straight Connector 83"/>
              <p:cNvCxnSpPr/>
              <p:nvPr/>
            </p:nvCxnSpPr>
            <p:spPr>
              <a:xfrm>
                <a:off x="4323565" y="2771119"/>
                <a:ext cx="1065624" cy="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4323565" y="2894944"/>
                <a:ext cx="1065624" cy="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6677243" y="2187043"/>
              <a:ext cx="658901" cy="102335"/>
              <a:chOff x="4323565" y="2771119"/>
              <a:chExt cx="1065624" cy="123825"/>
            </a:xfrm>
          </p:grpSpPr>
          <p:cxnSp>
            <p:nvCxnSpPr>
              <p:cNvPr id="81" name="Straight Connector 80"/>
              <p:cNvCxnSpPr/>
              <p:nvPr/>
            </p:nvCxnSpPr>
            <p:spPr>
              <a:xfrm>
                <a:off x="4323565" y="2771119"/>
                <a:ext cx="1065624" cy="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4323565" y="2894944"/>
                <a:ext cx="1065624" cy="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grpSp>
      </p:grpSp>
      <p:cxnSp>
        <p:nvCxnSpPr>
          <p:cNvPr id="110" name="Straight Arrow Connector 109"/>
          <p:cNvCxnSpPr/>
          <p:nvPr/>
        </p:nvCxnSpPr>
        <p:spPr>
          <a:xfrm>
            <a:off x="610951" y="1456332"/>
            <a:ext cx="3695116" cy="0"/>
          </a:xfrm>
          <a:prstGeom prst="straightConnector1">
            <a:avLst/>
          </a:prstGeom>
          <a:ln w="6350">
            <a:solidFill>
              <a:schemeClr val="tx1">
                <a:lumMod val="20000"/>
                <a:lumOff val="80000"/>
              </a:schemeClr>
            </a:solidFill>
            <a:miter lim="800000"/>
            <a:tailEnd type="oval" w="lg" len="lg"/>
          </a:ln>
        </p:spPr>
        <p:style>
          <a:lnRef idx="1">
            <a:schemeClr val="accent1"/>
          </a:lnRef>
          <a:fillRef idx="0">
            <a:schemeClr val="accent1"/>
          </a:fillRef>
          <a:effectRef idx="0">
            <a:schemeClr val="accent1"/>
          </a:effectRef>
          <a:fontRef idx="minor">
            <a:schemeClr val="tx1"/>
          </a:fontRef>
        </p:style>
      </p:cxnSp>
      <p:sp>
        <p:nvSpPr>
          <p:cNvPr id="111" name="Rectangle 110"/>
          <p:cNvSpPr/>
          <p:nvPr/>
        </p:nvSpPr>
        <p:spPr>
          <a:xfrm>
            <a:off x="610951" y="1590699"/>
            <a:ext cx="2683359" cy="997196"/>
          </a:xfrm>
          <a:prstGeom prst="rect">
            <a:avLst/>
          </a:prstGeom>
        </p:spPr>
        <p:txBody>
          <a:bodyPr wrap="square" lIns="0" tIns="0" rIns="0" bIns="0">
            <a:spAutoFit/>
          </a:bodyPr>
          <a:lstStyle/>
          <a:p>
            <a:pPr>
              <a:lnSpc>
                <a:spcPct val="90000"/>
              </a:lnSpc>
            </a:pPr>
            <a:r>
              <a:rPr lang="en-US" sz="2400" dirty="0" smtClean="0">
                <a:solidFill>
                  <a:schemeClr val="tx1">
                    <a:lumMod val="20000"/>
                    <a:lumOff val="80000"/>
                  </a:schemeClr>
                </a:solidFill>
              </a:rPr>
              <a:t>Unifies </a:t>
            </a:r>
            <a:r>
              <a:rPr lang="en-US" sz="2400" dirty="0">
                <a:solidFill>
                  <a:schemeClr val="tx1">
                    <a:lumMod val="20000"/>
                    <a:lumOff val="80000"/>
                  </a:schemeClr>
                </a:solidFill>
              </a:rPr>
              <a:t>visibility across </a:t>
            </a:r>
            <a:endParaRPr lang="en-US" sz="2400" dirty="0" smtClean="0">
              <a:solidFill>
                <a:schemeClr val="tx1">
                  <a:lumMod val="20000"/>
                  <a:lumOff val="80000"/>
                </a:schemeClr>
              </a:solidFill>
            </a:endParaRPr>
          </a:p>
          <a:p>
            <a:pPr>
              <a:lnSpc>
                <a:spcPct val="90000"/>
              </a:lnSpc>
            </a:pPr>
            <a:r>
              <a:rPr lang="en-US" sz="2400" dirty="0" smtClean="0">
                <a:solidFill>
                  <a:schemeClr val="tx1">
                    <a:lumMod val="20000"/>
                    <a:lumOff val="80000"/>
                  </a:schemeClr>
                </a:solidFill>
              </a:rPr>
              <a:t>all </a:t>
            </a:r>
            <a:r>
              <a:rPr lang="en-US" sz="2400" dirty="0">
                <a:solidFill>
                  <a:schemeClr val="tx1">
                    <a:lumMod val="20000"/>
                    <a:lumOff val="80000"/>
                  </a:schemeClr>
                </a:solidFill>
              </a:rPr>
              <a:t>endpoints </a:t>
            </a:r>
          </a:p>
        </p:txBody>
      </p:sp>
      <p:cxnSp>
        <p:nvCxnSpPr>
          <p:cNvPr id="112" name="Straight Arrow Connector 111"/>
          <p:cNvCxnSpPr/>
          <p:nvPr/>
        </p:nvCxnSpPr>
        <p:spPr>
          <a:xfrm>
            <a:off x="610951" y="3380288"/>
            <a:ext cx="3212516" cy="0"/>
          </a:xfrm>
          <a:prstGeom prst="straightConnector1">
            <a:avLst/>
          </a:prstGeom>
          <a:ln w="6350">
            <a:solidFill>
              <a:schemeClr val="accent1"/>
            </a:solidFill>
            <a:miter lim="800000"/>
            <a:tailEnd type="oval" w="lg" len="lg"/>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V="1">
            <a:off x="6095764" y="5243049"/>
            <a:ext cx="0" cy="380437"/>
          </a:xfrm>
          <a:prstGeom prst="straightConnector1">
            <a:avLst/>
          </a:prstGeom>
          <a:ln w="6350">
            <a:solidFill>
              <a:schemeClr val="tx1">
                <a:lumMod val="20000"/>
                <a:lumOff val="80000"/>
              </a:schemeClr>
            </a:solidFill>
            <a:miter lim="800000"/>
            <a:tailEnd type="oval" w="lg" len="lg"/>
          </a:ln>
        </p:spPr>
        <p:style>
          <a:lnRef idx="1">
            <a:schemeClr val="accent1"/>
          </a:lnRef>
          <a:fillRef idx="0">
            <a:schemeClr val="accent1"/>
          </a:fillRef>
          <a:effectRef idx="0">
            <a:schemeClr val="accent1"/>
          </a:effectRef>
          <a:fontRef idx="minor">
            <a:schemeClr val="tx1"/>
          </a:fontRef>
        </p:style>
      </p:cxnSp>
      <p:sp>
        <p:nvSpPr>
          <p:cNvPr id="114" name="Rectangle 113"/>
          <p:cNvSpPr/>
          <p:nvPr/>
        </p:nvSpPr>
        <p:spPr>
          <a:xfrm>
            <a:off x="8894514" y="1590699"/>
            <a:ext cx="2683359" cy="664797"/>
          </a:xfrm>
          <a:prstGeom prst="rect">
            <a:avLst/>
          </a:prstGeom>
        </p:spPr>
        <p:txBody>
          <a:bodyPr wrap="square" lIns="0" tIns="0" rIns="0" bIns="0">
            <a:spAutoFit/>
          </a:bodyPr>
          <a:lstStyle/>
          <a:p>
            <a:pPr algn="r">
              <a:lnSpc>
                <a:spcPct val="90000"/>
              </a:lnSpc>
            </a:pPr>
            <a:r>
              <a:rPr lang="en-US" sz="2400" dirty="0">
                <a:solidFill>
                  <a:schemeClr val="tx1">
                    <a:lumMod val="20000"/>
                    <a:lumOff val="80000"/>
                  </a:schemeClr>
                </a:solidFill>
              </a:rPr>
              <a:t>Optimizes software </a:t>
            </a:r>
            <a:endParaRPr lang="en-US" sz="2400" dirty="0" smtClean="0">
              <a:solidFill>
                <a:schemeClr val="tx1">
                  <a:lumMod val="20000"/>
                  <a:lumOff val="80000"/>
                </a:schemeClr>
              </a:solidFill>
            </a:endParaRPr>
          </a:p>
          <a:p>
            <a:pPr algn="r">
              <a:lnSpc>
                <a:spcPct val="90000"/>
              </a:lnSpc>
            </a:pPr>
            <a:r>
              <a:rPr lang="en-US" sz="2400" dirty="0" smtClean="0">
                <a:solidFill>
                  <a:schemeClr val="tx1">
                    <a:lumMod val="20000"/>
                    <a:lumOff val="80000"/>
                  </a:schemeClr>
                </a:solidFill>
              </a:rPr>
              <a:t>license </a:t>
            </a:r>
            <a:r>
              <a:rPr lang="en-US" sz="2400" dirty="0">
                <a:solidFill>
                  <a:schemeClr val="tx1">
                    <a:lumMod val="20000"/>
                    <a:lumOff val="80000"/>
                  </a:schemeClr>
                </a:solidFill>
              </a:rPr>
              <a:t>costs </a:t>
            </a:r>
          </a:p>
        </p:txBody>
      </p:sp>
      <p:grpSp>
        <p:nvGrpSpPr>
          <p:cNvPr id="115" name="Group 114"/>
          <p:cNvGrpSpPr/>
          <p:nvPr/>
        </p:nvGrpSpPr>
        <p:grpSpPr>
          <a:xfrm>
            <a:off x="7882757" y="1456332"/>
            <a:ext cx="3695116" cy="1923956"/>
            <a:chOff x="7881405" y="1293846"/>
            <a:chExt cx="3214729" cy="1923956"/>
          </a:xfrm>
        </p:grpSpPr>
        <p:cxnSp>
          <p:nvCxnSpPr>
            <p:cNvPr id="116" name="Straight Arrow Connector 115"/>
            <p:cNvCxnSpPr/>
            <p:nvPr/>
          </p:nvCxnSpPr>
          <p:spPr>
            <a:xfrm flipH="1">
              <a:off x="7881405" y="1293846"/>
              <a:ext cx="3214729" cy="0"/>
            </a:xfrm>
            <a:prstGeom prst="straightConnector1">
              <a:avLst/>
            </a:prstGeom>
            <a:ln w="6350">
              <a:solidFill>
                <a:schemeClr val="tx1">
                  <a:lumMod val="20000"/>
                  <a:lumOff val="80000"/>
                </a:schemeClr>
              </a:solidFill>
              <a:miter lim="800000"/>
              <a:tailEnd type="oval" w="lg" len="lg"/>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flipH="1">
              <a:off x="8289424" y="3217802"/>
              <a:ext cx="2806710" cy="0"/>
            </a:xfrm>
            <a:prstGeom prst="straightConnector1">
              <a:avLst/>
            </a:prstGeom>
            <a:ln w="6350">
              <a:solidFill>
                <a:schemeClr val="tx1">
                  <a:lumMod val="20000"/>
                  <a:lumOff val="80000"/>
                </a:schemeClr>
              </a:solidFill>
              <a:miter lim="800000"/>
              <a:tailEnd type="oval" w="lg" len="lg"/>
            </a:ln>
          </p:spPr>
          <p:style>
            <a:lnRef idx="1">
              <a:schemeClr val="accent1"/>
            </a:lnRef>
            <a:fillRef idx="0">
              <a:schemeClr val="accent1"/>
            </a:fillRef>
            <a:effectRef idx="0">
              <a:schemeClr val="accent1"/>
            </a:effectRef>
            <a:fontRef idx="minor">
              <a:schemeClr val="tx1"/>
            </a:fontRef>
          </p:style>
        </p:cxnSp>
      </p:grpSp>
      <p:sp>
        <p:nvSpPr>
          <p:cNvPr id="118" name="Rectangle 117"/>
          <p:cNvSpPr/>
          <p:nvPr/>
        </p:nvSpPr>
        <p:spPr>
          <a:xfrm>
            <a:off x="610951" y="3541783"/>
            <a:ext cx="2683359" cy="1329595"/>
          </a:xfrm>
          <a:prstGeom prst="rect">
            <a:avLst/>
          </a:prstGeom>
        </p:spPr>
        <p:txBody>
          <a:bodyPr wrap="square" lIns="0" tIns="0" rIns="0" bIns="0">
            <a:spAutoFit/>
          </a:bodyPr>
          <a:lstStyle/>
          <a:p>
            <a:pPr>
              <a:lnSpc>
                <a:spcPct val="90000"/>
              </a:lnSpc>
            </a:pPr>
            <a:r>
              <a:rPr lang="en-US" sz="2400" dirty="0" smtClean="0"/>
              <a:t>Enhances </a:t>
            </a:r>
            <a:r>
              <a:rPr lang="en-US" sz="2400" dirty="0"/>
              <a:t>reporting, patch and software management, platform support</a:t>
            </a:r>
          </a:p>
        </p:txBody>
      </p:sp>
      <p:sp>
        <p:nvSpPr>
          <p:cNvPr id="119" name="Rectangle 118"/>
          <p:cNvSpPr/>
          <p:nvPr/>
        </p:nvSpPr>
        <p:spPr>
          <a:xfrm>
            <a:off x="8894514" y="3541783"/>
            <a:ext cx="2683359" cy="997196"/>
          </a:xfrm>
          <a:prstGeom prst="rect">
            <a:avLst/>
          </a:prstGeom>
        </p:spPr>
        <p:txBody>
          <a:bodyPr wrap="square" lIns="0" tIns="0" rIns="0" bIns="0">
            <a:spAutoFit/>
          </a:bodyPr>
          <a:lstStyle/>
          <a:p>
            <a:pPr algn="r">
              <a:lnSpc>
                <a:spcPct val="90000"/>
              </a:lnSpc>
            </a:pPr>
            <a:r>
              <a:rPr lang="en-US" sz="2400" dirty="0">
                <a:solidFill>
                  <a:schemeClr val="tx1">
                    <a:lumMod val="20000"/>
                    <a:lumOff val="80000"/>
                  </a:schemeClr>
                </a:solidFill>
              </a:rPr>
              <a:t>Gives organizations room to grow </a:t>
            </a:r>
            <a:r>
              <a:rPr lang="en-US" sz="2400" dirty="0" smtClean="0">
                <a:solidFill>
                  <a:schemeClr val="tx1">
                    <a:lumMod val="20000"/>
                    <a:lumOff val="80000"/>
                  </a:schemeClr>
                </a:solidFill>
              </a:rPr>
              <a:t>and</a:t>
            </a:r>
            <a:br>
              <a:rPr lang="en-US" sz="2400" dirty="0" smtClean="0">
                <a:solidFill>
                  <a:schemeClr val="tx1">
                    <a:lumMod val="20000"/>
                    <a:lumOff val="80000"/>
                  </a:schemeClr>
                </a:solidFill>
              </a:rPr>
            </a:br>
            <a:r>
              <a:rPr lang="en-US" sz="2400" dirty="0" smtClean="0">
                <a:solidFill>
                  <a:schemeClr val="tx1">
                    <a:lumMod val="20000"/>
                    <a:lumOff val="80000"/>
                  </a:schemeClr>
                </a:solidFill>
              </a:rPr>
              <a:t> is easier to use</a:t>
            </a:r>
            <a:endParaRPr lang="en-US" sz="2400" dirty="0">
              <a:solidFill>
                <a:schemeClr val="tx1">
                  <a:lumMod val="20000"/>
                  <a:lumOff val="80000"/>
                </a:schemeClr>
              </a:solidFill>
            </a:endParaRPr>
          </a:p>
        </p:txBody>
      </p:sp>
      <p:sp>
        <p:nvSpPr>
          <p:cNvPr id="120" name="Rectangle 119"/>
          <p:cNvSpPr/>
          <p:nvPr/>
        </p:nvSpPr>
        <p:spPr>
          <a:xfrm>
            <a:off x="4754085" y="5743124"/>
            <a:ext cx="2683359" cy="664797"/>
          </a:xfrm>
          <a:prstGeom prst="rect">
            <a:avLst/>
          </a:prstGeom>
        </p:spPr>
        <p:txBody>
          <a:bodyPr wrap="square" lIns="0" tIns="0" rIns="0" bIns="0">
            <a:spAutoFit/>
          </a:bodyPr>
          <a:lstStyle/>
          <a:p>
            <a:pPr algn="ctr">
              <a:lnSpc>
                <a:spcPct val="90000"/>
              </a:lnSpc>
            </a:pPr>
            <a:r>
              <a:rPr lang="en-US" sz="2400" dirty="0">
                <a:solidFill>
                  <a:schemeClr val="tx1">
                    <a:lumMod val="20000"/>
                    <a:lumOff val="80000"/>
                  </a:schemeClr>
                </a:solidFill>
              </a:rPr>
              <a:t>Increases protection of information </a:t>
            </a:r>
          </a:p>
        </p:txBody>
      </p:sp>
      <p:grpSp>
        <p:nvGrpSpPr>
          <p:cNvPr id="121" name="Group 120"/>
          <p:cNvGrpSpPr/>
          <p:nvPr/>
        </p:nvGrpSpPr>
        <p:grpSpPr>
          <a:xfrm>
            <a:off x="4668408" y="1362122"/>
            <a:ext cx="612531" cy="357311"/>
            <a:chOff x="8161338" y="2565400"/>
            <a:chExt cx="285750" cy="166688"/>
          </a:xfrm>
          <a:solidFill>
            <a:schemeClr val="accent4"/>
          </a:solidFill>
        </p:grpSpPr>
        <p:sp>
          <p:nvSpPr>
            <p:cNvPr id="122" name="Freeform 3857"/>
            <p:cNvSpPr>
              <a:spLocks noEditPoints="1"/>
            </p:cNvSpPr>
            <p:nvPr/>
          </p:nvSpPr>
          <p:spPr bwMode="auto">
            <a:xfrm>
              <a:off x="8261350" y="2603500"/>
              <a:ext cx="85725" cy="85725"/>
            </a:xfrm>
            <a:custGeom>
              <a:avLst/>
              <a:gdLst>
                <a:gd name="T0" fmla="*/ 108 w 270"/>
                <a:gd name="T1" fmla="*/ 221 h 270"/>
                <a:gd name="T2" fmla="*/ 78 w 270"/>
                <a:gd name="T3" fmla="*/ 204 h 270"/>
                <a:gd name="T4" fmla="*/ 56 w 270"/>
                <a:gd name="T5" fmla="*/ 178 h 270"/>
                <a:gd name="T6" fmla="*/ 45 w 270"/>
                <a:gd name="T7" fmla="*/ 144 h 270"/>
                <a:gd name="T8" fmla="*/ 47 w 270"/>
                <a:gd name="T9" fmla="*/ 126 h 270"/>
                <a:gd name="T10" fmla="*/ 57 w 270"/>
                <a:gd name="T11" fmla="*/ 120 h 270"/>
                <a:gd name="T12" fmla="*/ 69 w 270"/>
                <a:gd name="T13" fmla="*/ 123 h 270"/>
                <a:gd name="T14" fmla="*/ 75 w 270"/>
                <a:gd name="T15" fmla="*/ 132 h 270"/>
                <a:gd name="T16" fmla="*/ 78 w 270"/>
                <a:gd name="T17" fmla="*/ 153 h 270"/>
                <a:gd name="T18" fmla="*/ 89 w 270"/>
                <a:gd name="T19" fmla="*/ 173 h 270"/>
                <a:gd name="T20" fmla="*/ 106 w 270"/>
                <a:gd name="T21" fmla="*/ 187 h 270"/>
                <a:gd name="T22" fmla="*/ 129 w 270"/>
                <a:gd name="T23" fmla="*/ 195 h 270"/>
                <a:gd name="T24" fmla="*/ 153 w 270"/>
                <a:gd name="T25" fmla="*/ 193 h 270"/>
                <a:gd name="T26" fmla="*/ 174 w 270"/>
                <a:gd name="T27" fmla="*/ 181 h 270"/>
                <a:gd name="T28" fmla="*/ 188 w 270"/>
                <a:gd name="T29" fmla="*/ 164 h 270"/>
                <a:gd name="T30" fmla="*/ 195 w 270"/>
                <a:gd name="T31" fmla="*/ 141 h 270"/>
                <a:gd name="T32" fmla="*/ 193 w 270"/>
                <a:gd name="T33" fmla="*/ 118 h 270"/>
                <a:gd name="T34" fmla="*/ 181 w 270"/>
                <a:gd name="T35" fmla="*/ 97 h 270"/>
                <a:gd name="T36" fmla="*/ 164 w 270"/>
                <a:gd name="T37" fmla="*/ 82 h 270"/>
                <a:gd name="T38" fmla="*/ 142 w 270"/>
                <a:gd name="T39" fmla="*/ 75 h 270"/>
                <a:gd name="T40" fmla="*/ 127 w 270"/>
                <a:gd name="T41" fmla="*/ 73 h 270"/>
                <a:gd name="T42" fmla="*/ 120 w 270"/>
                <a:gd name="T43" fmla="*/ 63 h 270"/>
                <a:gd name="T44" fmla="*/ 123 w 270"/>
                <a:gd name="T45" fmla="*/ 51 h 270"/>
                <a:gd name="T46" fmla="*/ 132 w 270"/>
                <a:gd name="T47" fmla="*/ 45 h 270"/>
                <a:gd name="T48" fmla="*/ 162 w 270"/>
                <a:gd name="T49" fmla="*/ 49 h 270"/>
                <a:gd name="T50" fmla="*/ 193 w 270"/>
                <a:gd name="T51" fmla="*/ 65 h 270"/>
                <a:gd name="T52" fmla="*/ 215 w 270"/>
                <a:gd name="T53" fmla="*/ 92 h 270"/>
                <a:gd name="T54" fmla="*/ 225 w 270"/>
                <a:gd name="T55" fmla="*/ 126 h 270"/>
                <a:gd name="T56" fmla="*/ 221 w 270"/>
                <a:gd name="T57" fmla="*/ 162 h 270"/>
                <a:gd name="T58" fmla="*/ 205 w 270"/>
                <a:gd name="T59" fmla="*/ 193 h 270"/>
                <a:gd name="T60" fmla="*/ 178 w 270"/>
                <a:gd name="T61" fmla="*/ 214 h 270"/>
                <a:gd name="T62" fmla="*/ 145 w 270"/>
                <a:gd name="T63" fmla="*/ 225 h 270"/>
                <a:gd name="T64" fmla="*/ 108 w 270"/>
                <a:gd name="T65" fmla="*/ 3 h 270"/>
                <a:gd name="T66" fmla="*/ 60 w 270"/>
                <a:gd name="T67" fmla="*/ 23 h 270"/>
                <a:gd name="T68" fmla="*/ 24 w 270"/>
                <a:gd name="T69" fmla="*/ 60 h 270"/>
                <a:gd name="T70" fmla="*/ 3 w 270"/>
                <a:gd name="T71" fmla="*/ 108 h 270"/>
                <a:gd name="T72" fmla="*/ 3 w 270"/>
                <a:gd name="T73" fmla="*/ 163 h 270"/>
                <a:gd name="T74" fmla="*/ 24 w 270"/>
                <a:gd name="T75" fmla="*/ 211 h 270"/>
                <a:gd name="T76" fmla="*/ 60 w 270"/>
                <a:gd name="T77" fmla="*/ 247 h 270"/>
                <a:gd name="T78" fmla="*/ 108 w 270"/>
                <a:gd name="T79" fmla="*/ 268 h 270"/>
                <a:gd name="T80" fmla="*/ 163 w 270"/>
                <a:gd name="T81" fmla="*/ 268 h 270"/>
                <a:gd name="T82" fmla="*/ 211 w 270"/>
                <a:gd name="T83" fmla="*/ 247 h 270"/>
                <a:gd name="T84" fmla="*/ 248 w 270"/>
                <a:gd name="T85" fmla="*/ 211 h 270"/>
                <a:gd name="T86" fmla="*/ 268 w 270"/>
                <a:gd name="T87" fmla="*/ 163 h 270"/>
                <a:gd name="T88" fmla="*/ 268 w 270"/>
                <a:gd name="T89" fmla="*/ 108 h 270"/>
                <a:gd name="T90" fmla="*/ 248 w 270"/>
                <a:gd name="T91" fmla="*/ 60 h 270"/>
                <a:gd name="T92" fmla="*/ 211 w 270"/>
                <a:gd name="T93" fmla="*/ 23 h 270"/>
                <a:gd name="T94" fmla="*/ 163 w 270"/>
                <a:gd name="T95" fmla="*/ 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0" h="270">
                  <a:moveTo>
                    <a:pt x="135" y="225"/>
                  </a:moveTo>
                  <a:lnTo>
                    <a:pt x="127" y="225"/>
                  </a:lnTo>
                  <a:lnTo>
                    <a:pt x="117" y="224"/>
                  </a:lnTo>
                  <a:lnTo>
                    <a:pt x="108" y="221"/>
                  </a:lnTo>
                  <a:lnTo>
                    <a:pt x="100" y="218"/>
                  </a:lnTo>
                  <a:lnTo>
                    <a:pt x="92" y="214"/>
                  </a:lnTo>
                  <a:lnTo>
                    <a:pt x="85" y="210"/>
                  </a:lnTo>
                  <a:lnTo>
                    <a:pt x="78" y="204"/>
                  </a:lnTo>
                  <a:lnTo>
                    <a:pt x="72" y="199"/>
                  </a:lnTo>
                  <a:lnTo>
                    <a:pt x="65" y="193"/>
                  </a:lnTo>
                  <a:lnTo>
                    <a:pt x="60" y="185"/>
                  </a:lnTo>
                  <a:lnTo>
                    <a:pt x="56" y="178"/>
                  </a:lnTo>
                  <a:lnTo>
                    <a:pt x="53" y="170"/>
                  </a:lnTo>
                  <a:lnTo>
                    <a:pt x="49" y="162"/>
                  </a:lnTo>
                  <a:lnTo>
                    <a:pt x="47" y="153"/>
                  </a:lnTo>
                  <a:lnTo>
                    <a:pt x="45" y="144"/>
                  </a:lnTo>
                  <a:lnTo>
                    <a:pt x="45" y="135"/>
                  </a:lnTo>
                  <a:lnTo>
                    <a:pt x="45" y="132"/>
                  </a:lnTo>
                  <a:lnTo>
                    <a:pt x="46" y="129"/>
                  </a:lnTo>
                  <a:lnTo>
                    <a:pt x="47" y="126"/>
                  </a:lnTo>
                  <a:lnTo>
                    <a:pt x="49" y="124"/>
                  </a:lnTo>
                  <a:lnTo>
                    <a:pt x="52" y="123"/>
                  </a:lnTo>
                  <a:lnTo>
                    <a:pt x="55" y="121"/>
                  </a:lnTo>
                  <a:lnTo>
                    <a:pt x="57" y="120"/>
                  </a:lnTo>
                  <a:lnTo>
                    <a:pt x="60" y="120"/>
                  </a:lnTo>
                  <a:lnTo>
                    <a:pt x="63" y="120"/>
                  </a:lnTo>
                  <a:lnTo>
                    <a:pt x="67" y="121"/>
                  </a:lnTo>
                  <a:lnTo>
                    <a:pt x="69" y="123"/>
                  </a:lnTo>
                  <a:lnTo>
                    <a:pt x="71" y="124"/>
                  </a:lnTo>
                  <a:lnTo>
                    <a:pt x="73" y="126"/>
                  </a:lnTo>
                  <a:lnTo>
                    <a:pt x="74" y="129"/>
                  </a:lnTo>
                  <a:lnTo>
                    <a:pt x="75" y="132"/>
                  </a:lnTo>
                  <a:lnTo>
                    <a:pt x="75" y="135"/>
                  </a:lnTo>
                  <a:lnTo>
                    <a:pt x="75" y="141"/>
                  </a:lnTo>
                  <a:lnTo>
                    <a:pt x="76" y="147"/>
                  </a:lnTo>
                  <a:lnTo>
                    <a:pt x="78" y="153"/>
                  </a:lnTo>
                  <a:lnTo>
                    <a:pt x="79" y="158"/>
                  </a:lnTo>
                  <a:lnTo>
                    <a:pt x="83" y="164"/>
                  </a:lnTo>
                  <a:lnTo>
                    <a:pt x="86" y="168"/>
                  </a:lnTo>
                  <a:lnTo>
                    <a:pt x="89" y="173"/>
                  </a:lnTo>
                  <a:lnTo>
                    <a:pt x="93" y="178"/>
                  </a:lnTo>
                  <a:lnTo>
                    <a:pt x="97" y="181"/>
                  </a:lnTo>
                  <a:lnTo>
                    <a:pt x="102" y="185"/>
                  </a:lnTo>
                  <a:lnTo>
                    <a:pt x="106" y="187"/>
                  </a:lnTo>
                  <a:lnTo>
                    <a:pt x="112" y="191"/>
                  </a:lnTo>
                  <a:lnTo>
                    <a:pt x="117" y="193"/>
                  </a:lnTo>
                  <a:lnTo>
                    <a:pt x="123" y="194"/>
                  </a:lnTo>
                  <a:lnTo>
                    <a:pt x="129" y="195"/>
                  </a:lnTo>
                  <a:lnTo>
                    <a:pt x="135" y="195"/>
                  </a:lnTo>
                  <a:lnTo>
                    <a:pt x="142" y="195"/>
                  </a:lnTo>
                  <a:lnTo>
                    <a:pt x="147" y="194"/>
                  </a:lnTo>
                  <a:lnTo>
                    <a:pt x="153" y="193"/>
                  </a:lnTo>
                  <a:lnTo>
                    <a:pt x="159" y="191"/>
                  </a:lnTo>
                  <a:lnTo>
                    <a:pt x="164" y="187"/>
                  </a:lnTo>
                  <a:lnTo>
                    <a:pt x="168" y="185"/>
                  </a:lnTo>
                  <a:lnTo>
                    <a:pt x="174" y="181"/>
                  </a:lnTo>
                  <a:lnTo>
                    <a:pt x="178" y="178"/>
                  </a:lnTo>
                  <a:lnTo>
                    <a:pt x="181" y="173"/>
                  </a:lnTo>
                  <a:lnTo>
                    <a:pt x="186" y="169"/>
                  </a:lnTo>
                  <a:lnTo>
                    <a:pt x="188" y="164"/>
                  </a:lnTo>
                  <a:lnTo>
                    <a:pt x="191" y="158"/>
                  </a:lnTo>
                  <a:lnTo>
                    <a:pt x="193" y="153"/>
                  </a:lnTo>
                  <a:lnTo>
                    <a:pt x="194" y="147"/>
                  </a:lnTo>
                  <a:lnTo>
                    <a:pt x="195" y="141"/>
                  </a:lnTo>
                  <a:lnTo>
                    <a:pt x="195" y="135"/>
                  </a:lnTo>
                  <a:lnTo>
                    <a:pt x="195" y="128"/>
                  </a:lnTo>
                  <a:lnTo>
                    <a:pt x="194" y="123"/>
                  </a:lnTo>
                  <a:lnTo>
                    <a:pt x="193" y="118"/>
                  </a:lnTo>
                  <a:lnTo>
                    <a:pt x="191" y="111"/>
                  </a:lnTo>
                  <a:lnTo>
                    <a:pt x="188" y="106"/>
                  </a:lnTo>
                  <a:lnTo>
                    <a:pt x="186" y="102"/>
                  </a:lnTo>
                  <a:lnTo>
                    <a:pt x="181" y="97"/>
                  </a:lnTo>
                  <a:lnTo>
                    <a:pt x="178" y="93"/>
                  </a:lnTo>
                  <a:lnTo>
                    <a:pt x="174" y="89"/>
                  </a:lnTo>
                  <a:lnTo>
                    <a:pt x="168" y="85"/>
                  </a:lnTo>
                  <a:lnTo>
                    <a:pt x="164" y="82"/>
                  </a:lnTo>
                  <a:lnTo>
                    <a:pt x="159" y="80"/>
                  </a:lnTo>
                  <a:lnTo>
                    <a:pt x="153" y="78"/>
                  </a:lnTo>
                  <a:lnTo>
                    <a:pt x="147" y="76"/>
                  </a:lnTo>
                  <a:lnTo>
                    <a:pt x="142" y="75"/>
                  </a:lnTo>
                  <a:lnTo>
                    <a:pt x="135" y="75"/>
                  </a:lnTo>
                  <a:lnTo>
                    <a:pt x="132" y="75"/>
                  </a:lnTo>
                  <a:lnTo>
                    <a:pt x="130" y="74"/>
                  </a:lnTo>
                  <a:lnTo>
                    <a:pt x="127" y="73"/>
                  </a:lnTo>
                  <a:lnTo>
                    <a:pt x="124" y="70"/>
                  </a:lnTo>
                  <a:lnTo>
                    <a:pt x="123" y="68"/>
                  </a:lnTo>
                  <a:lnTo>
                    <a:pt x="121" y="66"/>
                  </a:lnTo>
                  <a:lnTo>
                    <a:pt x="120" y="63"/>
                  </a:lnTo>
                  <a:lnTo>
                    <a:pt x="120" y="60"/>
                  </a:lnTo>
                  <a:lnTo>
                    <a:pt x="120" y="57"/>
                  </a:lnTo>
                  <a:lnTo>
                    <a:pt x="121" y="54"/>
                  </a:lnTo>
                  <a:lnTo>
                    <a:pt x="123" y="51"/>
                  </a:lnTo>
                  <a:lnTo>
                    <a:pt x="124" y="49"/>
                  </a:lnTo>
                  <a:lnTo>
                    <a:pt x="127" y="48"/>
                  </a:lnTo>
                  <a:lnTo>
                    <a:pt x="130" y="46"/>
                  </a:lnTo>
                  <a:lnTo>
                    <a:pt x="132" y="45"/>
                  </a:lnTo>
                  <a:lnTo>
                    <a:pt x="135" y="45"/>
                  </a:lnTo>
                  <a:lnTo>
                    <a:pt x="145" y="46"/>
                  </a:lnTo>
                  <a:lnTo>
                    <a:pt x="153" y="47"/>
                  </a:lnTo>
                  <a:lnTo>
                    <a:pt x="162" y="49"/>
                  </a:lnTo>
                  <a:lnTo>
                    <a:pt x="171" y="52"/>
                  </a:lnTo>
                  <a:lnTo>
                    <a:pt x="178" y="55"/>
                  </a:lnTo>
                  <a:lnTo>
                    <a:pt x="186" y="60"/>
                  </a:lnTo>
                  <a:lnTo>
                    <a:pt x="193" y="65"/>
                  </a:lnTo>
                  <a:lnTo>
                    <a:pt x="200" y="72"/>
                  </a:lnTo>
                  <a:lnTo>
                    <a:pt x="205" y="78"/>
                  </a:lnTo>
                  <a:lnTo>
                    <a:pt x="210" y="84"/>
                  </a:lnTo>
                  <a:lnTo>
                    <a:pt x="215" y="92"/>
                  </a:lnTo>
                  <a:lnTo>
                    <a:pt x="219" y="99"/>
                  </a:lnTo>
                  <a:lnTo>
                    <a:pt x="221" y="108"/>
                  </a:lnTo>
                  <a:lnTo>
                    <a:pt x="223" y="117"/>
                  </a:lnTo>
                  <a:lnTo>
                    <a:pt x="225" y="126"/>
                  </a:lnTo>
                  <a:lnTo>
                    <a:pt x="225" y="135"/>
                  </a:lnTo>
                  <a:lnTo>
                    <a:pt x="225" y="144"/>
                  </a:lnTo>
                  <a:lnTo>
                    <a:pt x="223" y="153"/>
                  </a:lnTo>
                  <a:lnTo>
                    <a:pt x="221" y="162"/>
                  </a:lnTo>
                  <a:lnTo>
                    <a:pt x="219" y="170"/>
                  </a:lnTo>
                  <a:lnTo>
                    <a:pt x="215" y="178"/>
                  </a:lnTo>
                  <a:lnTo>
                    <a:pt x="210" y="185"/>
                  </a:lnTo>
                  <a:lnTo>
                    <a:pt x="205" y="193"/>
                  </a:lnTo>
                  <a:lnTo>
                    <a:pt x="200" y="199"/>
                  </a:lnTo>
                  <a:lnTo>
                    <a:pt x="193" y="204"/>
                  </a:lnTo>
                  <a:lnTo>
                    <a:pt x="186" y="210"/>
                  </a:lnTo>
                  <a:lnTo>
                    <a:pt x="178" y="214"/>
                  </a:lnTo>
                  <a:lnTo>
                    <a:pt x="171" y="218"/>
                  </a:lnTo>
                  <a:lnTo>
                    <a:pt x="162" y="221"/>
                  </a:lnTo>
                  <a:lnTo>
                    <a:pt x="153" y="224"/>
                  </a:lnTo>
                  <a:lnTo>
                    <a:pt x="145" y="225"/>
                  </a:lnTo>
                  <a:lnTo>
                    <a:pt x="135" y="225"/>
                  </a:lnTo>
                  <a:close/>
                  <a:moveTo>
                    <a:pt x="135" y="0"/>
                  </a:moveTo>
                  <a:lnTo>
                    <a:pt x="121" y="1"/>
                  </a:lnTo>
                  <a:lnTo>
                    <a:pt x="108" y="3"/>
                  </a:lnTo>
                  <a:lnTo>
                    <a:pt x="95" y="6"/>
                  </a:lnTo>
                  <a:lnTo>
                    <a:pt x="83" y="10"/>
                  </a:lnTo>
                  <a:lnTo>
                    <a:pt x="71" y="16"/>
                  </a:lnTo>
                  <a:lnTo>
                    <a:pt x="60" y="23"/>
                  </a:lnTo>
                  <a:lnTo>
                    <a:pt x="49" y="31"/>
                  </a:lnTo>
                  <a:lnTo>
                    <a:pt x="40" y="39"/>
                  </a:lnTo>
                  <a:lnTo>
                    <a:pt x="31" y="49"/>
                  </a:lnTo>
                  <a:lnTo>
                    <a:pt x="24" y="60"/>
                  </a:lnTo>
                  <a:lnTo>
                    <a:pt x="16" y="70"/>
                  </a:lnTo>
                  <a:lnTo>
                    <a:pt x="11" y="82"/>
                  </a:lnTo>
                  <a:lnTo>
                    <a:pt x="6" y="95"/>
                  </a:lnTo>
                  <a:lnTo>
                    <a:pt x="3" y="108"/>
                  </a:lnTo>
                  <a:lnTo>
                    <a:pt x="1" y="121"/>
                  </a:lnTo>
                  <a:lnTo>
                    <a:pt x="0" y="135"/>
                  </a:lnTo>
                  <a:lnTo>
                    <a:pt x="1" y="149"/>
                  </a:lnTo>
                  <a:lnTo>
                    <a:pt x="3" y="163"/>
                  </a:lnTo>
                  <a:lnTo>
                    <a:pt x="6" y="176"/>
                  </a:lnTo>
                  <a:lnTo>
                    <a:pt x="11" y="187"/>
                  </a:lnTo>
                  <a:lnTo>
                    <a:pt x="16" y="199"/>
                  </a:lnTo>
                  <a:lnTo>
                    <a:pt x="24" y="211"/>
                  </a:lnTo>
                  <a:lnTo>
                    <a:pt x="31" y="221"/>
                  </a:lnTo>
                  <a:lnTo>
                    <a:pt x="40" y="230"/>
                  </a:lnTo>
                  <a:lnTo>
                    <a:pt x="49" y="239"/>
                  </a:lnTo>
                  <a:lnTo>
                    <a:pt x="60" y="247"/>
                  </a:lnTo>
                  <a:lnTo>
                    <a:pt x="71" y="254"/>
                  </a:lnTo>
                  <a:lnTo>
                    <a:pt x="83" y="259"/>
                  </a:lnTo>
                  <a:lnTo>
                    <a:pt x="95" y="265"/>
                  </a:lnTo>
                  <a:lnTo>
                    <a:pt x="108" y="268"/>
                  </a:lnTo>
                  <a:lnTo>
                    <a:pt x="121" y="270"/>
                  </a:lnTo>
                  <a:lnTo>
                    <a:pt x="135" y="270"/>
                  </a:lnTo>
                  <a:lnTo>
                    <a:pt x="149" y="270"/>
                  </a:lnTo>
                  <a:lnTo>
                    <a:pt x="163" y="268"/>
                  </a:lnTo>
                  <a:lnTo>
                    <a:pt x="176" y="265"/>
                  </a:lnTo>
                  <a:lnTo>
                    <a:pt x="188" y="259"/>
                  </a:lnTo>
                  <a:lnTo>
                    <a:pt x="200" y="254"/>
                  </a:lnTo>
                  <a:lnTo>
                    <a:pt x="211" y="247"/>
                  </a:lnTo>
                  <a:lnTo>
                    <a:pt x="221" y="239"/>
                  </a:lnTo>
                  <a:lnTo>
                    <a:pt x="231" y="230"/>
                  </a:lnTo>
                  <a:lnTo>
                    <a:pt x="239" y="221"/>
                  </a:lnTo>
                  <a:lnTo>
                    <a:pt x="248" y="211"/>
                  </a:lnTo>
                  <a:lnTo>
                    <a:pt x="254" y="199"/>
                  </a:lnTo>
                  <a:lnTo>
                    <a:pt x="260" y="187"/>
                  </a:lnTo>
                  <a:lnTo>
                    <a:pt x="265" y="176"/>
                  </a:lnTo>
                  <a:lnTo>
                    <a:pt x="268" y="163"/>
                  </a:lnTo>
                  <a:lnTo>
                    <a:pt x="270" y="149"/>
                  </a:lnTo>
                  <a:lnTo>
                    <a:pt x="270" y="135"/>
                  </a:lnTo>
                  <a:lnTo>
                    <a:pt x="270" y="121"/>
                  </a:lnTo>
                  <a:lnTo>
                    <a:pt x="268" y="108"/>
                  </a:lnTo>
                  <a:lnTo>
                    <a:pt x="265" y="95"/>
                  </a:lnTo>
                  <a:lnTo>
                    <a:pt x="260" y="82"/>
                  </a:lnTo>
                  <a:lnTo>
                    <a:pt x="254" y="70"/>
                  </a:lnTo>
                  <a:lnTo>
                    <a:pt x="248" y="60"/>
                  </a:lnTo>
                  <a:lnTo>
                    <a:pt x="239" y="49"/>
                  </a:lnTo>
                  <a:lnTo>
                    <a:pt x="231" y="39"/>
                  </a:lnTo>
                  <a:lnTo>
                    <a:pt x="221" y="31"/>
                  </a:lnTo>
                  <a:lnTo>
                    <a:pt x="211" y="23"/>
                  </a:lnTo>
                  <a:lnTo>
                    <a:pt x="200" y="16"/>
                  </a:lnTo>
                  <a:lnTo>
                    <a:pt x="188" y="10"/>
                  </a:lnTo>
                  <a:lnTo>
                    <a:pt x="176" y="6"/>
                  </a:lnTo>
                  <a:lnTo>
                    <a:pt x="163" y="3"/>
                  </a:lnTo>
                  <a:lnTo>
                    <a:pt x="149" y="1"/>
                  </a:lnTo>
                  <a:lnTo>
                    <a:pt x="135" y="0"/>
                  </a:lnTo>
                  <a:lnTo>
                    <a:pt x="135"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 name="Freeform 3858"/>
            <p:cNvSpPr>
              <a:spLocks noEditPoints="1"/>
            </p:cNvSpPr>
            <p:nvPr/>
          </p:nvSpPr>
          <p:spPr bwMode="auto">
            <a:xfrm>
              <a:off x="8161338" y="2565400"/>
              <a:ext cx="285750" cy="166688"/>
            </a:xfrm>
            <a:custGeom>
              <a:avLst/>
              <a:gdLst>
                <a:gd name="T0" fmla="*/ 417 w 901"/>
                <a:gd name="T1" fmla="*/ 417 h 525"/>
                <a:gd name="T2" fmla="*/ 372 w 901"/>
                <a:gd name="T3" fmla="*/ 401 h 525"/>
                <a:gd name="T4" fmla="*/ 333 w 901"/>
                <a:gd name="T5" fmla="*/ 372 h 525"/>
                <a:gd name="T6" fmla="*/ 305 w 901"/>
                <a:gd name="T7" fmla="*/ 334 h 525"/>
                <a:gd name="T8" fmla="*/ 288 w 901"/>
                <a:gd name="T9" fmla="*/ 288 h 525"/>
                <a:gd name="T10" fmla="*/ 286 w 901"/>
                <a:gd name="T11" fmla="*/ 238 h 525"/>
                <a:gd name="T12" fmla="*/ 298 w 901"/>
                <a:gd name="T13" fmla="*/ 190 h 525"/>
                <a:gd name="T14" fmla="*/ 323 w 901"/>
                <a:gd name="T15" fmla="*/ 150 h 525"/>
                <a:gd name="T16" fmla="*/ 358 w 901"/>
                <a:gd name="T17" fmla="*/ 118 h 525"/>
                <a:gd name="T18" fmla="*/ 401 w 901"/>
                <a:gd name="T19" fmla="*/ 97 h 525"/>
                <a:gd name="T20" fmla="*/ 450 w 901"/>
                <a:gd name="T21" fmla="*/ 90 h 525"/>
                <a:gd name="T22" fmla="*/ 499 w 901"/>
                <a:gd name="T23" fmla="*/ 97 h 525"/>
                <a:gd name="T24" fmla="*/ 542 w 901"/>
                <a:gd name="T25" fmla="*/ 118 h 525"/>
                <a:gd name="T26" fmla="*/ 578 w 901"/>
                <a:gd name="T27" fmla="*/ 150 h 525"/>
                <a:gd name="T28" fmla="*/ 602 w 901"/>
                <a:gd name="T29" fmla="*/ 190 h 525"/>
                <a:gd name="T30" fmla="*/ 614 w 901"/>
                <a:gd name="T31" fmla="*/ 238 h 525"/>
                <a:gd name="T32" fmla="*/ 612 w 901"/>
                <a:gd name="T33" fmla="*/ 288 h 525"/>
                <a:gd name="T34" fmla="*/ 596 w 901"/>
                <a:gd name="T35" fmla="*/ 334 h 525"/>
                <a:gd name="T36" fmla="*/ 567 w 901"/>
                <a:gd name="T37" fmla="*/ 372 h 525"/>
                <a:gd name="T38" fmla="*/ 530 w 901"/>
                <a:gd name="T39" fmla="*/ 401 h 525"/>
                <a:gd name="T40" fmla="*/ 483 w 901"/>
                <a:gd name="T41" fmla="*/ 417 h 525"/>
                <a:gd name="T42" fmla="*/ 450 w 901"/>
                <a:gd name="T43" fmla="*/ 420 h 525"/>
                <a:gd name="T44" fmla="*/ 862 w 901"/>
                <a:gd name="T45" fmla="*/ 205 h 525"/>
                <a:gd name="T46" fmla="*/ 796 w 901"/>
                <a:gd name="T47" fmla="*/ 145 h 525"/>
                <a:gd name="T48" fmla="*/ 705 w 901"/>
                <a:gd name="T49" fmla="*/ 80 h 525"/>
                <a:gd name="T50" fmla="*/ 650 w 901"/>
                <a:gd name="T51" fmla="*/ 49 h 525"/>
                <a:gd name="T52" fmla="*/ 587 w 901"/>
                <a:gd name="T53" fmla="*/ 24 h 525"/>
                <a:gd name="T54" fmla="*/ 521 w 901"/>
                <a:gd name="T55" fmla="*/ 6 h 525"/>
                <a:gd name="T56" fmla="*/ 450 w 901"/>
                <a:gd name="T57" fmla="*/ 0 h 525"/>
                <a:gd name="T58" fmla="*/ 379 w 901"/>
                <a:gd name="T59" fmla="*/ 6 h 525"/>
                <a:gd name="T60" fmla="*/ 313 w 901"/>
                <a:gd name="T61" fmla="*/ 24 h 525"/>
                <a:gd name="T62" fmla="*/ 252 w 901"/>
                <a:gd name="T63" fmla="*/ 49 h 525"/>
                <a:gd name="T64" fmla="*/ 196 w 901"/>
                <a:gd name="T65" fmla="*/ 80 h 525"/>
                <a:gd name="T66" fmla="*/ 105 w 901"/>
                <a:gd name="T67" fmla="*/ 145 h 525"/>
                <a:gd name="T68" fmla="*/ 39 w 901"/>
                <a:gd name="T69" fmla="*/ 205 h 525"/>
                <a:gd name="T70" fmla="*/ 1 w 901"/>
                <a:gd name="T71" fmla="*/ 249 h 525"/>
                <a:gd name="T72" fmla="*/ 3 w 901"/>
                <a:gd name="T73" fmla="*/ 264 h 525"/>
                <a:gd name="T74" fmla="*/ 61 w 901"/>
                <a:gd name="T75" fmla="*/ 330 h 525"/>
                <a:gd name="T76" fmla="*/ 137 w 901"/>
                <a:gd name="T77" fmla="*/ 398 h 525"/>
                <a:gd name="T78" fmla="*/ 185 w 901"/>
                <a:gd name="T79" fmla="*/ 434 h 525"/>
                <a:gd name="T80" fmla="*/ 239 w 901"/>
                <a:gd name="T81" fmla="*/ 467 h 525"/>
                <a:gd name="T82" fmla="*/ 298 w 901"/>
                <a:gd name="T83" fmla="*/ 495 h 525"/>
                <a:gd name="T84" fmla="*/ 361 w 901"/>
                <a:gd name="T85" fmla="*/ 514 h 525"/>
                <a:gd name="T86" fmla="*/ 428 w 901"/>
                <a:gd name="T87" fmla="*/ 525 h 525"/>
                <a:gd name="T88" fmla="*/ 495 w 901"/>
                <a:gd name="T89" fmla="*/ 523 h 525"/>
                <a:gd name="T90" fmla="*/ 561 w 901"/>
                <a:gd name="T91" fmla="*/ 509 h 525"/>
                <a:gd name="T92" fmla="*/ 623 w 901"/>
                <a:gd name="T93" fmla="*/ 486 h 525"/>
                <a:gd name="T94" fmla="*/ 680 w 901"/>
                <a:gd name="T95" fmla="*/ 456 h 525"/>
                <a:gd name="T96" fmla="*/ 731 w 901"/>
                <a:gd name="T97" fmla="*/ 422 h 525"/>
                <a:gd name="T98" fmla="*/ 791 w 901"/>
                <a:gd name="T99" fmla="*/ 375 h 525"/>
                <a:gd name="T100" fmla="*/ 859 w 901"/>
                <a:gd name="T101" fmla="*/ 309 h 525"/>
                <a:gd name="T102" fmla="*/ 901 w 901"/>
                <a:gd name="T103" fmla="*/ 260 h 525"/>
                <a:gd name="T104" fmla="*/ 897 w 901"/>
                <a:gd name="T105" fmla="*/ 24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01" h="525">
                  <a:moveTo>
                    <a:pt x="450" y="420"/>
                  </a:moveTo>
                  <a:lnTo>
                    <a:pt x="433" y="419"/>
                  </a:lnTo>
                  <a:lnTo>
                    <a:pt x="417" y="417"/>
                  </a:lnTo>
                  <a:lnTo>
                    <a:pt x="401" y="412"/>
                  </a:lnTo>
                  <a:lnTo>
                    <a:pt x="386" y="407"/>
                  </a:lnTo>
                  <a:lnTo>
                    <a:pt x="372" y="401"/>
                  </a:lnTo>
                  <a:lnTo>
                    <a:pt x="358" y="392"/>
                  </a:lnTo>
                  <a:lnTo>
                    <a:pt x="345" y="382"/>
                  </a:lnTo>
                  <a:lnTo>
                    <a:pt x="333" y="372"/>
                  </a:lnTo>
                  <a:lnTo>
                    <a:pt x="323" y="360"/>
                  </a:lnTo>
                  <a:lnTo>
                    <a:pt x="313" y="347"/>
                  </a:lnTo>
                  <a:lnTo>
                    <a:pt x="305" y="334"/>
                  </a:lnTo>
                  <a:lnTo>
                    <a:pt x="298" y="319"/>
                  </a:lnTo>
                  <a:lnTo>
                    <a:pt x="292" y="304"/>
                  </a:lnTo>
                  <a:lnTo>
                    <a:pt x="288" y="288"/>
                  </a:lnTo>
                  <a:lnTo>
                    <a:pt x="286" y="272"/>
                  </a:lnTo>
                  <a:lnTo>
                    <a:pt x="285" y="255"/>
                  </a:lnTo>
                  <a:lnTo>
                    <a:pt x="286" y="238"/>
                  </a:lnTo>
                  <a:lnTo>
                    <a:pt x="288" y="222"/>
                  </a:lnTo>
                  <a:lnTo>
                    <a:pt x="292" y="205"/>
                  </a:lnTo>
                  <a:lnTo>
                    <a:pt x="298" y="190"/>
                  </a:lnTo>
                  <a:lnTo>
                    <a:pt x="305" y="177"/>
                  </a:lnTo>
                  <a:lnTo>
                    <a:pt x="313" y="163"/>
                  </a:lnTo>
                  <a:lnTo>
                    <a:pt x="323" y="150"/>
                  </a:lnTo>
                  <a:lnTo>
                    <a:pt x="333" y="138"/>
                  </a:lnTo>
                  <a:lnTo>
                    <a:pt x="345" y="127"/>
                  </a:lnTo>
                  <a:lnTo>
                    <a:pt x="358" y="118"/>
                  </a:lnTo>
                  <a:lnTo>
                    <a:pt x="372" y="110"/>
                  </a:lnTo>
                  <a:lnTo>
                    <a:pt x="386" y="103"/>
                  </a:lnTo>
                  <a:lnTo>
                    <a:pt x="401" y="97"/>
                  </a:lnTo>
                  <a:lnTo>
                    <a:pt x="417" y="93"/>
                  </a:lnTo>
                  <a:lnTo>
                    <a:pt x="433" y="91"/>
                  </a:lnTo>
                  <a:lnTo>
                    <a:pt x="450" y="90"/>
                  </a:lnTo>
                  <a:lnTo>
                    <a:pt x="467" y="91"/>
                  </a:lnTo>
                  <a:lnTo>
                    <a:pt x="483" y="93"/>
                  </a:lnTo>
                  <a:lnTo>
                    <a:pt x="499" y="97"/>
                  </a:lnTo>
                  <a:lnTo>
                    <a:pt x="515" y="103"/>
                  </a:lnTo>
                  <a:lnTo>
                    <a:pt x="530" y="110"/>
                  </a:lnTo>
                  <a:lnTo>
                    <a:pt x="542" y="118"/>
                  </a:lnTo>
                  <a:lnTo>
                    <a:pt x="555" y="127"/>
                  </a:lnTo>
                  <a:lnTo>
                    <a:pt x="567" y="138"/>
                  </a:lnTo>
                  <a:lnTo>
                    <a:pt x="578" y="150"/>
                  </a:lnTo>
                  <a:lnTo>
                    <a:pt x="587" y="163"/>
                  </a:lnTo>
                  <a:lnTo>
                    <a:pt x="596" y="177"/>
                  </a:lnTo>
                  <a:lnTo>
                    <a:pt x="602" y="190"/>
                  </a:lnTo>
                  <a:lnTo>
                    <a:pt x="608" y="205"/>
                  </a:lnTo>
                  <a:lnTo>
                    <a:pt x="612" y="222"/>
                  </a:lnTo>
                  <a:lnTo>
                    <a:pt x="614" y="238"/>
                  </a:lnTo>
                  <a:lnTo>
                    <a:pt x="615" y="255"/>
                  </a:lnTo>
                  <a:lnTo>
                    <a:pt x="614" y="272"/>
                  </a:lnTo>
                  <a:lnTo>
                    <a:pt x="612" y="288"/>
                  </a:lnTo>
                  <a:lnTo>
                    <a:pt x="608" y="304"/>
                  </a:lnTo>
                  <a:lnTo>
                    <a:pt x="602" y="319"/>
                  </a:lnTo>
                  <a:lnTo>
                    <a:pt x="596" y="334"/>
                  </a:lnTo>
                  <a:lnTo>
                    <a:pt x="587" y="347"/>
                  </a:lnTo>
                  <a:lnTo>
                    <a:pt x="578" y="360"/>
                  </a:lnTo>
                  <a:lnTo>
                    <a:pt x="567" y="372"/>
                  </a:lnTo>
                  <a:lnTo>
                    <a:pt x="555" y="382"/>
                  </a:lnTo>
                  <a:lnTo>
                    <a:pt x="542" y="392"/>
                  </a:lnTo>
                  <a:lnTo>
                    <a:pt x="530" y="401"/>
                  </a:lnTo>
                  <a:lnTo>
                    <a:pt x="515" y="407"/>
                  </a:lnTo>
                  <a:lnTo>
                    <a:pt x="499" y="412"/>
                  </a:lnTo>
                  <a:lnTo>
                    <a:pt x="483" y="417"/>
                  </a:lnTo>
                  <a:lnTo>
                    <a:pt x="467" y="420"/>
                  </a:lnTo>
                  <a:lnTo>
                    <a:pt x="450" y="420"/>
                  </a:lnTo>
                  <a:lnTo>
                    <a:pt x="450" y="420"/>
                  </a:lnTo>
                  <a:close/>
                  <a:moveTo>
                    <a:pt x="897" y="245"/>
                  </a:moveTo>
                  <a:lnTo>
                    <a:pt x="888" y="233"/>
                  </a:lnTo>
                  <a:lnTo>
                    <a:pt x="862" y="205"/>
                  </a:lnTo>
                  <a:lnTo>
                    <a:pt x="843" y="187"/>
                  </a:lnTo>
                  <a:lnTo>
                    <a:pt x="821" y="167"/>
                  </a:lnTo>
                  <a:lnTo>
                    <a:pt x="796" y="145"/>
                  </a:lnTo>
                  <a:lnTo>
                    <a:pt x="768" y="123"/>
                  </a:lnTo>
                  <a:lnTo>
                    <a:pt x="738" y="101"/>
                  </a:lnTo>
                  <a:lnTo>
                    <a:pt x="705" y="80"/>
                  </a:lnTo>
                  <a:lnTo>
                    <a:pt x="687" y="69"/>
                  </a:lnTo>
                  <a:lnTo>
                    <a:pt x="669" y="60"/>
                  </a:lnTo>
                  <a:lnTo>
                    <a:pt x="650" y="49"/>
                  </a:lnTo>
                  <a:lnTo>
                    <a:pt x="629" y="40"/>
                  </a:lnTo>
                  <a:lnTo>
                    <a:pt x="609" y="32"/>
                  </a:lnTo>
                  <a:lnTo>
                    <a:pt x="587" y="24"/>
                  </a:lnTo>
                  <a:lnTo>
                    <a:pt x="566" y="17"/>
                  </a:lnTo>
                  <a:lnTo>
                    <a:pt x="543" y="11"/>
                  </a:lnTo>
                  <a:lnTo>
                    <a:pt x="521" y="6"/>
                  </a:lnTo>
                  <a:lnTo>
                    <a:pt x="497" y="3"/>
                  </a:lnTo>
                  <a:lnTo>
                    <a:pt x="474" y="1"/>
                  </a:lnTo>
                  <a:lnTo>
                    <a:pt x="450" y="0"/>
                  </a:lnTo>
                  <a:lnTo>
                    <a:pt x="427" y="1"/>
                  </a:lnTo>
                  <a:lnTo>
                    <a:pt x="403" y="3"/>
                  </a:lnTo>
                  <a:lnTo>
                    <a:pt x="379" y="6"/>
                  </a:lnTo>
                  <a:lnTo>
                    <a:pt x="357" y="11"/>
                  </a:lnTo>
                  <a:lnTo>
                    <a:pt x="334" y="17"/>
                  </a:lnTo>
                  <a:lnTo>
                    <a:pt x="313" y="24"/>
                  </a:lnTo>
                  <a:lnTo>
                    <a:pt x="291" y="32"/>
                  </a:lnTo>
                  <a:lnTo>
                    <a:pt x="271" y="40"/>
                  </a:lnTo>
                  <a:lnTo>
                    <a:pt x="252" y="49"/>
                  </a:lnTo>
                  <a:lnTo>
                    <a:pt x="232" y="60"/>
                  </a:lnTo>
                  <a:lnTo>
                    <a:pt x="213" y="69"/>
                  </a:lnTo>
                  <a:lnTo>
                    <a:pt x="196" y="80"/>
                  </a:lnTo>
                  <a:lnTo>
                    <a:pt x="163" y="101"/>
                  </a:lnTo>
                  <a:lnTo>
                    <a:pt x="133" y="123"/>
                  </a:lnTo>
                  <a:lnTo>
                    <a:pt x="105" y="145"/>
                  </a:lnTo>
                  <a:lnTo>
                    <a:pt x="79" y="167"/>
                  </a:lnTo>
                  <a:lnTo>
                    <a:pt x="58" y="187"/>
                  </a:lnTo>
                  <a:lnTo>
                    <a:pt x="39" y="205"/>
                  </a:lnTo>
                  <a:lnTo>
                    <a:pt x="13" y="233"/>
                  </a:lnTo>
                  <a:lnTo>
                    <a:pt x="3" y="245"/>
                  </a:lnTo>
                  <a:lnTo>
                    <a:pt x="1" y="249"/>
                  </a:lnTo>
                  <a:lnTo>
                    <a:pt x="0" y="255"/>
                  </a:lnTo>
                  <a:lnTo>
                    <a:pt x="0" y="260"/>
                  </a:lnTo>
                  <a:lnTo>
                    <a:pt x="3" y="264"/>
                  </a:lnTo>
                  <a:lnTo>
                    <a:pt x="14" y="278"/>
                  </a:lnTo>
                  <a:lnTo>
                    <a:pt x="42" y="309"/>
                  </a:lnTo>
                  <a:lnTo>
                    <a:pt x="61" y="330"/>
                  </a:lnTo>
                  <a:lnTo>
                    <a:pt x="83" y="351"/>
                  </a:lnTo>
                  <a:lnTo>
                    <a:pt x="109" y="375"/>
                  </a:lnTo>
                  <a:lnTo>
                    <a:pt x="137" y="398"/>
                  </a:lnTo>
                  <a:lnTo>
                    <a:pt x="153" y="410"/>
                  </a:lnTo>
                  <a:lnTo>
                    <a:pt x="169" y="422"/>
                  </a:lnTo>
                  <a:lnTo>
                    <a:pt x="185" y="434"/>
                  </a:lnTo>
                  <a:lnTo>
                    <a:pt x="203" y="446"/>
                  </a:lnTo>
                  <a:lnTo>
                    <a:pt x="221" y="456"/>
                  </a:lnTo>
                  <a:lnTo>
                    <a:pt x="239" y="467"/>
                  </a:lnTo>
                  <a:lnTo>
                    <a:pt x="258" y="477"/>
                  </a:lnTo>
                  <a:lnTo>
                    <a:pt x="277" y="486"/>
                  </a:lnTo>
                  <a:lnTo>
                    <a:pt x="298" y="495"/>
                  </a:lnTo>
                  <a:lnTo>
                    <a:pt x="318" y="502"/>
                  </a:lnTo>
                  <a:lnTo>
                    <a:pt x="340" y="509"/>
                  </a:lnTo>
                  <a:lnTo>
                    <a:pt x="361" y="514"/>
                  </a:lnTo>
                  <a:lnTo>
                    <a:pt x="383" y="520"/>
                  </a:lnTo>
                  <a:lnTo>
                    <a:pt x="405" y="523"/>
                  </a:lnTo>
                  <a:lnTo>
                    <a:pt x="428" y="525"/>
                  </a:lnTo>
                  <a:lnTo>
                    <a:pt x="450" y="525"/>
                  </a:lnTo>
                  <a:lnTo>
                    <a:pt x="473" y="525"/>
                  </a:lnTo>
                  <a:lnTo>
                    <a:pt x="495" y="523"/>
                  </a:lnTo>
                  <a:lnTo>
                    <a:pt x="518" y="520"/>
                  </a:lnTo>
                  <a:lnTo>
                    <a:pt x="539" y="514"/>
                  </a:lnTo>
                  <a:lnTo>
                    <a:pt x="561" y="509"/>
                  </a:lnTo>
                  <a:lnTo>
                    <a:pt x="582" y="502"/>
                  </a:lnTo>
                  <a:lnTo>
                    <a:pt x="602" y="495"/>
                  </a:lnTo>
                  <a:lnTo>
                    <a:pt x="623" y="486"/>
                  </a:lnTo>
                  <a:lnTo>
                    <a:pt x="642" y="477"/>
                  </a:lnTo>
                  <a:lnTo>
                    <a:pt x="661" y="467"/>
                  </a:lnTo>
                  <a:lnTo>
                    <a:pt x="680" y="456"/>
                  </a:lnTo>
                  <a:lnTo>
                    <a:pt x="698" y="446"/>
                  </a:lnTo>
                  <a:lnTo>
                    <a:pt x="715" y="434"/>
                  </a:lnTo>
                  <a:lnTo>
                    <a:pt x="731" y="422"/>
                  </a:lnTo>
                  <a:lnTo>
                    <a:pt x="747" y="410"/>
                  </a:lnTo>
                  <a:lnTo>
                    <a:pt x="763" y="398"/>
                  </a:lnTo>
                  <a:lnTo>
                    <a:pt x="791" y="375"/>
                  </a:lnTo>
                  <a:lnTo>
                    <a:pt x="817" y="351"/>
                  </a:lnTo>
                  <a:lnTo>
                    <a:pt x="839" y="330"/>
                  </a:lnTo>
                  <a:lnTo>
                    <a:pt x="859" y="309"/>
                  </a:lnTo>
                  <a:lnTo>
                    <a:pt x="887" y="278"/>
                  </a:lnTo>
                  <a:lnTo>
                    <a:pt x="898" y="264"/>
                  </a:lnTo>
                  <a:lnTo>
                    <a:pt x="901" y="260"/>
                  </a:lnTo>
                  <a:lnTo>
                    <a:pt x="901" y="255"/>
                  </a:lnTo>
                  <a:lnTo>
                    <a:pt x="901" y="249"/>
                  </a:lnTo>
                  <a:lnTo>
                    <a:pt x="897" y="245"/>
                  </a:lnTo>
                  <a:lnTo>
                    <a:pt x="897" y="24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4" name="Group 123"/>
          <p:cNvGrpSpPr/>
          <p:nvPr/>
        </p:nvGrpSpPr>
        <p:grpSpPr>
          <a:xfrm>
            <a:off x="6981177" y="1278471"/>
            <a:ext cx="462761" cy="462761"/>
            <a:chOff x="877888" y="3065463"/>
            <a:chExt cx="287338" cy="287338"/>
          </a:xfrm>
          <a:solidFill>
            <a:schemeClr val="accent4"/>
          </a:solidFill>
        </p:grpSpPr>
        <p:sp>
          <p:nvSpPr>
            <p:cNvPr id="125" name="Freeform 377"/>
            <p:cNvSpPr>
              <a:spLocks/>
            </p:cNvSpPr>
            <p:nvPr/>
          </p:nvSpPr>
          <p:spPr bwMode="auto">
            <a:xfrm>
              <a:off x="1027113" y="3214688"/>
              <a:ext cx="19050" cy="46038"/>
            </a:xfrm>
            <a:custGeom>
              <a:avLst/>
              <a:gdLst>
                <a:gd name="T0" fmla="*/ 0 w 60"/>
                <a:gd name="T1" fmla="*/ 147 h 147"/>
                <a:gd name="T2" fmla="*/ 6 w 60"/>
                <a:gd name="T3" fmla="*/ 146 h 147"/>
                <a:gd name="T4" fmla="*/ 12 w 60"/>
                <a:gd name="T5" fmla="*/ 144 h 147"/>
                <a:gd name="T6" fmla="*/ 18 w 60"/>
                <a:gd name="T7" fmla="*/ 141 h 147"/>
                <a:gd name="T8" fmla="*/ 24 w 60"/>
                <a:gd name="T9" fmla="*/ 138 h 147"/>
                <a:gd name="T10" fmla="*/ 34 w 60"/>
                <a:gd name="T11" fmla="*/ 130 h 147"/>
                <a:gd name="T12" fmla="*/ 43 w 60"/>
                <a:gd name="T13" fmla="*/ 122 h 147"/>
                <a:gd name="T14" fmla="*/ 47 w 60"/>
                <a:gd name="T15" fmla="*/ 116 h 147"/>
                <a:gd name="T16" fmla="*/ 50 w 60"/>
                <a:gd name="T17" fmla="*/ 111 h 147"/>
                <a:gd name="T18" fmla="*/ 53 w 60"/>
                <a:gd name="T19" fmla="*/ 105 h 147"/>
                <a:gd name="T20" fmla="*/ 55 w 60"/>
                <a:gd name="T21" fmla="*/ 99 h 147"/>
                <a:gd name="T22" fmla="*/ 58 w 60"/>
                <a:gd name="T23" fmla="*/ 94 h 147"/>
                <a:gd name="T24" fmla="*/ 59 w 60"/>
                <a:gd name="T25" fmla="*/ 87 h 147"/>
                <a:gd name="T26" fmla="*/ 60 w 60"/>
                <a:gd name="T27" fmla="*/ 81 h 147"/>
                <a:gd name="T28" fmla="*/ 60 w 60"/>
                <a:gd name="T29" fmla="*/ 73 h 147"/>
                <a:gd name="T30" fmla="*/ 60 w 60"/>
                <a:gd name="T31" fmla="*/ 67 h 147"/>
                <a:gd name="T32" fmla="*/ 59 w 60"/>
                <a:gd name="T33" fmla="*/ 60 h 147"/>
                <a:gd name="T34" fmla="*/ 58 w 60"/>
                <a:gd name="T35" fmla="*/ 54 h 147"/>
                <a:gd name="T36" fmla="*/ 55 w 60"/>
                <a:gd name="T37" fmla="*/ 48 h 147"/>
                <a:gd name="T38" fmla="*/ 53 w 60"/>
                <a:gd name="T39" fmla="*/ 42 h 147"/>
                <a:gd name="T40" fmla="*/ 50 w 60"/>
                <a:gd name="T41" fmla="*/ 36 h 147"/>
                <a:gd name="T42" fmla="*/ 47 w 60"/>
                <a:gd name="T43" fmla="*/ 30 h 147"/>
                <a:gd name="T44" fmla="*/ 43 w 60"/>
                <a:gd name="T45" fmla="*/ 26 h 147"/>
                <a:gd name="T46" fmla="*/ 34 w 60"/>
                <a:gd name="T47" fmla="*/ 16 h 147"/>
                <a:gd name="T48" fmla="*/ 24 w 60"/>
                <a:gd name="T49" fmla="*/ 9 h 147"/>
                <a:gd name="T50" fmla="*/ 18 w 60"/>
                <a:gd name="T51" fmla="*/ 6 h 147"/>
                <a:gd name="T52" fmla="*/ 12 w 60"/>
                <a:gd name="T53" fmla="*/ 4 h 147"/>
                <a:gd name="T54" fmla="*/ 6 w 60"/>
                <a:gd name="T55" fmla="*/ 1 h 147"/>
                <a:gd name="T56" fmla="*/ 0 w 60"/>
                <a:gd name="T57" fmla="*/ 0 h 147"/>
                <a:gd name="T58" fmla="*/ 0 w 60"/>
                <a:gd name="T59"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147">
                  <a:moveTo>
                    <a:pt x="0" y="147"/>
                  </a:moveTo>
                  <a:lnTo>
                    <a:pt x="6" y="146"/>
                  </a:lnTo>
                  <a:lnTo>
                    <a:pt x="12" y="144"/>
                  </a:lnTo>
                  <a:lnTo>
                    <a:pt x="18" y="141"/>
                  </a:lnTo>
                  <a:lnTo>
                    <a:pt x="24" y="138"/>
                  </a:lnTo>
                  <a:lnTo>
                    <a:pt x="34" y="130"/>
                  </a:lnTo>
                  <a:lnTo>
                    <a:pt x="43" y="122"/>
                  </a:lnTo>
                  <a:lnTo>
                    <a:pt x="47" y="116"/>
                  </a:lnTo>
                  <a:lnTo>
                    <a:pt x="50" y="111"/>
                  </a:lnTo>
                  <a:lnTo>
                    <a:pt x="53" y="105"/>
                  </a:lnTo>
                  <a:lnTo>
                    <a:pt x="55" y="99"/>
                  </a:lnTo>
                  <a:lnTo>
                    <a:pt x="58" y="94"/>
                  </a:lnTo>
                  <a:lnTo>
                    <a:pt x="59" y="87"/>
                  </a:lnTo>
                  <a:lnTo>
                    <a:pt x="60" y="81"/>
                  </a:lnTo>
                  <a:lnTo>
                    <a:pt x="60" y="73"/>
                  </a:lnTo>
                  <a:lnTo>
                    <a:pt x="60" y="67"/>
                  </a:lnTo>
                  <a:lnTo>
                    <a:pt x="59" y="60"/>
                  </a:lnTo>
                  <a:lnTo>
                    <a:pt x="58" y="54"/>
                  </a:lnTo>
                  <a:lnTo>
                    <a:pt x="55" y="48"/>
                  </a:lnTo>
                  <a:lnTo>
                    <a:pt x="53" y="42"/>
                  </a:lnTo>
                  <a:lnTo>
                    <a:pt x="50" y="36"/>
                  </a:lnTo>
                  <a:lnTo>
                    <a:pt x="47" y="30"/>
                  </a:lnTo>
                  <a:lnTo>
                    <a:pt x="43" y="26"/>
                  </a:lnTo>
                  <a:lnTo>
                    <a:pt x="34" y="16"/>
                  </a:lnTo>
                  <a:lnTo>
                    <a:pt x="24" y="9"/>
                  </a:lnTo>
                  <a:lnTo>
                    <a:pt x="18" y="6"/>
                  </a:lnTo>
                  <a:lnTo>
                    <a:pt x="12" y="4"/>
                  </a:lnTo>
                  <a:lnTo>
                    <a:pt x="6" y="1"/>
                  </a:lnTo>
                  <a:lnTo>
                    <a:pt x="0" y="0"/>
                  </a:lnTo>
                  <a:lnTo>
                    <a:pt x="0" y="14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26" name="Freeform 378"/>
            <p:cNvSpPr>
              <a:spLocks/>
            </p:cNvSpPr>
            <p:nvPr/>
          </p:nvSpPr>
          <p:spPr bwMode="auto">
            <a:xfrm>
              <a:off x="998538" y="3157538"/>
              <a:ext cx="19050" cy="46038"/>
            </a:xfrm>
            <a:custGeom>
              <a:avLst/>
              <a:gdLst>
                <a:gd name="T0" fmla="*/ 0 w 60"/>
                <a:gd name="T1" fmla="*/ 74 h 148"/>
                <a:gd name="T2" fmla="*/ 0 w 60"/>
                <a:gd name="T3" fmla="*/ 81 h 148"/>
                <a:gd name="T4" fmla="*/ 1 w 60"/>
                <a:gd name="T5" fmla="*/ 87 h 148"/>
                <a:gd name="T6" fmla="*/ 3 w 60"/>
                <a:gd name="T7" fmla="*/ 93 h 148"/>
                <a:gd name="T8" fmla="*/ 4 w 60"/>
                <a:gd name="T9" fmla="*/ 100 h 148"/>
                <a:gd name="T10" fmla="*/ 7 w 60"/>
                <a:gd name="T11" fmla="*/ 106 h 148"/>
                <a:gd name="T12" fmla="*/ 9 w 60"/>
                <a:gd name="T13" fmla="*/ 112 h 148"/>
                <a:gd name="T14" fmla="*/ 13 w 60"/>
                <a:gd name="T15" fmla="*/ 117 h 148"/>
                <a:gd name="T16" fmla="*/ 17 w 60"/>
                <a:gd name="T17" fmla="*/ 122 h 148"/>
                <a:gd name="T18" fmla="*/ 25 w 60"/>
                <a:gd name="T19" fmla="*/ 131 h 148"/>
                <a:gd name="T20" fmla="*/ 36 w 60"/>
                <a:gd name="T21" fmla="*/ 138 h 148"/>
                <a:gd name="T22" fmla="*/ 41 w 60"/>
                <a:gd name="T23" fmla="*/ 142 h 148"/>
                <a:gd name="T24" fmla="*/ 48 w 60"/>
                <a:gd name="T25" fmla="*/ 144 h 148"/>
                <a:gd name="T26" fmla="*/ 53 w 60"/>
                <a:gd name="T27" fmla="*/ 146 h 148"/>
                <a:gd name="T28" fmla="*/ 60 w 60"/>
                <a:gd name="T29" fmla="*/ 148 h 148"/>
                <a:gd name="T30" fmla="*/ 60 w 60"/>
                <a:gd name="T31" fmla="*/ 0 h 148"/>
                <a:gd name="T32" fmla="*/ 53 w 60"/>
                <a:gd name="T33" fmla="*/ 2 h 148"/>
                <a:gd name="T34" fmla="*/ 48 w 60"/>
                <a:gd name="T35" fmla="*/ 4 h 148"/>
                <a:gd name="T36" fmla="*/ 41 w 60"/>
                <a:gd name="T37" fmla="*/ 7 h 148"/>
                <a:gd name="T38" fmla="*/ 36 w 60"/>
                <a:gd name="T39" fmla="*/ 10 h 148"/>
                <a:gd name="T40" fmla="*/ 25 w 60"/>
                <a:gd name="T41" fmla="*/ 17 h 148"/>
                <a:gd name="T42" fmla="*/ 17 w 60"/>
                <a:gd name="T43" fmla="*/ 26 h 148"/>
                <a:gd name="T44" fmla="*/ 13 w 60"/>
                <a:gd name="T45" fmla="*/ 31 h 148"/>
                <a:gd name="T46" fmla="*/ 9 w 60"/>
                <a:gd name="T47" fmla="*/ 37 h 148"/>
                <a:gd name="T48" fmla="*/ 7 w 60"/>
                <a:gd name="T49" fmla="*/ 42 h 148"/>
                <a:gd name="T50" fmla="*/ 4 w 60"/>
                <a:gd name="T51" fmla="*/ 48 h 148"/>
                <a:gd name="T52" fmla="*/ 3 w 60"/>
                <a:gd name="T53" fmla="*/ 55 h 148"/>
                <a:gd name="T54" fmla="*/ 1 w 60"/>
                <a:gd name="T55" fmla="*/ 61 h 148"/>
                <a:gd name="T56" fmla="*/ 0 w 60"/>
                <a:gd name="T57" fmla="*/ 68 h 148"/>
                <a:gd name="T58" fmla="*/ 0 w 60"/>
                <a:gd name="T59" fmla="*/ 74 h 148"/>
                <a:gd name="T60" fmla="*/ 0 w 60"/>
                <a:gd name="T61" fmla="*/ 7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 h="148">
                  <a:moveTo>
                    <a:pt x="0" y="74"/>
                  </a:moveTo>
                  <a:lnTo>
                    <a:pt x="0" y="81"/>
                  </a:lnTo>
                  <a:lnTo>
                    <a:pt x="1" y="87"/>
                  </a:lnTo>
                  <a:lnTo>
                    <a:pt x="3" y="93"/>
                  </a:lnTo>
                  <a:lnTo>
                    <a:pt x="4" y="100"/>
                  </a:lnTo>
                  <a:lnTo>
                    <a:pt x="7" y="106"/>
                  </a:lnTo>
                  <a:lnTo>
                    <a:pt x="9" y="112"/>
                  </a:lnTo>
                  <a:lnTo>
                    <a:pt x="13" y="117"/>
                  </a:lnTo>
                  <a:lnTo>
                    <a:pt x="17" y="122"/>
                  </a:lnTo>
                  <a:lnTo>
                    <a:pt x="25" y="131"/>
                  </a:lnTo>
                  <a:lnTo>
                    <a:pt x="36" y="138"/>
                  </a:lnTo>
                  <a:lnTo>
                    <a:pt x="41" y="142"/>
                  </a:lnTo>
                  <a:lnTo>
                    <a:pt x="48" y="144"/>
                  </a:lnTo>
                  <a:lnTo>
                    <a:pt x="53" y="146"/>
                  </a:lnTo>
                  <a:lnTo>
                    <a:pt x="60" y="148"/>
                  </a:lnTo>
                  <a:lnTo>
                    <a:pt x="60" y="0"/>
                  </a:lnTo>
                  <a:lnTo>
                    <a:pt x="53" y="2"/>
                  </a:lnTo>
                  <a:lnTo>
                    <a:pt x="48" y="4"/>
                  </a:lnTo>
                  <a:lnTo>
                    <a:pt x="41" y="7"/>
                  </a:lnTo>
                  <a:lnTo>
                    <a:pt x="36" y="10"/>
                  </a:lnTo>
                  <a:lnTo>
                    <a:pt x="25" y="17"/>
                  </a:lnTo>
                  <a:lnTo>
                    <a:pt x="17" y="26"/>
                  </a:lnTo>
                  <a:lnTo>
                    <a:pt x="13" y="31"/>
                  </a:lnTo>
                  <a:lnTo>
                    <a:pt x="9" y="37"/>
                  </a:lnTo>
                  <a:lnTo>
                    <a:pt x="7" y="42"/>
                  </a:lnTo>
                  <a:lnTo>
                    <a:pt x="4" y="48"/>
                  </a:lnTo>
                  <a:lnTo>
                    <a:pt x="3" y="55"/>
                  </a:lnTo>
                  <a:lnTo>
                    <a:pt x="1" y="61"/>
                  </a:lnTo>
                  <a:lnTo>
                    <a:pt x="0" y="68"/>
                  </a:lnTo>
                  <a:lnTo>
                    <a:pt x="0" y="74"/>
                  </a:lnTo>
                  <a:lnTo>
                    <a:pt x="0" y="7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27" name="Freeform 379"/>
            <p:cNvSpPr>
              <a:spLocks noEditPoints="1"/>
            </p:cNvSpPr>
            <p:nvPr/>
          </p:nvSpPr>
          <p:spPr bwMode="auto">
            <a:xfrm>
              <a:off x="877888" y="3065463"/>
              <a:ext cx="287338" cy="287338"/>
            </a:xfrm>
            <a:custGeom>
              <a:avLst/>
              <a:gdLst>
                <a:gd name="T0" fmla="*/ 536 w 903"/>
                <a:gd name="T1" fmla="*/ 604 h 903"/>
                <a:gd name="T2" fmla="*/ 475 w 903"/>
                <a:gd name="T3" fmla="*/ 644 h 903"/>
                <a:gd name="T4" fmla="*/ 457 w 903"/>
                <a:gd name="T5" fmla="*/ 706 h 903"/>
                <a:gd name="T6" fmla="*/ 437 w 903"/>
                <a:gd name="T7" fmla="*/ 698 h 903"/>
                <a:gd name="T8" fmla="*/ 393 w 903"/>
                <a:gd name="T9" fmla="*/ 629 h 903"/>
                <a:gd name="T10" fmla="*/ 350 w 903"/>
                <a:gd name="T11" fmla="*/ 570 h 903"/>
                <a:gd name="T12" fmla="*/ 352 w 903"/>
                <a:gd name="T13" fmla="*/ 529 h 903"/>
                <a:gd name="T14" fmla="*/ 373 w 903"/>
                <a:gd name="T15" fmla="*/ 533 h 903"/>
                <a:gd name="T16" fmla="*/ 383 w 903"/>
                <a:gd name="T17" fmla="*/ 573 h 903"/>
                <a:gd name="T18" fmla="*/ 429 w 903"/>
                <a:gd name="T19" fmla="*/ 614 h 903"/>
                <a:gd name="T20" fmla="*/ 385 w 903"/>
                <a:gd name="T21" fmla="*/ 443 h 903"/>
                <a:gd name="T22" fmla="*/ 348 w 903"/>
                <a:gd name="T23" fmla="*/ 380 h 903"/>
                <a:gd name="T24" fmla="*/ 361 w 903"/>
                <a:gd name="T25" fmla="*/ 306 h 903"/>
                <a:gd name="T26" fmla="*/ 417 w 903"/>
                <a:gd name="T27" fmla="*/ 261 h 903"/>
                <a:gd name="T28" fmla="*/ 442 w 903"/>
                <a:gd name="T29" fmla="*/ 198 h 903"/>
                <a:gd name="T30" fmla="*/ 463 w 903"/>
                <a:gd name="T31" fmla="*/ 202 h 903"/>
                <a:gd name="T32" fmla="*/ 502 w 903"/>
                <a:gd name="T33" fmla="*/ 269 h 903"/>
                <a:gd name="T34" fmla="*/ 549 w 903"/>
                <a:gd name="T35" fmla="*/ 324 h 903"/>
                <a:gd name="T36" fmla="*/ 551 w 903"/>
                <a:gd name="T37" fmla="*/ 372 h 903"/>
                <a:gd name="T38" fmla="*/ 531 w 903"/>
                <a:gd name="T39" fmla="*/ 372 h 903"/>
                <a:gd name="T40" fmla="*/ 521 w 903"/>
                <a:gd name="T41" fmla="*/ 335 h 903"/>
                <a:gd name="T42" fmla="*/ 478 w 903"/>
                <a:gd name="T43" fmla="*/ 291 h 903"/>
                <a:gd name="T44" fmla="*/ 510 w 903"/>
                <a:gd name="T45" fmla="*/ 454 h 903"/>
                <a:gd name="T46" fmla="*/ 553 w 903"/>
                <a:gd name="T47" fmla="*/ 513 h 903"/>
                <a:gd name="T48" fmla="*/ 890 w 903"/>
                <a:gd name="T49" fmla="*/ 404 h 903"/>
                <a:gd name="T50" fmla="*/ 874 w 903"/>
                <a:gd name="T51" fmla="*/ 327 h 903"/>
                <a:gd name="T52" fmla="*/ 839 w 903"/>
                <a:gd name="T53" fmla="*/ 240 h 903"/>
                <a:gd name="T54" fmla="*/ 795 w 903"/>
                <a:gd name="T55" fmla="*/ 174 h 903"/>
                <a:gd name="T56" fmla="*/ 741 w 903"/>
                <a:gd name="T57" fmla="*/ 112 h 903"/>
                <a:gd name="T58" fmla="*/ 675 w 903"/>
                <a:gd name="T59" fmla="*/ 85 h 903"/>
                <a:gd name="T60" fmla="*/ 601 w 903"/>
                <a:gd name="T61" fmla="*/ 27 h 903"/>
                <a:gd name="T62" fmla="*/ 517 w 903"/>
                <a:gd name="T63" fmla="*/ 29 h 903"/>
                <a:gd name="T64" fmla="*/ 427 w 903"/>
                <a:gd name="T65" fmla="*/ 3 h 903"/>
                <a:gd name="T66" fmla="*/ 351 w 903"/>
                <a:gd name="T67" fmla="*/ 35 h 903"/>
                <a:gd name="T68" fmla="*/ 258 w 903"/>
                <a:gd name="T69" fmla="*/ 47 h 903"/>
                <a:gd name="T70" fmla="*/ 196 w 903"/>
                <a:gd name="T71" fmla="*/ 106 h 903"/>
                <a:gd name="T72" fmla="*/ 132 w 903"/>
                <a:gd name="T73" fmla="*/ 132 h 903"/>
                <a:gd name="T74" fmla="*/ 110 w 903"/>
                <a:gd name="T75" fmla="*/ 223 h 903"/>
                <a:gd name="T76" fmla="*/ 34 w 903"/>
                <a:gd name="T77" fmla="*/ 278 h 903"/>
                <a:gd name="T78" fmla="*/ 48 w 903"/>
                <a:gd name="T79" fmla="*/ 371 h 903"/>
                <a:gd name="T80" fmla="*/ 0 w 903"/>
                <a:gd name="T81" fmla="*/ 451 h 903"/>
                <a:gd name="T82" fmla="*/ 48 w 903"/>
                <a:gd name="T83" fmla="*/ 532 h 903"/>
                <a:gd name="T84" fmla="*/ 34 w 903"/>
                <a:gd name="T85" fmla="*/ 624 h 903"/>
                <a:gd name="T86" fmla="*/ 110 w 903"/>
                <a:gd name="T87" fmla="*/ 680 h 903"/>
                <a:gd name="T88" fmla="*/ 132 w 903"/>
                <a:gd name="T89" fmla="*/ 771 h 903"/>
                <a:gd name="T90" fmla="*/ 196 w 903"/>
                <a:gd name="T91" fmla="*/ 798 h 903"/>
                <a:gd name="T92" fmla="*/ 258 w 903"/>
                <a:gd name="T93" fmla="*/ 856 h 903"/>
                <a:gd name="T94" fmla="*/ 351 w 903"/>
                <a:gd name="T95" fmla="*/ 867 h 903"/>
                <a:gd name="T96" fmla="*/ 427 w 903"/>
                <a:gd name="T97" fmla="*/ 900 h 903"/>
                <a:gd name="T98" fmla="*/ 517 w 903"/>
                <a:gd name="T99" fmla="*/ 875 h 903"/>
                <a:gd name="T100" fmla="*/ 601 w 903"/>
                <a:gd name="T101" fmla="*/ 875 h 903"/>
                <a:gd name="T102" fmla="*/ 675 w 903"/>
                <a:gd name="T103" fmla="*/ 817 h 903"/>
                <a:gd name="T104" fmla="*/ 741 w 903"/>
                <a:gd name="T105" fmla="*/ 790 h 903"/>
                <a:gd name="T106" fmla="*/ 795 w 903"/>
                <a:gd name="T107" fmla="*/ 728 h 903"/>
                <a:gd name="T108" fmla="*/ 839 w 903"/>
                <a:gd name="T109" fmla="*/ 663 h 903"/>
                <a:gd name="T110" fmla="*/ 874 w 903"/>
                <a:gd name="T111" fmla="*/ 576 h 903"/>
                <a:gd name="T112" fmla="*/ 890 w 903"/>
                <a:gd name="T113" fmla="*/ 498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3" h="903">
                  <a:moveTo>
                    <a:pt x="557" y="541"/>
                  </a:moveTo>
                  <a:lnTo>
                    <a:pt x="556" y="552"/>
                  </a:lnTo>
                  <a:lnTo>
                    <a:pt x="555" y="561"/>
                  </a:lnTo>
                  <a:lnTo>
                    <a:pt x="553" y="570"/>
                  </a:lnTo>
                  <a:lnTo>
                    <a:pt x="549" y="579"/>
                  </a:lnTo>
                  <a:lnTo>
                    <a:pt x="546" y="587"/>
                  </a:lnTo>
                  <a:lnTo>
                    <a:pt x="541" y="596"/>
                  </a:lnTo>
                  <a:lnTo>
                    <a:pt x="536" y="604"/>
                  </a:lnTo>
                  <a:lnTo>
                    <a:pt x="530" y="611"/>
                  </a:lnTo>
                  <a:lnTo>
                    <a:pt x="524" y="617"/>
                  </a:lnTo>
                  <a:lnTo>
                    <a:pt x="517" y="624"/>
                  </a:lnTo>
                  <a:lnTo>
                    <a:pt x="510" y="629"/>
                  </a:lnTo>
                  <a:lnTo>
                    <a:pt x="502" y="634"/>
                  </a:lnTo>
                  <a:lnTo>
                    <a:pt x="494" y="638"/>
                  </a:lnTo>
                  <a:lnTo>
                    <a:pt x="485" y="641"/>
                  </a:lnTo>
                  <a:lnTo>
                    <a:pt x="475" y="644"/>
                  </a:lnTo>
                  <a:lnTo>
                    <a:pt x="466" y="645"/>
                  </a:lnTo>
                  <a:lnTo>
                    <a:pt x="466" y="693"/>
                  </a:lnTo>
                  <a:lnTo>
                    <a:pt x="466" y="696"/>
                  </a:lnTo>
                  <a:lnTo>
                    <a:pt x="465" y="698"/>
                  </a:lnTo>
                  <a:lnTo>
                    <a:pt x="463" y="701"/>
                  </a:lnTo>
                  <a:lnTo>
                    <a:pt x="461" y="703"/>
                  </a:lnTo>
                  <a:lnTo>
                    <a:pt x="459" y="704"/>
                  </a:lnTo>
                  <a:lnTo>
                    <a:pt x="457" y="706"/>
                  </a:lnTo>
                  <a:lnTo>
                    <a:pt x="454" y="706"/>
                  </a:lnTo>
                  <a:lnTo>
                    <a:pt x="451" y="708"/>
                  </a:lnTo>
                  <a:lnTo>
                    <a:pt x="447" y="706"/>
                  </a:lnTo>
                  <a:lnTo>
                    <a:pt x="445" y="706"/>
                  </a:lnTo>
                  <a:lnTo>
                    <a:pt x="442" y="704"/>
                  </a:lnTo>
                  <a:lnTo>
                    <a:pt x="440" y="703"/>
                  </a:lnTo>
                  <a:lnTo>
                    <a:pt x="439" y="701"/>
                  </a:lnTo>
                  <a:lnTo>
                    <a:pt x="437" y="698"/>
                  </a:lnTo>
                  <a:lnTo>
                    <a:pt x="437" y="696"/>
                  </a:lnTo>
                  <a:lnTo>
                    <a:pt x="436" y="693"/>
                  </a:lnTo>
                  <a:lnTo>
                    <a:pt x="436" y="645"/>
                  </a:lnTo>
                  <a:lnTo>
                    <a:pt x="426" y="644"/>
                  </a:lnTo>
                  <a:lnTo>
                    <a:pt x="417" y="641"/>
                  </a:lnTo>
                  <a:lnTo>
                    <a:pt x="409" y="638"/>
                  </a:lnTo>
                  <a:lnTo>
                    <a:pt x="400" y="634"/>
                  </a:lnTo>
                  <a:lnTo>
                    <a:pt x="393" y="629"/>
                  </a:lnTo>
                  <a:lnTo>
                    <a:pt x="385" y="624"/>
                  </a:lnTo>
                  <a:lnTo>
                    <a:pt x="378" y="617"/>
                  </a:lnTo>
                  <a:lnTo>
                    <a:pt x="371" y="611"/>
                  </a:lnTo>
                  <a:lnTo>
                    <a:pt x="366" y="604"/>
                  </a:lnTo>
                  <a:lnTo>
                    <a:pt x="361" y="596"/>
                  </a:lnTo>
                  <a:lnTo>
                    <a:pt x="356" y="587"/>
                  </a:lnTo>
                  <a:lnTo>
                    <a:pt x="353" y="579"/>
                  </a:lnTo>
                  <a:lnTo>
                    <a:pt x="350" y="570"/>
                  </a:lnTo>
                  <a:lnTo>
                    <a:pt x="348" y="561"/>
                  </a:lnTo>
                  <a:lnTo>
                    <a:pt x="346" y="552"/>
                  </a:lnTo>
                  <a:lnTo>
                    <a:pt x="346" y="541"/>
                  </a:lnTo>
                  <a:lnTo>
                    <a:pt x="346" y="539"/>
                  </a:lnTo>
                  <a:lnTo>
                    <a:pt x="347" y="536"/>
                  </a:lnTo>
                  <a:lnTo>
                    <a:pt x="348" y="533"/>
                  </a:lnTo>
                  <a:lnTo>
                    <a:pt x="350" y="531"/>
                  </a:lnTo>
                  <a:lnTo>
                    <a:pt x="352" y="529"/>
                  </a:lnTo>
                  <a:lnTo>
                    <a:pt x="355" y="527"/>
                  </a:lnTo>
                  <a:lnTo>
                    <a:pt x="357" y="527"/>
                  </a:lnTo>
                  <a:lnTo>
                    <a:pt x="361" y="526"/>
                  </a:lnTo>
                  <a:lnTo>
                    <a:pt x="364" y="527"/>
                  </a:lnTo>
                  <a:lnTo>
                    <a:pt x="367" y="527"/>
                  </a:lnTo>
                  <a:lnTo>
                    <a:pt x="369" y="529"/>
                  </a:lnTo>
                  <a:lnTo>
                    <a:pt x="371" y="531"/>
                  </a:lnTo>
                  <a:lnTo>
                    <a:pt x="373" y="533"/>
                  </a:lnTo>
                  <a:lnTo>
                    <a:pt x="374" y="536"/>
                  </a:lnTo>
                  <a:lnTo>
                    <a:pt x="376" y="539"/>
                  </a:lnTo>
                  <a:lnTo>
                    <a:pt x="376" y="541"/>
                  </a:lnTo>
                  <a:lnTo>
                    <a:pt x="376" y="549"/>
                  </a:lnTo>
                  <a:lnTo>
                    <a:pt x="377" y="555"/>
                  </a:lnTo>
                  <a:lnTo>
                    <a:pt x="379" y="562"/>
                  </a:lnTo>
                  <a:lnTo>
                    <a:pt x="380" y="567"/>
                  </a:lnTo>
                  <a:lnTo>
                    <a:pt x="383" y="573"/>
                  </a:lnTo>
                  <a:lnTo>
                    <a:pt x="385" y="579"/>
                  </a:lnTo>
                  <a:lnTo>
                    <a:pt x="389" y="584"/>
                  </a:lnTo>
                  <a:lnTo>
                    <a:pt x="393" y="590"/>
                  </a:lnTo>
                  <a:lnTo>
                    <a:pt x="401" y="598"/>
                  </a:lnTo>
                  <a:lnTo>
                    <a:pt x="412" y="606"/>
                  </a:lnTo>
                  <a:lnTo>
                    <a:pt x="417" y="609"/>
                  </a:lnTo>
                  <a:lnTo>
                    <a:pt x="424" y="612"/>
                  </a:lnTo>
                  <a:lnTo>
                    <a:pt x="429" y="614"/>
                  </a:lnTo>
                  <a:lnTo>
                    <a:pt x="436" y="615"/>
                  </a:lnTo>
                  <a:lnTo>
                    <a:pt x="436" y="465"/>
                  </a:lnTo>
                  <a:lnTo>
                    <a:pt x="426" y="463"/>
                  </a:lnTo>
                  <a:lnTo>
                    <a:pt x="417" y="461"/>
                  </a:lnTo>
                  <a:lnTo>
                    <a:pt x="409" y="458"/>
                  </a:lnTo>
                  <a:lnTo>
                    <a:pt x="400" y="453"/>
                  </a:lnTo>
                  <a:lnTo>
                    <a:pt x="393" y="448"/>
                  </a:lnTo>
                  <a:lnTo>
                    <a:pt x="385" y="443"/>
                  </a:lnTo>
                  <a:lnTo>
                    <a:pt x="378" y="437"/>
                  </a:lnTo>
                  <a:lnTo>
                    <a:pt x="371" y="430"/>
                  </a:lnTo>
                  <a:lnTo>
                    <a:pt x="366" y="423"/>
                  </a:lnTo>
                  <a:lnTo>
                    <a:pt x="361" y="416"/>
                  </a:lnTo>
                  <a:lnTo>
                    <a:pt x="356" y="407"/>
                  </a:lnTo>
                  <a:lnTo>
                    <a:pt x="353" y="399"/>
                  </a:lnTo>
                  <a:lnTo>
                    <a:pt x="350" y="390"/>
                  </a:lnTo>
                  <a:lnTo>
                    <a:pt x="348" y="380"/>
                  </a:lnTo>
                  <a:lnTo>
                    <a:pt x="346" y="371"/>
                  </a:lnTo>
                  <a:lnTo>
                    <a:pt x="346" y="361"/>
                  </a:lnTo>
                  <a:lnTo>
                    <a:pt x="346" y="351"/>
                  </a:lnTo>
                  <a:lnTo>
                    <a:pt x="348" y="342"/>
                  </a:lnTo>
                  <a:lnTo>
                    <a:pt x="350" y="332"/>
                  </a:lnTo>
                  <a:lnTo>
                    <a:pt x="353" y="324"/>
                  </a:lnTo>
                  <a:lnTo>
                    <a:pt x="356" y="315"/>
                  </a:lnTo>
                  <a:lnTo>
                    <a:pt x="361" y="306"/>
                  </a:lnTo>
                  <a:lnTo>
                    <a:pt x="366" y="299"/>
                  </a:lnTo>
                  <a:lnTo>
                    <a:pt x="371" y="291"/>
                  </a:lnTo>
                  <a:lnTo>
                    <a:pt x="378" y="285"/>
                  </a:lnTo>
                  <a:lnTo>
                    <a:pt x="385" y="280"/>
                  </a:lnTo>
                  <a:lnTo>
                    <a:pt x="393" y="273"/>
                  </a:lnTo>
                  <a:lnTo>
                    <a:pt x="400" y="269"/>
                  </a:lnTo>
                  <a:lnTo>
                    <a:pt x="409" y="265"/>
                  </a:lnTo>
                  <a:lnTo>
                    <a:pt x="417" y="261"/>
                  </a:lnTo>
                  <a:lnTo>
                    <a:pt x="426" y="258"/>
                  </a:lnTo>
                  <a:lnTo>
                    <a:pt x="436" y="257"/>
                  </a:lnTo>
                  <a:lnTo>
                    <a:pt x="436" y="211"/>
                  </a:lnTo>
                  <a:lnTo>
                    <a:pt x="437" y="208"/>
                  </a:lnTo>
                  <a:lnTo>
                    <a:pt x="437" y="204"/>
                  </a:lnTo>
                  <a:lnTo>
                    <a:pt x="439" y="202"/>
                  </a:lnTo>
                  <a:lnTo>
                    <a:pt x="440" y="200"/>
                  </a:lnTo>
                  <a:lnTo>
                    <a:pt x="442" y="198"/>
                  </a:lnTo>
                  <a:lnTo>
                    <a:pt x="445" y="197"/>
                  </a:lnTo>
                  <a:lnTo>
                    <a:pt x="447" y="196"/>
                  </a:lnTo>
                  <a:lnTo>
                    <a:pt x="451" y="196"/>
                  </a:lnTo>
                  <a:lnTo>
                    <a:pt x="454" y="196"/>
                  </a:lnTo>
                  <a:lnTo>
                    <a:pt x="457" y="197"/>
                  </a:lnTo>
                  <a:lnTo>
                    <a:pt x="459" y="198"/>
                  </a:lnTo>
                  <a:lnTo>
                    <a:pt x="461" y="200"/>
                  </a:lnTo>
                  <a:lnTo>
                    <a:pt x="463" y="202"/>
                  </a:lnTo>
                  <a:lnTo>
                    <a:pt x="465" y="204"/>
                  </a:lnTo>
                  <a:lnTo>
                    <a:pt x="466" y="208"/>
                  </a:lnTo>
                  <a:lnTo>
                    <a:pt x="466" y="211"/>
                  </a:lnTo>
                  <a:lnTo>
                    <a:pt x="466" y="257"/>
                  </a:lnTo>
                  <a:lnTo>
                    <a:pt x="475" y="258"/>
                  </a:lnTo>
                  <a:lnTo>
                    <a:pt x="485" y="261"/>
                  </a:lnTo>
                  <a:lnTo>
                    <a:pt x="494" y="265"/>
                  </a:lnTo>
                  <a:lnTo>
                    <a:pt x="502" y="269"/>
                  </a:lnTo>
                  <a:lnTo>
                    <a:pt x="510" y="273"/>
                  </a:lnTo>
                  <a:lnTo>
                    <a:pt x="517" y="280"/>
                  </a:lnTo>
                  <a:lnTo>
                    <a:pt x="524" y="285"/>
                  </a:lnTo>
                  <a:lnTo>
                    <a:pt x="530" y="291"/>
                  </a:lnTo>
                  <a:lnTo>
                    <a:pt x="536" y="299"/>
                  </a:lnTo>
                  <a:lnTo>
                    <a:pt x="541" y="306"/>
                  </a:lnTo>
                  <a:lnTo>
                    <a:pt x="546" y="315"/>
                  </a:lnTo>
                  <a:lnTo>
                    <a:pt x="549" y="324"/>
                  </a:lnTo>
                  <a:lnTo>
                    <a:pt x="553" y="332"/>
                  </a:lnTo>
                  <a:lnTo>
                    <a:pt x="555" y="342"/>
                  </a:lnTo>
                  <a:lnTo>
                    <a:pt x="556" y="351"/>
                  </a:lnTo>
                  <a:lnTo>
                    <a:pt x="557" y="361"/>
                  </a:lnTo>
                  <a:lnTo>
                    <a:pt x="556" y="364"/>
                  </a:lnTo>
                  <a:lnTo>
                    <a:pt x="555" y="366"/>
                  </a:lnTo>
                  <a:lnTo>
                    <a:pt x="554" y="370"/>
                  </a:lnTo>
                  <a:lnTo>
                    <a:pt x="551" y="372"/>
                  </a:lnTo>
                  <a:lnTo>
                    <a:pt x="549" y="374"/>
                  </a:lnTo>
                  <a:lnTo>
                    <a:pt x="547" y="375"/>
                  </a:lnTo>
                  <a:lnTo>
                    <a:pt x="544" y="376"/>
                  </a:lnTo>
                  <a:lnTo>
                    <a:pt x="541" y="376"/>
                  </a:lnTo>
                  <a:lnTo>
                    <a:pt x="539" y="376"/>
                  </a:lnTo>
                  <a:lnTo>
                    <a:pt x="535" y="375"/>
                  </a:lnTo>
                  <a:lnTo>
                    <a:pt x="533" y="374"/>
                  </a:lnTo>
                  <a:lnTo>
                    <a:pt x="531" y="372"/>
                  </a:lnTo>
                  <a:lnTo>
                    <a:pt x="529" y="370"/>
                  </a:lnTo>
                  <a:lnTo>
                    <a:pt x="528" y="366"/>
                  </a:lnTo>
                  <a:lnTo>
                    <a:pt x="527" y="364"/>
                  </a:lnTo>
                  <a:lnTo>
                    <a:pt x="526" y="361"/>
                  </a:lnTo>
                  <a:lnTo>
                    <a:pt x="526" y="355"/>
                  </a:lnTo>
                  <a:lnTo>
                    <a:pt x="525" y="348"/>
                  </a:lnTo>
                  <a:lnTo>
                    <a:pt x="524" y="342"/>
                  </a:lnTo>
                  <a:lnTo>
                    <a:pt x="521" y="335"/>
                  </a:lnTo>
                  <a:lnTo>
                    <a:pt x="519" y="329"/>
                  </a:lnTo>
                  <a:lnTo>
                    <a:pt x="516" y="324"/>
                  </a:lnTo>
                  <a:lnTo>
                    <a:pt x="513" y="318"/>
                  </a:lnTo>
                  <a:lnTo>
                    <a:pt x="509" y="313"/>
                  </a:lnTo>
                  <a:lnTo>
                    <a:pt x="500" y="304"/>
                  </a:lnTo>
                  <a:lnTo>
                    <a:pt x="490" y="297"/>
                  </a:lnTo>
                  <a:lnTo>
                    <a:pt x="484" y="294"/>
                  </a:lnTo>
                  <a:lnTo>
                    <a:pt x="478" y="291"/>
                  </a:lnTo>
                  <a:lnTo>
                    <a:pt x="472" y="289"/>
                  </a:lnTo>
                  <a:lnTo>
                    <a:pt x="466" y="287"/>
                  </a:lnTo>
                  <a:lnTo>
                    <a:pt x="466" y="437"/>
                  </a:lnTo>
                  <a:lnTo>
                    <a:pt x="475" y="439"/>
                  </a:lnTo>
                  <a:lnTo>
                    <a:pt x="485" y="442"/>
                  </a:lnTo>
                  <a:lnTo>
                    <a:pt x="494" y="445"/>
                  </a:lnTo>
                  <a:lnTo>
                    <a:pt x="502" y="449"/>
                  </a:lnTo>
                  <a:lnTo>
                    <a:pt x="510" y="454"/>
                  </a:lnTo>
                  <a:lnTo>
                    <a:pt x="517" y="460"/>
                  </a:lnTo>
                  <a:lnTo>
                    <a:pt x="524" y="466"/>
                  </a:lnTo>
                  <a:lnTo>
                    <a:pt x="530" y="473"/>
                  </a:lnTo>
                  <a:lnTo>
                    <a:pt x="536" y="480"/>
                  </a:lnTo>
                  <a:lnTo>
                    <a:pt x="541" y="488"/>
                  </a:lnTo>
                  <a:lnTo>
                    <a:pt x="546" y="495"/>
                  </a:lnTo>
                  <a:lnTo>
                    <a:pt x="549" y="504"/>
                  </a:lnTo>
                  <a:lnTo>
                    <a:pt x="553" y="513"/>
                  </a:lnTo>
                  <a:lnTo>
                    <a:pt x="555" y="522"/>
                  </a:lnTo>
                  <a:lnTo>
                    <a:pt x="556" y="532"/>
                  </a:lnTo>
                  <a:lnTo>
                    <a:pt x="557" y="541"/>
                  </a:lnTo>
                  <a:close/>
                  <a:moveTo>
                    <a:pt x="903" y="451"/>
                  </a:moveTo>
                  <a:lnTo>
                    <a:pt x="902" y="438"/>
                  </a:lnTo>
                  <a:lnTo>
                    <a:pt x="900" y="427"/>
                  </a:lnTo>
                  <a:lnTo>
                    <a:pt x="896" y="415"/>
                  </a:lnTo>
                  <a:lnTo>
                    <a:pt x="890" y="404"/>
                  </a:lnTo>
                  <a:lnTo>
                    <a:pt x="883" y="394"/>
                  </a:lnTo>
                  <a:lnTo>
                    <a:pt x="874" y="386"/>
                  </a:lnTo>
                  <a:lnTo>
                    <a:pt x="866" y="377"/>
                  </a:lnTo>
                  <a:lnTo>
                    <a:pt x="855" y="371"/>
                  </a:lnTo>
                  <a:lnTo>
                    <a:pt x="862" y="361"/>
                  </a:lnTo>
                  <a:lnTo>
                    <a:pt x="868" y="350"/>
                  </a:lnTo>
                  <a:lnTo>
                    <a:pt x="872" y="339"/>
                  </a:lnTo>
                  <a:lnTo>
                    <a:pt x="874" y="327"/>
                  </a:lnTo>
                  <a:lnTo>
                    <a:pt x="875" y="315"/>
                  </a:lnTo>
                  <a:lnTo>
                    <a:pt x="875" y="303"/>
                  </a:lnTo>
                  <a:lnTo>
                    <a:pt x="873" y="290"/>
                  </a:lnTo>
                  <a:lnTo>
                    <a:pt x="869" y="278"/>
                  </a:lnTo>
                  <a:lnTo>
                    <a:pt x="864" y="268"/>
                  </a:lnTo>
                  <a:lnTo>
                    <a:pt x="856" y="257"/>
                  </a:lnTo>
                  <a:lnTo>
                    <a:pt x="849" y="248"/>
                  </a:lnTo>
                  <a:lnTo>
                    <a:pt x="839" y="240"/>
                  </a:lnTo>
                  <a:lnTo>
                    <a:pt x="828" y="233"/>
                  </a:lnTo>
                  <a:lnTo>
                    <a:pt x="817" y="228"/>
                  </a:lnTo>
                  <a:lnTo>
                    <a:pt x="806" y="225"/>
                  </a:lnTo>
                  <a:lnTo>
                    <a:pt x="794" y="223"/>
                  </a:lnTo>
                  <a:lnTo>
                    <a:pt x="796" y="211"/>
                  </a:lnTo>
                  <a:lnTo>
                    <a:pt x="797" y="199"/>
                  </a:lnTo>
                  <a:lnTo>
                    <a:pt x="797" y="186"/>
                  </a:lnTo>
                  <a:lnTo>
                    <a:pt x="795" y="174"/>
                  </a:lnTo>
                  <a:lnTo>
                    <a:pt x="792" y="163"/>
                  </a:lnTo>
                  <a:lnTo>
                    <a:pt x="786" y="152"/>
                  </a:lnTo>
                  <a:lnTo>
                    <a:pt x="779" y="141"/>
                  </a:lnTo>
                  <a:lnTo>
                    <a:pt x="771" y="132"/>
                  </a:lnTo>
                  <a:lnTo>
                    <a:pt x="764" y="126"/>
                  </a:lnTo>
                  <a:lnTo>
                    <a:pt x="757" y="121"/>
                  </a:lnTo>
                  <a:lnTo>
                    <a:pt x="750" y="117"/>
                  </a:lnTo>
                  <a:lnTo>
                    <a:pt x="741" y="112"/>
                  </a:lnTo>
                  <a:lnTo>
                    <a:pt x="733" y="109"/>
                  </a:lnTo>
                  <a:lnTo>
                    <a:pt x="724" y="107"/>
                  </a:lnTo>
                  <a:lnTo>
                    <a:pt x="716" y="106"/>
                  </a:lnTo>
                  <a:lnTo>
                    <a:pt x="707" y="106"/>
                  </a:lnTo>
                  <a:lnTo>
                    <a:pt x="693" y="107"/>
                  </a:lnTo>
                  <a:lnTo>
                    <a:pt x="680" y="109"/>
                  </a:lnTo>
                  <a:lnTo>
                    <a:pt x="678" y="97"/>
                  </a:lnTo>
                  <a:lnTo>
                    <a:pt x="675" y="85"/>
                  </a:lnTo>
                  <a:lnTo>
                    <a:pt x="669" y="75"/>
                  </a:lnTo>
                  <a:lnTo>
                    <a:pt x="663" y="64"/>
                  </a:lnTo>
                  <a:lnTo>
                    <a:pt x="655" y="55"/>
                  </a:lnTo>
                  <a:lnTo>
                    <a:pt x="646" y="47"/>
                  </a:lnTo>
                  <a:lnTo>
                    <a:pt x="636" y="39"/>
                  </a:lnTo>
                  <a:lnTo>
                    <a:pt x="624" y="34"/>
                  </a:lnTo>
                  <a:lnTo>
                    <a:pt x="613" y="30"/>
                  </a:lnTo>
                  <a:lnTo>
                    <a:pt x="601" y="27"/>
                  </a:lnTo>
                  <a:lnTo>
                    <a:pt x="588" y="27"/>
                  </a:lnTo>
                  <a:lnTo>
                    <a:pt x="576" y="29"/>
                  </a:lnTo>
                  <a:lnTo>
                    <a:pt x="564" y="31"/>
                  </a:lnTo>
                  <a:lnTo>
                    <a:pt x="553" y="35"/>
                  </a:lnTo>
                  <a:lnTo>
                    <a:pt x="542" y="40"/>
                  </a:lnTo>
                  <a:lnTo>
                    <a:pt x="532" y="48"/>
                  </a:lnTo>
                  <a:lnTo>
                    <a:pt x="526" y="37"/>
                  </a:lnTo>
                  <a:lnTo>
                    <a:pt x="517" y="29"/>
                  </a:lnTo>
                  <a:lnTo>
                    <a:pt x="509" y="20"/>
                  </a:lnTo>
                  <a:lnTo>
                    <a:pt x="499" y="12"/>
                  </a:lnTo>
                  <a:lnTo>
                    <a:pt x="488" y="7"/>
                  </a:lnTo>
                  <a:lnTo>
                    <a:pt x="476" y="3"/>
                  </a:lnTo>
                  <a:lnTo>
                    <a:pt x="465" y="1"/>
                  </a:lnTo>
                  <a:lnTo>
                    <a:pt x="452" y="0"/>
                  </a:lnTo>
                  <a:lnTo>
                    <a:pt x="439" y="1"/>
                  </a:lnTo>
                  <a:lnTo>
                    <a:pt x="427" y="3"/>
                  </a:lnTo>
                  <a:lnTo>
                    <a:pt x="415" y="7"/>
                  </a:lnTo>
                  <a:lnTo>
                    <a:pt x="404" y="12"/>
                  </a:lnTo>
                  <a:lnTo>
                    <a:pt x="395" y="20"/>
                  </a:lnTo>
                  <a:lnTo>
                    <a:pt x="385" y="29"/>
                  </a:lnTo>
                  <a:lnTo>
                    <a:pt x="378" y="37"/>
                  </a:lnTo>
                  <a:lnTo>
                    <a:pt x="371" y="48"/>
                  </a:lnTo>
                  <a:lnTo>
                    <a:pt x="362" y="40"/>
                  </a:lnTo>
                  <a:lnTo>
                    <a:pt x="351" y="35"/>
                  </a:lnTo>
                  <a:lnTo>
                    <a:pt x="339" y="31"/>
                  </a:lnTo>
                  <a:lnTo>
                    <a:pt x="327" y="29"/>
                  </a:lnTo>
                  <a:lnTo>
                    <a:pt x="315" y="27"/>
                  </a:lnTo>
                  <a:lnTo>
                    <a:pt x="303" y="27"/>
                  </a:lnTo>
                  <a:lnTo>
                    <a:pt x="291" y="30"/>
                  </a:lnTo>
                  <a:lnTo>
                    <a:pt x="279" y="34"/>
                  </a:lnTo>
                  <a:lnTo>
                    <a:pt x="267" y="39"/>
                  </a:lnTo>
                  <a:lnTo>
                    <a:pt x="258" y="47"/>
                  </a:lnTo>
                  <a:lnTo>
                    <a:pt x="248" y="55"/>
                  </a:lnTo>
                  <a:lnTo>
                    <a:pt x="240" y="64"/>
                  </a:lnTo>
                  <a:lnTo>
                    <a:pt x="234" y="75"/>
                  </a:lnTo>
                  <a:lnTo>
                    <a:pt x="229" y="85"/>
                  </a:lnTo>
                  <a:lnTo>
                    <a:pt x="225" y="97"/>
                  </a:lnTo>
                  <a:lnTo>
                    <a:pt x="223" y="109"/>
                  </a:lnTo>
                  <a:lnTo>
                    <a:pt x="210" y="107"/>
                  </a:lnTo>
                  <a:lnTo>
                    <a:pt x="196" y="106"/>
                  </a:lnTo>
                  <a:lnTo>
                    <a:pt x="188" y="106"/>
                  </a:lnTo>
                  <a:lnTo>
                    <a:pt x="178" y="107"/>
                  </a:lnTo>
                  <a:lnTo>
                    <a:pt x="170" y="109"/>
                  </a:lnTo>
                  <a:lnTo>
                    <a:pt x="162" y="112"/>
                  </a:lnTo>
                  <a:lnTo>
                    <a:pt x="154" y="117"/>
                  </a:lnTo>
                  <a:lnTo>
                    <a:pt x="146" y="121"/>
                  </a:lnTo>
                  <a:lnTo>
                    <a:pt x="139" y="126"/>
                  </a:lnTo>
                  <a:lnTo>
                    <a:pt x="132" y="132"/>
                  </a:lnTo>
                  <a:lnTo>
                    <a:pt x="124" y="141"/>
                  </a:lnTo>
                  <a:lnTo>
                    <a:pt x="117" y="152"/>
                  </a:lnTo>
                  <a:lnTo>
                    <a:pt x="112" y="163"/>
                  </a:lnTo>
                  <a:lnTo>
                    <a:pt x="108" y="174"/>
                  </a:lnTo>
                  <a:lnTo>
                    <a:pt x="106" y="186"/>
                  </a:lnTo>
                  <a:lnTo>
                    <a:pt x="105" y="199"/>
                  </a:lnTo>
                  <a:lnTo>
                    <a:pt x="107" y="211"/>
                  </a:lnTo>
                  <a:lnTo>
                    <a:pt x="110" y="223"/>
                  </a:lnTo>
                  <a:lnTo>
                    <a:pt x="98" y="225"/>
                  </a:lnTo>
                  <a:lnTo>
                    <a:pt x="86" y="228"/>
                  </a:lnTo>
                  <a:lnTo>
                    <a:pt x="74" y="233"/>
                  </a:lnTo>
                  <a:lnTo>
                    <a:pt x="65" y="240"/>
                  </a:lnTo>
                  <a:lnTo>
                    <a:pt x="55" y="248"/>
                  </a:lnTo>
                  <a:lnTo>
                    <a:pt x="47" y="257"/>
                  </a:lnTo>
                  <a:lnTo>
                    <a:pt x="40" y="268"/>
                  </a:lnTo>
                  <a:lnTo>
                    <a:pt x="34" y="278"/>
                  </a:lnTo>
                  <a:lnTo>
                    <a:pt x="30" y="290"/>
                  </a:lnTo>
                  <a:lnTo>
                    <a:pt x="28" y="303"/>
                  </a:lnTo>
                  <a:lnTo>
                    <a:pt x="28" y="315"/>
                  </a:lnTo>
                  <a:lnTo>
                    <a:pt x="29" y="327"/>
                  </a:lnTo>
                  <a:lnTo>
                    <a:pt x="31" y="339"/>
                  </a:lnTo>
                  <a:lnTo>
                    <a:pt x="36" y="350"/>
                  </a:lnTo>
                  <a:lnTo>
                    <a:pt x="41" y="361"/>
                  </a:lnTo>
                  <a:lnTo>
                    <a:pt x="48" y="371"/>
                  </a:lnTo>
                  <a:lnTo>
                    <a:pt x="38" y="377"/>
                  </a:lnTo>
                  <a:lnTo>
                    <a:pt x="28" y="386"/>
                  </a:lnTo>
                  <a:lnTo>
                    <a:pt x="21" y="394"/>
                  </a:lnTo>
                  <a:lnTo>
                    <a:pt x="13" y="404"/>
                  </a:lnTo>
                  <a:lnTo>
                    <a:pt x="8" y="415"/>
                  </a:lnTo>
                  <a:lnTo>
                    <a:pt x="3" y="427"/>
                  </a:lnTo>
                  <a:lnTo>
                    <a:pt x="1" y="438"/>
                  </a:lnTo>
                  <a:lnTo>
                    <a:pt x="0" y="451"/>
                  </a:lnTo>
                  <a:lnTo>
                    <a:pt x="1" y="464"/>
                  </a:lnTo>
                  <a:lnTo>
                    <a:pt x="3" y="476"/>
                  </a:lnTo>
                  <a:lnTo>
                    <a:pt x="8" y="488"/>
                  </a:lnTo>
                  <a:lnTo>
                    <a:pt x="13" y="498"/>
                  </a:lnTo>
                  <a:lnTo>
                    <a:pt x="21" y="508"/>
                  </a:lnTo>
                  <a:lnTo>
                    <a:pt x="28" y="518"/>
                  </a:lnTo>
                  <a:lnTo>
                    <a:pt x="38" y="525"/>
                  </a:lnTo>
                  <a:lnTo>
                    <a:pt x="48" y="532"/>
                  </a:lnTo>
                  <a:lnTo>
                    <a:pt x="41" y="541"/>
                  </a:lnTo>
                  <a:lnTo>
                    <a:pt x="36" y="552"/>
                  </a:lnTo>
                  <a:lnTo>
                    <a:pt x="31" y="564"/>
                  </a:lnTo>
                  <a:lnTo>
                    <a:pt x="28" y="576"/>
                  </a:lnTo>
                  <a:lnTo>
                    <a:pt x="27" y="587"/>
                  </a:lnTo>
                  <a:lnTo>
                    <a:pt x="28" y="600"/>
                  </a:lnTo>
                  <a:lnTo>
                    <a:pt x="30" y="612"/>
                  </a:lnTo>
                  <a:lnTo>
                    <a:pt x="34" y="624"/>
                  </a:lnTo>
                  <a:lnTo>
                    <a:pt x="40" y="636"/>
                  </a:lnTo>
                  <a:lnTo>
                    <a:pt x="47" y="645"/>
                  </a:lnTo>
                  <a:lnTo>
                    <a:pt x="55" y="655"/>
                  </a:lnTo>
                  <a:lnTo>
                    <a:pt x="65" y="663"/>
                  </a:lnTo>
                  <a:lnTo>
                    <a:pt x="74" y="669"/>
                  </a:lnTo>
                  <a:lnTo>
                    <a:pt x="86" y="674"/>
                  </a:lnTo>
                  <a:lnTo>
                    <a:pt x="98" y="678"/>
                  </a:lnTo>
                  <a:lnTo>
                    <a:pt x="110" y="680"/>
                  </a:lnTo>
                  <a:lnTo>
                    <a:pt x="107" y="691"/>
                  </a:lnTo>
                  <a:lnTo>
                    <a:pt x="105" y="704"/>
                  </a:lnTo>
                  <a:lnTo>
                    <a:pt x="106" y="716"/>
                  </a:lnTo>
                  <a:lnTo>
                    <a:pt x="108" y="728"/>
                  </a:lnTo>
                  <a:lnTo>
                    <a:pt x="112" y="740"/>
                  </a:lnTo>
                  <a:lnTo>
                    <a:pt x="117" y="750"/>
                  </a:lnTo>
                  <a:lnTo>
                    <a:pt x="124" y="761"/>
                  </a:lnTo>
                  <a:lnTo>
                    <a:pt x="132" y="771"/>
                  </a:lnTo>
                  <a:lnTo>
                    <a:pt x="139" y="777"/>
                  </a:lnTo>
                  <a:lnTo>
                    <a:pt x="146" y="783"/>
                  </a:lnTo>
                  <a:lnTo>
                    <a:pt x="154" y="787"/>
                  </a:lnTo>
                  <a:lnTo>
                    <a:pt x="162" y="790"/>
                  </a:lnTo>
                  <a:lnTo>
                    <a:pt x="170" y="793"/>
                  </a:lnTo>
                  <a:lnTo>
                    <a:pt x="178" y="796"/>
                  </a:lnTo>
                  <a:lnTo>
                    <a:pt x="188" y="797"/>
                  </a:lnTo>
                  <a:lnTo>
                    <a:pt x="196" y="798"/>
                  </a:lnTo>
                  <a:lnTo>
                    <a:pt x="210" y="797"/>
                  </a:lnTo>
                  <a:lnTo>
                    <a:pt x="223" y="793"/>
                  </a:lnTo>
                  <a:lnTo>
                    <a:pt x="225" y="805"/>
                  </a:lnTo>
                  <a:lnTo>
                    <a:pt x="229" y="817"/>
                  </a:lnTo>
                  <a:lnTo>
                    <a:pt x="234" y="828"/>
                  </a:lnTo>
                  <a:lnTo>
                    <a:pt x="240" y="838"/>
                  </a:lnTo>
                  <a:lnTo>
                    <a:pt x="248" y="848"/>
                  </a:lnTo>
                  <a:lnTo>
                    <a:pt x="258" y="856"/>
                  </a:lnTo>
                  <a:lnTo>
                    <a:pt x="267" y="863"/>
                  </a:lnTo>
                  <a:lnTo>
                    <a:pt x="279" y="868"/>
                  </a:lnTo>
                  <a:lnTo>
                    <a:pt x="291" y="873"/>
                  </a:lnTo>
                  <a:lnTo>
                    <a:pt x="303" y="875"/>
                  </a:lnTo>
                  <a:lnTo>
                    <a:pt x="315" y="875"/>
                  </a:lnTo>
                  <a:lnTo>
                    <a:pt x="327" y="874"/>
                  </a:lnTo>
                  <a:lnTo>
                    <a:pt x="339" y="872"/>
                  </a:lnTo>
                  <a:lnTo>
                    <a:pt x="351" y="867"/>
                  </a:lnTo>
                  <a:lnTo>
                    <a:pt x="362" y="862"/>
                  </a:lnTo>
                  <a:lnTo>
                    <a:pt x="371" y="855"/>
                  </a:lnTo>
                  <a:lnTo>
                    <a:pt x="378" y="865"/>
                  </a:lnTo>
                  <a:lnTo>
                    <a:pt x="385" y="875"/>
                  </a:lnTo>
                  <a:lnTo>
                    <a:pt x="395" y="882"/>
                  </a:lnTo>
                  <a:lnTo>
                    <a:pt x="404" y="890"/>
                  </a:lnTo>
                  <a:lnTo>
                    <a:pt x="415" y="895"/>
                  </a:lnTo>
                  <a:lnTo>
                    <a:pt x="427" y="900"/>
                  </a:lnTo>
                  <a:lnTo>
                    <a:pt x="439" y="902"/>
                  </a:lnTo>
                  <a:lnTo>
                    <a:pt x="452" y="903"/>
                  </a:lnTo>
                  <a:lnTo>
                    <a:pt x="465" y="902"/>
                  </a:lnTo>
                  <a:lnTo>
                    <a:pt x="476" y="900"/>
                  </a:lnTo>
                  <a:lnTo>
                    <a:pt x="488" y="895"/>
                  </a:lnTo>
                  <a:lnTo>
                    <a:pt x="499" y="890"/>
                  </a:lnTo>
                  <a:lnTo>
                    <a:pt x="509" y="882"/>
                  </a:lnTo>
                  <a:lnTo>
                    <a:pt x="517" y="875"/>
                  </a:lnTo>
                  <a:lnTo>
                    <a:pt x="526" y="865"/>
                  </a:lnTo>
                  <a:lnTo>
                    <a:pt x="532" y="855"/>
                  </a:lnTo>
                  <a:lnTo>
                    <a:pt x="542" y="862"/>
                  </a:lnTo>
                  <a:lnTo>
                    <a:pt x="553" y="867"/>
                  </a:lnTo>
                  <a:lnTo>
                    <a:pt x="564" y="872"/>
                  </a:lnTo>
                  <a:lnTo>
                    <a:pt x="576" y="874"/>
                  </a:lnTo>
                  <a:lnTo>
                    <a:pt x="588" y="875"/>
                  </a:lnTo>
                  <a:lnTo>
                    <a:pt x="601" y="875"/>
                  </a:lnTo>
                  <a:lnTo>
                    <a:pt x="613" y="873"/>
                  </a:lnTo>
                  <a:lnTo>
                    <a:pt x="624" y="868"/>
                  </a:lnTo>
                  <a:lnTo>
                    <a:pt x="636" y="863"/>
                  </a:lnTo>
                  <a:lnTo>
                    <a:pt x="646" y="856"/>
                  </a:lnTo>
                  <a:lnTo>
                    <a:pt x="655" y="848"/>
                  </a:lnTo>
                  <a:lnTo>
                    <a:pt x="663" y="838"/>
                  </a:lnTo>
                  <a:lnTo>
                    <a:pt x="669" y="828"/>
                  </a:lnTo>
                  <a:lnTo>
                    <a:pt x="675" y="817"/>
                  </a:lnTo>
                  <a:lnTo>
                    <a:pt x="678" y="805"/>
                  </a:lnTo>
                  <a:lnTo>
                    <a:pt x="680" y="793"/>
                  </a:lnTo>
                  <a:lnTo>
                    <a:pt x="693" y="797"/>
                  </a:lnTo>
                  <a:lnTo>
                    <a:pt x="707" y="798"/>
                  </a:lnTo>
                  <a:lnTo>
                    <a:pt x="716" y="797"/>
                  </a:lnTo>
                  <a:lnTo>
                    <a:pt x="724" y="796"/>
                  </a:lnTo>
                  <a:lnTo>
                    <a:pt x="733" y="793"/>
                  </a:lnTo>
                  <a:lnTo>
                    <a:pt x="741" y="790"/>
                  </a:lnTo>
                  <a:lnTo>
                    <a:pt x="750" y="787"/>
                  </a:lnTo>
                  <a:lnTo>
                    <a:pt x="757" y="783"/>
                  </a:lnTo>
                  <a:lnTo>
                    <a:pt x="764" y="777"/>
                  </a:lnTo>
                  <a:lnTo>
                    <a:pt x="771" y="771"/>
                  </a:lnTo>
                  <a:lnTo>
                    <a:pt x="779" y="761"/>
                  </a:lnTo>
                  <a:lnTo>
                    <a:pt x="786" y="750"/>
                  </a:lnTo>
                  <a:lnTo>
                    <a:pt x="792" y="740"/>
                  </a:lnTo>
                  <a:lnTo>
                    <a:pt x="795" y="728"/>
                  </a:lnTo>
                  <a:lnTo>
                    <a:pt x="797" y="716"/>
                  </a:lnTo>
                  <a:lnTo>
                    <a:pt x="797" y="704"/>
                  </a:lnTo>
                  <a:lnTo>
                    <a:pt x="796" y="691"/>
                  </a:lnTo>
                  <a:lnTo>
                    <a:pt x="794" y="680"/>
                  </a:lnTo>
                  <a:lnTo>
                    <a:pt x="806" y="678"/>
                  </a:lnTo>
                  <a:lnTo>
                    <a:pt x="817" y="674"/>
                  </a:lnTo>
                  <a:lnTo>
                    <a:pt x="828" y="669"/>
                  </a:lnTo>
                  <a:lnTo>
                    <a:pt x="839" y="663"/>
                  </a:lnTo>
                  <a:lnTo>
                    <a:pt x="849" y="655"/>
                  </a:lnTo>
                  <a:lnTo>
                    <a:pt x="856" y="645"/>
                  </a:lnTo>
                  <a:lnTo>
                    <a:pt x="864" y="636"/>
                  </a:lnTo>
                  <a:lnTo>
                    <a:pt x="869" y="624"/>
                  </a:lnTo>
                  <a:lnTo>
                    <a:pt x="873" y="612"/>
                  </a:lnTo>
                  <a:lnTo>
                    <a:pt x="875" y="600"/>
                  </a:lnTo>
                  <a:lnTo>
                    <a:pt x="875" y="587"/>
                  </a:lnTo>
                  <a:lnTo>
                    <a:pt x="874" y="576"/>
                  </a:lnTo>
                  <a:lnTo>
                    <a:pt x="872" y="564"/>
                  </a:lnTo>
                  <a:lnTo>
                    <a:pt x="868" y="552"/>
                  </a:lnTo>
                  <a:lnTo>
                    <a:pt x="862" y="541"/>
                  </a:lnTo>
                  <a:lnTo>
                    <a:pt x="855" y="532"/>
                  </a:lnTo>
                  <a:lnTo>
                    <a:pt x="866" y="525"/>
                  </a:lnTo>
                  <a:lnTo>
                    <a:pt x="874" y="518"/>
                  </a:lnTo>
                  <a:lnTo>
                    <a:pt x="883" y="508"/>
                  </a:lnTo>
                  <a:lnTo>
                    <a:pt x="890" y="498"/>
                  </a:lnTo>
                  <a:lnTo>
                    <a:pt x="896" y="488"/>
                  </a:lnTo>
                  <a:lnTo>
                    <a:pt x="900" y="476"/>
                  </a:lnTo>
                  <a:lnTo>
                    <a:pt x="902" y="464"/>
                  </a:lnTo>
                  <a:lnTo>
                    <a:pt x="903" y="45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128" name="Group 127"/>
          <p:cNvGrpSpPr/>
          <p:nvPr/>
        </p:nvGrpSpPr>
        <p:grpSpPr>
          <a:xfrm>
            <a:off x="5885414" y="4517581"/>
            <a:ext cx="420692" cy="418367"/>
            <a:chOff x="4892675" y="3090863"/>
            <a:chExt cx="287338" cy="285750"/>
          </a:xfrm>
          <a:solidFill>
            <a:schemeClr val="accent4"/>
          </a:solidFill>
        </p:grpSpPr>
        <p:sp>
          <p:nvSpPr>
            <p:cNvPr id="129" name="Freeform 998"/>
            <p:cNvSpPr>
              <a:spLocks noEditPoints="1"/>
            </p:cNvSpPr>
            <p:nvPr/>
          </p:nvSpPr>
          <p:spPr bwMode="auto">
            <a:xfrm>
              <a:off x="4892675" y="3090863"/>
              <a:ext cx="200025" cy="257175"/>
            </a:xfrm>
            <a:custGeom>
              <a:avLst/>
              <a:gdLst>
                <a:gd name="T0" fmla="*/ 350 w 506"/>
                <a:gd name="T1" fmla="*/ 157 h 651"/>
                <a:gd name="T2" fmla="*/ 350 w 506"/>
                <a:gd name="T3" fmla="*/ 12 h 651"/>
                <a:gd name="T4" fmla="*/ 494 w 506"/>
                <a:gd name="T5" fmla="*/ 157 h 651"/>
                <a:gd name="T6" fmla="*/ 350 w 506"/>
                <a:gd name="T7" fmla="*/ 157 h 651"/>
                <a:gd name="T8" fmla="*/ 447 w 506"/>
                <a:gd name="T9" fmla="*/ 458 h 651"/>
                <a:gd name="T10" fmla="*/ 449 w 506"/>
                <a:gd name="T11" fmla="*/ 442 h 651"/>
                <a:gd name="T12" fmla="*/ 453 w 506"/>
                <a:gd name="T13" fmla="*/ 426 h 651"/>
                <a:gd name="T14" fmla="*/ 458 w 506"/>
                <a:gd name="T15" fmla="*/ 411 h 651"/>
                <a:gd name="T16" fmla="*/ 465 w 506"/>
                <a:gd name="T17" fmla="*/ 398 h 651"/>
                <a:gd name="T18" fmla="*/ 473 w 506"/>
                <a:gd name="T19" fmla="*/ 386 h 651"/>
                <a:gd name="T20" fmla="*/ 483 w 506"/>
                <a:gd name="T21" fmla="*/ 374 h 651"/>
                <a:gd name="T22" fmla="*/ 495 w 506"/>
                <a:gd name="T23" fmla="*/ 364 h 651"/>
                <a:gd name="T24" fmla="*/ 506 w 506"/>
                <a:gd name="T25" fmla="*/ 356 h 651"/>
                <a:gd name="T26" fmla="*/ 506 w 506"/>
                <a:gd name="T27" fmla="*/ 157 h 651"/>
                <a:gd name="T28" fmla="*/ 505 w 506"/>
                <a:gd name="T29" fmla="*/ 153 h 651"/>
                <a:gd name="T30" fmla="*/ 503 w 506"/>
                <a:gd name="T31" fmla="*/ 149 h 651"/>
                <a:gd name="T32" fmla="*/ 358 w 506"/>
                <a:gd name="T33" fmla="*/ 4 h 651"/>
                <a:gd name="T34" fmla="*/ 354 w 506"/>
                <a:gd name="T35" fmla="*/ 1 h 651"/>
                <a:gd name="T36" fmla="*/ 350 w 506"/>
                <a:gd name="T37" fmla="*/ 0 h 651"/>
                <a:gd name="T38" fmla="*/ 12 w 506"/>
                <a:gd name="T39" fmla="*/ 0 h 651"/>
                <a:gd name="T40" fmla="*/ 7 w 506"/>
                <a:gd name="T41" fmla="*/ 1 h 651"/>
                <a:gd name="T42" fmla="*/ 4 w 506"/>
                <a:gd name="T43" fmla="*/ 4 h 651"/>
                <a:gd name="T44" fmla="*/ 1 w 506"/>
                <a:gd name="T45" fmla="*/ 8 h 651"/>
                <a:gd name="T46" fmla="*/ 0 w 506"/>
                <a:gd name="T47" fmla="*/ 12 h 651"/>
                <a:gd name="T48" fmla="*/ 0 w 506"/>
                <a:gd name="T49" fmla="*/ 638 h 651"/>
                <a:gd name="T50" fmla="*/ 1 w 506"/>
                <a:gd name="T51" fmla="*/ 644 h 651"/>
                <a:gd name="T52" fmla="*/ 4 w 506"/>
                <a:gd name="T53" fmla="*/ 648 h 651"/>
                <a:gd name="T54" fmla="*/ 7 w 506"/>
                <a:gd name="T55" fmla="*/ 650 h 651"/>
                <a:gd name="T56" fmla="*/ 12 w 506"/>
                <a:gd name="T57" fmla="*/ 651 h 651"/>
                <a:gd name="T58" fmla="*/ 386 w 506"/>
                <a:gd name="T59" fmla="*/ 651 h 651"/>
                <a:gd name="T60" fmla="*/ 386 w 506"/>
                <a:gd name="T61" fmla="*/ 495 h 651"/>
                <a:gd name="T62" fmla="*/ 387 w 506"/>
                <a:gd name="T63" fmla="*/ 488 h 651"/>
                <a:gd name="T64" fmla="*/ 389 w 506"/>
                <a:gd name="T65" fmla="*/ 480 h 651"/>
                <a:gd name="T66" fmla="*/ 392 w 506"/>
                <a:gd name="T67" fmla="*/ 474 h 651"/>
                <a:gd name="T68" fmla="*/ 397 w 506"/>
                <a:gd name="T69" fmla="*/ 469 h 651"/>
                <a:gd name="T70" fmla="*/ 402 w 506"/>
                <a:gd name="T71" fmla="*/ 464 h 651"/>
                <a:gd name="T72" fmla="*/ 408 w 506"/>
                <a:gd name="T73" fmla="*/ 461 h 651"/>
                <a:gd name="T74" fmla="*/ 414 w 506"/>
                <a:gd name="T75" fmla="*/ 459 h 651"/>
                <a:gd name="T76" fmla="*/ 422 w 506"/>
                <a:gd name="T77" fmla="*/ 458 h 651"/>
                <a:gd name="T78" fmla="*/ 447 w 506"/>
                <a:gd name="T79" fmla="*/ 458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06" h="651">
                  <a:moveTo>
                    <a:pt x="350" y="157"/>
                  </a:moveTo>
                  <a:lnTo>
                    <a:pt x="350" y="12"/>
                  </a:lnTo>
                  <a:lnTo>
                    <a:pt x="494" y="157"/>
                  </a:lnTo>
                  <a:lnTo>
                    <a:pt x="350" y="157"/>
                  </a:lnTo>
                  <a:close/>
                  <a:moveTo>
                    <a:pt x="447" y="458"/>
                  </a:moveTo>
                  <a:lnTo>
                    <a:pt x="449" y="442"/>
                  </a:lnTo>
                  <a:lnTo>
                    <a:pt x="453" y="426"/>
                  </a:lnTo>
                  <a:lnTo>
                    <a:pt x="458" y="411"/>
                  </a:lnTo>
                  <a:lnTo>
                    <a:pt x="465" y="398"/>
                  </a:lnTo>
                  <a:lnTo>
                    <a:pt x="473" y="386"/>
                  </a:lnTo>
                  <a:lnTo>
                    <a:pt x="483" y="374"/>
                  </a:lnTo>
                  <a:lnTo>
                    <a:pt x="495" y="364"/>
                  </a:lnTo>
                  <a:lnTo>
                    <a:pt x="506" y="356"/>
                  </a:lnTo>
                  <a:lnTo>
                    <a:pt x="506" y="157"/>
                  </a:lnTo>
                  <a:lnTo>
                    <a:pt x="505" y="153"/>
                  </a:lnTo>
                  <a:lnTo>
                    <a:pt x="503" y="149"/>
                  </a:lnTo>
                  <a:lnTo>
                    <a:pt x="358" y="4"/>
                  </a:lnTo>
                  <a:lnTo>
                    <a:pt x="354" y="1"/>
                  </a:lnTo>
                  <a:lnTo>
                    <a:pt x="350" y="0"/>
                  </a:lnTo>
                  <a:lnTo>
                    <a:pt x="12" y="0"/>
                  </a:lnTo>
                  <a:lnTo>
                    <a:pt x="7" y="1"/>
                  </a:lnTo>
                  <a:lnTo>
                    <a:pt x="4" y="4"/>
                  </a:lnTo>
                  <a:lnTo>
                    <a:pt x="1" y="8"/>
                  </a:lnTo>
                  <a:lnTo>
                    <a:pt x="0" y="12"/>
                  </a:lnTo>
                  <a:lnTo>
                    <a:pt x="0" y="638"/>
                  </a:lnTo>
                  <a:lnTo>
                    <a:pt x="1" y="644"/>
                  </a:lnTo>
                  <a:lnTo>
                    <a:pt x="4" y="648"/>
                  </a:lnTo>
                  <a:lnTo>
                    <a:pt x="7" y="650"/>
                  </a:lnTo>
                  <a:lnTo>
                    <a:pt x="12" y="651"/>
                  </a:lnTo>
                  <a:lnTo>
                    <a:pt x="386" y="651"/>
                  </a:lnTo>
                  <a:lnTo>
                    <a:pt x="386" y="495"/>
                  </a:lnTo>
                  <a:lnTo>
                    <a:pt x="387" y="488"/>
                  </a:lnTo>
                  <a:lnTo>
                    <a:pt x="389" y="480"/>
                  </a:lnTo>
                  <a:lnTo>
                    <a:pt x="392" y="474"/>
                  </a:lnTo>
                  <a:lnTo>
                    <a:pt x="397" y="469"/>
                  </a:lnTo>
                  <a:lnTo>
                    <a:pt x="402" y="464"/>
                  </a:lnTo>
                  <a:lnTo>
                    <a:pt x="408" y="461"/>
                  </a:lnTo>
                  <a:lnTo>
                    <a:pt x="414" y="459"/>
                  </a:lnTo>
                  <a:lnTo>
                    <a:pt x="422" y="458"/>
                  </a:lnTo>
                  <a:lnTo>
                    <a:pt x="447" y="45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 name="Freeform 999"/>
            <p:cNvSpPr>
              <a:spLocks noEditPoints="1"/>
            </p:cNvSpPr>
            <p:nvPr/>
          </p:nvSpPr>
          <p:spPr bwMode="auto">
            <a:xfrm>
              <a:off x="5056188" y="3233738"/>
              <a:ext cx="123825" cy="142875"/>
            </a:xfrm>
            <a:custGeom>
              <a:avLst/>
              <a:gdLst>
                <a:gd name="T0" fmla="*/ 84 w 313"/>
                <a:gd name="T1" fmla="*/ 120 h 361"/>
                <a:gd name="T2" fmla="*/ 85 w 313"/>
                <a:gd name="T3" fmla="*/ 97 h 361"/>
                <a:gd name="T4" fmla="*/ 91 w 313"/>
                <a:gd name="T5" fmla="*/ 73 h 361"/>
                <a:gd name="T6" fmla="*/ 98 w 313"/>
                <a:gd name="T7" fmla="*/ 59 h 361"/>
                <a:gd name="T8" fmla="*/ 103 w 313"/>
                <a:gd name="T9" fmla="*/ 51 h 361"/>
                <a:gd name="T10" fmla="*/ 113 w 313"/>
                <a:gd name="T11" fmla="*/ 40 h 361"/>
                <a:gd name="T12" fmla="*/ 127 w 313"/>
                <a:gd name="T13" fmla="*/ 32 h 361"/>
                <a:gd name="T14" fmla="*/ 144 w 313"/>
                <a:gd name="T15" fmla="*/ 26 h 361"/>
                <a:gd name="T16" fmla="*/ 166 w 313"/>
                <a:gd name="T17" fmla="*/ 25 h 361"/>
                <a:gd name="T18" fmla="*/ 185 w 313"/>
                <a:gd name="T19" fmla="*/ 31 h 361"/>
                <a:gd name="T20" fmla="*/ 199 w 313"/>
                <a:gd name="T21" fmla="*/ 40 h 361"/>
                <a:gd name="T22" fmla="*/ 209 w 313"/>
                <a:gd name="T23" fmla="*/ 51 h 361"/>
                <a:gd name="T24" fmla="*/ 219 w 313"/>
                <a:gd name="T25" fmla="*/ 67 h 361"/>
                <a:gd name="T26" fmla="*/ 225 w 313"/>
                <a:gd name="T27" fmla="*/ 86 h 361"/>
                <a:gd name="T28" fmla="*/ 228 w 313"/>
                <a:gd name="T29" fmla="*/ 101 h 361"/>
                <a:gd name="T30" fmla="*/ 228 w 313"/>
                <a:gd name="T31" fmla="*/ 120 h 361"/>
                <a:gd name="T32" fmla="*/ 168 w 313"/>
                <a:gd name="T33" fmla="*/ 289 h 361"/>
                <a:gd name="T34" fmla="*/ 165 w 313"/>
                <a:gd name="T35" fmla="*/ 297 h 361"/>
                <a:gd name="T36" fmla="*/ 156 w 313"/>
                <a:gd name="T37" fmla="*/ 301 h 361"/>
                <a:gd name="T38" fmla="*/ 148 w 313"/>
                <a:gd name="T39" fmla="*/ 297 h 361"/>
                <a:gd name="T40" fmla="*/ 144 w 313"/>
                <a:gd name="T41" fmla="*/ 289 h 361"/>
                <a:gd name="T42" fmla="*/ 140 w 313"/>
                <a:gd name="T43" fmla="*/ 234 h 361"/>
                <a:gd name="T44" fmla="*/ 134 w 313"/>
                <a:gd name="T45" fmla="*/ 223 h 361"/>
                <a:gd name="T46" fmla="*/ 133 w 313"/>
                <a:gd name="T47" fmla="*/ 211 h 361"/>
                <a:gd name="T48" fmla="*/ 137 w 313"/>
                <a:gd name="T49" fmla="*/ 203 h 361"/>
                <a:gd name="T50" fmla="*/ 143 w 313"/>
                <a:gd name="T51" fmla="*/ 197 h 361"/>
                <a:gd name="T52" fmla="*/ 152 w 313"/>
                <a:gd name="T53" fmla="*/ 193 h 361"/>
                <a:gd name="T54" fmla="*/ 161 w 313"/>
                <a:gd name="T55" fmla="*/ 193 h 361"/>
                <a:gd name="T56" fmla="*/ 169 w 313"/>
                <a:gd name="T57" fmla="*/ 197 h 361"/>
                <a:gd name="T58" fmla="*/ 176 w 313"/>
                <a:gd name="T59" fmla="*/ 203 h 361"/>
                <a:gd name="T60" fmla="*/ 180 w 313"/>
                <a:gd name="T61" fmla="*/ 211 h 361"/>
                <a:gd name="T62" fmla="*/ 180 w 313"/>
                <a:gd name="T63" fmla="*/ 223 h 361"/>
                <a:gd name="T64" fmla="*/ 173 w 313"/>
                <a:gd name="T65" fmla="*/ 234 h 361"/>
                <a:gd name="T66" fmla="*/ 301 w 313"/>
                <a:gd name="T67" fmla="*/ 120 h 361"/>
                <a:gd name="T68" fmla="*/ 253 w 313"/>
                <a:gd name="T69" fmla="*/ 108 h 361"/>
                <a:gd name="T70" fmla="*/ 251 w 313"/>
                <a:gd name="T71" fmla="*/ 87 h 361"/>
                <a:gd name="T72" fmla="*/ 245 w 313"/>
                <a:gd name="T73" fmla="*/ 65 h 361"/>
                <a:gd name="T74" fmla="*/ 237 w 313"/>
                <a:gd name="T75" fmla="*/ 48 h 361"/>
                <a:gd name="T76" fmla="*/ 224 w 313"/>
                <a:gd name="T77" fmla="*/ 31 h 361"/>
                <a:gd name="T78" fmla="*/ 210 w 313"/>
                <a:gd name="T79" fmla="*/ 18 h 361"/>
                <a:gd name="T80" fmla="*/ 194 w 313"/>
                <a:gd name="T81" fmla="*/ 8 h 361"/>
                <a:gd name="T82" fmla="*/ 176 w 313"/>
                <a:gd name="T83" fmla="*/ 2 h 361"/>
                <a:gd name="T84" fmla="*/ 156 w 313"/>
                <a:gd name="T85" fmla="*/ 0 h 361"/>
                <a:gd name="T86" fmla="*/ 137 w 313"/>
                <a:gd name="T87" fmla="*/ 2 h 361"/>
                <a:gd name="T88" fmla="*/ 118 w 313"/>
                <a:gd name="T89" fmla="*/ 8 h 361"/>
                <a:gd name="T90" fmla="*/ 102 w 313"/>
                <a:gd name="T91" fmla="*/ 18 h 361"/>
                <a:gd name="T92" fmla="*/ 96 w 313"/>
                <a:gd name="T93" fmla="*/ 24 h 361"/>
                <a:gd name="T94" fmla="*/ 88 w 313"/>
                <a:gd name="T95" fmla="*/ 31 h 361"/>
                <a:gd name="T96" fmla="*/ 77 w 313"/>
                <a:gd name="T97" fmla="*/ 48 h 361"/>
                <a:gd name="T98" fmla="*/ 67 w 313"/>
                <a:gd name="T99" fmla="*/ 65 h 361"/>
                <a:gd name="T100" fmla="*/ 62 w 313"/>
                <a:gd name="T101" fmla="*/ 87 h 361"/>
                <a:gd name="T102" fmla="*/ 60 w 313"/>
                <a:gd name="T103" fmla="*/ 108 h 361"/>
                <a:gd name="T104" fmla="*/ 12 w 313"/>
                <a:gd name="T105" fmla="*/ 120 h 361"/>
                <a:gd name="T106" fmla="*/ 3 w 313"/>
                <a:gd name="T107" fmla="*/ 123 h 361"/>
                <a:gd name="T108" fmla="*/ 0 w 313"/>
                <a:gd name="T109" fmla="*/ 133 h 361"/>
                <a:gd name="T110" fmla="*/ 1 w 313"/>
                <a:gd name="T111" fmla="*/ 354 h 361"/>
                <a:gd name="T112" fmla="*/ 7 w 313"/>
                <a:gd name="T113" fmla="*/ 360 h 361"/>
                <a:gd name="T114" fmla="*/ 301 w 313"/>
                <a:gd name="T115" fmla="*/ 361 h 361"/>
                <a:gd name="T116" fmla="*/ 309 w 313"/>
                <a:gd name="T117" fmla="*/ 358 h 361"/>
                <a:gd name="T118" fmla="*/ 313 w 313"/>
                <a:gd name="T119" fmla="*/ 349 h 361"/>
                <a:gd name="T120" fmla="*/ 312 w 313"/>
                <a:gd name="T121" fmla="*/ 128 h 361"/>
                <a:gd name="T122" fmla="*/ 306 w 313"/>
                <a:gd name="T123" fmla="*/ 12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3" h="361">
                  <a:moveTo>
                    <a:pt x="228" y="120"/>
                  </a:moveTo>
                  <a:lnTo>
                    <a:pt x="84" y="120"/>
                  </a:lnTo>
                  <a:lnTo>
                    <a:pt x="84" y="108"/>
                  </a:lnTo>
                  <a:lnTo>
                    <a:pt x="85" y="97"/>
                  </a:lnTo>
                  <a:lnTo>
                    <a:pt x="87" y="85"/>
                  </a:lnTo>
                  <a:lnTo>
                    <a:pt x="91" y="73"/>
                  </a:lnTo>
                  <a:lnTo>
                    <a:pt x="96" y="62"/>
                  </a:lnTo>
                  <a:lnTo>
                    <a:pt x="98" y="59"/>
                  </a:lnTo>
                  <a:lnTo>
                    <a:pt x="99" y="57"/>
                  </a:lnTo>
                  <a:lnTo>
                    <a:pt x="103" y="51"/>
                  </a:lnTo>
                  <a:lnTo>
                    <a:pt x="108" y="45"/>
                  </a:lnTo>
                  <a:lnTo>
                    <a:pt x="113" y="40"/>
                  </a:lnTo>
                  <a:lnTo>
                    <a:pt x="119" y="36"/>
                  </a:lnTo>
                  <a:lnTo>
                    <a:pt x="127" y="32"/>
                  </a:lnTo>
                  <a:lnTo>
                    <a:pt x="133" y="29"/>
                  </a:lnTo>
                  <a:lnTo>
                    <a:pt x="144" y="26"/>
                  </a:lnTo>
                  <a:lnTo>
                    <a:pt x="156" y="24"/>
                  </a:lnTo>
                  <a:lnTo>
                    <a:pt x="166" y="25"/>
                  </a:lnTo>
                  <a:lnTo>
                    <a:pt x="176" y="27"/>
                  </a:lnTo>
                  <a:lnTo>
                    <a:pt x="185" y="31"/>
                  </a:lnTo>
                  <a:lnTo>
                    <a:pt x="193" y="36"/>
                  </a:lnTo>
                  <a:lnTo>
                    <a:pt x="199" y="40"/>
                  </a:lnTo>
                  <a:lnTo>
                    <a:pt x="205" y="45"/>
                  </a:lnTo>
                  <a:lnTo>
                    <a:pt x="209" y="51"/>
                  </a:lnTo>
                  <a:lnTo>
                    <a:pt x="214" y="57"/>
                  </a:lnTo>
                  <a:lnTo>
                    <a:pt x="219" y="67"/>
                  </a:lnTo>
                  <a:lnTo>
                    <a:pt x="223" y="78"/>
                  </a:lnTo>
                  <a:lnTo>
                    <a:pt x="225" y="86"/>
                  </a:lnTo>
                  <a:lnTo>
                    <a:pt x="227" y="93"/>
                  </a:lnTo>
                  <a:lnTo>
                    <a:pt x="228" y="101"/>
                  </a:lnTo>
                  <a:lnTo>
                    <a:pt x="228" y="108"/>
                  </a:lnTo>
                  <a:lnTo>
                    <a:pt x="228" y="120"/>
                  </a:lnTo>
                  <a:close/>
                  <a:moveTo>
                    <a:pt x="168" y="238"/>
                  </a:moveTo>
                  <a:lnTo>
                    <a:pt x="168" y="289"/>
                  </a:lnTo>
                  <a:lnTo>
                    <a:pt x="167" y="293"/>
                  </a:lnTo>
                  <a:lnTo>
                    <a:pt x="165" y="297"/>
                  </a:lnTo>
                  <a:lnTo>
                    <a:pt x="161" y="300"/>
                  </a:lnTo>
                  <a:lnTo>
                    <a:pt x="156" y="301"/>
                  </a:lnTo>
                  <a:lnTo>
                    <a:pt x="152" y="300"/>
                  </a:lnTo>
                  <a:lnTo>
                    <a:pt x="148" y="297"/>
                  </a:lnTo>
                  <a:lnTo>
                    <a:pt x="145" y="293"/>
                  </a:lnTo>
                  <a:lnTo>
                    <a:pt x="144" y="289"/>
                  </a:lnTo>
                  <a:lnTo>
                    <a:pt x="144" y="238"/>
                  </a:lnTo>
                  <a:lnTo>
                    <a:pt x="140" y="234"/>
                  </a:lnTo>
                  <a:lnTo>
                    <a:pt x="136" y="230"/>
                  </a:lnTo>
                  <a:lnTo>
                    <a:pt x="134" y="223"/>
                  </a:lnTo>
                  <a:lnTo>
                    <a:pt x="133" y="216"/>
                  </a:lnTo>
                  <a:lnTo>
                    <a:pt x="133" y="211"/>
                  </a:lnTo>
                  <a:lnTo>
                    <a:pt x="135" y="207"/>
                  </a:lnTo>
                  <a:lnTo>
                    <a:pt x="137" y="203"/>
                  </a:lnTo>
                  <a:lnTo>
                    <a:pt x="140" y="199"/>
                  </a:lnTo>
                  <a:lnTo>
                    <a:pt x="143" y="197"/>
                  </a:lnTo>
                  <a:lnTo>
                    <a:pt x="147" y="194"/>
                  </a:lnTo>
                  <a:lnTo>
                    <a:pt x="152" y="193"/>
                  </a:lnTo>
                  <a:lnTo>
                    <a:pt x="156" y="193"/>
                  </a:lnTo>
                  <a:lnTo>
                    <a:pt x="161" y="193"/>
                  </a:lnTo>
                  <a:lnTo>
                    <a:pt x="165" y="194"/>
                  </a:lnTo>
                  <a:lnTo>
                    <a:pt x="169" y="197"/>
                  </a:lnTo>
                  <a:lnTo>
                    <a:pt x="173" y="200"/>
                  </a:lnTo>
                  <a:lnTo>
                    <a:pt x="176" y="203"/>
                  </a:lnTo>
                  <a:lnTo>
                    <a:pt x="179" y="207"/>
                  </a:lnTo>
                  <a:lnTo>
                    <a:pt x="180" y="211"/>
                  </a:lnTo>
                  <a:lnTo>
                    <a:pt x="181" y="216"/>
                  </a:lnTo>
                  <a:lnTo>
                    <a:pt x="180" y="223"/>
                  </a:lnTo>
                  <a:lnTo>
                    <a:pt x="177" y="230"/>
                  </a:lnTo>
                  <a:lnTo>
                    <a:pt x="173" y="234"/>
                  </a:lnTo>
                  <a:lnTo>
                    <a:pt x="168" y="238"/>
                  </a:lnTo>
                  <a:close/>
                  <a:moveTo>
                    <a:pt x="301" y="120"/>
                  </a:moveTo>
                  <a:lnTo>
                    <a:pt x="253" y="120"/>
                  </a:lnTo>
                  <a:lnTo>
                    <a:pt x="253" y="108"/>
                  </a:lnTo>
                  <a:lnTo>
                    <a:pt x="252" y="97"/>
                  </a:lnTo>
                  <a:lnTo>
                    <a:pt x="251" y="87"/>
                  </a:lnTo>
                  <a:lnTo>
                    <a:pt x="249" y="76"/>
                  </a:lnTo>
                  <a:lnTo>
                    <a:pt x="245" y="65"/>
                  </a:lnTo>
                  <a:lnTo>
                    <a:pt x="242" y="56"/>
                  </a:lnTo>
                  <a:lnTo>
                    <a:pt x="237" y="48"/>
                  </a:lnTo>
                  <a:lnTo>
                    <a:pt x="231" y="39"/>
                  </a:lnTo>
                  <a:lnTo>
                    <a:pt x="224" y="31"/>
                  </a:lnTo>
                  <a:lnTo>
                    <a:pt x="218" y="25"/>
                  </a:lnTo>
                  <a:lnTo>
                    <a:pt x="210" y="18"/>
                  </a:lnTo>
                  <a:lnTo>
                    <a:pt x="203" y="13"/>
                  </a:lnTo>
                  <a:lnTo>
                    <a:pt x="194" y="8"/>
                  </a:lnTo>
                  <a:lnTo>
                    <a:pt x="186" y="4"/>
                  </a:lnTo>
                  <a:lnTo>
                    <a:pt x="176" y="2"/>
                  </a:lnTo>
                  <a:lnTo>
                    <a:pt x="166" y="0"/>
                  </a:lnTo>
                  <a:lnTo>
                    <a:pt x="156" y="0"/>
                  </a:lnTo>
                  <a:lnTo>
                    <a:pt x="146" y="0"/>
                  </a:lnTo>
                  <a:lnTo>
                    <a:pt x="137" y="2"/>
                  </a:lnTo>
                  <a:lnTo>
                    <a:pt x="128" y="4"/>
                  </a:lnTo>
                  <a:lnTo>
                    <a:pt x="118" y="8"/>
                  </a:lnTo>
                  <a:lnTo>
                    <a:pt x="110" y="13"/>
                  </a:lnTo>
                  <a:lnTo>
                    <a:pt x="102" y="18"/>
                  </a:lnTo>
                  <a:lnTo>
                    <a:pt x="99" y="20"/>
                  </a:lnTo>
                  <a:lnTo>
                    <a:pt x="96" y="24"/>
                  </a:lnTo>
                  <a:lnTo>
                    <a:pt x="92" y="28"/>
                  </a:lnTo>
                  <a:lnTo>
                    <a:pt x="88" y="31"/>
                  </a:lnTo>
                  <a:lnTo>
                    <a:pt x="82" y="39"/>
                  </a:lnTo>
                  <a:lnTo>
                    <a:pt x="77" y="48"/>
                  </a:lnTo>
                  <a:lnTo>
                    <a:pt x="71" y="56"/>
                  </a:lnTo>
                  <a:lnTo>
                    <a:pt x="67" y="65"/>
                  </a:lnTo>
                  <a:lnTo>
                    <a:pt x="64" y="76"/>
                  </a:lnTo>
                  <a:lnTo>
                    <a:pt x="62" y="87"/>
                  </a:lnTo>
                  <a:lnTo>
                    <a:pt x="60" y="97"/>
                  </a:lnTo>
                  <a:lnTo>
                    <a:pt x="60" y="108"/>
                  </a:lnTo>
                  <a:lnTo>
                    <a:pt x="60" y="120"/>
                  </a:lnTo>
                  <a:lnTo>
                    <a:pt x="12" y="120"/>
                  </a:lnTo>
                  <a:lnTo>
                    <a:pt x="7" y="121"/>
                  </a:lnTo>
                  <a:lnTo>
                    <a:pt x="3" y="123"/>
                  </a:lnTo>
                  <a:lnTo>
                    <a:pt x="1" y="128"/>
                  </a:lnTo>
                  <a:lnTo>
                    <a:pt x="0" y="133"/>
                  </a:lnTo>
                  <a:lnTo>
                    <a:pt x="0" y="349"/>
                  </a:lnTo>
                  <a:lnTo>
                    <a:pt x="1" y="354"/>
                  </a:lnTo>
                  <a:lnTo>
                    <a:pt x="3" y="358"/>
                  </a:lnTo>
                  <a:lnTo>
                    <a:pt x="7" y="360"/>
                  </a:lnTo>
                  <a:lnTo>
                    <a:pt x="12" y="361"/>
                  </a:lnTo>
                  <a:lnTo>
                    <a:pt x="301" y="361"/>
                  </a:lnTo>
                  <a:lnTo>
                    <a:pt x="306" y="360"/>
                  </a:lnTo>
                  <a:lnTo>
                    <a:pt x="309" y="358"/>
                  </a:lnTo>
                  <a:lnTo>
                    <a:pt x="312" y="354"/>
                  </a:lnTo>
                  <a:lnTo>
                    <a:pt x="313" y="349"/>
                  </a:lnTo>
                  <a:lnTo>
                    <a:pt x="313" y="133"/>
                  </a:lnTo>
                  <a:lnTo>
                    <a:pt x="312" y="128"/>
                  </a:lnTo>
                  <a:lnTo>
                    <a:pt x="309" y="123"/>
                  </a:lnTo>
                  <a:lnTo>
                    <a:pt x="306" y="121"/>
                  </a:lnTo>
                  <a:lnTo>
                    <a:pt x="301" y="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31" name="Group 130"/>
          <p:cNvGrpSpPr/>
          <p:nvPr/>
        </p:nvGrpSpPr>
        <p:grpSpPr>
          <a:xfrm>
            <a:off x="4142160" y="3233383"/>
            <a:ext cx="460204" cy="352823"/>
            <a:chOff x="2039938" y="3365500"/>
            <a:chExt cx="285750" cy="219075"/>
          </a:xfrm>
          <a:solidFill>
            <a:schemeClr val="bg1"/>
          </a:solidFill>
        </p:grpSpPr>
        <p:sp>
          <p:nvSpPr>
            <p:cNvPr id="132" name="Freeform 4763"/>
            <p:cNvSpPr>
              <a:spLocks noEditPoints="1"/>
            </p:cNvSpPr>
            <p:nvPr/>
          </p:nvSpPr>
          <p:spPr bwMode="auto">
            <a:xfrm>
              <a:off x="2039938" y="3365500"/>
              <a:ext cx="285750" cy="47625"/>
            </a:xfrm>
            <a:custGeom>
              <a:avLst/>
              <a:gdLst>
                <a:gd name="T0" fmla="*/ 289 w 902"/>
                <a:gd name="T1" fmla="*/ 118 h 150"/>
                <a:gd name="T2" fmla="*/ 276 w 902"/>
                <a:gd name="T3" fmla="*/ 106 h 150"/>
                <a:gd name="T4" fmla="*/ 270 w 902"/>
                <a:gd name="T5" fmla="*/ 90 h 150"/>
                <a:gd name="T6" fmla="*/ 276 w 902"/>
                <a:gd name="T7" fmla="*/ 73 h 150"/>
                <a:gd name="T8" fmla="*/ 289 w 902"/>
                <a:gd name="T9" fmla="*/ 62 h 150"/>
                <a:gd name="T10" fmla="*/ 306 w 902"/>
                <a:gd name="T11" fmla="*/ 60 h 150"/>
                <a:gd name="T12" fmla="*/ 322 w 902"/>
                <a:gd name="T13" fmla="*/ 69 h 150"/>
                <a:gd name="T14" fmla="*/ 330 w 902"/>
                <a:gd name="T15" fmla="*/ 84 h 150"/>
                <a:gd name="T16" fmla="*/ 328 w 902"/>
                <a:gd name="T17" fmla="*/ 102 h 150"/>
                <a:gd name="T18" fmla="*/ 318 w 902"/>
                <a:gd name="T19" fmla="*/ 114 h 150"/>
                <a:gd name="T20" fmla="*/ 300 w 902"/>
                <a:gd name="T21" fmla="*/ 120 h 150"/>
                <a:gd name="T22" fmla="*/ 198 w 902"/>
                <a:gd name="T23" fmla="*/ 118 h 150"/>
                <a:gd name="T24" fmla="*/ 186 w 902"/>
                <a:gd name="T25" fmla="*/ 106 h 150"/>
                <a:gd name="T26" fmla="*/ 180 w 902"/>
                <a:gd name="T27" fmla="*/ 90 h 150"/>
                <a:gd name="T28" fmla="*/ 186 w 902"/>
                <a:gd name="T29" fmla="*/ 73 h 150"/>
                <a:gd name="T30" fmla="*/ 198 w 902"/>
                <a:gd name="T31" fmla="*/ 62 h 150"/>
                <a:gd name="T32" fmla="*/ 217 w 902"/>
                <a:gd name="T33" fmla="*/ 60 h 150"/>
                <a:gd name="T34" fmla="*/ 232 w 902"/>
                <a:gd name="T35" fmla="*/ 69 h 150"/>
                <a:gd name="T36" fmla="*/ 240 w 902"/>
                <a:gd name="T37" fmla="*/ 84 h 150"/>
                <a:gd name="T38" fmla="*/ 238 w 902"/>
                <a:gd name="T39" fmla="*/ 102 h 150"/>
                <a:gd name="T40" fmla="*/ 227 w 902"/>
                <a:gd name="T41" fmla="*/ 114 h 150"/>
                <a:gd name="T42" fmla="*/ 210 w 902"/>
                <a:gd name="T43" fmla="*/ 120 h 150"/>
                <a:gd name="T44" fmla="*/ 109 w 902"/>
                <a:gd name="T45" fmla="*/ 118 h 150"/>
                <a:gd name="T46" fmla="*/ 95 w 902"/>
                <a:gd name="T47" fmla="*/ 106 h 150"/>
                <a:gd name="T48" fmla="*/ 91 w 902"/>
                <a:gd name="T49" fmla="*/ 90 h 150"/>
                <a:gd name="T50" fmla="*/ 95 w 902"/>
                <a:gd name="T51" fmla="*/ 73 h 150"/>
                <a:gd name="T52" fmla="*/ 109 w 902"/>
                <a:gd name="T53" fmla="*/ 62 h 150"/>
                <a:gd name="T54" fmla="*/ 127 w 902"/>
                <a:gd name="T55" fmla="*/ 60 h 150"/>
                <a:gd name="T56" fmla="*/ 142 w 902"/>
                <a:gd name="T57" fmla="*/ 69 h 150"/>
                <a:gd name="T58" fmla="*/ 150 w 902"/>
                <a:gd name="T59" fmla="*/ 84 h 150"/>
                <a:gd name="T60" fmla="*/ 149 w 902"/>
                <a:gd name="T61" fmla="*/ 102 h 150"/>
                <a:gd name="T62" fmla="*/ 137 w 902"/>
                <a:gd name="T63" fmla="*/ 114 h 150"/>
                <a:gd name="T64" fmla="*/ 121 w 902"/>
                <a:gd name="T65" fmla="*/ 120 h 150"/>
                <a:gd name="T66" fmla="*/ 81 w 902"/>
                <a:gd name="T67" fmla="*/ 0 h 150"/>
                <a:gd name="T68" fmla="*/ 55 w 902"/>
                <a:gd name="T69" fmla="*/ 7 h 150"/>
                <a:gd name="T70" fmla="*/ 33 w 902"/>
                <a:gd name="T71" fmla="*/ 20 h 150"/>
                <a:gd name="T72" fmla="*/ 15 w 902"/>
                <a:gd name="T73" fmla="*/ 39 h 150"/>
                <a:gd name="T74" fmla="*/ 4 w 902"/>
                <a:gd name="T75" fmla="*/ 63 h 150"/>
                <a:gd name="T76" fmla="*/ 0 w 902"/>
                <a:gd name="T77" fmla="*/ 90 h 150"/>
                <a:gd name="T78" fmla="*/ 902 w 902"/>
                <a:gd name="T79" fmla="*/ 90 h 150"/>
                <a:gd name="T80" fmla="*/ 897 w 902"/>
                <a:gd name="T81" fmla="*/ 63 h 150"/>
                <a:gd name="T82" fmla="*/ 886 w 902"/>
                <a:gd name="T83" fmla="*/ 39 h 150"/>
                <a:gd name="T84" fmla="*/ 869 w 902"/>
                <a:gd name="T85" fmla="*/ 20 h 150"/>
                <a:gd name="T86" fmla="*/ 846 w 902"/>
                <a:gd name="T87" fmla="*/ 7 h 150"/>
                <a:gd name="T88" fmla="*/ 820 w 902"/>
                <a:gd name="T8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02" h="150">
                  <a:moveTo>
                    <a:pt x="300" y="120"/>
                  </a:moveTo>
                  <a:lnTo>
                    <a:pt x="295" y="119"/>
                  </a:lnTo>
                  <a:lnTo>
                    <a:pt x="289" y="118"/>
                  </a:lnTo>
                  <a:lnTo>
                    <a:pt x="284" y="114"/>
                  </a:lnTo>
                  <a:lnTo>
                    <a:pt x="280" y="111"/>
                  </a:lnTo>
                  <a:lnTo>
                    <a:pt x="276" y="106"/>
                  </a:lnTo>
                  <a:lnTo>
                    <a:pt x="273" y="102"/>
                  </a:lnTo>
                  <a:lnTo>
                    <a:pt x="271" y="96"/>
                  </a:lnTo>
                  <a:lnTo>
                    <a:pt x="270" y="90"/>
                  </a:lnTo>
                  <a:lnTo>
                    <a:pt x="271" y="84"/>
                  </a:lnTo>
                  <a:lnTo>
                    <a:pt x="273" y="78"/>
                  </a:lnTo>
                  <a:lnTo>
                    <a:pt x="276" y="73"/>
                  </a:lnTo>
                  <a:lnTo>
                    <a:pt x="280" y="69"/>
                  </a:lnTo>
                  <a:lnTo>
                    <a:pt x="284" y="64"/>
                  </a:lnTo>
                  <a:lnTo>
                    <a:pt x="289" y="62"/>
                  </a:lnTo>
                  <a:lnTo>
                    <a:pt x="295" y="60"/>
                  </a:lnTo>
                  <a:lnTo>
                    <a:pt x="300" y="60"/>
                  </a:lnTo>
                  <a:lnTo>
                    <a:pt x="306" y="60"/>
                  </a:lnTo>
                  <a:lnTo>
                    <a:pt x="312" y="62"/>
                  </a:lnTo>
                  <a:lnTo>
                    <a:pt x="318" y="64"/>
                  </a:lnTo>
                  <a:lnTo>
                    <a:pt x="322" y="69"/>
                  </a:lnTo>
                  <a:lnTo>
                    <a:pt x="326" y="73"/>
                  </a:lnTo>
                  <a:lnTo>
                    <a:pt x="328" y="78"/>
                  </a:lnTo>
                  <a:lnTo>
                    <a:pt x="330" y="84"/>
                  </a:lnTo>
                  <a:lnTo>
                    <a:pt x="330" y="90"/>
                  </a:lnTo>
                  <a:lnTo>
                    <a:pt x="330" y="96"/>
                  </a:lnTo>
                  <a:lnTo>
                    <a:pt x="328" y="102"/>
                  </a:lnTo>
                  <a:lnTo>
                    <a:pt x="326" y="106"/>
                  </a:lnTo>
                  <a:lnTo>
                    <a:pt x="322" y="111"/>
                  </a:lnTo>
                  <a:lnTo>
                    <a:pt x="318" y="114"/>
                  </a:lnTo>
                  <a:lnTo>
                    <a:pt x="312" y="118"/>
                  </a:lnTo>
                  <a:lnTo>
                    <a:pt x="306" y="119"/>
                  </a:lnTo>
                  <a:lnTo>
                    <a:pt x="300" y="120"/>
                  </a:lnTo>
                  <a:close/>
                  <a:moveTo>
                    <a:pt x="210" y="120"/>
                  </a:moveTo>
                  <a:lnTo>
                    <a:pt x="204" y="119"/>
                  </a:lnTo>
                  <a:lnTo>
                    <a:pt x="198" y="118"/>
                  </a:lnTo>
                  <a:lnTo>
                    <a:pt x="194" y="114"/>
                  </a:lnTo>
                  <a:lnTo>
                    <a:pt x="189" y="111"/>
                  </a:lnTo>
                  <a:lnTo>
                    <a:pt x="186" y="106"/>
                  </a:lnTo>
                  <a:lnTo>
                    <a:pt x="183" y="102"/>
                  </a:lnTo>
                  <a:lnTo>
                    <a:pt x="181" y="96"/>
                  </a:lnTo>
                  <a:lnTo>
                    <a:pt x="180" y="90"/>
                  </a:lnTo>
                  <a:lnTo>
                    <a:pt x="181" y="84"/>
                  </a:lnTo>
                  <a:lnTo>
                    <a:pt x="183" y="78"/>
                  </a:lnTo>
                  <a:lnTo>
                    <a:pt x="186" y="73"/>
                  </a:lnTo>
                  <a:lnTo>
                    <a:pt x="189" y="69"/>
                  </a:lnTo>
                  <a:lnTo>
                    <a:pt x="194" y="64"/>
                  </a:lnTo>
                  <a:lnTo>
                    <a:pt x="198" y="62"/>
                  </a:lnTo>
                  <a:lnTo>
                    <a:pt x="204" y="60"/>
                  </a:lnTo>
                  <a:lnTo>
                    <a:pt x="210" y="60"/>
                  </a:lnTo>
                  <a:lnTo>
                    <a:pt x="217" y="60"/>
                  </a:lnTo>
                  <a:lnTo>
                    <a:pt x="223" y="62"/>
                  </a:lnTo>
                  <a:lnTo>
                    <a:pt x="227" y="64"/>
                  </a:lnTo>
                  <a:lnTo>
                    <a:pt x="232" y="69"/>
                  </a:lnTo>
                  <a:lnTo>
                    <a:pt x="235" y="73"/>
                  </a:lnTo>
                  <a:lnTo>
                    <a:pt x="238" y="78"/>
                  </a:lnTo>
                  <a:lnTo>
                    <a:pt x="240" y="84"/>
                  </a:lnTo>
                  <a:lnTo>
                    <a:pt x="240" y="90"/>
                  </a:lnTo>
                  <a:lnTo>
                    <a:pt x="240" y="96"/>
                  </a:lnTo>
                  <a:lnTo>
                    <a:pt x="238" y="102"/>
                  </a:lnTo>
                  <a:lnTo>
                    <a:pt x="235" y="106"/>
                  </a:lnTo>
                  <a:lnTo>
                    <a:pt x="232" y="111"/>
                  </a:lnTo>
                  <a:lnTo>
                    <a:pt x="227" y="114"/>
                  </a:lnTo>
                  <a:lnTo>
                    <a:pt x="223" y="118"/>
                  </a:lnTo>
                  <a:lnTo>
                    <a:pt x="217" y="119"/>
                  </a:lnTo>
                  <a:lnTo>
                    <a:pt x="210" y="120"/>
                  </a:lnTo>
                  <a:close/>
                  <a:moveTo>
                    <a:pt x="121" y="120"/>
                  </a:moveTo>
                  <a:lnTo>
                    <a:pt x="114" y="119"/>
                  </a:lnTo>
                  <a:lnTo>
                    <a:pt x="109" y="118"/>
                  </a:lnTo>
                  <a:lnTo>
                    <a:pt x="103" y="114"/>
                  </a:lnTo>
                  <a:lnTo>
                    <a:pt x="99" y="111"/>
                  </a:lnTo>
                  <a:lnTo>
                    <a:pt x="95" y="106"/>
                  </a:lnTo>
                  <a:lnTo>
                    <a:pt x="93" y="102"/>
                  </a:lnTo>
                  <a:lnTo>
                    <a:pt x="91" y="96"/>
                  </a:lnTo>
                  <a:lnTo>
                    <a:pt x="91" y="90"/>
                  </a:lnTo>
                  <a:lnTo>
                    <a:pt x="91" y="84"/>
                  </a:lnTo>
                  <a:lnTo>
                    <a:pt x="93" y="78"/>
                  </a:lnTo>
                  <a:lnTo>
                    <a:pt x="95" y="73"/>
                  </a:lnTo>
                  <a:lnTo>
                    <a:pt x="99" y="69"/>
                  </a:lnTo>
                  <a:lnTo>
                    <a:pt x="103" y="64"/>
                  </a:lnTo>
                  <a:lnTo>
                    <a:pt x="109" y="62"/>
                  </a:lnTo>
                  <a:lnTo>
                    <a:pt x="114" y="60"/>
                  </a:lnTo>
                  <a:lnTo>
                    <a:pt x="121" y="60"/>
                  </a:lnTo>
                  <a:lnTo>
                    <a:pt x="127" y="60"/>
                  </a:lnTo>
                  <a:lnTo>
                    <a:pt x="132" y="62"/>
                  </a:lnTo>
                  <a:lnTo>
                    <a:pt x="137" y="64"/>
                  </a:lnTo>
                  <a:lnTo>
                    <a:pt x="142" y="69"/>
                  </a:lnTo>
                  <a:lnTo>
                    <a:pt x="145" y="73"/>
                  </a:lnTo>
                  <a:lnTo>
                    <a:pt x="149" y="78"/>
                  </a:lnTo>
                  <a:lnTo>
                    <a:pt x="150" y="84"/>
                  </a:lnTo>
                  <a:lnTo>
                    <a:pt x="151" y="90"/>
                  </a:lnTo>
                  <a:lnTo>
                    <a:pt x="150" y="96"/>
                  </a:lnTo>
                  <a:lnTo>
                    <a:pt x="149" y="102"/>
                  </a:lnTo>
                  <a:lnTo>
                    <a:pt x="145" y="106"/>
                  </a:lnTo>
                  <a:lnTo>
                    <a:pt x="142" y="111"/>
                  </a:lnTo>
                  <a:lnTo>
                    <a:pt x="137" y="114"/>
                  </a:lnTo>
                  <a:lnTo>
                    <a:pt x="132" y="118"/>
                  </a:lnTo>
                  <a:lnTo>
                    <a:pt x="127" y="119"/>
                  </a:lnTo>
                  <a:lnTo>
                    <a:pt x="121" y="120"/>
                  </a:lnTo>
                  <a:close/>
                  <a:moveTo>
                    <a:pt x="811" y="0"/>
                  </a:moveTo>
                  <a:lnTo>
                    <a:pt x="91" y="0"/>
                  </a:lnTo>
                  <a:lnTo>
                    <a:pt x="81" y="0"/>
                  </a:lnTo>
                  <a:lnTo>
                    <a:pt x="72" y="2"/>
                  </a:lnTo>
                  <a:lnTo>
                    <a:pt x="64" y="4"/>
                  </a:lnTo>
                  <a:lnTo>
                    <a:pt x="55" y="7"/>
                  </a:lnTo>
                  <a:lnTo>
                    <a:pt x="48" y="10"/>
                  </a:lnTo>
                  <a:lnTo>
                    <a:pt x="40" y="15"/>
                  </a:lnTo>
                  <a:lnTo>
                    <a:pt x="33" y="20"/>
                  </a:lnTo>
                  <a:lnTo>
                    <a:pt x="27" y="26"/>
                  </a:lnTo>
                  <a:lnTo>
                    <a:pt x="21" y="32"/>
                  </a:lnTo>
                  <a:lnTo>
                    <a:pt x="15" y="39"/>
                  </a:lnTo>
                  <a:lnTo>
                    <a:pt x="11" y="47"/>
                  </a:lnTo>
                  <a:lnTo>
                    <a:pt x="7" y="55"/>
                  </a:lnTo>
                  <a:lnTo>
                    <a:pt x="4" y="63"/>
                  </a:lnTo>
                  <a:lnTo>
                    <a:pt x="2" y="71"/>
                  </a:lnTo>
                  <a:lnTo>
                    <a:pt x="0" y="81"/>
                  </a:lnTo>
                  <a:lnTo>
                    <a:pt x="0" y="90"/>
                  </a:lnTo>
                  <a:lnTo>
                    <a:pt x="0" y="150"/>
                  </a:lnTo>
                  <a:lnTo>
                    <a:pt x="902" y="150"/>
                  </a:lnTo>
                  <a:lnTo>
                    <a:pt x="902" y="90"/>
                  </a:lnTo>
                  <a:lnTo>
                    <a:pt x="902" y="81"/>
                  </a:lnTo>
                  <a:lnTo>
                    <a:pt x="899" y="71"/>
                  </a:lnTo>
                  <a:lnTo>
                    <a:pt x="897" y="63"/>
                  </a:lnTo>
                  <a:lnTo>
                    <a:pt x="895" y="55"/>
                  </a:lnTo>
                  <a:lnTo>
                    <a:pt x="891" y="47"/>
                  </a:lnTo>
                  <a:lnTo>
                    <a:pt x="886" y="39"/>
                  </a:lnTo>
                  <a:lnTo>
                    <a:pt x="881" y="32"/>
                  </a:lnTo>
                  <a:lnTo>
                    <a:pt x="875" y="26"/>
                  </a:lnTo>
                  <a:lnTo>
                    <a:pt x="869" y="20"/>
                  </a:lnTo>
                  <a:lnTo>
                    <a:pt x="862" y="15"/>
                  </a:lnTo>
                  <a:lnTo>
                    <a:pt x="854" y="10"/>
                  </a:lnTo>
                  <a:lnTo>
                    <a:pt x="846" y="7"/>
                  </a:lnTo>
                  <a:lnTo>
                    <a:pt x="838" y="4"/>
                  </a:lnTo>
                  <a:lnTo>
                    <a:pt x="830" y="2"/>
                  </a:lnTo>
                  <a:lnTo>
                    <a:pt x="820" y="0"/>
                  </a:lnTo>
                  <a:lnTo>
                    <a:pt x="811"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 name="Freeform 4764"/>
            <p:cNvSpPr>
              <a:spLocks noEditPoints="1"/>
            </p:cNvSpPr>
            <p:nvPr/>
          </p:nvSpPr>
          <p:spPr bwMode="auto">
            <a:xfrm>
              <a:off x="2039938" y="3422650"/>
              <a:ext cx="285750" cy="161925"/>
            </a:xfrm>
            <a:custGeom>
              <a:avLst/>
              <a:gdLst>
                <a:gd name="T0" fmla="*/ 216 w 902"/>
                <a:gd name="T1" fmla="*/ 332 h 511"/>
                <a:gd name="T2" fmla="*/ 225 w 902"/>
                <a:gd name="T3" fmla="*/ 345 h 511"/>
                <a:gd name="T4" fmla="*/ 216 w 902"/>
                <a:gd name="T5" fmla="*/ 359 h 511"/>
                <a:gd name="T6" fmla="*/ 145 w 902"/>
                <a:gd name="T7" fmla="*/ 359 h 511"/>
                <a:gd name="T8" fmla="*/ 136 w 902"/>
                <a:gd name="T9" fmla="*/ 345 h 511"/>
                <a:gd name="T10" fmla="*/ 145 w 902"/>
                <a:gd name="T11" fmla="*/ 332 h 511"/>
                <a:gd name="T12" fmla="*/ 210 w 902"/>
                <a:gd name="T13" fmla="*/ 210 h 511"/>
                <a:gd name="T14" fmla="*/ 224 w 902"/>
                <a:gd name="T15" fmla="*/ 219 h 511"/>
                <a:gd name="T16" fmla="*/ 222 w 902"/>
                <a:gd name="T17" fmla="*/ 235 h 511"/>
                <a:gd name="T18" fmla="*/ 151 w 902"/>
                <a:gd name="T19" fmla="*/ 240 h 511"/>
                <a:gd name="T20" fmla="*/ 137 w 902"/>
                <a:gd name="T21" fmla="*/ 231 h 511"/>
                <a:gd name="T22" fmla="*/ 139 w 902"/>
                <a:gd name="T23" fmla="*/ 215 h 511"/>
                <a:gd name="T24" fmla="*/ 151 w 902"/>
                <a:gd name="T25" fmla="*/ 91 h 511"/>
                <a:gd name="T26" fmla="*/ 222 w 902"/>
                <a:gd name="T27" fmla="*/ 94 h 511"/>
                <a:gd name="T28" fmla="*/ 224 w 902"/>
                <a:gd name="T29" fmla="*/ 111 h 511"/>
                <a:gd name="T30" fmla="*/ 210 w 902"/>
                <a:gd name="T31" fmla="*/ 120 h 511"/>
                <a:gd name="T32" fmla="*/ 139 w 902"/>
                <a:gd name="T33" fmla="*/ 116 h 511"/>
                <a:gd name="T34" fmla="*/ 137 w 902"/>
                <a:gd name="T35" fmla="*/ 99 h 511"/>
                <a:gd name="T36" fmla="*/ 151 w 902"/>
                <a:gd name="T37" fmla="*/ 91 h 511"/>
                <a:gd name="T38" fmla="*/ 727 w 902"/>
                <a:gd name="T39" fmla="*/ 332 h 511"/>
                <a:gd name="T40" fmla="*/ 736 w 902"/>
                <a:gd name="T41" fmla="*/ 345 h 511"/>
                <a:gd name="T42" fmla="*/ 727 w 902"/>
                <a:gd name="T43" fmla="*/ 359 h 511"/>
                <a:gd name="T44" fmla="*/ 325 w 902"/>
                <a:gd name="T45" fmla="*/ 359 h 511"/>
                <a:gd name="T46" fmla="*/ 315 w 902"/>
                <a:gd name="T47" fmla="*/ 345 h 511"/>
                <a:gd name="T48" fmla="*/ 325 w 902"/>
                <a:gd name="T49" fmla="*/ 332 h 511"/>
                <a:gd name="T50" fmla="*/ 721 w 902"/>
                <a:gd name="T51" fmla="*/ 210 h 511"/>
                <a:gd name="T52" fmla="*/ 735 w 902"/>
                <a:gd name="T53" fmla="*/ 219 h 511"/>
                <a:gd name="T54" fmla="*/ 732 w 902"/>
                <a:gd name="T55" fmla="*/ 235 h 511"/>
                <a:gd name="T56" fmla="*/ 330 w 902"/>
                <a:gd name="T57" fmla="*/ 240 h 511"/>
                <a:gd name="T58" fmla="*/ 317 w 902"/>
                <a:gd name="T59" fmla="*/ 231 h 511"/>
                <a:gd name="T60" fmla="*/ 320 w 902"/>
                <a:gd name="T61" fmla="*/ 215 h 511"/>
                <a:gd name="T62" fmla="*/ 330 w 902"/>
                <a:gd name="T63" fmla="*/ 91 h 511"/>
                <a:gd name="T64" fmla="*/ 732 w 902"/>
                <a:gd name="T65" fmla="*/ 94 h 511"/>
                <a:gd name="T66" fmla="*/ 735 w 902"/>
                <a:gd name="T67" fmla="*/ 111 h 511"/>
                <a:gd name="T68" fmla="*/ 721 w 902"/>
                <a:gd name="T69" fmla="*/ 120 h 511"/>
                <a:gd name="T70" fmla="*/ 320 w 902"/>
                <a:gd name="T71" fmla="*/ 116 h 511"/>
                <a:gd name="T72" fmla="*/ 317 w 902"/>
                <a:gd name="T73" fmla="*/ 99 h 511"/>
                <a:gd name="T74" fmla="*/ 330 w 902"/>
                <a:gd name="T75" fmla="*/ 91 h 511"/>
                <a:gd name="T76" fmla="*/ 2 w 902"/>
                <a:gd name="T77" fmla="*/ 438 h 511"/>
                <a:gd name="T78" fmla="*/ 11 w 902"/>
                <a:gd name="T79" fmla="*/ 464 h 511"/>
                <a:gd name="T80" fmla="*/ 27 w 902"/>
                <a:gd name="T81" fmla="*/ 484 h 511"/>
                <a:gd name="T82" fmla="*/ 48 w 902"/>
                <a:gd name="T83" fmla="*/ 499 h 511"/>
                <a:gd name="T84" fmla="*/ 72 w 902"/>
                <a:gd name="T85" fmla="*/ 509 h 511"/>
                <a:gd name="T86" fmla="*/ 811 w 902"/>
                <a:gd name="T87" fmla="*/ 511 h 511"/>
                <a:gd name="T88" fmla="*/ 838 w 902"/>
                <a:gd name="T89" fmla="*/ 506 h 511"/>
                <a:gd name="T90" fmla="*/ 862 w 902"/>
                <a:gd name="T91" fmla="*/ 495 h 511"/>
                <a:gd name="T92" fmla="*/ 881 w 902"/>
                <a:gd name="T93" fmla="*/ 477 h 511"/>
                <a:gd name="T94" fmla="*/ 895 w 902"/>
                <a:gd name="T95" fmla="*/ 455 h 511"/>
                <a:gd name="T96" fmla="*/ 902 w 902"/>
                <a:gd name="T97" fmla="*/ 430 h 511"/>
                <a:gd name="T98" fmla="*/ 0 w 902"/>
                <a:gd name="T99"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02" h="511">
                  <a:moveTo>
                    <a:pt x="151" y="330"/>
                  </a:moveTo>
                  <a:lnTo>
                    <a:pt x="210" y="330"/>
                  </a:lnTo>
                  <a:lnTo>
                    <a:pt x="216" y="332"/>
                  </a:lnTo>
                  <a:lnTo>
                    <a:pt x="222" y="335"/>
                  </a:lnTo>
                  <a:lnTo>
                    <a:pt x="224" y="340"/>
                  </a:lnTo>
                  <a:lnTo>
                    <a:pt x="225" y="345"/>
                  </a:lnTo>
                  <a:lnTo>
                    <a:pt x="224" y="351"/>
                  </a:lnTo>
                  <a:lnTo>
                    <a:pt x="222" y="356"/>
                  </a:lnTo>
                  <a:lnTo>
                    <a:pt x="216" y="359"/>
                  </a:lnTo>
                  <a:lnTo>
                    <a:pt x="210" y="360"/>
                  </a:lnTo>
                  <a:lnTo>
                    <a:pt x="151" y="360"/>
                  </a:lnTo>
                  <a:lnTo>
                    <a:pt x="145" y="359"/>
                  </a:lnTo>
                  <a:lnTo>
                    <a:pt x="139" y="356"/>
                  </a:lnTo>
                  <a:lnTo>
                    <a:pt x="137" y="351"/>
                  </a:lnTo>
                  <a:lnTo>
                    <a:pt x="136" y="345"/>
                  </a:lnTo>
                  <a:lnTo>
                    <a:pt x="137" y="340"/>
                  </a:lnTo>
                  <a:lnTo>
                    <a:pt x="139" y="335"/>
                  </a:lnTo>
                  <a:lnTo>
                    <a:pt x="145" y="332"/>
                  </a:lnTo>
                  <a:lnTo>
                    <a:pt x="151" y="330"/>
                  </a:lnTo>
                  <a:close/>
                  <a:moveTo>
                    <a:pt x="151" y="210"/>
                  </a:moveTo>
                  <a:lnTo>
                    <a:pt x="210" y="210"/>
                  </a:lnTo>
                  <a:lnTo>
                    <a:pt x="216" y="211"/>
                  </a:lnTo>
                  <a:lnTo>
                    <a:pt x="222" y="215"/>
                  </a:lnTo>
                  <a:lnTo>
                    <a:pt x="224" y="219"/>
                  </a:lnTo>
                  <a:lnTo>
                    <a:pt x="225" y="225"/>
                  </a:lnTo>
                  <a:lnTo>
                    <a:pt x="224" y="231"/>
                  </a:lnTo>
                  <a:lnTo>
                    <a:pt x="222" y="235"/>
                  </a:lnTo>
                  <a:lnTo>
                    <a:pt x="216" y="239"/>
                  </a:lnTo>
                  <a:lnTo>
                    <a:pt x="210" y="240"/>
                  </a:lnTo>
                  <a:lnTo>
                    <a:pt x="151" y="240"/>
                  </a:lnTo>
                  <a:lnTo>
                    <a:pt x="145" y="239"/>
                  </a:lnTo>
                  <a:lnTo>
                    <a:pt x="139" y="235"/>
                  </a:lnTo>
                  <a:lnTo>
                    <a:pt x="137" y="231"/>
                  </a:lnTo>
                  <a:lnTo>
                    <a:pt x="136" y="225"/>
                  </a:lnTo>
                  <a:lnTo>
                    <a:pt x="137" y="219"/>
                  </a:lnTo>
                  <a:lnTo>
                    <a:pt x="139" y="215"/>
                  </a:lnTo>
                  <a:lnTo>
                    <a:pt x="145" y="211"/>
                  </a:lnTo>
                  <a:lnTo>
                    <a:pt x="151" y="210"/>
                  </a:lnTo>
                  <a:close/>
                  <a:moveTo>
                    <a:pt x="151" y="91"/>
                  </a:moveTo>
                  <a:lnTo>
                    <a:pt x="210" y="91"/>
                  </a:lnTo>
                  <a:lnTo>
                    <a:pt x="216" y="92"/>
                  </a:lnTo>
                  <a:lnTo>
                    <a:pt x="222" y="94"/>
                  </a:lnTo>
                  <a:lnTo>
                    <a:pt x="224" y="99"/>
                  </a:lnTo>
                  <a:lnTo>
                    <a:pt x="225" y="106"/>
                  </a:lnTo>
                  <a:lnTo>
                    <a:pt x="224" y="111"/>
                  </a:lnTo>
                  <a:lnTo>
                    <a:pt x="222" y="116"/>
                  </a:lnTo>
                  <a:lnTo>
                    <a:pt x="216" y="118"/>
                  </a:lnTo>
                  <a:lnTo>
                    <a:pt x="210" y="120"/>
                  </a:lnTo>
                  <a:lnTo>
                    <a:pt x="151" y="120"/>
                  </a:lnTo>
                  <a:lnTo>
                    <a:pt x="145" y="118"/>
                  </a:lnTo>
                  <a:lnTo>
                    <a:pt x="139" y="116"/>
                  </a:lnTo>
                  <a:lnTo>
                    <a:pt x="137" y="111"/>
                  </a:lnTo>
                  <a:lnTo>
                    <a:pt x="136" y="106"/>
                  </a:lnTo>
                  <a:lnTo>
                    <a:pt x="137" y="99"/>
                  </a:lnTo>
                  <a:lnTo>
                    <a:pt x="139" y="94"/>
                  </a:lnTo>
                  <a:lnTo>
                    <a:pt x="145" y="92"/>
                  </a:lnTo>
                  <a:lnTo>
                    <a:pt x="151" y="91"/>
                  </a:lnTo>
                  <a:close/>
                  <a:moveTo>
                    <a:pt x="330" y="330"/>
                  </a:moveTo>
                  <a:lnTo>
                    <a:pt x="721" y="330"/>
                  </a:lnTo>
                  <a:lnTo>
                    <a:pt x="727" y="332"/>
                  </a:lnTo>
                  <a:lnTo>
                    <a:pt x="732" y="335"/>
                  </a:lnTo>
                  <a:lnTo>
                    <a:pt x="735" y="340"/>
                  </a:lnTo>
                  <a:lnTo>
                    <a:pt x="736" y="345"/>
                  </a:lnTo>
                  <a:lnTo>
                    <a:pt x="735" y="351"/>
                  </a:lnTo>
                  <a:lnTo>
                    <a:pt x="732" y="356"/>
                  </a:lnTo>
                  <a:lnTo>
                    <a:pt x="727" y="359"/>
                  </a:lnTo>
                  <a:lnTo>
                    <a:pt x="721" y="360"/>
                  </a:lnTo>
                  <a:lnTo>
                    <a:pt x="330" y="360"/>
                  </a:lnTo>
                  <a:lnTo>
                    <a:pt x="325" y="359"/>
                  </a:lnTo>
                  <a:lnTo>
                    <a:pt x="320" y="356"/>
                  </a:lnTo>
                  <a:lnTo>
                    <a:pt x="317" y="351"/>
                  </a:lnTo>
                  <a:lnTo>
                    <a:pt x="315" y="345"/>
                  </a:lnTo>
                  <a:lnTo>
                    <a:pt x="317" y="340"/>
                  </a:lnTo>
                  <a:lnTo>
                    <a:pt x="320" y="335"/>
                  </a:lnTo>
                  <a:lnTo>
                    <a:pt x="325" y="332"/>
                  </a:lnTo>
                  <a:lnTo>
                    <a:pt x="330" y="330"/>
                  </a:lnTo>
                  <a:close/>
                  <a:moveTo>
                    <a:pt x="330" y="210"/>
                  </a:moveTo>
                  <a:lnTo>
                    <a:pt x="721" y="210"/>
                  </a:lnTo>
                  <a:lnTo>
                    <a:pt x="727" y="211"/>
                  </a:lnTo>
                  <a:lnTo>
                    <a:pt x="732" y="215"/>
                  </a:lnTo>
                  <a:lnTo>
                    <a:pt x="735" y="219"/>
                  </a:lnTo>
                  <a:lnTo>
                    <a:pt x="736" y="225"/>
                  </a:lnTo>
                  <a:lnTo>
                    <a:pt x="735" y="231"/>
                  </a:lnTo>
                  <a:lnTo>
                    <a:pt x="732" y="235"/>
                  </a:lnTo>
                  <a:lnTo>
                    <a:pt x="727" y="239"/>
                  </a:lnTo>
                  <a:lnTo>
                    <a:pt x="721" y="240"/>
                  </a:lnTo>
                  <a:lnTo>
                    <a:pt x="330" y="240"/>
                  </a:lnTo>
                  <a:lnTo>
                    <a:pt x="325" y="239"/>
                  </a:lnTo>
                  <a:lnTo>
                    <a:pt x="320" y="235"/>
                  </a:lnTo>
                  <a:lnTo>
                    <a:pt x="317" y="231"/>
                  </a:lnTo>
                  <a:lnTo>
                    <a:pt x="315" y="225"/>
                  </a:lnTo>
                  <a:lnTo>
                    <a:pt x="317" y="219"/>
                  </a:lnTo>
                  <a:lnTo>
                    <a:pt x="320" y="215"/>
                  </a:lnTo>
                  <a:lnTo>
                    <a:pt x="325" y="211"/>
                  </a:lnTo>
                  <a:lnTo>
                    <a:pt x="330" y="210"/>
                  </a:lnTo>
                  <a:close/>
                  <a:moveTo>
                    <a:pt x="330" y="91"/>
                  </a:moveTo>
                  <a:lnTo>
                    <a:pt x="721" y="91"/>
                  </a:lnTo>
                  <a:lnTo>
                    <a:pt x="727" y="92"/>
                  </a:lnTo>
                  <a:lnTo>
                    <a:pt x="732" y="94"/>
                  </a:lnTo>
                  <a:lnTo>
                    <a:pt x="735" y="99"/>
                  </a:lnTo>
                  <a:lnTo>
                    <a:pt x="736" y="106"/>
                  </a:lnTo>
                  <a:lnTo>
                    <a:pt x="735" y="111"/>
                  </a:lnTo>
                  <a:lnTo>
                    <a:pt x="732" y="116"/>
                  </a:lnTo>
                  <a:lnTo>
                    <a:pt x="727" y="118"/>
                  </a:lnTo>
                  <a:lnTo>
                    <a:pt x="721" y="120"/>
                  </a:lnTo>
                  <a:lnTo>
                    <a:pt x="330" y="120"/>
                  </a:lnTo>
                  <a:lnTo>
                    <a:pt x="325" y="118"/>
                  </a:lnTo>
                  <a:lnTo>
                    <a:pt x="320" y="116"/>
                  </a:lnTo>
                  <a:lnTo>
                    <a:pt x="317" y="111"/>
                  </a:lnTo>
                  <a:lnTo>
                    <a:pt x="315" y="106"/>
                  </a:lnTo>
                  <a:lnTo>
                    <a:pt x="317" y="99"/>
                  </a:lnTo>
                  <a:lnTo>
                    <a:pt x="320" y="94"/>
                  </a:lnTo>
                  <a:lnTo>
                    <a:pt x="325" y="92"/>
                  </a:lnTo>
                  <a:lnTo>
                    <a:pt x="330" y="91"/>
                  </a:lnTo>
                  <a:close/>
                  <a:moveTo>
                    <a:pt x="0" y="421"/>
                  </a:moveTo>
                  <a:lnTo>
                    <a:pt x="0" y="430"/>
                  </a:lnTo>
                  <a:lnTo>
                    <a:pt x="2" y="438"/>
                  </a:lnTo>
                  <a:lnTo>
                    <a:pt x="4" y="447"/>
                  </a:lnTo>
                  <a:lnTo>
                    <a:pt x="7" y="455"/>
                  </a:lnTo>
                  <a:lnTo>
                    <a:pt x="11" y="464"/>
                  </a:lnTo>
                  <a:lnTo>
                    <a:pt x="15" y="470"/>
                  </a:lnTo>
                  <a:lnTo>
                    <a:pt x="21" y="477"/>
                  </a:lnTo>
                  <a:lnTo>
                    <a:pt x="27" y="484"/>
                  </a:lnTo>
                  <a:lnTo>
                    <a:pt x="33" y="490"/>
                  </a:lnTo>
                  <a:lnTo>
                    <a:pt x="40" y="495"/>
                  </a:lnTo>
                  <a:lnTo>
                    <a:pt x="48" y="499"/>
                  </a:lnTo>
                  <a:lnTo>
                    <a:pt x="55" y="504"/>
                  </a:lnTo>
                  <a:lnTo>
                    <a:pt x="64" y="506"/>
                  </a:lnTo>
                  <a:lnTo>
                    <a:pt x="72" y="509"/>
                  </a:lnTo>
                  <a:lnTo>
                    <a:pt x="81" y="510"/>
                  </a:lnTo>
                  <a:lnTo>
                    <a:pt x="91" y="511"/>
                  </a:lnTo>
                  <a:lnTo>
                    <a:pt x="811" y="511"/>
                  </a:lnTo>
                  <a:lnTo>
                    <a:pt x="820" y="510"/>
                  </a:lnTo>
                  <a:lnTo>
                    <a:pt x="830" y="509"/>
                  </a:lnTo>
                  <a:lnTo>
                    <a:pt x="838" y="506"/>
                  </a:lnTo>
                  <a:lnTo>
                    <a:pt x="846" y="503"/>
                  </a:lnTo>
                  <a:lnTo>
                    <a:pt x="854" y="499"/>
                  </a:lnTo>
                  <a:lnTo>
                    <a:pt x="862" y="495"/>
                  </a:lnTo>
                  <a:lnTo>
                    <a:pt x="869" y="490"/>
                  </a:lnTo>
                  <a:lnTo>
                    <a:pt x="875" y="484"/>
                  </a:lnTo>
                  <a:lnTo>
                    <a:pt x="881" y="477"/>
                  </a:lnTo>
                  <a:lnTo>
                    <a:pt x="886" y="470"/>
                  </a:lnTo>
                  <a:lnTo>
                    <a:pt x="891" y="464"/>
                  </a:lnTo>
                  <a:lnTo>
                    <a:pt x="895" y="455"/>
                  </a:lnTo>
                  <a:lnTo>
                    <a:pt x="897" y="447"/>
                  </a:lnTo>
                  <a:lnTo>
                    <a:pt x="899" y="438"/>
                  </a:lnTo>
                  <a:lnTo>
                    <a:pt x="902" y="430"/>
                  </a:lnTo>
                  <a:lnTo>
                    <a:pt x="902" y="421"/>
                  </a:lnTo>
                  <a:lnTo>
                    <a:pt x="902" y="0"/>
                  </a:lnTo>
                  <a:lnTo>
                    <a:pt x="0" y="0"/>
                  </a:lnTo>
                  <a:lnTo>
                    <a:pt x="0" y="42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Freeform 723"/>
          <p:cNvSpPr>
            <a:spLocks/>
          </p:cNvSpPr>
          <p:nvPr/>
        </p:nvSpPr>
        <p:spPr bwMode="auto">
          <a:xfrm>
            <a:off x="7623091" y="3149051"/>
            <a:ext cx="406745" cy="420692"/>
          </a:xfrm>
          <a:custGeom>
            <a:avLst/>
            <a:gdLst>
              <a:gd name="T0" fmla="*/ 778 w 873"/>
              <a:gd name="T1" fmla="*/ 655 h 903"/>
              <a:gd name="T2" fmla="*/ 748 w 873"/>
              <a:gd name="T3" fmla="*/ 586 h 903"/>
              <a:gd name="T4" fmla="*/ 706 w 873"/>
              <a:gd name="T5" fmla="*/ 538 h 903"/>
              <a:gd name="T6" fmla="*/ 665 w 873"/>
              <a:gd name="T7" fmla="*/ 512 h 903"/>
              <a:gd name="T8" fmla="*/ 619 w 873"/>
              <a:gd name="T9" fmla="*/ 492 h 903"/>
              <a:gd name="T10" fmla="*/ 569 w 873"/>
              <a:gd name="T11" fmla="*/ 483 h 903"/>
              <a:gd name="T12" fmla="*/ 452 w 873"/>
              <a:gd name="T13" fmla="*/ 210 h 903"/>
              <a:gd name="T14" fmla="*/ 536 w 873"/>
              <a:gd name="T15" fmla="*/ 208 h 903"/>
              <a:gd name="T16" fmla="*/ 542 w 873"/>
              <a:gd name="T17" fmla="*/ 198 h 903"/>
              <a:gd name="T18" fmla="*/ 541 w 873"/>
              <a:gd name="T19" fmla="*/ 8 h 903"/>
              <a:gd name="T20" fmla="*/ 533 w 873"/>
              <a:gd name="T21" fmla="*/ 1 h 903"/>
              <a:gd name="T22" fmla="*/ 344 w 873"/>
              <a:gd name="T23" fmla="*/ 0 h 903"/>
              <a:gd name="T24" fmla="*/ 334 w 873"/>
              <a:gd name="T25" fmla="*/ 6 h 903"/>
              <a:gd name="T26" fmla="*/ 332 w 873"/>
              <a:gd name="T27" fmla="*/ 195 h 903"/>
              <a:gd name="T28" fmla="*/ 336 w 873"/>
              <a:gd name="T29" fmla="*/ 206 h 903"/>
              <a:gd name="T30" fmla="*/ 347 w 873"/>
              <a:gd name="T31" fmla="*/ 210 h 903"/>
              <a:gd name="T32" fmla="*/ 306 w 873"/>
              <a:gd name="T33" fmla="*/ 483 h 903"/>
              <a:gd name="T34" fmla="*/ 218 w 873"/>
              <a:gd name="T35" fmla="*/ 505 h 903"/>
              <a:gd name="T36" fmla="*/ 148 w 873"/>
              <a:gd name="T37" fmla="*/ 555 h 903"/>
              <a:gd name="T38" fmla="*/ 104 w 873"/>
              <a:gd name="T39" fmla="*/ 627 h 903"/>
              <a:gd name="T40" fmla="*/ 93 w 873"/>
              <a:gd name="T41" fmla="*/ 681 h 903"/>
              <a:gd name="T42" fmla="*/ 9 w 873"/>
              <a:gd name="T43" fmla="*/ 694 h 903"/>
              <a:gd name="T44" fmla="*/ 2 w 873"/>
              <a:gd name="T45" fmla="*/ 701 h 903"/>
              <a:gd name="T46" fmla="*/ 0 w 873"/>
              <a:gd name="T47" fmla="*/ 891 h 903"/>
              <a:gd name="T48" fmla="*/ 7 w 873"/>
              <a:gd name="T49" fmla="*/ 901 h 903"/>
              <a:gd name="T50" fmla="*/ 196 w 873"/>
              <a:gd name="T51" fmla="*/ 903 h 903"/>
              <a:gd name="T52" fmla="*/ 206 w 873"/>
              <a:gd name="T53" fmla="*/ 899 h 903"/>
              <a:gd name="T54" fmla="*/ 211 w 873"/>
              <a:gd name="T55" fmla="*/ 888 h 903"/>
              <a:gd name="T56" fmla="*/ 208 w 873"/>
              <a:gd name="T57" fmla="*/ 699 h 903"/>
              <a:gd name="T58" fmla="*/ 199 w 873"/>
              <a:gd name="T59" fmla="*/ 693 h 903"/>
              <a:gd name="T60" fmla="*/ 128 w 873"/>
              <a:gd name="T61" fmla="*/ 654 h 903"/>
              <a:gd name="T62" fmla="*/ 159 w 873"/>
              <a:gd name="T63" fmla="*/ 588 h 903"/>
              <a:gd name="T64" fmla="*/ 215 w 873"/>
              <a:gd name="T65" fmla="*/ 540 h 903"/>
              <a:gd name="T66" fmla="*/ 289 w 873"/>
              <a:gd name="T67" fmla="*/ 515 h 903"/>
              <a:gd name="T68" fmla="*/ 422 w 873"/>
              <a:gd name="T69" fmla="*/ 692 h 903"/>
              <a:gd name="T70" fmla="*/ 338 w 873"/>
              <a:gd name="T71" fmla="*/ 695 h 903"/>
              <a:gd name="T72" fmla="*/ 332 w 873"/>
              <a:gd name="T73" fmla="*/ 705 h 903"/>
              <a:gd name="T74" fmla="*/ 333 w 873"/>
              <a:gd name="T75" fmla="*/ 893 h 903"/>
              <a:gd name="T76" fmla="*/ 340 w 873"/>
              <a:gd name="T77" fmla="*/ 902 h 903"/>
              <a:gd name="T78" fmla="*/ 530 w 873"/>
              <a:gd name="T79" fmla="*/ 903 h 903"/>
              <a:gd name="T80" fmla="*/ 540 w 873"/>
              <a:gd name="T81" fmla="*/ 897 h 903"/>
              <a:gd name="T82" fmla="*/ 542 w 873"/>
              <a:gd name="T83" fmla="*/ 707 h 903"/>
              <a:gd name="T84" fmla="*/ 538 w 873"/>
              <a:gd name="T85" fmla="*/ 697 h 903"/>
              <a:gd name="T86" fmla="*/ 527 w 873"/>
              <a:gd name="T87" fmla="*/ 693 h 903"/>
              <a:gd name="T88" fmla="*/ 554 w 873"/>
              <a:gd name="T89" fmla="*/ 512 h 903"/>
              <a:gd name="T90" fmla="*/ 599 w 873"/>
              <a:gd name="T91" fmla="*/ 518 h 903"/>
              <a:gd name="T92" fmla="*/ 641 w 873"/>
              <a:gd name="T93" fmla="*/ 533 h 903"/>
              <a:gd name="T94" fmla="*/ 678 w 873"/>
              <a:gd name="T95" fmla="*/ 554 h 903"/>
              <a:gd name="T96" fmla="*/ 713 w 873"/>
              <a:gd name="T97" fmla="*/ 589 h 903"/>
              <a:gd name="T98" fmla="*/ 744 w 873"/>
              <a:gd name="T99" fmla="*/ 646 h 903"/>
              <a:gd name="T100" fmla="*/ 677 w 873"/>
              <a:gd name="T101" fmla="*/ 692 h 903"/>
              <a:gd name="T102" fmla="*/ 668 w 873"/>
              <a:gd name="T103" fmla="*/ 697 h 903"/>
              <a:gd name="T104" fmla="*/ 662 w 873"/>
              <a:gd name="T105" fmla="*/ 708 h 903"/>
              <a:gd name="T106" fmla="*/ 665 w 873"/>
              <a:gd name="T107" fmla="*/ 897 h 903"/>
              <a:gd name="T108" fmla="*/ 675 w 873"/>
              <a:gd name="T109" fmla="*/ 903 h 903"/>
              <a:gd name="T110" fmla="*/ 864 w 873"/>
              <a:gd name="T111" fmla="*/ 902 h 903"/>
              <a:gd name="T112" fmla="*/ 872 w 873"/>
              <a:gd name="T113" fmla="*/ 893 h 903"/>
              <a:gd name="T114" fmla="*/ 873 w 873"/>
              <a:gd name="T115" fmla="*/ 705 h 903"/>
              <a:gd name="T116" fmla="*/ 867 w 873"/>
              <a:gd name="T117" fmla="*/ 695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73" h="903">
                <a:moveTo>
                  <a:pt x="858" y="692"/>
                </a:moveTo>
                <a:lnTo>
                  <a:pt x="782" y="692"/>
                </a:lnTo>
                <a:lnTo>
                  <a:pt x="781" y="673"/>
                </a:lnTo>
                <a:lnTo>
                  <a:pt x="778" y="655"/>
                </a:lnTo>
                <a:lnTo>
                  <a:pt x="773" y="637"/>
                </a:lnTo>
                <a:lnTo>
                  <a:pt x="766" y="619"/>
                </a:lnTo>
                <a:lnTo>
                  <a:pt x="758" y="602"/>
                </a:lnTo>
                <a:lnTo>
                  <a:pt x="748" y="586"/>
                </a:lnTo>
                <a:lnTo>
                  <a:pt x="736" y="570"/>
                </a:lnTo>
                <a:lnTo>
                  <a:pt x="723" y="555"/>
                </a:lnTo>
                <a:lnTo>
                  <a:pt x="715" y="547"/>
                </a:lnTo>
                <a:lnTo>
                  <a:pt x="706" y="538"/>
                </a:lnTo>
                <a:lnTo>
                  <a:pt x="696" y="531"/>
                </a:lnTo>
                <a:lnTo>
                  <a:pt x="686" y="523"/>
                </a:lnTo>
                <a:lnTo>
                  <a:pt x="676" y="517"/>
                </a:lnTo>
                <a:lnTo>
                  <a:pt x="665" y="512"/>
                </a:lnTo>
                <a:lnTo>
                  <a:pt x="654" y="505"/>
                </a:lnTo>
                <a:lnTo>
                  <a:pt x="643" y="501"/>
                </a:lnTo>
                <a:lnTo>
                  <a:pt x="631" y="496"/>
                </a:lnTo>
                <a:lnTo>
                  <a:pt x="619" y="492"/>
                </a:lnTo>
                <a:lnTo>
                  <a:pt x="606" y="489"/>
                </a:lnTo>
                <a:lnTo>
                  <a:pt x="595" y="487"/>
                </a:lnTo>
                <a:lnTo>
                  <a:pt x="582" y="485"/>
                </a:lnTo>
                <a:lnTo>
                  <a:pt x="569" y="483"/>
                </a:lnTo>
                <a:lnTo>
                  <a:pt x="555" y="481"/>
                </a:lnTo>
                <a:lnTo>
                  <a:pt x="542" y="481"/>
                </a:lnTo>
                <a:lnTo>
                  <a:pt x="452" y="481"/>
                </a:lnTo>
                <a:lnTo>
                  <a:pt x="452" y="210"/>
                </a:lnTo>
                <a:lnTo>
                  <a:pt x="527" y="210"/>
                </a:lnTo>
                <a:lnTo>
                  <a:pt x="530" y="210"/>
                </a:lnTo>
                <a:lnTo>
                  <a:pt x="533" y="209"/>
                </a:lnTo>
                <a:lnTo>
                  <a:pt x="536" y="208"/>
                </a:lnTo>
                <a:lnTo>
                  <a:pt x="538" y="206"/>
                </a:lnTo>
                <a:lnTo>
                  <a:pt x="540" y="204"/>
                </a:lnTo>
                <a:lnTo>
                  <a:pt x="541" y="202"/>
                </a:lnTo>
                <a:lnTo>
                  <a:pt x="542" y="198"/>
                </a:lnTo>
                <a:lnTo>
                  <a:pt x="542" y="195"/>
                </a:lnTo>
                <a:lnTo>
                  <a:pt x="542" y="15"/>
                </a:lnTo>
                <a:lnTo>
                  <a:pt x="542" y="12"/>
                </a:lnTo>
                <a:lnTo>
                  <a:pt x="541" y="8"/>
                </a:lnTo>
                <a:lnTo>
                  <a:pt x="540" y="6"/>
                </a:lnTo>
                <a:lnTo>
                  <a:pt x="538" y="4"/>
                </a:lnTo>
                <a:lnTo>
                  <a:pt x="536" y="2"/>
                </a:lnTo>
                <a:lnTo>
                  <a:pt x="533" y="1"/>
                </a:lnTo>
                <a:lnTo>
                  <a:pt x="530" y="0"/>
                </a:lnTo>
                <a:lnTo>
                  <a:pt x="527" y="0"/>
                </a:lnTo>
                <a:lnTo>
                  <a:pt x="347" y="0"/>
                </a:lnTo>
                <a:lnTo>
                  <a:pt x="344" y="0"/>
                </a:lnTo>
                <a:lnTo>
                  <a:pt x="340" y="1"/>
                </a:lnTo>
                <a:lnTo>
                  <a:pt x="338" y="2"/>
                </a:lnTo>
                <a:lnTo>
                  <a:pt x="336" y="4"/>
                </a:lnTo>
                <a:lnTo>
                  <a:pt x="334" y="6"/>
                </a:lnTo>
                <a:lnTo>
                  <a:pt x="333" y="8"/>
                </a:lnTo>
                <a:lnTo>
                  <a:pt x="332" y="12"/>
                </a:lnTo>
                <a:lnTo>
                  <a:pt x="332" y="15"/>
                </a:lnTo>
                <a:lnTo>
                  <a:pt x="332" y="195"/>
                </a:lnTo>
                <a:lnTo>
                  <a:pt x="332" y="198"/>
                </a:lnTo>
                <a:lnTo>
                  <a:pt x="333" y="202"/>
                </a:lnTo>
                <a:lnTo>
                  <a:pt x="334" y="204"/>
                </a:lnTo>
                <a:lnTo>
                  <a:pt x="336" y="206"/>
                </a:lnTo>
                <a:lnTo>
                  <a:pt x="338" y="208"/>
                </a:lnTo>
                <a:lnTo>
                  <a:pt x="340" y="209"/>
                </a:lnTo>
                <a:lnTo>
                  <a:pt x="344" y="210"/>
                </a:lnTo>
                <a:lnTo>
                  <a:pt x="347" y="210"/>
                </a:lnTo>
                <a:lnTo>
                  <a:pt x="422" y="210"/>
                </a:lnTo>
                <a:lnTo>
                  <a:pt x="422" y="481"/>
                </a:lnTo>
                <a:lnTo>
                  <a:pt x="331" y="481"/>
                </a:lnTo>
                <a:lnTo>
                  <a:pt x="306" y="483"/>
                </a:lnTo>
                <a:lnTo>
                  <a:pt x="283" y="486"/>
                </a:lnTo>
                <a:lnTo>
                  <a:pt x="260" y="490"/>
                </a:lnTo>
                <a:lnTo>
                  <a:pt x="239" y="498"/>
                </a:lnTo>
                <a:lnTo>
                  <a:pt x="218" y="505"/>
                </a:lnTo>
                <a:lnTo>
                  <a:pt x="199" y="516"/>
                </a:lnTo>
                <a:lnTo>
                  <a:pt x="181" y="528"/>
                </a:lnTo>
                <a:lnTo>
                  <a:pt x="163" y="540"/>
                </a:lnTo>
                <a:lnTo>
                  <a:pt x="148" y="555"/>
                </a:lnTo>
                <a:lnTo>
                  <a:pt x="136" y="572"/>
                </a:lnTo>
                <a:lnTo>
                  <a:pt x="123" y="589"/>
                </a:lnTo>
                <a:lnTo>
                  <a:pt x="113" y="607"/>
                </a:lnTo>
                <a:lnTo>
                  <a:pt x="104" y="627"/>
                </a:lnTo>
                <a:lnTo>
                  <a:pt x="98" y="648"/>
                </a:lnTo>
                <a:lnTo>
                  <a:pt x="96" y="658"/>
                </a:lnTo>
                <a:lnTo>
                  <a:pt x="94" y="669"/>
                </a:lnTo>
                <a:lnTo>
                  <a:pt x="93" y="681"/>
                </a:lnTo>
                <a:lnTo>
                  <a:pt x="92" y="693"/>
                </a:lnTo>
                <a:lnTo>
                  <a:pt x="15" y="692"/>
                </a:lnTo>
                <a:lnTo>
                  <a:pt x="12" y="693"/>
                </a:lnTo>
                <a:lnTo>
                  <a:pt x="9" y="694"/>
                </a:lnTo>
                <a:lnTo>
                  <a:pt x="7" y="695"/>
                </a:lnTo>
                <a:lnTo>
                  <a:pt x="5" y="697"/>
                </a:lnTo>
                <a:lnTo>
                  <a:pt x="3" y="699"/>
                </a:lnTo>
                <a:lnTo>
                  <a:pt x="2" y="701"/>
                </a:lnTo>
                <a:lnTo>
                  <a:pt x="0" y="705"/>
                </a:lnTo>
                <a:lnTo>
                  <a:pt x="0" y="708"/>
                </a:lnTo>
                <a:lnTo>
                  <a:pt x="0" y="888"/>
                </a:lnTo>
                <a:lnTo>
                  <a:pt x="0" y="891"/>
                </a:lnTo>
                <a:lnTo>
                  <a:pt x="2" y="893"/>
                </a:lnTo>
                <a:lnTo>
                  <a:pt x="3" y="897"/>
                </a:lnTo>
                <a:lnTo>
                  <a:pt x="5" y="899"/>
                </a:lnTo>
                <a:lnTo>
                  <a:pt x="7" y="901"/>
                </a:lnTo>
                <a:lnTo>
                  <a:pt x="9" y="902"/>
                </a:lnTo>
                <a:lnTo>
                  <a:pt x="12" y="903"/>
                </a:lnTo>
                <a:lnTo>
                  <a:pt x="15" y="903"/>
                </a:lnTo>
                <a:lnTo>
                  <a:pt x="196" y="903"/>
                </a:lnTo>
                <a:lnTo>
                  <a:pt x="199" y="903"/>
                </a:lnTo>
                <a:lnTo>
                  <a:pt x="202" y="902"/>
                </a:lnTo>
                <a:lnTo>
                  <a:pt x="204" y="901"/>
                </a:lnTo>
                <a:lnTo>
                  <a:pt x="206" y="899"/>
                </a:lnTo>
                <a:lnTo>
                  <a:pt x="208" y="897"/>
                </a:lnTo>
                <a:lnTo>
                  <a:pt x="210" y="893"/>
                </a:lnTo>
                <a:lnTo>
                  <a:pt x="211" y="891"/>
                </a:lnTo>
                <a:lnTo>
                  <a:pt x="211" y="888"/>
                </a:lnTo>
                <a:lnTo>
                  <a:pt x="211" y="707"/>
                </a:lnTo>
                <a:lnTo>
                  <a:pt x="211" y="705"/>
                </a:lnTo>
                <a:lnTo>
                  <a:pt x="210" y="701"/>
                </a:lnTo>
                <a:lnTo>
                  <a:pt x="208" y="699"/>
                </a:lnTo>
                <a:lnTo>
                  <a:pt x="206" y="697"/>
                </a:lnTo>
                <a:lnTo>
                  <a:pt x="204" y="695"/>
                </a:lnTo>
                <a:lnTo>
                  <a:pt x="202" y="694"/>
                </a:lnTo>
                <a:lnTo>
                  <a:pt x="199" y="693"/>
                </a:lnTo>
                <a:lnTo>
                  <a:pt x="196" y="693"/>
                </a:lnTo>
                <a:lnTo>
                  <a:pt x="122" y="692"/>
                </a:lnTo>
                <a:lnTo>
                  <a:pt x="124" y="672"/>
                </a:lnTo>
                <a:lnTo>
                  <a:pt x="128" y="654"/>
                </a:lnTo>
                <a:lnTo>
                  <a:pt x="133" y="636"/>
                </a:lnTo>
                <a:lnTo>
                  <a:pt x="141" y="619"/>
                </a:lnTo>
                <a:lnTo>
                  <a:pt x="150" y="603"/>
                </a:lnTo>
                <a:lnTo>
                  <a:pt x="159" y="588"/>
                </a:lnTo>
                <a:lnTo>
                  <a:pt x="171" y="575"/>
                </a:lnTo>
                <a:lnTo>
                  <a:pt x="185" y="562"/>
                </a:lnTo>
                <a:lnTo>
                  <a:pt x="199" y="550"/>
                </a:lnTo>
                <a:lnTo>
                  <a:pt x="215" y="540"/>
                </a:lnTo>
                <a:lnTo>
                  <a:pt x="231" y="532"/>
                </a:lnTo>
                <a:lnTo>
                  <a:pt x="249" y="524"/>
                </a:lnTo>
                <a:lnTo>
                  <a:pt x="269" y="519"/>
                </a:lnTo>
                <a:lnTo>
                  <a:pt x="289" y="515"/>
                </a:lnTo>
                <a:lnTo>
                  <a:pt x="309" y="513"/>
                </a:lnTo>
                <a:lnTo>
                  <a:pt x="331" y="512"/>
                </a:lnTo>
                <a:lnTo>
                  <a:pt x="422" y="512"/>
                </a:lnTo>
                <a:lnTo>
                  <a:pt x="422" y="692"/>
                </a:lnTo>
                <a:lnTo>
                  <a:pt x="347" y="692"/>
                </a:lnTo>
                <a:lnTo>
                  <a:pt x="344" y="693"/>
                </a:lnTo>
                <a:lnTo>
                  <a:pt x="340" y="694"/>
                </a:lnTo>
                <a:lnTo>
                  <a:pt x="338" y="695"/>
                </a:lnTo>
                <a:lnTo>
                  <a:pt x="336" y="697"/>
                </a:lnTo>
                <a:lnTo>
                  <a:pt x="334" y="699"/>
                </a:lnTo>
                <a:lnTo>
                  <a:pt x="333" y="701"/>
                </a:lnTo>
                <a:lnTo>
                  <a:pt x="332" y="705"/>
                </a:lnTo>
                <a:lnTo>
                  <a:pt x="332" y="708"/>
                </a:lnTo>
                <a:lnTo>
                  <a:pt x="332" y="888"/>
                </a:lnTo>
                <a:lnTo>
                  <a:pt x="332" y="891"/>
                </a:lnTo>
                <a:lnTo>
                  <a:pt x="333" y="893"/>
                </a:lnTo>
                <a:lnTo>
                  <a:pt x="334" y="897"/>
                </a:lnTo>
                <a:lnTo>
                  <a:pt x="336" y="899"/>
                </a:lnTo>
                <a:lnTo>
                  <a:pt x="338" y="901"/>
                </a:lnTo>
                <a:lnTo>
                  <a:pt x="340" y="902"/>
                </a:lnTo>
                <a:lnTo>
                  <a:pt x="344" y="903"/>
                </a:lnTo>
                <a:lnTo>
                  <a:pt x="347" y="903"/>
                </a:lnTo>
                <a:lnTo>
                  <a:pt x="527" y="903"/>
                </a:lnTo>
                <a:lnTo>
                  <a:pt x="530" y="903"/>
                </a:lnTo>
                <a:lnTo>
                  <a:pt x="533" y="902"/>
                </a:lnTo>
                <a:lnTo>
                  <a:pt x="536" y="901"/>
                </a:lnTo>
                <a:lnTo>
                  <a:pt x="538" y="899"/>
                </a:lnTo>
                <a:lnTo>
                  <a:pt x="540" y="897"/>
                </a:lnTo>
                <a:lnTo>
                  <a:pt x="541" y="893"/>
                </a:lnTo>
                <a:lnTo>
                  <a:pt x="542" y="891"/>
                </a:lnTo>
                <a:lnTo>
                  <a:pt x="542" y="888"/>
                </a:lnTo>
                <a:lnTo>
                  <a:pt x="542" y="707"/>
                </a:lnTo>
                <a:lnTo>
                  <a:pt x="542" y="705"/>
                </a:lnTo>
                <a:lnTo>
                  <a:pt x="541" y="701"/>
                </a:lnTo>
                <a:lnTo>
                  <a:pt x="540" y="699"/>
                </a:lnTo>
                <a:lnTo>
                  <a:pt x="538" y="697"/>
                </a:lnTo>
                <a:lnTo>
                  <a:pt x="536" y="695"/>
                </a:lnTo>
                <a:lnTo>
                  <a:pt x="533" y="694"/>
                </a:lnTo>
                <a:lnTo>
                  <a:pt x="530" y="693"/>
                </a:lnTo>
                <a:lnTo>
                  <a:pt x="527" y="693"/>
                </a:lnTo>
                <a:lnTo>
                  <a:pt x="452" y="692"/>
                </a:lnTo>
                <a:lnTo>
                  <a:pt x="452" y="512"/>
                </a:lnTo>
                <a:lnTo>
                  <a:pt x="542" y="512"/>
                </a:lnTo>
                <a:lnTo>
                  <a:pt x="554" y="512"/>
                </a:lnTo>
                <a:lnTo>
                  <a:pt x="566" y="513"/>
                </a:lnTo>
                <a:lnTo>
                  <a:pt x="576" y="514"/>
                </a:lnTo>
                <a:lnTo>
                  <a:pt x="588" y="516"/>
                </a:lnTo>
                <a:lnTo>
                  <a:pt x="599" y="518"/>
                </a:lnTo>
                <a:lnTo>
                  <a:pt x="610" y="521"/>
                </a:lnTo>
                <a:lnTo>
                  <a:pt x="620" y="524"/>
                </a:lnTo>
                <a:lnTo>
                  <a:pt x="631" y="529"/>
                </a:lnTo>
                <a:lnTo>
                  <a:pt x="641" y="533"/>
                </a:lnTo>
                <a:lnTo>
                  <a:pt x="650" y="537"/>
                </a:lnTo>
                <a:lnTo>
                  <a:pt x="660" y="543"/>
                </a:lnTo>
                <a:lnTo>
                  <a:pt x="669" y="548"/>
                </a:lnTo>
                <a:lnTo>
                  <a:pt x="678" y="554"/>
                </a:lnTo>
                <a:lnTo>
                  <a:pt x="686" y="561"/>
                </a:lnTo>
                <a:lnTo>
                  <a:pt x="694" y="568"/>
                </a:lnTo>
                <a:lnTo>
                  <a:pt x="702" y="576"/>
                </a:lnTo>
                <a:lnTo>
                  <a:pt x="713" y="589"/>
                </a:lnTo>
                <a:lnTo>
                  <a:pt x="723" y="602"/>
                </a:lnTo>
                <a:lnTo>
                  <a:pt x="731" y="616"/>
                </a:lnTo>
                <a:lnTo>
                  <a:pt x="738" y="631"/>
                </a:lnTo>
                <a:lnTo>
                  <a:pt x="744" y="646"/>
                </a:lnTo>
                <a:lnTo>
                  <a:pt x="748" y="661"/>
                </a:lnTo>
                <a:lnTo>
                  <a:pt x="751" y="677"/>
                </a:lnTo>
                <a:lnTo>
                  <a:pt x="752" y="693"/>
                </a:lnTo>
                <a:lnTo>
                  <a:pt x="677" y="692"/>
                </a:lnTo>
                <a:lnTo>
                  <a:pt x="675" y="693"/>
                </a:lnTo>
                <a:lnTo>
                  <a:pt x="672" y="694"/>
                </a:lnTo>
                <a:lnTo>
                  <a:pt x="670" y="695"/>
                </a:lnTo>
                <a:lnTo>
                  <a:pt x="668" y="697"/>
                </a:lnTo>
                <a:lnTo>
                  <a:pt x="665" y="699"/>
                </a:lnTo>
                <a:lnTo>
                  <a:pt x="663" y="701"/>
                </a:lnTo>
                <a:lnTo>
                  <a:pt x="663" y="705"/>
                </a:lnTo>
                <a:lnTo>
                  <a:pt x="662" y="708"/>
                </a:lnTo>
                <a:lnTo>
                  <a:pt x="662" y="888"/>
                </a:lnTo>
                <a:lnTo>
                  <a:pt x="663" y="891"/>
                </a:lnTo>
                <a:lnTo>
                  <a:pt x="663" y="893"/>
                </a:lnTo>
                <a:lnTo>
                  <a:pt x="665" y="897"/>
                </a:lnTo>
                <a:lnTo>
                  <a:pt x="668" y="899"/>
                </a:lnTo>
                <a:lnTo>
                  <a:pt x="670" y="901"/>
                </a:lnTo>
                <a:lnTo>
                  <a:pt x="672" y="902"/>
                </a:lnTo>
                <a:lnTo>
                  <a:pt x="675" y="903"/>
                </a:lnTo>
                <a:lnTo>
                  <a:pt x="677" y="903"/>
                </a:lnTo>
                <a:lnTo>
                  <a:pt x="858" y="903"/>
                </a:lnTo>
                <a:lnTo>
                  <a:pt x="862" y="903"/>
                </a:lnTo>
                <a:lnTo>
                  <a:pt x="864" y="902"/>
                </a:lnTo>
                <a:lnTo>
                  <a:pt x="867" y="901"/>
                </a:lnTo>
                <a:lnTo>
                  <a:pt x="869" y="899"/>
                </a:lnTo>
                <a:lnTo>
                  <a:pt x="870" y="897"/>
                </a:lnTo>
                <a:lnTo>
                  <a:pt x="872" y="893"/>
                </a:lnTo>
                <a:lnTo>
                  <a:pt x="873" y="891"/>
                </a:lnTo>
                <a:lnTo>
                  <a:pt x="873" y="888"/>
                </a:lnTo>
                <a:lnTo>
                  <a:pt x="873" y="707"/>
                </a:lnTo>
                <a:lnTo>
                  <a:pt x="873" y="705"/>
                </a:lnTo>
                <a:lnTo>
                  <a:pt x="872" y="701"/>
                </a:lnTo>
                <a:lnTo>
                  <a:pt x="870" y="699"/>
                </a:lnTo>
                <a:lnTo>
                  <a:pt x="869" y="697"/>
                </a:lnTo>
                <a:lnTo>
                  <a:pt x="867" y="695"/>
                </a:lnTo>
                <a:lnTo>
                  <a:pt x="864" y="694"/>
                </a:lnTo>
                <a:lnTo>
                  <a:pt x="862" y="693"/>
                </a:lnTo>
                <a:lnTo>
                  <a:pt x="858" y="692"/>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787129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04800"/>
            <a:ext cx="10969625" cy="838200"/>
          </a:xfrm>
        </p:spPr>
        <p:txBody>
          <a:bodyPr/>
          <a:lstStyle/>
          <a:p>
            <a:r>
              <a:rPr lang="en-US" dirty="0" smtClean="0"/>
              <a:t>ITMS 8.0 ENHANCES REPORTING, PATCH &amp; SOFTWARE MANAGEMENT, AND PLATFORM SUPPORT</a:t>
            </a:r>
            <a:endParaRPr lang="en-US" dirty="0"/>
          </a:p>
        </p:txBody>
      </p:sp>
      <p:sp>
        <p:nvSpPr>
          <p:cNvPr id="4" name="Slide Number Placeholder 3"/>
          <p:cNvSpPr>
            <a:spLocks noGrp="1"/>
          </p:cNvSpPr>
          <p:nvPr>
            <p:ph type="sldNum" sz="quarter" idx="12"/>
          </p:nvPr>
        </p:nvSpPr>
        <p:spPr/>
        <p:txBody>
          <a:bodyPr/>
          <a:lstStyle/>
          <a:p>
            <a:fld id="{2D88F0F9-74A8-45E4-B405-052EDB68E8BD}" type="slidenum">
              <a:rPr lang="en-US" smtClean="0"/>
              <a:t>14</a:t>
            </a:fld>
            <a:endParaRPr lang="en-US" dirty="0"/>
          </a:p>
        </p:txBody>
      </p:sp>
      <p:grpSp>
        <p:nvGrpSpPr>
          <p:cNvPr id="33" name="Group 32"/>
          <p:cNvGrpSpPr/>
          <p:nvPr/>
        </p:nvGrpSpPr>
        <p:grpSpPr>
          <a:xfrm>
            <a:off x="6290454" y="5017382"/>
            <a:ext cx="4895123" cy="806504"/>
            <a:chOff x="549168" y="4640959"/>
            <a:chExt cx="11123229" cy="1774963"/>
          </a:xfrm>
        </p:grpSpPr>
        <p:grpSp>
          <p:nvGrpSpPr>
            <p:cNvPr id="28" name="Group 27"/>
            <p:cNvGrpSpPr/>
            <p:nvPr/>
          </p:nvGrpSpPr>
          <p:grpSpPr>
            <a:xfrm>
              <a:off x="549168" y="4655710"/>
              <a:ext cx="1862319" cy="1760211"/>
              <a:chOff x="549168" y="4655710"/>
              <a:chExt cx="1862319" cy="1760211"/>
            </a:xfrm>
          </p:grpSpPr>
          <p:sp>
            <p:nvSpPr>
              <p:cNvPr id="10" name="TextBox 9"/>
              <p:cNvSpPr txBox="1"/>
              <p:nvPr/>
            </p:nvSpPr>
            <p:spPr>
              <a:xfrm>
                <a:off x="730480" y="6105466"/>
                <a:ext cx="1499692" cy="310455"/>
              </a:xfrm>
              <a:prstGeom prst="rect">
                <a:avLst/>
              </a:prstGeom>
              <a:noFill/>
            </p:spPr>
            <p:txBody>
              <a:bodyPr wrap="none" lIns="0" tIns="0" rIns="0" bIns="0" rtlCol="0" anchor="ctr">
                <a:spAutoFit/>
              </a:bodyPr>
              <a:lstStyle/>
              <a:p>
                <a:pPr algn="ctr">
                  <a:lnSpc>
                    <a:spcPct val="90000"/>
                  </a:lnSpc>
                </a:pPr>
                <a:r>
                  <a:rPr lang="en-US" sz="1000" b="1" dirty="0" smtClean="0"/>
                  <a:t>Windows 10</a:t>
                </a:r>
              </a:p>
            </p:txBody>
          </p:sp>
          <p:pic>
            <p:nvPicPr>
              <p:cNvPr id="20" name="Picture 19" descr="Screen Shot 2016-03-14 at 4.56.22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168" y="4655710"/>
                <a:ext cx="1862319" cy="1401349"/>
              </a:xfrm>
              <a:prstGeom prst="rect">
                <a:avLst/>
              </a:prstGeom>
            </p:spPr>
          </p:pic>
        </p:grpSp>
        <p:grpSp>
          <p:nvGrpSpPr>
            <p:cNvPr id="29" name="Group 28"/>
            <p:cNvGrpSpPr/>
            <p:nvPr/>
          </p:nvGrpSpPr>
          <p:grpSpPr>
            <a:xfrm>
              <a:off x="2817317" y="4652023"/>
              <a:ext cx="1866006" cy="1763899"/>
              <a:chOff x="2817317" y="4652023"/>
              <a:chExt cx="1866006" cy="1763899"/>
            </a:xfrm>
          </p:grpSpPr>
          <p:sp>
            <p:nvSpPr>
              <p:cNvPr id="11" name="TextBox 10"/>
              <p:cNvSpPr txBox="1"/>
              <p:nvPr/>
            </p:nvSpPr>
            <p:spPr>
              <a:xfrm>
                <a:off x="3102494" y="6105467"/>
                <a:ext cx="1295654" cy="310455"/>
              </a:xfrm>
              <a:prstGeom prst="rect">
                <a:avLst/>
              </a:prstGeom>
              <a:noFill/>
            </p:spPr>
            <p:txBody>
              <a:bodyPr wrap="none" lIns="0" tIns="0" rIns="0" bIns="0" rtlCol="0" anchor="ctr">
                <a:spAutoFit/>
              </a:bodyPr>
              <a:lstStyle/>
              <a:p>
                <a:pPr algn="ctr">
                  <a:lnSpc>
                    <a:spcPct val="90000"/>
                  </a:lnSpc>
                </a:pPr>
                <a:r>
                  <a:rPr lang="en-US" sz="1000" b="1" dirty="0" smtClean="0"/>
                  <a:t>OS X 10.11</a:t>
                </a:r>
              </a:p>
            </p:txBody>
          </p:sp>
          <p:pic>
            <p:nvPicPr>
              <p:cNvPr id="21" name="Picture 20" descr="Screen Shot 2016-03-14 at 4.57.16 P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7317" y="4652023"/>
                <a:ext cx="1866006" cy="1405036"/>
              </a:xfrm>
              <a:prstGeom prst="rect">
                <a:avLst/>
              </a:prstGeom>
            </p:spPr>
          </p:pic>
        </p:grpSp>
        <p:grpSp>
          <p:nvGrpSpPr>
            <p:cNvPr id="30" name="Group 29"/>
            <p:cNvGrpSpPr/>
            <p:nvPr/>
          </p:nvGrpSpPr>
          <p:grpSpPr>
            <a:xfrm>
              <a:off x="4923985" y="4644646"/>
              <a:ext cx="2203724" cy="1771276"/>
              <a:chOff x="4923985" y="4644646"/>
              <a:chExt cx="2203724" cy="1771276"/>
            </a:xfrm>
          </p:grpSpPr>
          <p:sp>
            <p:nvSpPr>
              <p:cNvPr id="12" name="TextBox 11"/>
              <p:cNvSpPr txBox="1"/>
              <p:nvPr/>
            </p:nvSpPr>
            <p:spPr>
              <a:xfrm>
                <a:off x="4923985" y="6105467"/>
                <a:ext cx="2203724" cy="310455"/>
              </a:xfrm>
              <a:prstGeom prst="rect">
                <a:avLst/>
              </a:prstGeom>
              <a:noFill/>
            </p:spPr>
            <p:txBody>
              <a:bodyPr wrap="none" lIns="0" tIns="0" rIns="0" bIns="0" rtlCol="0" anchor="ctr">
                <a:spAutoFit/>
              </a:bodyPr>
              <a:lstStyle/>
              <a:p>
                <a:pPr algn="ctr">
                  <a:lnSpc>
                    <a:spcPct val="90000"/>
                  </a:lnSpc>
                </a:pPr>
                <a:r>
                  <a:rPr lang="en-US" sz="1000" b="1" dirty="0" smtClean="0"/>
                  <a:t>Red Hat 6.6, 7, 7.1 </a:t>
                </a:r>
              </a:p>
            </p:txBody>
          </p:sp>
          <p:pic>
            <p:nvPicPr>
              <p:cNvPr id="22" name="Picture 21" descr="Screen Shot 2016-03-14 at 4.57.27 P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89155" y="4644646"/>
                <a:ext cx="1873383" cy="1412413"/>
              </a:xfrm>
              <a:prstGeom prst="rect">
                <a:avLst/>
              </a:prstGeom>
            </p:spPr>
          </p:pic>
        </p:grpSp>
        <p:grpSp>
          <p:nvGrpSpPr>
            <p:cNvPr id="31" name="Group 30"/>
            <p:cNvGrpSpPr/>
            <p:nvPr/>
          </p:nvGrpSpPr>
          <p:grpSpPr>
            <a:xfrm>
              <a:off x="7367887" y="4652023"/>
              <a:ext cx="1878031" cy="1763899"/>
              <a:chOff x="7367887" y="4652023"/>
              <a:chExt cx="1878031" cy="1763899"/>
            </a:xfrm>
          </p:grpSpPr>
          <p:sp>
            <p:nvSpPr>
              <p:cNvPr id="13" name="TextBox 12"/>
              <p:cNvSpPr txBox="1"/>
              <p:nvPr/>
            </p:nvSpPr>
            <p:spPr>
              <a:xfrm>
                <a:off x="7367887" y="6105467"/>
                <a:ext cx="1878031" cy="310455"/>
              </a:xfrm>
              <a:prstGeom prst="rect">
                <a:avLst/>
              </a:prstGeom>
              <a:noFill/>
            </p:spPr>
            <p:txBody>
              <a:bodyPr wrap="none" lIns="0" tIns="0" rIns="0" bIns="0" rtlCol="0" anchor="ctr">
                <a:spAutoFit/>
              </a:bodyPr>
              <a:lstStyle/>
              <a:p>
                <a:pPr algn="ctr">
                  <a:lnSpc>
                    <a:spcPct val="90000"/>
                  </a:lnSpc>
                </a:pPr>
                <a:r>
                  <a:rPr lang="en-US" sz="1000" b="1" dirty="0" smtClean="0"/>
                  <a:t>SuSE 11 SP3, 12</a:t>
                </a:r>
              </a:p>
            </p:txBody>
          </p:sp>
          <p:pic>
            <p:nvPicPr>
              <p:cNvPr id="23" name="Picture 22" descr="Screen Shot 2016-03-14 at 4.57.43 PM.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68369" y="4652023"/>
                <a:ext cx="1877070" cy="1405036"/>
              </a:xfrm>
              <a:prstGeom prst="rect">
                <a:avLst/>
              </a:prstGeom>
            </p:spPr>
          </p:pic>
        </p:grpSp>
        <p:grpSp>
          <p:nvGrpSpPr>
            <p:cNvPr id="32" name="Group 31"/>
            <p:cNvGrpSpPr/>
            <p:nvPr/>
          </p:nvGrpSpPr>
          <p:grpSpPr>
            <a:xfrm>
              <a:off x="9499833" y="4640959"/>
              <a:ext cx="2172564" cy="1774962"/>
              <a:chOff x="9499833" y="4640959"/>
              <a:chExt cx="2172564" cy="1774962"/>
            </a:xfrm>
          </p:grpSpPr>
          <p:pic>
            <p:nvPicPr>
              <p:cNvPr id="24" name="Picture 23" descr="Screen Shot 2016-03-14 at 4.58.19 PM.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51269" y="4640959"/>
                <a:ext cx="1869695" cy="1416100"/>
              </a:xfrm>
              <a:prstGeom prst="rect">
                <a:avLst/>
              </a:prstGeom>
            </p:spPr>
          </p:pic>
          <p:sp>
            <p:nvSpPr>
              <p:cNvPr id="25" name="TextBox 24"/>
              <p:cNvSpPr txBox="1"/>
              <p:nvPr/>
            </p:nvSpPr>
            <p:spPr>
              <a:xfrm>
                <a:off x="9499833" y="6105466"/>
                <a:ext cx="2172564" cy="310455"/>
              </a:xfrm>
              <a:prstGeom prst="rect">
                <a:avLst/>
              </a:prstGeom>
              <a:noFill/>
            </p:spPr>
            <p:txBody>
              <a:bodyPr wrap="none" lIns="0" tIns="0" rIns="0" bIns="0" rtlCol="0" anchor="ctr">
                <a:spAutoFit/>
              </a:bodyPr>
              <a:lstStyle/>
              <a:p>
                <a:pPr algn="ctr">
                  <a:lnSpc>
                    <a:spcPct val="90000"/>
                  </a:lnSpc>
                </a:pPr>
                <a:r>
                  <a:rPr lang="en-US" sz="1000" b="1" dirty="0" smtClean="0"/>
                  <a:t>SQL Srvr </a:t>
                </a:r>
                <a:r>
                  <a:rPr lang="en-US" sz="1000" b="1" dirty="0"/>
                  <a:t>2</a:t>
                </a:r>
                <a:r>
                  <a:rPr lang="en-US" sz="1000" b="1" dirty="0" smtClean="0"/>
                  <a:t>012 SP2</a:t>
                </a:r>
              </a:p>
            </p:txBody>
          </p:sp>
        </p:grpSp>
      </p:grpSp>
      <p:sp>
        <p:nvSpPr>
          <p:cNvPr id="27" name="Rectangle 26"/>
          <p:cNvSpPr/>
          <p:nvPr/>
        </p:nvSpPr>
        <p:spPr>
          <a:xfrm>
            <a:off x="858450" y="4344699"/>
            <a:ext cx="4799359" cy="1406539"/>
          </a:xfrm>
          <a:prstGeom prst="rect">
            <a:avLst/>
          </a:prstGeom>
        </p:spPr>
        <p:txBody>
          <a:bodyPr wrap="square" lIns="0" tIns="0" rIns="0" bIns="0">
            <a:spAutoFit/>
          </a:bodyPr>
          <a:lstStyle/>
          <a:p>
            <a:pPr>
              <a:lnSpc>
                <a:spcPct val="120000"/>
              </a:lnSpc>
              <a:spcAft>
                <a:spcPts val="600"/>
              </a:spcAft>
            </a:pPr>
            <a:r>
              <a:rPr lang="en-US" b="1" dirty="0" smtClean="0">
                <a:solidFill>
                  <a:schemeClr val="accent4"/>
                </a:solidFill>
              </a:rPr>
              <a:t>Also . . . </a:t>
            </a:r>
          </a:p>
          <a:p>
            <a:pPr marL="285750" indent="-285750">
              <a:lnSpc>
                <a:spcPct val="120000"/>
              </a:lnSpc>
              <a:buClr>
                <a:schemeClr val="accent1"/>
              </a:buClr>
              <a:buFont typeface="Arial" panose="020B0604020202020204" pitchFamily="34" charset="0"/>
              <a:buChar char="›"/>
            </a:pPr>
            <a:r>
              <a:rPr lang="en-US" dirty="0" smtClean="0"/>
              <a:t>Save results of filter view as </a:t>
            </a:r>
            <a:r>
              <a:rPr lang="en-US" dirty="0"/>
              <a:t>a report</a:t>
            </a:r>
          </a:p>
          <a:p>
            <a:pPr marL="285750" indent="-285750">
              <a:lnSpc>
                <a:spcPct val="120000"/>
              </a:lnSpc>
              <a:buClr>
                <a:schemeClr val="accent1"/>
              </a:buClr>
              <a:buFont typeface="Arial" panose="020B0604020202020204" pitchFamily="34" charset="0"/>
              <a:buChar char="›"/>
            </a:pPr>
            <a:r>
              <a:rPr lang="en-US" dirty="0"/>
              <a:t>More granular </a:t>
            </a:r>
            <a:r>
              <a:rPr lang="en-US" dirty="0" smtClean="0"/>
              <a:t>control </a:t>
            </a:r>
            <a:r>
              <a:rPr lang="en-US" dirty="0"/>
              <a:t>of system </a:t>
            </a:r>
            <a:r>
              <a:rPr lang="en-US" dirty="0" smtClean="0"/>
              <a:t>reboots</a:t>
            </a:r>
          </a:p>
          <a:p>
            <a:pPr marL="285750" indent="-285750">
              <a:lnSpc>
                <a:spcPct val="120000"/>
              </a:lnSpc>
              <a:buClr>
                <a:schemeClr val="accent1"/>
              </a:buClr>
              <a:buFont typeface="Arial" panose="020B0604020202020204" pitchFamily="34" charset="0"/>
              <a:buChar char="›"/>
            </a:pPr>
            <a:r>
              <a:rPr lang="en-US" dirty="0"/>
              <a:t>New </a:t>
            </a:r>
            <a:r>
              <a:rPr lang="en-US" dirty="0" smtClean="0"/>
              <a:t>SW compliance ITA cube</a:t>
            </a:r>
            <a:endParaRPr lang="en-US" dirty="0"/>
          </a:p>
        </p:txBody>
      </p:sp>
      <p:sp>
        <p:nvSpPr>
          <p:cNvPr id="16" name="Rectangle 15"/>
          <p:cNvSpPr/>
          <p:nvPr/>
        </p:nvSpPr>
        <p:spPr>
          <a:xfrm>
            <a:off x="609599" y="1428653"/>
            <a:ext cx="5178277" cy="276999"/>
          </a:xfrm>
          <a:prstGeom prst="rect">
            <a:avLst/>
          </a:prstGeom>
        </p:spPr>
        <p:txBody>
          <a:bodyPr wrap="none" lIns="0" tIns="0" rIns="0" bIns="0">
            <a:spAutoFit/>
          </a:bodyPr>
          <a:lstStyle/>
          <a:p>
            <a:r>
              <a:rPr lang="en-US" b="1" dirty="0">
                <a:solidFill>
                  <a:schemeClr val="accent4"/>
                </a:solidFill>
              </a:rPr>
              <a:t>Central agent health now reports plugin version status</a:t>
            </a:r>
          </a:p>
        </p:txBody>
      </p:sp>
      <p:pic>
        <p:nvPicPr>
          <p:cNvPr id="3" name="Picture 2" descr="Screen Shot 2016-03-18 at 3.47.50 PM.png"/>
          <p:cNvPicPr>
            <a:picLocks noChangeAspect="1"/>
          </p:cNvPicPr>
          <p:nvPr/>
        </p:nvPicPr>
        <p:blipFill rotWithShape="1">
          <a:blip r:embed="rId8">
            <a:extLst>
              <a:ext uri="{28A0092B-C50C-407E-A947-70E740481C1C}">
                <a14:useLocalDpi xmlns:a14="http://schemas.microsoft.com/office/drawing/2010/main" val="0"/>
              </a:ext>
            </a:extLst>
          </a:blip>
          <a:srcRect b="22121"/>
          <a:stretch/>
        </p:blipFill>
        <p:spPr>
          <a:xfrm>
            <a:off x="497558" y="1835471"/>
            <a:ext cx="4864085" cy="2065169"/>
          </a:xfrm>
          <a:prstGeom prst="rect">
            <a:avLst/>
          </a:prstGeom>
        </p:spPr>
      </p:pic>
      <p:pic>
        <p:nvPicPr>
          <p:cNvPr id="5" name="Picture 4" descr="Screen Shot 2016-03-18 at 3.47.59 P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77741" y="1808054"/>
            <a:ext cx="5149654" cy="2092586"/>
          </a:xfrm>
          <a:prstGeom prst="rect">
            <a:avLst/>
          </a:prstGeom>
        </p:spPr>
      </p:pic>
      <p:sp>
        <p:nvSpPr>
          <p:cNvPr id="59" name="Rectangle 58"/>
          <p:cNvSpPr/>
          <p:nvPr/>
        </p:nvSpPr>
        <p:spPr>
          <a:xfrm>
            <a:off x="6244572" y="4344699"/>
            <a:ext cx="4129313" cy="323165"/>
          </a:xfrm>
          <a:prstGeom prst="rect">
            <a:avLst/>
          </a:prstGeom>
        </p:spPr>
        <p:txBody>
          <a:bodyPr wrap="square" lIns="0" tIns="0" rIns="0" bIns="0">
            <a:spAutoFit/>
          </a:bodyPr>
          <a:lstStyle/>
          <a:p>
            <a:pPr>
              <a:lnSpc>
                <a:spcPct val="120000"/>
              </a:lnSpc>
              <a:spcAft>
                <a:spcPts val="600"/>
              </a:spcAft>
            </a:pPr>
            <a:r>
              <a:rPr lang="en-US" b="1" dirty="0" smtClean="0">
                <a:solidFill>
                  <a:schemeClr val="accent4"/>
                </a:solidFill>
              </a:rPr>
              <a:t>. . . </a:t>
            </a:r>
            <a:r>
              <a:rPr lang="en-US" b="1" dirty="0">
                <a:solidFill>
                  <a:schemeClr val="accent4"/>
                </a:solidFill>
              </a:rPr>
              <a:t>a</a:t>
            </a:r>
            <a:r>
              <a:rPr lang="en-US" b="1" dirty="0" smtClean="0">
                <a:solidFill>
                  <a:schemeClr val="accent4"/>
                </a:solidFill>
              </a:rPr>
              <a:t>nd platform updates </a:t>
            </a:r>
            <a:endParaRPr lang="en-US" sz="1600" dirty="0"/>
          </a:p>
        </p:txBody>
      </p:sp>
      <p:cxnSp>
        <p:nvCxnSpPr>
          <p:cNvPr id="7" name="Curved Connector 6"/>
          <p:cNvCxnSpPr/>
          <p:nvPr/>
        </p:nvCxnSpPr>
        <p:spPr>
          <a:xfrm flipV="1">
            <a:off x="5267325" y="2625748"/>
            <a:ext cx="1444208" cy="555602"/>
          </a:xfrm>
          <a:prstGeom prst="curvedConnector3">
            <a:avLst/>
          </a:prstGeom>
          <a:ln w="12700" cmpd="sng">
            <a:solidFill>
              <a:srgbClr val="395773"/>
            </a:solidFill>
            <a:prstDash val="dash"/>
            <a:miter lim="800000"/>
            <a:tailEnd type="arrow"/>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625249" y="4222240"/>
            <a:ext cx="10938326" cy="0"/>
          </a:xfrm>
          <a:prstGeom prst="line">
            <a:avLst/>
          </a:prstGeom>
          <a:ln w="6350">
            <a:solidFill>
              <a:srgbClr val="395773"/>
            </a:solidFill>
            <a:miter lim="800000"/>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863724" y="4217543"/>
            <a:ext cx="0" cy="2005646"/>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sp>
        <p:nvSpPr>
          <p:cNvPr id="38" name="Footer Placeholder 2"/>
          <p:cNvSpPr>
            <a:spLocks noGrp="1"/>
          </p:cNvSpPr>
          <p:nvPr>
            <p:ph type="ftr" sz="quarter" idx="11"/>
          </p:nvPr>
        </p:nvSpPr>
        <p:spPr>
          <a:xfrm>
            <a:off x="609440" y="6329172"/>
            <a:ext cx="5495958" cy="182880"/>
          </a:xfrm>
        </p:spPr>
        <p:txBody>
          <a:bodyPr/>
          <a:lstStyle/>
          <a:p>
            <a:r>
              <a:rPr lang="en-US" dirty="0" smtClean="0"/>
              <a:t>Copyright © 2016 Symantec Corporation</a:t>
            </a:r>
            <a:endParaRPr lang="en-US" dirty="0"/>
          </a:p>
        </p:txBody>
      </p:sp>
      <p:pic>
        <p:nvPicPr>
          <p:cNvPr id="34" name="Picture 33" descr="Screen Shot 2016-03-18 at 3.47.50 PM.png"/>
          <p:cNvPicPr>
            <a:picLocks noChangeAspect="1"/>
          </p:cNvPicPr>
          <p:nvPr/>
        </p:nvPicPr>
        <p:blipFill rotWithShape="1">
          <a:blip r:embed="rId8">
            <a:extLst>
              <a:ext uri="{28A0092B-C50C-407E-A947-70E740481C1C}">
                <a14:useLocalDpi xmlns:a14="http://schemas.microsoft.com/office/drawing/2010/main" val="0"/>
              </a:ext>
            </a:extLst>
          </a:blip>
          <a:srcRect l="34223" t="78172"/>
          <a:stretch/>
        </p:blipFill>
        <p:spPr>
          <a:xfrm>
            <a:off x="2162175" y="3321050"/>
            <a:ext cx="3199468" cy="578805"/>
          </a:xfrm>
          <a:prstGeom prst="rect">
            <a:avLst/>
          </a:prstGeom>
        </p:spPr>
      </p:pic>
    </p:spTree>
    <p:extLst>
      <p:ext uri="{BB962C8B-B14F-4D97-AF65-F5344CB8AC3E}">
        <p14:creationId xmlns:p14="http://schemas.microsoft.com/office/powerpoint/2010/main" val="4169824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ITMS Roadmap</a:t>
            </a:r>
            <a:endParaRPr lang="en-US" dirty="0"/>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Copyright © 2016 Symantec Corporation</a:t>
            </a:r>
            <a:endParaRPr lang="en-US"/>
          </a:p>
        </p:txBody>
      </p:sp>
      <p:sp>
        <p:nvSpPr>
          <p:cNvPr id="5" name="Slide Number Placeholder 4"/>
          <p:cNvSpPr>
            <a:spLocks noGrp="1"/>
          </p:cNvSpPr>
          <p:nvPr>
            <p:ph type="sldNum" sz="quarter" idx="12"/>
          </p:nvPr>
        </p:nvSpPr>
        <p:spPr/>
        <p:txBody>
          <a:bodyPr/>
          <a:lstStyle/>
          <a:p>
            <a:fld id="{C51EAA63-D034-42AE-91FA-B13B9518C7BE}" type="slidenum">
              <a:rPr lang="en-US" smtClean="0"/>
              <a:pPr/>
              <a:t>15</a:t>
            </a:fld>
            <a:endParaRPr lang="en-US"/>
          </a:p>
        </p:txBody>
      </p:sp>
      <p:sp>
        <p:nvSpPr>
          <p:cNvPr id="6" name="TextBox 5"/>
          <p:cNvSpPr txBox="1"/>
          <p:nvPr/>
        </p:nvSpPr>
        <p:spPr>
          <a:xfrm>
            <a:off x="5254019" y="4196361"/>
            <a:ext cx="914400" cy="914400"/>
          </a:xfrm>
          <a:prstGeom prst="rect">
            <a:avLst/>
          </a:prstGeom>
          <a:noFill/>
        </p:spPr>
        <p:txBody>
          <a:bodyPr wrap="none" lIns="0" tIns="0" rIns="0" bIns="0" rtlCol="0">
            <a:noAutofit/>
          </a:bodyPr>
          <a:lstStyle/>
          <a:p>
            <a:pPr>
              <a:lnSpc>
                <a:spcPct val="90000"/>
              </a:lnSpc>
            </a:pPr>
            <a:endParaRPr lang="en-US" dirty="0"/>
          </a:p>
        </p:txBody>
      </p:sp>
    </p:spTree>
    <p:extLst>
      <p:ext uri="{BB962C8B-B14F-4D97-AF65-F5344CB8AC3E}">
        <p14:creationId xmlns:p14="http://schemas.microsoft.com/office/powerpoint/2010/main" val="4089118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941591" y="921903"/>
            <a:ext cx="8335876" cy="4565970"/>
            <a:chOff x="392340" y="921903"/>
            <a:chExt cx="8382000" cy="4565970"/>
          </a:xfrm>
        </p:grpSpPr>
        <p:sp>
          <p:nvSpPr>
            <p:cNvPr id="12" name="Freeform 11"/>
            <p:cNvSpPr/>
            <p:nvPr/>
          </p:nvSpPr>
          <p:spPr>
            <a:xfrm>
              <a:off x="392340" y="1320423"/>
              <a:ext cx="8382000" cy="4167450"/>
            </a:xfrm>
            <a:custGeom>
              <a:avLst/>
              <a:gdLst>
                <a:gd name="connsiteX0" fmla="*/ 0 w 8382000"/>
                <a:gd name="connsiteY0" fmla="*/ 0 h 4167450"/>
                <a:gd name="connsiteX1" fmla="*/ 8382000 w 8382000"/>
                <a:gd name="connsiteY1" fmla="*/ 0 h 4167450"/>
                <a:gd name="connsiteX2" fmla="*/ 8382000 w 8382000"/>
                <a:gd name="connsiteY2" fmla="*/ 4167450 h 4167450"/>
                <a:gd name="connsiteX3" fmla="*/ 0 w 8382000"/>
                <a:gd name="connsiteY3" fmla="*/ 4167450 h 4167450"/>
                <a:gd name="connsiteX4" fmla="*/ 0 w 8382000"/>
                <a:gd name="connsiteY4" fmla="*/ 0 h 4167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0" h="4167450">
                  <a:moveTo>
                    <a:pt x="0" y="0"/>
                  </a:moveTo>
                  <a:lnTo>
                    <a:pt x="8382000" y="0"/>
                  </a:lnTo>
                  <a:lnTo>
                    <a:pt x="8382000" y="4167450"/>
                  </a:lnTo>
                  <a:lnTo>
                    <a:pt x="0" y="4167450"/>
                  </a:lnTo>
                  <a:lnTo>
                    <a:pt x="0" y="0"/>
                  </a:lnTo>
                  <a:close/>
                </a:path>
              </a:pathLst>
            </a:custGeom>
            <a:ln>
              <a:solidFill>
                <a:schemeClr val="accent1"/>
              </a:solidFill>
            </a:ln>
          </p:spPr>
          <p:style>
            <a:lnRef idx="2">
              <a:schemeClr val="accent2"/>
            </a:lnRef>
            <a:fillRef idx="1">
              <a:schemeClr val="lt1"/>
            </a:fillRef>
            <a:effectRef idx="0">
              <a:schemeClr val="accent2"/>
            </a:effectRef>
            <a:fontRef idx="minor">
              <a:schemeClr val="dk1"/>
            </a:fontRef>
          </p:style>
          <p:txBody>
            <a:bodyPr spcFirstLastPara="0" vert="horz" wrap="square" lIns="650536" tIns="562356" rIns="650536" bIns="192024" numCol="1" spcCol="1270" anchor="t" anchorCtr="0">
              <a:noAutofit/>
            </a:bodyPr>
            <a:lstStyle/>
            <a:p>
              <a:r>
                <a:rPr lang="en-US" sz="2400" dirty="0"/>
                <a:t>Any information regarding pre-release Symantec offerings, future updates or other planned modifications is subject to ongoing evaluation by Symantec and therefore subject to change. </a:t>
              </a:r>
            </a:p>
            <a:p>
              <a:pPr>
                <a:spcBef>
                  <a:spcPts val="1200"/>
                </a:spcBef>
              </a:pPr>
              <a:r>
                <a:rPr lang="en-US" sz="2400" dirty="0"/>
                <a:t>This information is provided without warranty of any kind, express or implied.  Customers who purchase Symantec offerings should make their purchase decision based upon features that are currently available.</a:t>
              </a:r>
            </a:p>
          </p:txBody>
        </p:sp>
        <p:sp>
          <p:nvSpPr>
            <p:cNvPr id="13" name="Freeform 12"/>
            <p:cNvSpPr/>
            <p:nvPr/>
          </p:nvSpPr>
          <p:spPr>
            <a:xfrm>
              <a:off x="811440" y="921903"/>
              <a:ext cx="5867400" cy="797040"/>
            </a:xfrm>
            <a:custGeom>
              <a:avLst/>
              <a:gdLst>
                <a:gd name="connsiteX0" fmla="*/ 0 w 5867400"/>
                <a:gd name="connsiteY0" fmla="*/ 132843 h 797040"/>
                <a:gd name="connsiteX1" fmla="*/ 132843 w 5867400"/>
                <a:gd name="connsiteY1" fmla="*/ 0 h 797040"/>
                <a:gd name="connsiteX2" fmla="*/ 5734557 w 5867400"/>
                <a:gd name="connsiteY2" fmla="*/ 0 h 797040"/>
                <a:gd name="connsiteX3" fmla="*/ 5867400 w 5867400"/>
                <a:gd name="connsiteY3" fmla="*/ 132843 h 797040"/>
                <a:gd name="connsiteX4" fmla="*/ 5867400 w 5867400"/>
                <a:gd name="connsiteY4" fmla="*/ 664197 h 797040"/>
                <a:gd name="connsiteX5" fmla="*/ 5734557 w 5867400"/>
                <a:gd name="connsiteY5" fmla="*/ 797040 h 797040"/>
                <a:gd name="connsiteX6" fmla="*/ 132843 w 5867400"/>
                <a:gd name="connsiteY6" fmla="*/ 797040 h 797040"/>
                <a:gd name="connsiteX7" fmla="*/ 0 w 5867400"/>
                <a:gd name="connsiteY7" fmla="*/ 664197 h 797040"/>
                <a:gd name="connsiteX8" fmla="*/ 0 w 5867400"/>
                <a:gd name="connsiteY8" fmla="*/ 132843 h 79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7400" h="797040">
                  <a:moveTo>
                    <a:pt x="0" y="132843"/>
                  </a:moveTo>
                  <a:cubicBezTo>
                    <a:pt x="0" y="59476"/>
                    <a:pt x="59476" y="0"/>
                    <a:pt x="132843" y="0"/>
                  </a:cubicBezTo>
                  <a:lnTo>
                    <a:pt x="5734557" y="0"/>
                  </a:lnTo>
                  <a:cubicBezTo>
                    <a:pt x="5807924" y="0"/>
                    <a:pt x="5867400" y="59476"/>
                    <a:pt x="5867400" y="132843"/>
                  </a:cubicBezTo>
                  <a:lnTo>
                    <a:pt x="5867400" y="664197"/>
                  </a:lnTo>
                  <a:cubicBezTo>
                    <a:pt x="5867400" y="737564"/>
                    <a:pt x="5807924" y="797040"/>
                    <a:pt x="5734557" y="797040"/>
                  </a:cubicBezTo>
                  <a:lnTo>
                    <a:pt x="132843" y="797040"/>
                  </a:lnTo>
                  <a:cubicBezTo>
                    <a:pt x="59476" y="797040"/>
                    <a:pt x="0" y="737564"/>
                    <a:pt x="0" y="664197"/>
                  </a:cubicBezTo>
                  <a:lnTo>
                    <a:pt x="0" y="132843"/>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260682" tIns="38908" rIns="260682" bIns="38908" numCol="1" spcCol="1270" anchor="ctr" anchorCtr="0">
              <a:noAutofit/>
            </a:bodyPr>
            <a:lstStyle/>
            <a:p>
              <a:pPr lvl="0" algn="l" defTabSz="1200150" rtl="0">
                <a:lnSpc>
                  <a:spcPct val="90000"/>
                </a:lnSpc>
                <a:spcBef>
                  <a:spcPct val="0"/>
                </a:spcBef>
                <a:spcAft>
                  <a:spcPct val="35000"/>
                </a:spcAft>
              </a:pPr>
              <a:r>
                <a:rPr lang="en-US" sz="2700" kern="1200" dirty="0" smtClean="0">
                  <a:solidFill>
                    <a:schemeClr val="bg2">
                      <a:lumMod val="50000"/>
                    </a:schemeClr>
                  </a:solidFill>
                </a:rPr>
                <a:t>Safe Harbor Statement</a:t>
              </a:r>
              <a:endParaRPr lang="en-US" sz="2700" kern="1200" dirty="0">
                <a:solidFill>
                  <a:schemeClr val="bg2">
                    <a:lumMod val="50000"/>
                  </a:schemeClr>
                </a:solidFill>
              </a:endParaRPr>
            </a:p>
          </p:txBody>
        </p:sp>
      </p:grpSp>
      <p:sp>
        <p:nvSpPr>
          <p:cNvPr id="6" name="Slide Number Placeholder 3"/>
          <p:cNvSpPr>
            <a:spLocks noGrp="1"/>
          </p:cNvSpPr>
          <p:nvPr>
            <p:ph type="sldNum" sz="quarter" idx="12"/>
          </p:nvPr>
        </p:nvSpPr>
        <p:spPr>
          <a:xfrm>
            <a:off x="11436821" y="6439756"/>
            <a:ext cx="524991" cy="182880"/>
          </a:xfrm>
        </p:spPr>
        <p:txBody>
          <a:bodyPr/>
          <a:lstStyle/>
          <a:p>
            <a:fld id="{C51EAA63-D034-42AE-91FA-B13B9518C7BE}" type="slidenum">
              <a:rPr lang="en-US" smtClean="0"/>
              <a:pPr/>
              <a:t>16</a:t>
            </a:fld>
            <a:endParaRPr lang="en-US"/>
          </a:p>
        </p:txBody>
      </p:sp>
    </p:spTree>
    <p:extLst>
      <p:ext uri="{BB962C8B-B14F-4D97-AF65-F5344CB8AC3E}">
        <p14:creationId xmlns:p14="http://schemas.microsoft.com/office/powerpoint/2010/main" val="3192909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1EAA63-D034-42AE-91FA-B13B9518C7BE}" type="slidenum">
              <a:rPr lang="en-US" smtClean="0"/>
              <a:pPr/>
              <a:t>17</a:t>
            </a:fld>
            <a:endParaRPr lang="en-US" dirty="0"/>
          </a:p>
        </p:txBody>
      </p:sp>
      <p:grpSp>
        <p:nvGrpSpPr>
          <p:cNvPr id="3" name="Group 2"/>
          <p:cNvGrpSpPr/>
          <p:nvPr/>
        </p:nvGrpSpPr>
        <p:grpSpPr>
          <a:xfrm>
            <a:off x="2665414" y="6248400"/>
            <a:ext cx="7374613" cy="457200"/>
            <a:chOff x="631819" y="5984748"/>
            <a:chExt cx="9830257" cy="457200"/>
          </a:xfrm>
        </p:grpSpPr>
        <p:sp>
          <p:nvSpPr>
            <p:cNvPr id="30" name="Rectangle 29"/>
            <p:cNvSpPr/>
            <p:nvPr/>
          </p:nvSpPr>
          <p:spPr bwMode="auto">
            <a:xfrm>
              <a:off x="631819" y="5984748"/>
              <a:ext cx="9830257" cy="457200"/>
            </a:xfrm>
            <a:prstGeom prst="rect">
              <a:avLst/>
            </a:prstGeom>
            <a:solidFill>
              <a:schemeClr val="tx1"/>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b="1" dirty="0">
                <a:solidFill>
                  <a:schemeClr val="bg1"/>
                </a:solidFill>
              </a:endParaRPr>
            </a:p>
          </p:txBody>
        </p:sp>
        <p:sp>
          <p:nvSpPr>
            <p:cNvPr id="31" name="TextBox 30"/>
            <p:cNvSpPr txBox="1"/>
            <p:nvPr/>
          </p:nvSpPr>
          <p:spPr>
            <a:xfrm>
              <a:off x="1218883" y="6137148"/>
              <a:ext cx="1320456" cy="304800"/>
            </a:xfrm>
            <a:prstGeom prst="rect">
              <a:avLst/>
            </a:prstGeom>
            <a:noFill/>
          </p:spPr>
          <p:txBody>
            <a:bodyPr wrap="none" lIns="0" tIns="0" rIns="0" bIns="0" rtlCol="0">
              <a:noAutofit/>
            </a:bodyPr>
            <a:lstStyle/>
            <a:p>
              <a:pPr>
                <a:lnSpc>
                  <a:spcPct val="90000"/>
                </a:lnSpc>
              </a:pPr>
              <a:r>
                <a:rPr lang="en-US" sz="1200" dirty="0">
                  <a:solidFill>
                    <a:srgbClr val="FFFFFF"/>
                  </a:solidFill>
                </a:rPr>
                <a:t>Release Status</a:t>
              </a:r>
            </a:p>
          </p:txBody>
        </p:sp>
        <p:sp>
          <p:nvSpPr>
            <p:cNvPr id="50" name="Rectangle 49"/>
            <p:cNvSpPr/>
            <p:nvPr/>
          </p:nvSpPr>
          <p:spPr bwMode="auto">
            <a:xfrm>
              <a:off x="2819759" y="6094613"/>
              <a:ext cx="1751051" cy="228600"/>
            </a:xfrm>
            <a:prstGeom prst="rect">
              <a:avLst/>
            </a:prstGeom>
            <a:solidFill>
              <a:schemeClr val="accent4"/>
            </a:solidFill>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ct val="90000"/>
                </a:lnSpc>
              </a:pPr>
              <a:r>
                <a:rPr lang="en-US" sz="1200" b="1" dirty="0">
                  <a:solidFill>
                    <a:schemeClr val="bg1"/>
                  </a:solidFill>
                </a:rPr>
                <a:t>Shipped</a:t>
              </a:r>
            </a:p>
          </p:txBody>
        </p:sp>
        <p:sp>
          <p:nvSpPr>
            <p:cNvPr id="51" name="Rectangle 50"/>
            <p:cNvSpPr/>
            <p:nvPr/>
          </p:nvSpPr>
          <p:spPr bwMode="auto">
            <a:xfrm>
              <a:off x="4775109" y="6089026"/>
              <a:ext cx="1687650" cy="228600"/>
            </a:xfrm>
            <a:prstGeom prst="rect">
              <a:avLst/>
            </a:prstGeom>
            <a:solidFill>
              <a:schemeClr val="accent3"/>
            </a:solidFill>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ct val="90000"/>
                </a:lnSpc>
              </a:pPr>
              <a:r>
                <a:rPr lang="en-US" sz="1200" b="1" dirty="0">
                  <a:solidFill>
                    <a:schemeClr val="bg1"/>
                  </a:solidFill>
                </a:rPr>
                <a:t>Execution</a:t>
              </a:r>
            </a:p>
          </p:txBody>
        </p:sp>
        <p:sp>
          <p:nvSpPr>
            <p:cNvPr id="52" name="Rectangle 51"/>
            <p:cNvSpPr/>
            <p:nvPr/>
          </p:nvSpPr>
          <p:spPr bwMode="auto">
            <a:xfrm>
              <a:off x="6667057" y="6095592"/>
              <a:ext cx="1725822" cy="228600"/>
            </a:xfrm>
            <a:prstGeom prst="rect">
              <a:avLst/>
            </a:prstGeom>
            <a:solidFill>
              <a:schemeClr val="accent1"/>
            </a:solidFill>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ct val="90000"/>
                </a:lnSpc>
              </a:pPr>
              <a:r>
                <a:rPr lang="en-US" sz="1200" b="1" dirty="0">
                  <a:solidFill>
                    <a:schemeClr val="bg1"/>
                  </a:solidFill>
                </a:rPr>
                <a:t>Planning</a:t>
              </a:r>
            </a:p>
          </p:txBody>
        </p:sp>
        <p:sp>
          <p:nvSpPr>
            <p:cNvPr id="53" name="Rectangle 52"/>
            <p:cNvSpPr/>
            <p:nvPr/>
          </p:nvSpPr>
          <p:spPr bwMode="auto">
            <a:xfrm>
              <a:off x="8597178" y="6098112"/>
              <a:ext cx="1725822" cy="228600"/>
            </a:xfrm>
            <a:prstGeom prst="rect">
              <a:avLst/>
            </a:prstGeom>
            <a:solidFill>
              <a:schemeClr val="accent5"/>
            </a:solidFill>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ct val="90000"/>
                </a:lnSpc>
              </a:pPr>
              <a:r>
                <a:rPr lang="en-US" sz="1200" b="1" dirty="0">
                  <a:solidFill>
                    <a:schemeClr val="bg1"/>
                  </a:solidFill>
                </a:rPr>
                <a:t>Concept</a:t>
              </a:r>
            </a:p>
          </p:txBody>
        </p:sp>
      </p:grpSp>
      <p:sp>
        <p:nvSpPr>
          <p:cNvPr id="11" name="TextBox 10"/>
          <p:cNvSpPr txBox="1"/>
          <p:nvPr/>
        </p:nvSpPr>
        <p:spPr>
          <a:xfrm>
            <a:off x="1903412" y="1523286"/>
            <a:ext cx="2761019" cy="4496514"/>
          </a:xfrm>
          <a:prstGeom prst="rect">
            <a:avLst/>
          </a:prstGeom>
          <a:solidFill>
            <a:schemeClr val="bg1"/>
          </a:solidFill>
          <a:ln>
            <a:solidFill>
              <a:schemeClr val="bg1">
                <a:lumMod val="75000"/>
              </a:schemeClr>
            </a:solidFill>
          </a:ln>
        </p:spPr>
        <p:txBody>
          <a:bodyPr wrap="square" lIns="0" tIns="502920" rIns="0" bIns="0" rtlCol="0" anchor="t">
            <a:noAutofit/>
          </a:bodyPr>
          <a:lstStyle/>
          <a:p>
            <a:pPr marL="171450">
              <a:lnSpc>
                <a:spcPct val="90000"/>
              </a:lnSpc>
              <a:spcBef>
                <a:spcPts val="400"/>
              </a:spcBef>
              <a:spcAft>
                <a:spcPts val="200"/>
              </a:spcAft>
            </a:pPr>
            <a:r>
              <a:rPr lang="en-US" sz="1100" b="1" dirty="0">
                <a:latin typeface="Calibri" pitchFamily="34" charset="0"/>
              </a:rPr>
              <a:t>Endpoint management convergence</a:t>
            </a:r>
            <a:endParaRPr lang="en-US" sz="1100" b="1" dirty="0">
              <a:solidFill>
                <a:schemeClr val="bg2">
                  <a:lumMod val="50000"/>
                </a:schemeClr>
              </a:solidFill>
              <a:latin typeface="Calibri" pitchFamily="34" charset="0"/>
            </a:endParaRPr>
          </a:p>
          <a:p>
            <a:pPr marL="285750" indent="-114300">
              <a:lnSpc>
                <a:spcPct val="90000"/>
              </a:lnSpc>
              <a:spcAft>
                <a:spcPts val="200"/>
              </a:spcAft>
              <a:buFont typeface="Arial" pitchFamily="34" charset="0"/>
              <a:buChar char="•"/>
            </a:pPr>
            <a:r>
              <a:rPr lang="en-US" sz="1100" dirty="0">
                <a:latin typeface="Calibri" pitchFamily="34" charset="0"/>
              </a:rPr>
              <a:t>SEP Cloud integration</a:t>
            </a:r>
          </a:p>
          <a:p>
            <a:pPr marL="374904" lvl="1" indent="-114300">
              <a:lnSpc>
                <a:spcPct val="90000"/>
              </a:lnSpc>
              <a:spcAft>
                <a:spcPts val="200"/>
              </a:spcAft>
              <a:buFont typeface="Arial" pitchFamily="34" charset="0"/>
              <a:buChar char="•"/>
            </a:pPr>
            <a:r>
              <a:rPr lang="en-US" sz="1100" dirty="0">
                <a:latin typeface="Calibri" pitchFamily="34" charset="0"/>
              </a:rPr>
              <a:t>User self-enrollment, Mobile inventory, Security configuration visibility</a:t>
            </a:r>
          </a:p>
          <a:p>
            <a:pPr marL="171450">
              <a:lnSpc>
                <a:spcPct val="90000"/>
              </a:lnSpc>
              <a:spcBef>
                <a:spcPts val="400"/>
              </a:spcBef>
              <a:spcAft>
                <a:spcPts val="200"/>
              </a:spcAft>
            </a:pPr>
            <a:r>
              <a:rPr lang="en-US" sz="1100" b="1" dirty="0">
                <a:latin typeface="Calibri" pitchFamily="34" charset="0"/>
              </a:rPr>
              <a:t>Enhanced core value</a:t>
            </a:r>
          </a:p>
          <a:p>
            <a:pPr marL="285750" indent="-114300">
              <a:lnSpc>
                <a:spcPct val="90000"/>
              </a:lnSpc>
              <a:spcAft>
                <a:spcPts val="200"/>
              </a:spcAft>
              <a:buFont typeface="Arial" pitchFamily="34" charset="0"/>
              <a:buChar char="•"/>
            </a:pPr>
            <a:r>
              <a:rPr lang="en-US" sz="1100" dirty="0">
                <a:latin typeface="Calibri" pitchFamily="34" charset="0"/>
              </a:rPr>
              <a:t>New SW licensing compliance tracking</a:t>
            </a:r>
          </a:p>
          <a:p>
            <a:pPr marL="285750" indent="-114300">
              <a:lnSpc>
                <a:spcPct val="90000"/>
              </a:lnSpc>
              <a:spcAft>
                <a:spcPts val="200"/>
              </a:spcAft>
              <a:buFont typeface="Arial" pitchFamily="34" charset="0"/>
              <a:buChar char="•"/>
            </a:pPr>
            <a:r>
              <a:rPr lang="en-US" sz="1100" dirty="0">
                <a:latin typeface="Calibri" pitchFamily="34" charset="0"/>
              </a:rPr>
              <a:t>FIPS support</a:t>
            </a:r>
          </a:p>
          <a:p>
            <a:pPr marL="285750" indent="-114300">
              <a:lnSpc>
                <a:spcPct val="90000"/>
              </a:lnSpc>
              <a:spcAft>
                <a:spcPts val="200"/>
              </a:spcAft>
              <a:buFont typeface="Arial" pitchFamily="34" charset="0"/>
              <a:buChar char="•"/>
            </a:pPr>
            <a:r>
              <a:rPr lang="en-US" sz="1100" dirty="0">
                <a:latin typeface="Calibri" pitchFamily="34" charset="0"/>
              </a:rPr>
              <a:t>50k nodes per SMP server</a:t>
            </a:r>
          </a:p>
          <a:p>
            <a:pPr marL="285750" indent="-114300">
              <a:lnSpc>
                <a:spcPct val="90000"/>
              </a:lnSpc>
              <a:spcAft>
                <a:spcPts val="200"/>
              </a:spcAft>
              <a:buFont typeface="Arial" pitchFamily="34" charset="0"/>
              <a:buChar char="•"/>
            </a:pPr>
            <a:r>
              <a:rPr lang="en-US" sz="1100" dirty="0">
                <a:latin typeface="Calibri" pitchFamily="34" charset="0"/>
              </a:rPr>
              <a:t>1 x 6 x 35k hierarchy scalability</a:t>
            </a:r>
          </a:p>
          <a:p>
            <a:pPr marL="171450">
              <a:lnSpc>
                <a:spcPct val="90000"/>
              </a:lnSpc>
              <a:spcBef>
                <a:spcPts val="400"/>
              </a:spcBef>
              <a:spcAft>
                <a:spcPts val="200"/>
              </a:spcAft>
            </a:pPr>
            <a:r>
              <a:rPr lang="en-US" sz="1100" b="1" dirty="0">
                <a:latin typeface="Calibri" pitchFamily="34" charset="0"/>
              </a:rPr>
              <a:t>Easier to Use</a:t>
            </a:r>
          </a:p>
          <a:p>
            <a:pPr marL="285750" indent="-114300">
              <a:lnSpc>
                <a:spcPct val="90000"/>
              </a:lnSpc>
              <a:spcAft>
                <a:spcPts val="200"/>
              </a:spcAft>
              <a:buFont typeface="Arial" pitchFamily="34" charset="0"/>
              <a:buChar char="•"/>
            </a:pPr>
            <a:r>
              <a:rPr lang="en-US" sz="1100" dirty="0">
                <a:latin typeface="Calibri" pitchFamily="34" charset="0"/>
              </a:rPr>
              <a:t>New report save option</a:t>
            </a:r>
          </a:p>
          <a:p>
            <a:pPr marL="285750" indent="-114300">
              <a:lnSpc>
                <a:spcPct val="90000"/>
              </a:lnSpc>
              <a:spcAft>
                <a:spcPts val="200"/>
              </a:spcAft>
              <a:buFont typeface="Arial" pitchFamily="34" charset="0"/>
              <a:buChar char="•"/>
            </a:pPr>
            <a:r>
              <a:rPr lang="en-US" sz="1100" dirty="0">
                <a:latin typeface="Calibri" pitchFamily="34" charset="0"/>
              </a:rPr>
              <a:t>Agent plugin version tracking in Agent Health</a:t>
            </a:r>
          </a:p>
          <a:p>
            <a:pPr marL="285750" indent="-114300">
              <a:lnSpc>
                <a:spcPct val="90000"/>
              </a:lnSpc>
              <a:spcAft>
                <a:spcPts val="200"/>
              </a:spcAft>
              <a:buFont typeface="Arial" pitchFamily="34" charset="0"/>
              <a:buChar char="•"/>
            </a:pPr>
            <a:r>
              <a:rPr lang="en-US" sz="1100" dirty="0">
                <a:latin typeface="Calibri" pitchFamily="34" charset="0"/>
              </a:rPr>
              <a:t>Views-based filtering</a:t>
            </a:r>
          </a:p>
          <a:p>
            <a:pPr marL="285750" indent="-114300">
              <a:lnSpc>
                <a:spcPct val="90000"/>
              </a:lnSpc>
              <a:spcAft>
                <a:spcPts val="200"/>
              </a:spcAft>
              <a:buFont typeface="Arial" pitchFamily="34" charset="0"/>
              <a:buChar char="•"/>
            </a:pPr>
            <a:r>
              <a:rPr lang="en-US" sz="1100" dirty="0">
                <a:latin typeface="Calibri" pitchFamily="34" charset="0"/>
              </a:rPr>
              <a:t>Software install &amp; patch reboot control</a:t>
            </a:r>
          </a:p>
          <a:p>
            <a:pPr marL="285750" indent="-114300">
              <a:lnSpc>
                <a:spcPct val="90000"/>
              </a:lnSpc>
              <a:spcAft>
                <a:spcPts val="200"/>
              </a:spcAft>
              <a:buFont typeface="Arial" pitchFamily="34" charset="0"/>
              <a:buChar char="•"/>
            </a:pPr>
            <a:r>
              <a:rPr lang="en-US" sz="1100" dirty="0">
                <a:latin typeface="Calibri" pitchFamily="34" charset="0"/>
              </a:rPr>
              <a:t>Application metering in UEFI secure boot</a:t>
            </a:r>
          </a:p>
          <a:p>
            <a:pPr marL="285750" indent="-114300">
              <a:lnSpc>
                <a:spcPct val="90000"/>
              </a:lnSpc>
              <a:spcAft>
                <a:spcPts val="200"/>
              </a:spcAft>
              <a:buFont typeface="Arial" pitchFamily="34" charset="0"/>
              <a:buChar char="•"/>
            </a:pPr>
            <a:r>
              <a:rPr lang="en-US" sz="1100" dirty="0">
                <a:latin typeface="Calibri" pitchFamily="34" charset="0"/>
              </a:rPr>
              <a:t>Internet-based help system</a:t>
            </a:r>
          </a:p>
          <a:p>
            <a:pPr marL="171450">
              <a:lnSpc>
                <a:spcPct val="90000"/>
              </a:lnSpc>
              <a:spcBef>
                <a:spcPts val="400"/>
              </a:spcBef>
              <a:spcAft>
                <a:spcPts val="200"/>
              </a:spcAft>
            </a:pPr>
            <a:r>
              <a:rPr lang="en-US" sz="1100" b="1" dirty="0">
                <a:latin typeface="Calibri" pitchFamily="34" charset="0"/>
              </a:rPr>
              <a:t>Platforms</a:t>
            </a:r>
          </a:p>
          <a:p>
            <a:pPr marL="285750" indent="-114300">
              <a:lnSpc>
                <a:spcPct val="90000"/>
              </a:lnSpc>
              <a:spcAft>
                <a:spcPts val="200"/>
              </a:spcAft>
              <a:buFont typeface="Arial" pitchFamily="34" charset="0"/>
              <a:buChar char="•"/>
            </a:pPr>
            <a:r>
              <a:rPr lang="en-US" sz="1100" dirty="0">
                <a:latin typeface="Calibri" pitchFamily="34" charset="0"/>
              </a:rPr>
              <a:t>Windows 10, OS X 10.11, RHEL 6.6, 7, 7.1, SLES 11 SP3, 12, Android, iOS</a:t>
            </a:r>
          </a:p>
        </p:txBody>
      </p:sp>
      <p:sp>
        <p:nvSpPr>
          <p:cNvPr id="12" name="Rectangle 49"/>
          <p:cNvSpPr/>
          <p:nvPr/>
        </p:nvSpPr>
        <p:spPr bwMode="auto">
          <a:xfrm>
            <a:off x="1903413" y="1523288"/>
            <a:ext cx="2778579" cy="472767"/>
          </a:xfrm>
          <a:custGeom>
            <a:avLst/>
            <a:gdLst>
              <a:gd name="connsiteX0" fmla="*/ 0 w 1905000"/>
              <a:gd name="connsiteY0" fmla="*/ 0 h 931336"/>
              <a:gd name="connsiteX1" fmla="*/ 1905000 w 1905000"/>
              <a:gd name="connsiteY1" fmla="*/ 0 h 931336"/>
              <a:gd name="connsiteX2" fmla="*/ 1905000 w 1905000"/>
              <a:gd name="connsiteY2" fmla="*/ 838200 h 931336"/>
              <a:gd name="connsiteX3" fmla="*/ 1132420 w 1905000"/>
              <a:gd name="connsiteY3" fmla="*/ 838200 h 931336"/>
              <a:gd name="connsiteX4" fmla="*/ 952500 w 1905000"/>
              <a:gd name="connsiteY4" fmla="*/ 931336 h 931336"/>
              <a:gd name="connsiteX5" fmla="*/ 772580 w 1905000"/>
              <a:gd name="connsiteY5" fmla="*/ 838200 h 931336"/>
              <a:gd name="connsiteX6" fmla="*/ 0 w 1905000"/>
              <a:gd name="connsiteY6" fmla="*/ 838200 h 931336"/>
              <a:gd name="connsiteX7" fmla="*/ 0 w 1905000"/>
              <a:gd name="connsiteY7" fmla="*/ 0 h 9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00" h="931336">
                <a:moveTo>
                  <a:pt x="0" y="0"/>
                </a:moveTo>
                <a:lnTo>
                  <a:pt x="1905000" y="0"/>
                </a:lnTo>
                <a:lnTo>
                  <a:pt x="1905000" y="838200"/>
                </a:lnTo>
                <a:lnTo>
                  <a:pt x="1132420" y="838200"/>
                </a:lnTo>
                <a:lnTo>
                  <a:pt x="952500" y="931336"/>
                </a:lnTo>
                <a:lnTo>
                  <a:pt x="772580" y="838200"/>
                </a:lnTo>
                <a:lnTo>
                  <a:pt x="0" y="838200"/>
                </a:lnTo>
                <a:lnTo>
                  <a:pt x="0" y="0"/>
                </a:lnTo>
                <a:close/>
              </a:path>
            </a:pathLst>
          </a:custGeom>
          <a:solidFill>
            <a:schemeClr val="accent4"/>
          </a:solidFill>
          <a:ln w="19050" cap="flat" cmpd="sng" algn="ctr">
            <a:noFill/>
            <a:prstDash val="solid"/>
            <a:miter lim="800000"/>
            <a:headEnd type="none" w="med" len="med"/>
            <a:tailEnd type="none" w="med" len="med"/>
          </a:ln>
          <a:effectLst/>
        </p:spPr>
        <p:txBody>
          <a:bodyPr rot="0" spcFirstLastPara="0" vertOverflow="overflow" horzOverflow="overflow" vert="horz" wrap="square" lIns="91440" tIns="45720" rIns="91440" bIns="182880" numCol="1" spcCol="0" rtlCol="0" fromWordArt="0" anchor="ctr" anchorCtr="0" forceAA="0" compatLnSpc="1">
            <a:prstTxWarp prst="textNoShape">
              <a:avLst/>
            </a:prstTxWarp>
            <a:noAutofit/>
          </a:bodyPr>
          <a:lstStyle/>
          <a:p>
            <a:pPr algn="ctr">
              <a:lnSpc>
                <a:spcPct val="90000"/>
              </a:lnSpc>
            </a:pPr>
            <a:r>
              <a:rPr lang="en-US" sz="1300" b="1" dirty="0">
                <a:solidFill>
                  <a:schemeClr val="bg1"/>
                </a:solidFill>
              </a:rPr>
              <a:t>ITMS 8.0</a:t>
            </a:r>
          </a:p>
        </p:txBody>
      </p:sp>
      <p:sp>
        <p:nvSpPr>
          <p:cNvPr id="40" name="Rectangle 39"/>
          <p:cNvSpPr/>
          <p:nvPr/>
        </p:nvSpPr>
        <p:spPr bwMode="auto">
          <a:xfrm>
            <a:off x="1903412" y="762000"/>
            <a:ext cx="8368554" cy="228600"/>
          </a:xfrm>
          <a:prstGeom prst="rect">
            <a:avLst/>
          </a:prstGeom>
          <a:solidFill>
            <a:schemeClr val="bg2">
              <a:lumMod val="75000"/>
            </a:schemeClr>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r>
              <a:rPr lang="en-US" sz="1200" b="1" dirty="0">
                <a:solidFill>
                  <a:schemeClr val="bg1"/>
                </a:solidFill>
              </a:rPr>
              <a:t>Calendar Year</a:t>
            </a:r>
          </a:p>
        </p:txBody>
      </p:sp>
      <p:sp>
        <p:nvSpPr>
          <p:cNvPr id="41" name="Rectangle 40"/>
          <p:cNvSpPr/>
          <p:nvPr/>
        </p:nvSpPr>
        <p:spPr bwMode="auto">
          <a:xfrm>
            <a:off x="1903413" y="1247472"/>
            <a:ext cx="8368403" cy="247082"/>
          </a:xfrm>
          <a:prstGeom prst="rect">
            <a:avLst/>
          </a:prstGeom>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nSpc>
                <a:spcPct val="90000"/>
              </a:lnSpc>
            </a:pPr>
            <a:r>
              <a:rPr lang="en-US" sz="1000" b="1" dirty="0">
                <a:solidFill>
                  <a:schemeClr val="bg1"/>
                </a:solidFill>
              </a:rPr>
              <a:t>ITMS </a:t>
            </a:r>
          </a:p>
        </p:txBody>
      </p:sp>
      <p:sp>
        <p:nvSpPr>
          <p:cNvPr id="38" name="TextBox 37"/>
          <p:cNvSpPr txBox="1"/>
          <p:nvPr/>
        </p:nvSpPr>
        <p:spPr>
          <a:xfrm>
            <a:off x="4485908" y="1047442"/>
            <a:ext cx="914400" cy="228600"/>
          </a:xfrm>
          <a:prstGeom prst="rect">
            <a:avLst/>
          </a:prstGeom>
          <a:noFill/>
        </p:spPr>
        <p:txBody>
          <a:bodyPr wrap="none" lIns="0" tIns="0" rIns="0" bIns="0" rtlCol="0" anchor="ctr">
            <a:noAutofit/>
          </a:bodyPr>
          <a:lstStyle/>
          <a:p>
            <a:pPr algn="ctr">
              <a:lnSpc>
                <a:spcPct val="90000"/>
              </a:lnSpc>
            </a:pPr>
            <a:r>
              <a:rPr lang="en-US" sz="1400" dirty="0">
                <a:solidFill>
                  <a:schemeClr val="bg1"/>
                </a:solidFill>
              </a:rPr>
              <a:t>2H 2016</a:t>
            </a:r>
          </a:p>
        </p:txBody>
      </p:sp>
      <p:sp>
        <p:nvSpPr>
          <p:cNvPr id="45" name="TextBox 44"/>
          <p:cNvSpPr txBox="1"/>
          <p:nvPr/>
        </p:nvSpPr>
        <p:spPr>
          <a:xfrm>
            <a:off x="5870395" y="1047442"/>
            <a:ext cx="914400" cy="228600"/>
          </a:xfrm>
          <a:prstGeom prst="rect">
            <a:avLst/>
          </a:prstGeom>
          <a:noFill/>
        </p:spPr>
        <p:txBody>
          <a:bodyPr wrap="none" lIns="0" tIns="0" rIns="0" bIns="0" rtlCol="0" anchor="ctr">
            <a:noAutofit/>
          </a:bodyPr>
          <a:lstStyle/>
          <a:p>
            <a:pPr algn="ctr">
              <a:lnSpc>
                <a:spcPct val="90000"/>
              </a:lnSpc>
            </a:pPr>
            <a:r>
              <a:rPr lang="en-US" sz="1400" dirty="0">
                <a:solidFill>
                  <a:schemeClr val="bg1"/>
                </a:solidFill>
              </a:rPr>
              <a:t>1H 2017</a:t>
            </a:r>
          </a:p>
        </p:txBody>
      </p:sp>
      <p:sp>
        <p:nvSpPr>
          <p:cNvPr id="46" name="TextBox 45"/>
          <p:cNvSpPr txBox="1"/>
          <p:nvPr/>
        </p:nvSpPr>
        <p:spPr>
          <a:xfrm>
            <a:off x="7254883" y="1047442"/>
            <a:ext cx="914400" cy="228600"/>
          </a:xfrm>
          <a:prstGeom prst="rect">
            <a:avLst/>
          </a:prstGeom>
          <a:noFill/>
        </p:spPr>
        <p:txBody>
          <a:bodyPr wrap="none" lIns="0" tIns="0" rIns="0" bIns="0" rtlCol="0" anchor="ctr">
            <a:noAutofit/>
          </a:bodyPr>
          <a:lstStyle/>
          <a:p>
            <a:pPr algn="ctr">
              <a:lnSpc>
                <a:spcPct val="90000"/>
              </a:lnSpc>
            </a:pPr>
            <a:r>
              <a:rPr lang="en-US" sz="1400" dirty="0">
                <a:solidFill>
                  <a:schemeClr val="bg1"/>
                </a:solidFill>
              </a:rPr>
              <a:t>2H 2017</a:t>
            </a:r>
          </a:p>
        </p:txBody>
      </p:sp>
      <p:sp>
        <p:nvSpPr>
          <p:cNvPr id="47" name="TextBox 46"/>
          <p:cNvSpPr txBox="1"/>
          <p:nvPr/>
        </p:nvSpPr>
        <p:spPr>
          <a:xfrm>
            <a:off x="4667306" y="1018872"/>
            <a:ext cx="914400" cy="228600"/>
          </a:xfrm>
          <a:prstGeom prst="rect">
            <a:avLst/>
          </a:prstGeom>
          <a:noFill/>
        </p:spPr>
        <p:txBody>
          <a:bodyPr wrap="none" lIns="0" tIns="0" rIns="0" bIns="0" rtlCol="0" anchor="ctr">
            <a:noAutofit/>
          </a:bodyPr>
          <a:lstStyle/>
          <a:p>
            <a:pPr algn="ctr">
              <a:lnSpc>
                <a:spcPct val="90000"/>
              </a:lnSpc>
            </a:pPr>
            <a:r>
              <a:rPr lang="en-US" sz="1400" dirty="0">
                <a:solidFill>
                  <a:schemeClr val="bg1"/>
                </a:solidFill>
              </a:rPr>
              <a:t>1H 2016</a:t>
            </a:r>
          </a:p>
        </p:txBody>
      </p:sp>
      <p:sp>
        <p:nvSpPr>
          <p:cNvPr id="36" name="TextBox 35"/>
          <p:cNvSpPr txBox="1"/>
          <p:nvPr/>
        </p:nvSpPr>
        <p:spPr>
          <a:xfrm>
            <a:off x="1898331" y="1018872"/>
            <a:ext cx="914400" cy="228600"/>
          </a:xfrm>
          <a:prstGeom prst="rect">
            <a:avLst/>
          </a:prstGeom>
          <a:noFill/>
        </p:spPr>
        <p:txBody>
          <a:bodyPr wrap="none" lIns="0" tIns="0" rIns="0" bIns="0" rtlCol="0" anchor="ctr">
            <a:noAutofit/>
          </a:bodyPr>
          <a:lstStyle/>
          <a:p>
            <a:pPr algn="ctr">
              <a:lnSpc>
                <a:spcPct val="90000"/>
              </a:lnSpc>
            </a:pPr>
            <a:r>
              <a:rPr lang="en-US" sz="1400" dirty="0">
                <a:solidFill>
                  <a:schemeClr val="bg1"/>
                </a:solidFill>
              </a:rPr>
              <a:t>1H 2015</a:t>
            </a:r>
          </a:p>
        </p:txBody>
      </p:sp>
      <p:sp>
        <p:nvSpPr>
          <p:cNvPr id="37" name="TextBox 36"/>
          <p:cNvSpPr txBox="1"/>
          <p:nvPr/>
        </p:nvSpPr>
        <p:spPr>
          <a:xfrm>
            <a:off x="3282819" y="1018872"/>
            <a:ext cx="914400" cy="228600"/>
          </a:xfrm>
          <a:prstGeom prst="rect">
            <a:avLst/>
          </a:prstGeom>
          <a:noFill/>
        </p:spPr>
        <p:txBody>
          <a:bodyPr wrap="none" lIns="0" tIns="0" rIns="0" bIns="0" rtlCol="0" anchor="ctr">
            <a:noAutofit/>
          </a:bodyPr>
          <a:lstStyle/>
          <a:p>
            <a:pPr algn="ctr">
              <a:lnSpc>
                <a:spcPct val="90000"/>
              </a:lnSpc>
            </a:pPr>
            <a:r>
              <a:rPr lang="en-US" sz="1400" dirty="0">
                <a:solidFill>
                  <a:schemeClr val="bg1"/>
                </a:solidFill>
              </a:rPr>
              <a:t>2H 2015</a:t>
            </a:r>
          </a:p>
        </p:txBody>
      </p:sp>
      <p:sp>
        <p:nvSpPr>
          <p:cNvPr id="56" name="Pentagon 55"/>
          <p:cNvSpPr/>
          <p:nvPr/>
        </p:nvSpPr>
        <p:spPr bwMode="auto">
          <a:xfrm>
            <a:off x="1903412" y="1018872"/>
            <a:ext cx="8466855" cy="228600"/>
          </a:xfrm>
          <a:prstGeom prst="homePlate">
            <a:avLst>
              <a:gd name="adj" fmla="val 43055"/>
            </a:avLst>
          </a:prstGeom>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ct val="90000"/>
              </a:lnSpc>
            </a:pPr>
            <a:endParaRPr lang="en-US" b="1" dirty="0">
              <a:solidFill>
                <a:schemeClr val="bg1"/>
              </a:solidFill>
            </a:endParaRPr>
          </a:p>
        </p:txBody>
      </p:sp>
      <p:sp>
        <p:nvSpPr>
          <p:cNvPr id="58" name="TextBox 57"/>
          <p:cNvSpPr txBox="1"/>
          <p:nvPr/>
        </p:nvSpPr>
        <p:spPr>
          <a:xfrm>
            <a:off x="4928342" y="1018872"/>
            <a:ext cx="914400" cy="228600"/>
          </a:xfrm>
          <a:prstGeom prst="rect">
            <a:avLst/>
          </a:prstGeom>
          <a:noFill/>
        </p:spPr>
        <p:txBody>
          <a:bodyPr wrap="none" lIns="0" tIns="0" rIns="0" bIns="0" rtlCol="0" anchor="ctr">
            <a:noAutofit/>
          </a:bodyPr>
          <a:lstStyle/>
          <a:p>
            <a:pPr algn="ctr">
              <a:lnSpc>
                <a:spcPct val="90000"/>
              </a:lnSpc>
            </a:pPr>
            <a:r>
              <a:rPr lang="en-US" sz="1400" dirty="0">
                <a:solidFill>
                  <a:schemeClr val="bg1"/>
                </a:solidFill>
              </a:rPr>
              <a:t>1H 2017</a:t>
            </a:r>
          </a:p>
        </p:txBody>
      </p:sp>
      <p:sp>
        <p:nvSpPr>
          <p:cNvPr id="59" name="TextBox 58"/>
          <p:cNvSpPr txBox="1"/>
          <p:nvPr/>
        </p:nvSpPr>
        <p:spPr>
          <a:xfrm>
            <a:off x="7878145" y="1018872"/>
            <a:ext cx="914400" cy="228600"/>
          </a:xfrm>
          <a:prstGeom prst="rect">
            <a:avLst/>
          </a:prstGeom>
          <a:noFill/>
        </p:spPr>
        <p:txBody>
          <a:bodyPr wrap="none" lIns="0" tIns="0" rIns="0" bIns="0" rtlCol="0" anchor="ctr">
            <a:noAutofit/>
          </a:bodyPr>
          <a:lstStyle/>
          <a:p>
            <a:pPr algn="ctr">
              <a:lnSpc>
                <a:spcPct val="90000"/>
              </a:lnSpc>
            </a:pPr>
            <a:r>
              <a:rPr lang="en-US" sz="1400" dirty="0">
                <a:solidFill>
                  <a:schemeClr val="bg1"/>
                </a:solidFill>
              </a:rPr>
              <a:t>1H 2018</a:t>
            </a:r>
          </a:p>
        </p:txBody>
      </p:sp>
      <p:sp>
        <p:nvSpPr>
          <p:cNvPr id="60" name="TextBox 59"/>
          <p:cNvSpPr txBox="1"/>
          <p:nvPr/>
        </p:nvSpPr>
        <p:spPr>
          <a:xfrm>
            <a:off x="6403243" y="1018872"/>
            <a:ext cx="914400" cy="228600"/>
          </a:xfrm>
          <a:prstGeom prst="rect">
            <a:avLst/>
          </a:prstGeom>
          <a:noFill/>
        </p:spPr>
        <p:txBody>
          <a:bodyPr wrap="none" lIns="0" tIns="0" rIns="0" bIns="0" rtlCol="0" anchor="ctr">
            <a:noAutofit/>
          </a:bodyPr>
          <a:lstStyle/>
          <a:p>
            <a:pPr algn="ctr">
              <a:lnSpc>
                <a:spcPct val="90000"/>
              </a:lnSpc>
            </a:pPr>
            <a:r>
              <a:rPr lang="en-US" sz="1400" dirty="0">
                <a:solidFill>
                  <a:schemeClr val="bg1"/>
                </a:solidFill>
              </a:rPr>
              <a:t>2H 2017</a:t>
            </a:r>
          </a:p>
        </p:txBody>
      </p:sp>
      <p:sp>
        <p:nvSpPr>
          <p:cNvPr id="61" name="TextBox 60"/>
          <p:cNvSpPr txBox="1"/>
          <p:nvPr/>
        </p:nvSpPr>
        <p:spPr>
          <a:xfrm>
            <a:off x="3453441" y="1018872"/>
            <a:ext cx="914400" cy="228600"/>
          </a:xfrm>
          <a:prstGeom prst="rect">
            <a:avLst/>
          </a:prstGeom>
          <a:noFill/>
        </p:spPr>
        <p:txBody>
          <a:bodyPr wrap="none" lIns="0" tIns="0" rIns="0" bIns="0" rtlCol="0" anchor="ctr">
            <a:noAutofit/>
          </a:bodyPr>
          <a:lstStyle/>
          <a:p>
            <a:pPr algn="ctr">
              <a:lnSpc>
                <a:spcPct val="90000"/>
              </a:lnSpc>
            </a:pPr>
            <a:r>
              <a:rPr lang="en-US" sz="1400" dirty="0">
                <a:solidFill>
                  <a:schemeClr val="bg1"/>
                </a:solidFill>
              </a:rPr>
              <a:t>2H 2016</a:t>
            </a:r>
          </a:p>
        </p:txBody>
      </p:sp>
      <p:sp>
        <p:nvSpPr>
          <p:cNvPr id="70" name="TextBox 69"/>
          <p:cNvSpPr txBox="1"/>
          <p:nvPr/>
        </p:nvSpPr>
        <p:spPr>
          <a:xfrm>
            <a:off x="4769052" y="1523286"/>
            <a:ext cx="2748745" cy="4496514"/>
          </a:xfrm>
          <a:prstGeom prst="rect">
            <a:avLst/>
          </a:prstGeom>
          <a:solidFill>
            <a:schemeClr val="bg1"/>
          </a:solidFill>
          <a:ln>
            <a:solidFill>
              <a:schemeClr val="bg1">
                <a:lumMod val="75000"/>
              </a:schemeClr>
            </a:solidFill>
          </a:ln>
        </p:spPr>
        <p:txBody>
          <a:bodyPr wrap="square" lIns="0" tIns="502920" rIns="0" bIns="0" rtlCol="0" anchor="t">
            <a:noAutofit/>
          </a:bodyPr>
          <a:lstStyle/>
          <a:p>
            <a:pPr marL="171450">
              <a:lnSpc>
                <a:spcPct val="90000"/>
              </a:lnSpc>
              <a:spcBef>
                <a:spcPts val="400"/>
              </a:spcBef>
              <a:spcAft>
                <a:spcPts val="200"/>
              </a:spcAft>
            </a:pPr>
            <a:r>
              <a:rPr lang="en-US" sz="1100" b="1" dirty="0">
                <a:latin typeface="Calibri" pitchFamily="34" charset="0"/>
              </a:rPr>
              <a:t>Key Customer Features</a:t>
            </a:r>
            <a:endParaRPr lang="en-US" sz="1100" b="1" dirty="0">
              <a:solidFill>
                <a:schemeClr val="bg2">
                  <a:lumMod val="50000"/>
                </a:schemeClr>
              </a:solidFill>
              <a:latin typeface="Calibri" pitchFamily="34" charset="0"/>
            </a:endParaRPr>
          </a:p>
          <a:p>
            <a:pPr marL="285750" indent="-114300">
              <a:lnSpc>
                <a:spcPct val="90000"/>
              </a:lnSpc>
              <a:spcAft>
                <a:spcPts val="200"/>
              </a:spcAft>
              <a:buFont typeface="Arial" pitchFamily="34" charset="0"/>
              <a:buChar char="•"/>
            </a:pPr>
            <a:r>
              <a:rPr lang="en-US" sz="1100" dirty="0">
                <a:latin typeface="Calibri" pitchFamily="34" charset="0"/>
              </a:rPr>
              <a:t>Win 10 feature and Office 365 updates</a:t>
            </a:r>
          </a:p>
          <a:p>
            <a:pPr marL="285750" indent="-114300">
              <a:lnSpc>
                <a:spcPct val="90000"/>
              </a:lnSpc>
              <a:spcAft>
                <a:spcPts val="200"/>
              </a:spcAft>
              <a:buFont typeface="Arial" pitchFamily="34" charset="0"/>
              <a:buChar char="•"/>
            </a:pPr>
            <a:r>
              <a:rPr lang="en-US" sz="1100" dirty="0">
                <a:latin typeface="Calibri" pitchFamily="34" charset="0"/>
              </a:rPr>
              <a:t>Win 10 cumulative updates enhancements</a:t>
            </a:r>
          </a:p>
          <a:p>
            <a:pPr marL="285750" indent="-114300">
              <a:lnSpc>
                <a:spcPct val="90000"/>
              </a:lnSpc>
              <a:spcAft>
                <a:spcPts val="200"/>
              </a:spcAft>
              <a:buFont typeface="Arial" pitchFamily="34" charset="0"/>
              <a:buChar char="•"/>
            </a:pPr>
            <a:r>
              <a:rPr lang="en-US" sz="1100" dirty="0">
                <a:latin typeface="Calibri" pitchFamily="34" charset="0"/>
              </a:rPr>
              <a:t>Mac management enhancements</a:t>
            </a:r>
          </a:p>
          <a:p>
            <a:pPr marL="285750" indent="-114300">
              <a:lnSpc>
                <a:spcPct val="90000"/>
              </a:lnSpc>
              <a:spcAft>
                <a:spcPts val="200"/>
              </a:spcAft>
              <a:buFont typeface="Arial" pitchFamily="34" charset="0"/>
              <a:buChar char="•"/>
            </a:pPr>
            <a:r>
              <a:rPr lang="en-US" sz="1100" dirty="0">
                <a:latin typeface="Calibri" pitchFamily="34" charset="0"/>
              </a:rPr>
              <a:t>CEM support in SW Portal</a:t>
            </a:r>
          </a:p>
          <a:p>
            <a:pPr marL="285750" indent="-114300">
              <a:lnSpc>
                <a:spcPct val="90000"/>
              </a:lnSpc>
              <a:spcAft>
                <a:spcPts val="200"/>
              </a:spcAft>
              <a:buFont typeface="Arial" pitchFamily="34" charset="0"/>
              <a:buChar char="•"/>
            </a:pPr>
            <a:r>
              <a:rPr lang="en-US" sz="1100" dirty="0" smtClean="0">
                <a:latin typeface="Calibri" pitchFamily="34" charset="0"/>
              </a:rPr>
              <a:t>DS </a:t>
            </a:r>
            <a:r>
              <a:rPr lang="en-US" sz="1100" dirty="0">
                <a:latin typeface="Calibri" pitchFamily="34" charset="0"/>
              </a:rPr>
              <a:t>thin-client support</a:t>
            </a:r>
          </a:p>
          <a:p>
            <a:pPr marL="285750" indent="-114300">
              <a:lnSpc>
                <a:spcPct val="90000"/>
              </a:lnSpc>
              <a:spcAft>
                <a:spcPts val="200"/>
              </a:spcAft>
              <a:buFont typeface="Arial" pitchFamily="34" charset="0"/>
              <a:buChar char="•"/>
            </a:pPr>
            <a:r>
              <a:rPr lang="en-US" sz="1100" dirty="0">
                <a:latin typeface="Calibri" pitchFamily="34" charset="0"/>
              </a:rPr>
              <a:t>XFS, 4k sector drive</a:t>
            </a:r>
          </a:p>
          <a:p>
            <a:pPr marL="285750" indent="-114300">
              <a:lnSpc>
                <a:spcPct val="90000"/>
              </a:lnSpc>
              <a:spcAft>
                <a:spcPts val="200"/>
              </a:spcAft>
              <a:buFont typeface="Arial" pitchFamily="34" charset="0"/>
              <a:buChar char="•"/>
            </a:pPr>
            <a:r>
              <a:rPr lang="en-US" sz="1100" dirty="0">
                <a:latin typeface="Calibri" pitchFamily="34" charset="0"/>
              </a:rPr>
              <a:t>SNMP v3 network discovery (Cisco)</a:t>
            </a:r>
          </a:p>
          <a:p>
            <a:pPr marL="285750" indent="-114300">
              <a:lnSpc>
                <a:spcPct val="90000"/>
              </a:lnSpc>
              <a:spcAft>
                <a:spcPts val="200"/>
              </a:spcAft>
              <a:buFont typeface="Arial" pitchFamily="34" charset="0"/>
              <a:buChar char="•"/>
            </a:pPr>
            <a:r>
              <a:rPr lang="en-US" sz="1100" dirty="0">
                <a:latin typeface="Calibri" pitchFamily="34" charset="0"/>
              </a:rPr>
              <a:t>Smart card authentication</a:t>
            </a:r>
          </a:p>
          <a:p>
            <a:pPr marL="285750" indent="-114300">
              <a:lnSpc>
                <a:spcPct val="90000"/>
              </a:lnSpc>
              <a:spcAft>
                <a:spcPts val="200"/>
              </a:spcAft>
              <a:buFont typeface="Arial" pitchFamily="34" charset="0"/>
              <a:buChar char="•"/>
            </a:pPr>
            <a:r>
              <a:rPr lang="en-US" sz="1100" dirty="0">
                <a:latin typeface="Calibri" pitchFamily="34" charset="0"/>
              </a:rPr>
              <a:t>Off-box data migration</a:t>
            </a:r>
          </a:p>
          <a:p>
            <a:pPr marL="285750" indent="-114300">
              <a:lnSpc>
                <a:spcPct val="90000"/>
              </a:lnSpc>
              <a:spcAft>
                <a:spcPts val="200"/>
              </a:spcAft>
              <a:buFont typeface="Arial" pitchFamily="34" charset="0"/>
              <a:buChar char="•"/>
            </a:pPr>
            <a:r>
              <a:rPr lang="en-US" sz="1100" dirty="0">
                <a:latin typeface="Calibri" pitchFamily="34" charset="0"/>
              </a:rPr>
              <a:t>Symantec Licensing Framework upgrade</a:t>
            </a:r>
          </a:p>
          <a:p>
            <a:pPr marL="285750" indent="-114300">
              <a:lnSpc>
                <a:spcPct val="90000"/>
              </a:lnSpc>
              <a:spcAft>
                <a:spcPts val="200"/>
              </a:spcAft>
              <a:buFont typeface="Arial" pitchFamily="34" charset="0"/>
              <a:buChar char="•"/>
            </a:pPr>
            <a:r>
              <a:rPr lang="en-US" sz="1100" dirty="0">
                <a:latin typeface="Calibri" pitchFamily="34" charset="0"/>
              </a:rPr>
              <a:t>Additional remote control tools integration</a:t>
            </a:r>
          </a:p>
          <a:p>
            <a:pPr marL="171450">
              <a:lnSpc>
                <a:spcPct val="90000"/>
              </a:lnSpc>
              <a:spcBef>
                <a:spcPts val="400"/>
              </a:spcBef>
              <a:spcAft>
                <a:spcPts val="200"/>
              </a:spcAft>
            </a:pPr>
            <a:r>
              <a:rPr lang="en-US" sz="1100" b="1" dirty="0">
                <a:latin typeface="Calibri" pitchFamily="34" charset="0"/>
              </a:rPr>
              <a:t>Platform support</a:t>
            </a:r>
          </a:p>
          <a:p>
            <a:pPr marL="285750" indent="-114300">
              <a:lnSpc>
                <a:spcPct val="90000"/>
              </a:lnSpc>
              <a:spcAft>
                <a:spcPts val="200"/>
              </a:spcAft>
              <a:buFont typeface="Arial" pitchFamily="34" charset="0"/>
              <a:buChar char="•"/>
            </a:pPr>
            <a:r>
              <a:rPr lang="en-US" sz="1100" dirty="0">
                <a:latin typeface="Calibri" pitchFamily="34" charset="0"/>
              </a:rPr>
              <a:t>CentOS</a:t>
            </a:r>
          </a:p>
          <a:p>
            <a:pPr marL="285750" indent="-114300">
              <a:lnSpc>
                <a:spcPct val="90000"/>
              </a:lnSpc>
              <a:spcAft>
                <a:spcPts val="200"/>
              </a:spcAft>
              <a:buFont typeface="Arial" pitchFamily="34" charset="0"/>
              <a:buChar char="•"/>
            </a:pPr>
            <a:r>
              <a:rPr lang="en-US" sz="1100" dirty="0">
                <a:latin typeface="Calibri" pitchFamily="34" charset="0"/>
              </a:rPr>
              <a:t>Win Server 2016, Win 10 Redstone</a:t>
            </a:r>
          </a:p>
          <a:p>
            <a:pPr marL="285750" indent="-114300">
              <a:lnSpc>
                <a:spcPct val="90000"/>
              </a:lnSpc>
              <a:spcAft>
                <a:spcPts val="200"/>
              </a:spcAft>
              <a:buFont typeface="Arial" pitchFamily="34" charset="0"/>
              <a:buChar char="•"/>
            </a:pPr>
            <a:r>
              <a:rPr lang="en-US" sz="1100" dirty="0">
                <a:latin typeface="Calibri" pitchFamily="34" charset="0"/>
              </a:rPr>
              <a:t>Mac OSX Sierra</a:t>
            </a:r>
          </a:p>
          <a:p>
            <a:pPr marL="285750" indent="-114300">
              <a:lnSpc>
                <a:spcPct val="90000"/>
              </a:lnSpc>
              <a:spcAft>
                <a:spcPts val="200"/>
              </a:spcAft>
              <a:buFont typeface="Arial" pitchFamily="34" charset="0"/>
              <a:buChar char="•"/>
            </a:pPr>
            <a:r>
              <a:rPr lang="en-US" sz="1100" dirty="0">
                <a:latin typeface="Calibri" pitchFamily="34" charset="0"/>
              </a:rPr>
              <a:t>RHEL 6.7, 6.8 &amp; 7.2, SLES 12 SP1</a:t>
            </a:r>
          </a:p>
          <a:p>
            <a:pPr marL="285750" indent="-114300">
              <a:lnSpc>
                <a:spcPct val="90000"/>
              </a:lnSpc>
              <a:spcAft>
                <a:spcPts val="200"/>
              </a:spcAft>
              <a:buFont typeface="Arial" pitchFamily="34" charset="0"/>
              <a:buChar char="•"/>
            </a:pPr>
            <a:r>
              <a:rPr lang="en-US" sz="1100" dirty="0">
                <a:latin typeface="Calibri" pitchFamily="34" charset="0"/>
              </a:rPr>
              <a:t>Solaris 11.3</a:t>
            </a:r>
          </a:p>
          <a:p>
            <a:pPr marL="285750" indent="-114300">
              <a:lnSpc>
                <a:spcPct val="90000"/>
              </a:lnSpc>
              <a:spcAft>
                <a:spcPts val="200"/>
              </a:spcAft>
              <a:buFont typeface="Arial" pitchFamily="34" charset="0"/>
              <a:buChar char="•"/>
            </a:pPr>
            <a:r>
              <a:rPr lang="en-US" sz="1100" dirty="0">
                <a:latin typeface="Calibri" pitchFamily="34" charset="0"/>
              </a:rPr>
              <a:t>SQL 2014 SP1, 2016</a:t>
            </a:r>
          </a:p>
        </p:txBody>
      </p:sp>
      <p:sp>
        <p:nvSpPr>
          <p:cNvPr id="71" name="Rectangle 49"/>
          <p:cNvSpPr/>
          <p:nvPr/>
        </p:nvSpPr>
        <p:spPr bwMode="auto">
          <a:xfrm>
            <a:off x="4769052" y="1523287"/>
            <a:ext cx="2766665" cy="469899"/>
          </a:xfrm>
          <a:custGeom>
            <a:avLst/>
            <a:gdLst>
              <a:gd name="connsiteX0" fmla="*/ 0 w 1905000"/>
              <a:gd name="connsiteY0" fmla="*/ 0 h 931336"/>
              <a:gd name="connsiteX1" fmla="*/ 1905000 w 1905000"/>
              <a:gd name="connsiteY1" fmla="*/ 0 h 931336"/>
              <a:gd name="connsiteX2" fmla="*/ 1905000 w 1905000"/>
              <a:gd name="connsiteY2" fmla="*/ 838200 h 931336"/>
              <a:gd name="connsiteX3" fmla="*/ 1132420 w 1905000"/>
              <a:gd name="connsiteY3" fmla="*/ 838200 h 931336"/>
              <a:gd name="connsiteX4" fmla="*/ 952500 w 1905000"/>
              <a:gd name="connsiteY4" fmla="*/ 931336 h 931336"/>
              <a:gd name="connsiteX5" fmla="*/ 772580 w 1905000"/>
              <a:gd name="connsiteY5" fmla="*/ 838200 h 931336"/>
              <a:gd name="connsiteX6" fmla="*/ 0 w 1905000"/>
              <a:gd name="connsiteY6" fmla="*/ 838200 h 931336"/>
              <a:gd name="connsiteX7" fmla="*/ 0 w 1905000"/>
              <a:gd name="connsiteY7" fmla="*/ 0 h 9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00" h="931336">
                <a:moveTo>
                  <a:pt x="0" y="0"/>
                </a:moveTo>
                <a:lnTo>
                  <a:pt x="1905000" y="0"/>
                </a:lnTo>
                <a:lnTo>
                  <a:pt x="1905000" y="838200"/>
                </a:lnTo>
                <a:lnTo>
                  <a:pt x="1132420" y="838200"/>
                </a:lnTo>
                <a:lnTo>
                  <a:pt x="952500" y="931336"/>
                </a:lnTo>
                <a:lnTo>
                  <a:pt x="772580" y="838200"/>
                </a:lnTo>
                <a:lnTo>
                  <a:pt x="0" y="838200"/>
                </a:lnTo>
                <a:lnTo>
                  <a:pt x="0" y="0"/>
                </a:lnTo>
                <a:close/>
              </a:path>
            </a:pathLst>
          </a:custGeom>
          <a:solidFill>
            <a:srgbClr val="7C8113"/>
          </a:solidFill>
          <a:ln w="19050" cap="flat" cmpd="sng" algn="ctr">
            <a:noFill/>
            <a:prstDash val="solid"/>
            <a:miter lim="800000"/>
            <a:headEnd type="none" w="med" len="med"/>
            <a:tailEnd type="none" w="med" len="med"/>
          </a:ln>
          <a:effectLst/>
        </p:spPr>
        <p:txBody>
          <a:bodyPr rot="0" spcFirstLastPara="0" vertOverflow="overflow" horzOverflow="overflow" vert="horz" wrap="square" lIns="91440" tIns="45720" rIns="91440" bIns="182880" numCol="1" spcCol="0" rtlCol="0" fromWordArt="0" anchor="ctr" anchorCtr="0" forceAA="0" compatLnSpc="1">
            <a:prstTxWarp prst="textNoShape">
              <a:avLst/>
            </a:prstTxWarp>
            <a:noAutofit/>
          </a:bodyPr>
          <a:lstStyle/>
          <a:p>
            <a:pPr algn="ctr">
              <a:lnSpc>
                <a:spcPct val="90000"/>
              </a:lnSpc>
            </a:pPr>
            <a:r>
              <a:rPr lang="en-US" sz="1300" b="1" dirty="0">
                <a:solidFill>
                  <a:schemeClr val="bg1"/>
                </a:solidFill>
              </a:rPr>
              <a:t>ITMS 8.1 - Solitude</a:t>
            </a:r>
          </a:p>
        </p:txBody>
      </p:sp>
      <p:sp>
        <p:nvSpPr>
          <p:cNvPr id="74" name="TextBox 73"/>
          <p:cNvSpPr txBox="1"/>
          <p:nvPr/>
        </p:nvSpPr>
        <p:spPr>
          <a:xfrm>
            <a:off x="1978539" y="990302"/>
            <a:ext cx="914400" cy="228600"/>
          </a:xfrm>
          <a:prstGeom prst="rect">
            <a:avLst/>
          </a:prstGeom>
          <a:noFill/>
        </p:spPr>
        <p:txBody>
          <a:bodyPr wrap="none" lIns="0" tIns="0" rIns="0" bIns="0" rtlCol="0" anchor="ctr">
            <a:noAutofit/>
          </a:bodyPr>
          <a:lstStyle/>
          <a:p>
            <a:pPr algn="ctr">
              <a:lnSpc>
                <a:spcPct val="90000"/>
              </a:lnSpc>
            </a:pPr>
            <a:r>
              <a:rPr lang="en-US" sz="1400" dirty="0">
                <a:solidFill>
                  <a:schemeClr val="bg1"/>
                </a:solidFill>
              </a:rPr>
              <a:t>1H 2016</a:t>
            </a:r>
          </a:p>
        </p:txBody>
      </p:sp>
      <p:sp>
        <p:nvSpPr>
          <p:cNvPr id="64" name="TextBox 63"/>
          <p:cNvSpPr txBox="1"/>
          <p:nvPr/>
        </p:nvSpPr>
        <p:spPr>
          <a:xfrm>
            <a:off x="7622419" y="1523286"/>
            <a:ext cx="2748745" cy="4496514"/>
          </a:xfrm>
          <a:prstGeom prst="rect">
            <a:avLst/>
          </a:prstGeom>
          <a:solidFill>
            <a:schemeClr val="bg1"/>
          </a:solidFill>
          <a:ln>
            <a:solidFill>
              <a:schemeClr val="bg1">
                <a:lumMod val="75000"/>
              </a:schemeClr>
            </a:solidFill>
          </a:ln>
        </p:spPr>
        <p:txBody>
          <a:bodyPr wrap="square" lIns="0" tIns="502920" rIns="0" bIns="0" rtlCol="0" anchor="t">
            <a:noAutofit/>
          </a:bodyPr>
          <a:lstStyle/>
          <a:p>
            <a:pPr marL="171450">
              <a:lnSpc>
                <a:spcPct val="90000"/>
              </a:lnSpc>
              <a:spcBef>
                <a:spcPts val="400"/>
              </a:spcBef>
              <a:spcAft>
                <a:spcPts val="200"/>
              </a:spcAft>
            </a:pPr>
            <a:r>
              <a:rPr lang="en-US" sz="1100" b="1" dirty="0">
                <a:latin typeface="Calibri" pitchFamily="34" charset="0"/>
              </a:rPr>
              <a:t>Modern OS Device/App Management</a:t>
            </a:r>
          </a:p>
          <a:p>
            <a:pPr marL="285750" indent="-114300">
              <a:lnSpc>
                <a:spcPct val="90000"/>
              </a:lnSpc>
              <a:spcAft>
                <a:spcPts val="200"/>
              </a:spcAft>
              <a:buFont typeface="Arial" pitchFamily="34" charset="0"/>
              <a:buChar char="•"/>
            </a:pPr>
            <a:r>
              <a:rPr lang="en-US" sz="1100" dirty="0">
                <a:latin typeface="Calibri" pitchFamily="34" charset="0"/>
              </a:rPr>
              <a:t>Patch of modern application</a:t>
            </a:r>
          </a:p>
          <a:p>
            <a:pPr marL="285750" indent="-114300">
              <a:lnSpc>
                <a:spcPct val="90000"/>
              </a:lnSpc>
              <a:spcAft>
                <a:spcPts val="200"/>
              </a:spcAft>
              <a:buFont typeface="Arial" pitchFamily="34" charset="0"/>
              <a:buChar char="•"/>
            </a:pPr>
            <a:r>
              <a:rPr lang="en-US" sz="1100" dirty="0">
                <a:latin typeface="Calibri" pitchFamily="34" charset="0"/>
              </a:rPr>
              <a:t>Peer-to-peer management</a:t>
            </a:r>
          </a:p>
          <a:p>
            <a:pPr marL="285750" indent="-114300">
              <a:lnSpc>
                <a:spcPct val="90000"/>
              </a:lnSpc>
              <a:spcAft>
                <a:spcPts val="200"/>
              </a:spcAft>
              <a:buFont typeface="Arial" pitchFamily="34" charset="0"/>
              <a:buChar char="•"/>
            </a:pPr>
            <a:r>
              <a:rPr lang="en-US" sz="1100" dirty="0">
                <a:latin typeface="Calibri" pitchFamily="34" charset="0"/>
              </a:rPr>
              <a:t>Software self-serve (app store)</a:t>
            </a:r>
          </a:p>
          <a:p>
            <a:pPr marL="285750" indent="-114300">
              <a:lnSpc>
                <a:spcPct val="90000"/>
              </a:lnSpc>
              <a:spcAft>
                <a:spcPts val="200"/>
              </a:spcAft>
              <a:buFont typeface="Arial" pitchFamily="34" charset="0"/>
              <a:buChar char="•"/>
            </a:pPr>
            <a:r>
              <a:rPr lang="en-US" sz="1100" dirty="0">
                <a:latin typeface="Calibri" pitchFamily="34" charset="0"/>
              </a:rPr>
              <a:t>imaging/provisioning enhancements</a:t>
            </a:r>
          </a:p>
          <a:p>
            <a:pPr marL="171450">
              <a:lnSpc>
                <a:spcPct val="90000"/>
              </a:lnSpc>
              <a:spcBef>
                <a:spcPts val="400"/>
              </a:spcBef>
              <a:spcAft>
                <a:spcPts val="200"/>
              </a:spcAft>
            </a:pPr>
            <a:r>
              <a:rPr lang="en-US" sz="1100" b="1" dirty="0">
                <a:latin typeface="Calibri" pitchFamily="34" charset="0"/>
              </a:rPr>
              <a:t>Managing from and on the Cloud</a:t>
            </a:r>
          </a:p>
          <a:p>
            <a:pPr marL="285750" indent="-114300">
              <a:lnSpc>
                <a:spcPct val="90000"/>
              </a:lnSpc>
              <a:spcAft>
                <a:spcPts val="200"/>
              </a:spcAft>
              <a:buFont typeface="Arial" pitchFamily="34" charset="0"/>
              <a:buChar char="•"/>
            </a:pPr>
            <a:r>
              <a:rPr lang="en-US" sz="1100" dirty="0">
                <a:latin typeface="Calibri" pitchFamily="34" charset="0"/>
              </a:rPr>
              <a:t>AWS/Azure-hosted &amp; hybrid with on-prem</a:t>
            </a:r>
          </a:p>
          <a:p>
            <a:pPr marL="285750" indent="-114300">
              <a:lnSpc>
                <a:spcPct val="90000"/>
              </a:lnSpc>
              <a:spcAft>
                <a:spcPts val="200"/>
              </a:spcAft>
              <a:buFont typeface="Arial" pitchFamily="34" charset="0"/>
              <a:buChar char="•"/>
            </a:pPr>
            <a:r>
              <a:rPr lang="en-US" sz="1100" dirty="0">
                <a:latin typeface="Calibri" pitchFamily="34" charset="0"/>
              </a:rPr>
              <a:t>SEP Cloud, SAEP integration</a:t>
            </a:r>
          </a:p>
          <a:p>
            <a:pPr marL="171450">
              <a:lnSpc>
                <a:spcPct val="90000"/>
              </a:lnSpc>
              <a:spcBef>
                <a:spcPts val="400"/>
              </a:spcBef>
              <a:spcAft>
                <a:spcPts val="200"/>
              </a:spcAft>
            </a:pPr>
            <a:r>
              <a:rPr lang="en-US" sz="1100" b="1" dirty="0">
                <a:latin typeface="Calibri" pitchFamily="34" charset="0"/>
              </a:rPr>
              <a:t>Symantec cross-product integration</a:t>
            </a:r>
          </a:p>
          <a:p>
            <a:pPr marL="285750" indent="-114300">
              <a:lnSpc>
                <a:spcPct val="90000"/>
              </a:lnSpc>
              <a:spcAft>
                <a:spcPts val="200"/>
              </a:spcAft>
              <a:buFont typeface="Arial" pitchFamily="34" charset="0"/>
              <a:buChar char="•"/>
            </a:pPr>
            <a:r>
              <a:rPr lang="en-US" sz="1100" dirty="0">
                <a:latin typeface="Calibri" pitchFamily="34" charset="0"/>
              </a:rPr>
              <a:t>Remediation capabilities for CCS</a:t>
            </a:r>
          </a:p>
          <a:p>
            <a:pPr marL="285750" indent="-114300">
              <a:lnSpc>
                <a:spcPct val="90000"/>
              </a:lnSpc>
              <a:spcAft>
                <a:spcPts val="200"/>
              </a:spcAft>
              <a:buFont typeface="Arial" pitchFamily="34" charset="0"/>
              <a:buChar char="•"/>
            </a:pPr>
            <a:r>
              <a:rPr lang="en-US" sz="1100" dirty="0">
                <a:latin typeface="Calibri" pitchFamily="34" charset="0"/>
              </a:rPr>
              <a:t>ATP, Encryption, Deepsight integration</a:t>
            </a:r>
          </a:p>
          <a:p>
            <a:pPr marL="171450">
              <a:lnSpc>
                <a:spcPct val="90000"/>
              </a:lnSpc>
              <a:spcBef>
                <a:spcPts val="400"/>
              </a:spcBef>
              <a:spcAft>
                <a:spcPts val="200"/>
              </a:spcAft>
            </a:pPr>
            <a:r>
              <a:rPr lang="en-US" sz="1100" b="1" dirty="0">
                <a:latin typeface="Calibri" pitchFamily="34" charset="0"/>
              </a:rPr>
              <a:t>Console enhancements</a:t>
            </a:r>
          </a:p>
          <a:p>
            <a:pPr marL="285750" indent="-114300">
              <a:lnSpc>
                <a:spcPct val="90000"/>
              </a:lnSpc>
              <a:spcAft>
                <a:spcPts val="200"/>
              </a:spcAft>
              <a:buFont typeface="Arial" pitchFamily="34" charset="0"/>
              <a:buChar char="•"/>
            </a:pPr>
            <a:r>
              <a:rPr lang="en-US" sz="1100" dirty="0">
                <a:latin typeface="Calibri" pitchFamily="34" charset="0"/>
              </a:rPr>
              <a:t>Console technology modernization</a:t>
            </a:r>
          </a:p>
          <a:p>
            <a:pPr marL="285750" indent="-114300">
              <a:lnSpc>
                <a:spcPct val="90000"/>
              </a:lnSpc>
              <a:spcAft>
                <a:spcPts val="200"/>
              </a:spcAft>
              <a:buFont typeface="Arial" pitchFamily="34" charset="0"/>
              <a:buChar char="•"/>
            </a:pPr>
            <a:r>
              <a:rPr lang="en-US" sz="1100" dirty="0">
                <a:latin typeface="Calibri" pitchFamily="34" charset="0"/>
              </a:rPr>
              <a:t>Ease of use and integration</a:t>
            </a:r>
          </a:p>
          <a:p>
            <a:pPr marL="171450">
              <a:lnSpc>
                <a:spcPct val="90000"/>
              </a:lnSpc>
              <a:spcBef>
                <a:spcPts val="400"/>
              </a:spcBef>
              <a:spcAft>
                <a:spcPts val="200"/>
              </a:spcAft>
            </a:pPr>
            <a:r>
              <a:rPr lang="en-US" sz="1100" b="1" dirty="0">
                <a:latin typeface="Calibri" pitchFamily="34" charset="0"/>
              </a:rPr>
              <a:t>Platform support</a:t>
            </a:r>
          </a:p>
          <a:p>
            <a:pPr marL="285750" indent="-114300">
              <a:lnSpc>
                <a:spcPct val="90000"/>
              </a:lnSpc>
              <a:spcAft>
                <a:spcPts val="200"/>
              </a:spcAft>
              <a:buFont typeface="Arial" pitchFamily="34" charset="0"/>
              <a:buChar char="•"/>
            </a:pPr>
            <a:r>
              <a:rPr lang="en-US" sz="1100" dirty="0">
                <a:latin typeface="Calibri" pitchFamily="34" charset="0"/>
              </a:rPr>
              <a:t>Mac patch enhancements</a:t>
            </a:r>
          </a:p>
          <a:p>
            <a:pPr marL="285750" indent="-114300">
              <a:lnSpc>
                <a:spcPct val="90000"/>
              </a:lnSpc>
              <a:spcAft>
                <a:spcPts val="200"/>
              </a:spcAft>
              <a:buFont typeface="Arial" pitchFamily="34" charset="0"/>
              <a:buChar char="•"/>
            </a:pPr>
            <a:r>
              <a:rPr lang="en-US" sz="1100" dirty="0">
                <a:latin typeface="Calibri" pitchFamily="34" charset="0"/>
              </a:rPr>
              <a:t>Linux expansion</a:t>
            </a:r>
          </a:p>
        </p:txBody>
      </p:sp>
      <p:sp>
        <p:nvSpPr>
          <p:cNvPr id="68" name="Rectangle 49"/>
          <p:cNvSpPr/>
          <p:nvPr/>
        </p:nvSpPr>
        <p:spPr bwMode="auto">
          <a:xfrm>
            <a:off x="7622042" y="1523287"/>
            <a:ext cx="2766665" cy="469899"/>
          </a:xfrm>
          <a:custGeom>
            <a:avLst/>
            <a:gdLst>
              <a:gd name="connsiteX0" fmla="*/ 0 w 1905000"/>
              <a:gd name="connsiteY0" fmla="*/ 0 h 931336"/>
              <a:gd name="connsiteX1" fmla="*/ 1905000 w 1905000"/>
              <a:gd name="connsiteY1" fmla="*/ 0 h 931336"/>
              <a:gd name="connsiteX2" fmla="*/ 1905000 w 1905000"/>
              <a:gd name="connsiteY2" fmla="*/ 838200 h 931336"/>
              <a:gd name="connsiteX3" fmla="*/ 1132420 w 1905000"/>
              <a:gd name="connsiteY3" fmla="*/ 838200 h 931336"/>
              <a:gd name="connsiteX4" fmla="*/ 952500 w 1905000"/>
              <a:gd name="connsiteY4" fmla="*/ 931336 h 931336"/>
              <a:gd name="connsiteX5" fmla="*/ 772580 w 1905000"/>
              <a:gd name="connsiteY5" fmla="*/ 838200 h 931336"/>
              <a:gd name="connsiteX6" fmla="*/ 0 w 1905000"/>
              <a:gd name="connsiteY6" fmla="*/ 838200 h 931336"/>
              <a:gd name="connsiteX7" fmla="*/ 0 w 1905000"/>
              <a:gd name="connsiteY7" fmla="*/ 0 h 9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00" h="931336">
                <a:moveTo>
                  <a:pt x="0" y="0"/>
                </a:moveTo>
                <a:lnTo>
                  <a:pt x="1905000" y="0"/>
                </a:lnTo>
                <a:lnTo>
                  <a:pt x="1905000" y="838200"/>
                </a:lnTo>
                <a:lnTo>
                  <a:pt x="1132420" y="838200"/>
                </a:lnTo>
                <a:lnTo>
                  <a:pt x="952500" y="931336"/>
                </a:lnTo>
                <a:lnTo>
                  <a:pt x="772580" y="838200"/>
                </a:lnTo>
                <a:lnTo>
                  <a:pt x="0" y="838200"/>
                </a:lnTo>
                <a:lnTo>
                  <a:pt x="0" y="0"/>
                </a:lnTo>
                <a:close/>
              </a:path>
            </a:pathLst>
          </a:custGeom>
          <a:solidFill>
            <a:srgbClr val="B95A19"/>
          </a:solidFill>
          <a:ln w="19050" cap="flat" cmpd="sng" algn="ctr">
            <a:noFill/>
            <a:prstDash val="solid"/>
            <a:miter lim="800000"/>
            <a:headEnd type="none" w="med" len="med"/>
            <a:tailEnd type="none" w="med" len="med"/>
          </a:ln>
          <a:effectLst/>
        </p:spPr>
        <p:txBody>
          <a:bodyPr rot="0" spcFirstLastPara="0" vertOverflow="overflow" horzOverflow="overflow" vert="horz" wrap="square" lIns="91440" tIns="45720" rIns="91440" bIns="182880" numCol="1" spcCol="0" rtlCol="0" fromWordArt="0" anchor="ctr" anchorCtr="0" forceAA="0" compatLnSpc="1">
            <a:prstTxWarp prst="textNoShape">
              <a:avLst/>
            </a:prstTxWarp>
            <a:noAutofit/>
          </a:bodyPr>
          <a:lstStyle/>
          <a:p>
            <a:pPr algn="ctr">
              <a:lnSpc>
                <a:spcPct val="90000"/>
              </a:lnSpc>
            </a:pPr>
            <a:r>
              <a:rPr lang="en-US" sz="1300" b="1" dirty="0">
                <a:solidFill>
                  <a:schemeClr val="bg1"/>
                </a:solidFill>
              </a:rPr>
              <a:t>ITMS - Sundance</a:t>
            </a:r>
          </a:p>
        </p:txBody>
      </p:sp>
      <p:sp>
        <p:nvSpPr>
          <p:cNvPr id="69" name="TextBox 68"/>
          <p:cNvSpPr txBox="1"/>
          <p:nvPr/>
        </p:nvSpPr>
        <p:spPr>
          <a:xfrm>
            <a:off x="9353048" y="1018872"/>
            <a:ext cx="914400" cy="228600"/>
          </a:xfrm>
          <a:prstGeom prst="rect">
            <a:avLst/>
          </a:prstGeom>
          <a:noFill/>
        </p:spPr>
        <p:txBody>
          <a:bodyPr wrap="none" lIns="0" tIns="0" rIns="0" bIns="0" rtlCol="0" anchor="ctr">
            <a:noAutofit/>
          </a:bodyPr>
          <a:lstStyle/>
          <a:p>
            <a:pPr algn="ctr">
              <a:lnSpc>
                <a:spcPct val="90000"/>
              </a:lnSpc>
            </a:pPr>
            <a:r>
              <a:rPr lang="en-US" sz="1400" dirty="0">
                <a:solidFill>
                  <a:schemeClr val="bg1"/>
                </a:solidFill>
              </a:rPr>
              <a:t>2H 2018</a:t>
            </a:r>
          </a:p>
        </p:txBody>
      </p:sp>
      <p:sp>
        <p:nvSpPr>
          <p:cNvPr id="5" name="TextBox 4"/>
          <p:cNvSpPr txBox="1"/>
          <p:nvPr/>
        </p:nvSpPr>
        <p:spPr>
          <a:xfrm>
            <a:off x="2283536" y="5842000"/>
            <a:ext cx="2000771" cy="152400"/>
          </a:xfrm>
          <a:prstGeom prst="rect">
            <a:avLst/>
          </a:prstGeom>
          <a:noFill/>
        </p:spPr>
        <p:txBody>
          <a:bodyPr wrap="none" lIns="0" tIns="0" rIns="0" bIns="0" rtlCol="0" anchor="ctr">
            <a:noAutofit/>
          </a:bodyPr>
          <a:lstStyle/>
          <a:p>
            <a:pPr marL="171450" algn="ctr">
              <a:lnSpc>
                <a:spcPct val="90000"/>
              </a:lnSpc>
              <a:spcBef>
                <a:spcPts val="300"/>
              </a:spcBef>
            </a:pPr>
            <a:r>
              <a:rPr lang="en-US" sz="1000" dirty="0">
                <a:solidFill>
                  <a:srgbClr val="404040">
                    <a:lumMod val="85000"/>
                    <a:lumOff val="15000"/>
                  </a:srgbClr>
                </a:solidFill>
                <a:latin typeface="Calibri" pitchFamily="34" charset="0"/>
              </a:rPr>
              <a:t>Ship date: March 7, 2016</a:t>
            </a:r>
            <a:endParaRPr lang="en-US" sz="1000" dirty="0">
              <a:latin typeface="Calibri" pitchFamily="34" charset="0"/>
            </a:endParaRPr>
          </a:p>
        </p:txBody>
      </p:sp>
      <p:sp>
        <p:nvSpPr>
          <p:cNvPr id="33" name="TextBox 32"/>
          <p:cNvSpPr txBox="1"/>
          <p:nvPr/>
        </p:nvSpPr>
        <p:spPr>
          <a:xfrm>
            <a:off x="5143039" y="5842000"/>
            <a:ext cx="2000771" cy="152400"/>
          </a:xfrm>
          <a:prstGeom prst="rect">
            <a:avLst/>
          </a:prstGeom>
          <a:noFill/>
        </p:spPr>
        <p:txBody>
          <a:bodyPr wrap="none" lIns="0" tIns="0" rIns="0" bIns="0" rtlCol="0" anchor="ctr">
            <a:noAutofit/>
          </a:bodyPr>
          <a:lstStyle/>
          <a:p>
            <a:pPr marL="171450" lvl="1" algn="ctr">
              <a:lnSpc>
                <a:spcPct val="90000"/>
              </a:lnSpc>
              <a:spcBef>
                <a:spcPts val="300"/>
              </a:spcBef>
              <a:spcAft>
                <a:spcPts val="200"/>
              </a:spcAft>
            </a:pPr>
            <a:r>
              <a:rPr lang="en-GB" sz="1000" dirty="0"/>
              <a:t>Planned GA: CY Q1 2017</a:t>
            </a:r>
          </a:p>
        </p:txBody>
      </p:sp>
      <p:sp>
        <p:nvSpPr>
          <p:cNvPr id="34" name="TextBox 33"/>
          <p:cNvSpPr txBox="1"/>
          <p:nvPr/>
        </p:nvSpPr>
        <p:spPr>
          <a:xfrm>
            <a:off x="7996406" y="5842000"/>
            <a:ext cx="2000771" cy="152400"/>
          </a:xfrm>
          <a:prstGeom prst="rect">
            <a:avLst/>
          </a:prstGeom>
          <a:noFill/>
        </p:spPr>
        <p:txBody>
          <a:bodyPr wrap="none" lIns="0" tIns="0" rIns="0" bIns="0" rtlCol="0" anchor="ctr">
            <a:noAutofit/>
          </a:bodyPr>
          <a:lstStyle/>
          <a:p>
            <a:pPr marL="171450" lvl="1" algn="ctr">
              <a:lnSpc>
                <a:spcPct val="90000"/>
              </a:lnSpc>
              <a:spcBef>
                <a:spcPts val="300"/>
              </a:spcBef>
              <a:spcAft>
                <a:spcPts val="200"/>
              </a:spcAft>
            </a:pPr>
            <a:r>
              <a:rPr lang="en-GB" sz="1000" dirty="0"/>
              <a:t>Planned GA: CY H1 2018</a:t>
            </a:r>
          </a:p>
        </p:txBody>
      </p:sp>
      <p:sp>
        <p:nvSpPr>
          <p:cNvPr id="39" name="Title 1"/>
          <p:cNvSpPr txBox="1">
            <a:spLocks/>
          </p:cNvSpPr>
          <p:nvPr/>
        </p:nvSpPr>
        <p:spPr>
          <a:xfrm>
            <a:off x="1979612" y="-152400"/>
            <a:ext cx="8229598" cy="838200"/>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2800" b="1" kern="1200">
                <a:solidFill>
                  <a:srgbClr val="404040"/>
                </a:solidFill>
                <a:latin typeface="+mj-lt"/>
                <a:ea typeface="+mj-ea"/>
                <a:cs typeface="+mj-cs"/>
              </a:defRPr>
            </a:lvl1pPr>
          </a:lstStyle>
          <a:p>
            <a:r>
              <a:rPr lang="en-US" dirty="0"/>
              <a:t>ITMS Roadmap</a:t>
            </a:r>
          </a:p>
        </p:txBody>
      </p:sp>
      <p:sp>
        <p:nvSpPr>
          <p:cNvPr id="49" name="Footer Placeholder 2"/>
          <p:cNvSpPr>
            <a:spLocks noGrp="1"/>
          </p:cNvSpPr>
          <p:nvPr>
            <p:ph type="ftr" sz="quarter" idx="11"/>
          </p:nvPr>
        </p:nvSpPr>
        <p:spPr>
          <a:xfrm>
            <a:off x="1903412" y="6019800"/>
            <a:ext cx="4123042" cy="182880"/>
          </a:xfrm>
        </p:spPr>
        <p:txBody>
          <a:bodyPr/>
          <a:lstStyle/>
          <a:p>
            <a:r>
              <a:rPr lang="en-US" dirty="0"/>
              <a:t>Copyright © </a:t>
            </a:r>
            <a:r>
              <a:rPr lang="en-US" dirty="0" smtClean="0"/>
              <a:t>2016 </a:t>
            </a:r>
            <a:r>
              <a:rPr lang="en-US" dirty="0"/>
              <a:t>Symantec </a:t>
            </a:r>
            <a:r>
              <a:rPr lang="en-US" dirty="0" smtClean="0"/>
              <a:t>Corporation – Valid through 31IOCT2016</a:t>
            </a:r>
            <a:endParaRPr lang="en-US" dirty="0"/>
          </a:p>
        </p:txBody>
      </p:sp>
    </p:spTree>
    <p:extLst>
      <p:ext uri="{BB962C8B-B14F-4D97-AF65-F5344CB8AC3E}">
        <p14:creationId xmlns:p14="http://schemas.microsoft.com/office/powerpoint/2010/main" val="3334555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Patch Management</a:t>
            </a:r>
            <a:endParaRPr lang="en-US" dirty="0"/>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Copyright © 2016 Symantec Corporation</a:t>
            </a:r>
            <a:endParaRPr lang="en-US"/>
          </a:p>
        </p:txBody>
      </p:sp>
      <p:sp>
        <p:nvSpPr>
          <p:cNvPr id="5" name="Slide Number Placeholder 4"/>
          <p:cNvSpPr>
            <a:spLocks noGrp="1"/>
          </p:cNvSpPr>
          <p:nvPr>
            <p:ph type="sldNum" sz="quarter" idx="12"/>
          </p:nvPr>
        </p:nvSpPr>
        <p:spPr/>
        <p:txBody>
          <a:bodyPr/>
          <a:lstStyle/>
          <a:p>
            <a:fld id="{C51EAA63-D034-42AE-91FA-B13B9518C7BE}" type="slidenum">
              <a:rPr lang="en-US" smtClean="0"/>
              <a:pPr/>
              <a:t>18</a:t>
            </a:fld>
            <a:endParaRPr lang="en-US"/>
          </a:p>
        </p:txBody>
      </p:sp>
      <p:sp>
        <p:nvSpPr>
          <p:cNvPr id="6" name="TextBox 5"/>
          <p:cNvSpPr txBox="1"/>
          <p:nvPr/>
        </p:nvSpPr>
        <p:spPr>
          <a:xfrm>
            <a:off x="5254019" y="4196361"/>
            <a:ext cx="914400" cy="914400"/>
          </a:xfrm>
          <a:prstGeom prst="rect">
            <a:avLst/>
          </a:prstGeom>
          <a:noFill/>
        </p:spPr>
        <p:txBody>
          <a:bodyPr wrap="none" lIns="0" tIns="0" rIns="0" bIns="0" rtlCol="0">
            <a:noAutofit/>
          </a:bodyPr>
          <a:lstStyle/>
          <a:p>
            <a:pPr>
              <a:lnSpc>
                <a:spcPct val="90000"/>
              </a:lnSpc>
            </a:pPr>
            <a:endParaRPr lang="en-US" dirty="0"/>
          </a:p>
        </p:txBody>
      </p:sp>
    </p:spTree>
    <p:extLst>
      <p:ext uri="{BB962C8B-B14F-4D97-AF65-F5344CB8AC3E}">
        <p14:creationId xmlns:p14="http://schemas.microsoft.com/office/powerpoint/2010/main" val="1943297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Enhanced Support for Office 365 Updates</a:t>
            </a:r>
            <a:endParaRPr lang="en-US" dirty="0"/>
          </a:p>
        </p:txBody>
      </p:sp>
      <p:sp>
        <p:nvSpPr>
          <p:cNvPr id="3" name="Content Placeholder 2"/>
          <p:cNvSpPr>
            <a:spLocks noGrp="1"/>
          </p:cNvSpPr>
          <p:nvPr>
            <p:ph idx="1"/>
          </p:nvPr>
        </p:nvSpPr>
        <p:spPr>
          <a:xfrm>
            <a:off x="609441" y="1447800"/>
            <a:ext cx="10969943" cy="3581400"/>
          </a:xfrm>
        </p:spPr>
        <p:txBody>
          <a:bodyPr>
            <a:normAutofit lnSpcReduction="10000"/>
          </a:bodyPr>
          <a:lstStyle/>
          <a:p>
            <a:pPr marL="0" indent="0">
              <a:buNone/>
            </a:pPr>
            <a:r>
              <a:rPr lang="en-US" dirty="0" smtClean="0">
                <a:solidFill>
                  <a:srgbClr val="D89102"/>
                </a:solidFill>
              </a:rPr>
              <a:t>Description </a:t>
            </a:r>
            <a:r>
              <a:rPr lang="en-US" dirty="0">
                <a:solidFill>
                  <a:srgbClr val="D89102"/>
                </a:solidFill>
              </a:rPr>
              <a:t>of capability introduced by Microsoft</a:t>
            </a:r>
          </a:p>
          <a:p>
            <a:pPr lvl="1"/>
            <a:r>
              <a:rPr lang="en-US" dirty="0" smtClean="0"/>
              <a:t>Updates to Office 365 Professional Plus rely on the ‘Click to Run’ option, which uses incremental differencing to only download to the device the missing content needed to perform the update (using App-V streaming technology)</a:t>
            </a:r>
          </a:p>
          <a:p>
            <a:pPr lvl="1"/>
            <a:r>
              <a:rPr lang="en-US" dirty="0" smtClean="0"/>
              <a:t>This contrasts with traditional updates, which require the entire install package to be downloaded</a:t>
            </a:r>
            <a:endParaRPr lang="en-US" dirty="0"/>
          </a:p>
          <a:p>
            <a:pPr marL="0" indent="0">
              <a:buNone/>
            </a:pPr>
            <a:r>
              <a:rPr lang="en-US" dirty="0">
                <a:solidFill>
                  <a:srgbClr val="D89102"/>
                </a:solidFill>
              </a:rPr>
              <a:t>Description of </a:t>
            </a:r>
            <a:r>
              <a:rPr lang="en-US" dirty="0" smtClean="0">
                <a:solidFill>
                  <a:srgbClr val="D89102"/>
                </a:solidFill>
              </a:rPr>
              <a:t>enhancement in </a:t>
            </a:r>
            <a:r>
              <a:rPr lang="en-US" dirty="0">
                <a:solidFill>
                  <a:srgbClr val="D89102"/>
                </a:solidFill>
              </a:rPr>
              <a:t>ITMS</a:t>
            </a:r>
          </a:p>
          <a:p>
            <a:pPr lvl="1"/>
            <a:r>
              <a:rPr lang="en-US" dirty="0" smtClean="0"/>
              <a:t>Patch Management will be able to identify O365 installations that need updating and apply the update by transferring to the endpoint only the missing content needed to perform the update</a:t>
            </a:r>
          </a:p>
          <a:p>
            <a:pPr lvl="1"/>
            <a:r>
              <a:rPr lang="en-US" dirty="0" smtClean="0"/>
              <a:t>To enable and control such distribution, ITMS will first download the O365 update to a central location and leverage Package Server infrastructure, where present, to get update content closer to the endpoints that need it</a:t>
            </a:r>
            <a:endParaRPr lang="en-US" dirty="0"/>
          </a:p>
        </p:txBody>
      </p:sp>
      <p:sp>
        <p:nvSpPr>
          <p:cNvPr id="4" name="Footer Placeholder 3"/>
          <p:cNvSpPr>
            <a:spLocks noGrp="1"/>
          </p:cNvSpPr>
          <p:nvPr>
            <p:ph type="ftr" sz="quarter" idx="11"/>
          </p:nvPr>
        </p:nvSpPr>
        <p:spPr/>
        <p:txBody>
          <a:bodyPr/>
          <a:lstStyle/>
          <a:p>
            <a:r>
              <a:rPr lang="en-US" dirty="0" smtClean="0"/>
              <a:t>Copyright © 2016 Symantec Corporation</a:t>
            </a:r>
            <a:endParaRPr lang="en-US" dirty="0"/>
          </a:p>
        </p:txBody>
      </p:sp>
      <p:sp>
        <p:nvSpPr>
          <p:cNvPr id="5" name="Slide Number Placeholder 4"/>
          <p:cNvSpPr>
            <a:spLocks noGrp="1"/>
          </p:cNvSpPr>
          <p:nvPr>
            <p:ph type="sldNum" sz="quarter" idx="12"/>
          </p:nvPr>
        </p:nvSpPr>
        <p:spPr/>
        <p:txBody>
          <a:bodyPr/>
          <a:lstStyle/>
          <a:p>
            <a:fld id="{2D88F0F9-74A8-45E4-B405-052EDB68E8BD}" type="slidenum">
              <a:rPr lang="en-US" smtClean="0"/>
              <a:t>19</a:t>
            </a:fld>
            <a:endParaRPr lang="en-US"/>
          </a:p>
        </p:txBody>
      </p:sp>
    </p:spTree>
    <p:extLst>
      <p:ext uri="{BB962C8B-B14F-4D97-AF65-F5344CB8AC3E}">
        <p14:creationId xmlns:p14="http://schemas.microsoft.com/office/powerpoint/2010/main" val="220034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2</a:t>
            </a:fld>
            <a:endParaRPr lang="en-US"/>
          </a:p>
        </p:txBody>
      </p:sp>
      <p:graphicFrame>
        <p:nvGraphicFramePr>
          <p:cNvPr id="6" name="Content Placeholder 4"/>
          <p:cNvGraphicFramePr>
            <a:graphicFrameLocks/>
          </p:cNvGraphicFramePr>
          <p:nvPr>
            <p:extLst>
              <p:ext uri="{D42A27DB-BD31-4B8C-83A1-F6EECF244321}">
                <p14:modId xmlns:p14="http://schemas.microsoft.com/office/powerpoint/2010/main" val="1809503235"/>
              </p:ext>
            </p:extLst>
          </p:nvPr>
        </p:nvGraphicFramePr>
        <p:xfrm>
          <a:off x="2911597" y="1758466"/>
          <a:ext cx="6217920" cy="3053670"/>
        </p:xfrm>
        <a:graphic>
          <a:graphicData uri="http://schemas.openxmlformats.org/drawingml/2006/table">
            <a:tbl>
              <a:tblPr bandRow="1">
                <a:tableStyleId>{2D5ABB26-0587-4C30-8999-92F81FD0307C}</a:tableStyleId>
              </a:tblPr>
              <a:tblGrid>
                <a:gridCol w="1005840"/>
                <a:gridCol w="5212080"/>
              </a:tblGrid>
              <a:tr h="1017890">
                <a:tc>
                  <a:txBody>
                    <a:bodyPr/>
                    <a:lstStyle/>
                    <a:p>
                      <a:pPr algn="ctr"/>
                      <a:r>
                        <a:rPr lang="en-US" sz="2400" b="0" dirty="0" smtClean="0">
                          <a:solidFill>
                            <a:schemeClr val="bg1"/>
                          </a:solidFill>
                        </a:rPr>
                        <a:t>1</a:t>
                      </a:r>
                      <a:endParaRPr lang="en-US" sz="2400" b="0" dirty="0">
                        <a:solidFill>
                          <a:schemeClr val="bg1"/>
                        </a:solidFill>
                      </a:endParaRPr>
                    </a:p>
                  </a:txBody>
                  <a:tcPr marL="164592" marR="164592" marT="137160" marB="137160" anchor="ctr">
                    <a:lnB w="19050" cap="flat" cmpd="sng" algn="ctr">
                      <a:solidFill>
                        <a:schemeClr val="bg1"/>
                      </a:solidFill>
                      <a:prstDash val="solid"/>
                      <a:round/>
                      <a:headEnd type="none" w="med" len="med"/>
                      <a:tailEnd type="none" w="med" len="med"/>
                    </a:lnB>
                    <a:solidFill>
                      <a:schemeClr val="accent1"/>
                    </a:solidFill>
                  </a:tcPr>
                </a:tc>
                <a:tc>
                  <a:txBody>
                    <a:bodyPr/>
                    <a:lstStyle/>
                    <a:p>
                      <a:r>
                        <a:rPr lang="en-US" sz="2000" b="0" dirty="0" smtClean="0"/>
                        <a:t>ITMS</a:t>
                      </a:r>
                      <a:r>
                        <a:rPr lang="en-US" sz="2000" b="0" baseline="0" dirty="0" smtClean="0"/>
                        <a:t> 8.0</a:t>
                      </a:r>
                      <a:endParaRPr lang="en-US" sz="2000" b="0" dirty="0"/>
                    </a:p>
                  </a:txBody>
                  <a:tcPr marL="164592" marR="164592" marT="137160" marB="137160" anchor="ctr">
                    <a:lnB w="19050" cap="flat" cmpd="sng" algn="ctr">
                      <a:solidFill>
                        <a:schemeClr val="bg1"/>
                      </a:solidFill>
                      <a:prstDash val="solid"/>
                      <a:round/>
                      <a:headEnd type="none" w="med" len="med"/>
                      <a:tailEnd type="none" w="med" len="med"/>
                    </a:lnB>
                    <a:solidFill>
                      <a:schemeClr val="bg2">
                        <a:lumMod val="60000"/>
                        <a:lumOff val="40000"/>
                      </a:schemeClr>
                    </a:solidFill>
                  </a:tcPr>
                </a:tc>
              </a:tr>
              <a:tr h="1017890">
                <a:tc>
                  <a:txBody>
                    <a:bodyPr/>
                    <a:lstStyle/>
                    <a:p>
                      <a:pPr algn="ctr"/>
                      <a:r>
                        <a:rPr lang="en-US" sz="2400" b="0" dirty="0" smtClean="0">
                          <a:solidFill>
                            <a:schemeClr val="bg1"/>
                          </a:solidFill>
                        </a:rPr>
                        <a:t>2</a:t>
                      </a:r>
                      <a:endParaRPr lang="en-US" sz="2400" b="0" dirty="0">
                        <a:solidFill>
                          <a:schemeClr val="bg1"/>
                        </a:solidFill>
                      </a:endParaRPr>
                    </a:p>
                  </a:txBody>
                  <a:tcPr marL="164592" marR="164592"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tc>
                  <a:txBody>
                    <a:bodyPr/>
                    <a:lstStyle/>
                    <a:p>
                      <a:r>
                        <a:rPr lang="en-US" sz="2000" b="0" dirty="0" smtClean="0"/>
                        <a:t>ITMS Roadmap</a:t>
                      </a:r>
                      <a:endParaRPr lang="en-US" sz="2000" b="0" dirty="0"/>
                    </a:p>
                  </a:txBody>
                  <a:tcPr marL="164592" marR="164592"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lumMod val="60000"/>
                        <a:lumOff val="40000"/>
                      </a:schemeClr>
                    </a:solidFill>
                  </a:tcPr>
                </a:tc>
              </a:tr>
              <a:tr h="1017890">
                <a:tc>
                  <a:txBody>
                    <a:bodyPr/>
                    <a:lstStyle/>
                    <a:p>
                      <a:pPr algn="ctr"/>
                      <a:r>
                        <a:rPr lang="en-US" sz="2400" b="0" dirty="0" smtClean="0">
                          <a:solidFill>
                            <a:schemeClr val="bg1"/>
                          </a:solidFill>
                        </a:rPr>
                        <a:t>3</a:t>
                      </a:r>
                      <a:endParaRPr lang="en-US" sz="2400" b="0" dirty="0">
                        <a:solidFill>
                          <a:schemeClr val="bg1"/>
                        </a:solidFill>
                      </a:endParaRPr>
                    </a:p>
                  </a:txBody>
                  <a:tcPr marL="164592" marR="164592"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tc>
                  <a:txBody>
                    <a:bodyPr/>
                    <a:lstStyle/>
                    <a:p>
                      <a:r>
                        <a:rPr lang="en-US" sz="2000" b="0" dirty="0" smtClean="0"/>
                        <a:t>Windows Patch</a:t>
                      </a:r>
                      <a:r>
                        <a:rPr lang="en-US" sz="2000" b="0" baseline="0" dirty="0" smtClean="0"/>
                        <a:t> Management</a:t>
                      </a:r>
                      <a:endParaRPr lang="en-US" sz="2000" b="0" dirty="0"/>
                    </a:p>
                  </a:txBody>
                  <a:tcPr marL="164592" marR="164592"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lumMod val="60000"/>
                        <a:lumOff val="40000"/>
                      </a:schemeClr>
                    </a:solidFill>
                  </a:tcPr>
                </a:tc>
              </a:tr>
            </a:tbl>
          </a:graphicData>
        </a:graphic>
      </p:graphicFrame>
    </p:spTree>
    <p:extLst>
      <p:ext uri="{BB962C8B-B14F-4D97-AF65-F5344CB8AC3E}">
        <p14:creationId xmlns:p14="http://schemas.microsoft.com/office/powerpoint/2010/main" val="1511323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Enhanced Support for Office 365 Updates – continued</a:t>
            </a:r>
            <a:endParaRPr lang="en-US" dirty="0"/>
          </a:p>
        </p:txBody>
      </p:sp>
      <p:sp>
        <p:nvSpPr>
          <p:cNvPr id="3" name="Content Placeholder 2"/>
          <p:cNvSpPr>
            <a:spLocks noGrp="1"/>
          </p:cNvSpPr>
          <p:nvPr>
            <p:ph idx="1"/>
          </p:nvPr>
        </p:nvSpPr>
        <p:spPr>
          <a:xfrm>
            <a:off x="609281" y="4478777"/>
            <a:ext cx="10969943" cy="1562137"/>
          </a:xfrm>
        </p:spPr>
        <p:txBody>
          <a:bodyPr>
            <a:normAutofit/>
          </a:bodyPr>
          <a:lstStyle/>
          <a:p>
            <a:pPr marL="0" indent="0">
              <a:buNone/>
            </a:pPr>
            <a:r>
              <a:rPr lang="en-US" sz="2200" dirty="0" smtClean="0">
                <a:solidFill>
                  <a:srgbClr val="D89102"/>
                </a:solidFill>
              </a:rPr>
              <a:t>Benefit </a:t>
            </a:r>
            <a:r>
              <a:rPr lang="en-US" sz="2200" dirty="0">
                <a:solidFill>
                  <a:srgbClr val="D89102"/>
                </a:solidFill>
              </a:rPr>
              <a:t>to customers</a:t>
            </a:r>
          </a:p>
          <a:p>
            <a:pPr lvl="1"/>
            <a:r>
              <a:rPr lang="en-US" dirty="0" smtClean="0"/>
              <a:t>Communicate to endpoint only the information required to perform the update</a:t>
            </a:r>
          </a:p>
          <a:p>
            <a:pPr lvl="1"/>
            <a:r>
              <a:rPr lang="en-US" dirty="0" smtClean="0"/>
              <a:t>Leverage Package Server infrastructure, where present, to reduce network bandwidth use</a:t>
            </a:r>
          </a:p>
          <a:p>
            <a:pPr lvl="1"/>
            <a:r>
              <a:rPr lang="en-US" dirty="0"/>
              <a:t>Single Patch framework and user experience to update all OS’es and applications in the environment</a:t>
            </a:r>
          </a:p>
        </p:txBody>
      </p:sp>
      <p:sp>
        <p:nvSpPr>
          <p:cNvPr id="4" name="Footer Placeholder 3"/>
          <p:cNvSpPr>
            <a:spLocks noGrp="1"/>
          </p:cNvSpPr>
          <p:nvPr>
            <p:ph type="ftr" sz="quarter" idx="11"/>
          </p:nvPr>
        </p:nvSpPr>
        <p:spPr/>
        <p:txBody>
          <a:bodyPr/>
          <a:lstStyle/>
          <a:p>
            <a:r>
              <a:rPr lang="en-US" dirty="0" smtClean="0"/>
              <a:t>Copyright © 2016 Symantec Corporation</a:t>
            </a:r>
            <a:endParaRPr lang="en-US" dirty="0"/>
          </a:p>
        </p:txBody>
      </p:sp>
      <p:sp>
        <p:nvSpPr>
          <p:cNvPr id="5" name="Slide Number Placeholder 4"/>
          <p:cNvSpPr>
            <a:spLocks noGrp="1"/>
          </p:cNvSpPr>
          <p:nvPr>
            <p:ph type="sldNum" sz="quarter" idx="12"/>
          </p:nvPr>
        </p:nvSpPr>
        <p:spPr/>
        <p:txBody>
          <a:bodyPr/>
          <a:lstStyle/>
          <a:p>
            <a:fld id="{2D88F0F9-74A8-45E4-B405-052EDB68E8BD}" type="slidenum">
              <a:rPr lang="en-US" smtClean="0"/>
              <a:t>20</a:t>
            </a:fld>
            <a:endParaRPr lang="en-US"/>
          </a:p>
        </p:txBody>
      </p:sp>
      <p:sp>
        <p:nvSpPr>
          <p:cNvPr id="6" name="Content Placeholder 2"/>
          <p:cNvSpPr txBox="1">
            <a:spLocks/>
          </p:cNvSpPr>
          <p:nvPr/>
        </p:nvSpPr>
        <p:spPr>
          <a:xfrm>
            <a:off x="609440" y="1219200"/>
            <a:ext cx="10969943" cy="381000"/>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800"/>
              </a:spcBef>
              <a:buClr>
                <a:schemeClr val="tx1">
                  <a:lumMod val="40000"/>
                  <a:lumOff val="60000"/>
                </a:schemeClr>
              </a:buClr>
              <a:buFont typeface="Arial" panose="020B0604020202020204" pitchFamily="34" charset="0"/>
              <a:buChar char="•"/>
              <a:defRPr sz="2400" b="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40000"/>
                  <a:lumOff val="60000"/>
                </a:schemeClr>
              </a:buClr>
              <a:buFont typeface="Arial" panose="020B0604020202020204" pitchFamily="34" charset="0"/>
              <a:buChar char="–"/>
              <a:defRPr sz="2000" b="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800" b="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9pPr>
          </a:lstStyle>
          <a:p>
            <a:pPr marL="0" indent="0">
              <a:buNone/>
            </a:pPr>
            <a:r>
              <a:rPr lang="en-US" sz="2200" dirty="0">
                <a:solidFill>
                  <a:srgbClr val="D89102"/>
                </a:solidFill>
              </a:rPr>
              <a:t>Technical </a:t>
            </a:r>
            <a:r>
              <a:rPr lang="en-US" sz="2200" dirty="0" smtClean="0">
                <a:solidFill>
                  <a:srgbClr val="D89102"/>
                </a:solidFill>
              </a:rPr>
              <a:t>Details</a:t>
            </a:r>
            <a:endParaRPr lang="en-US" sz="2200" dirty="0">
              <a:solidFill>
                <a:srgbClr val="D89102"/>
              </a:solidFill>
            </a:endParaRPr>
          </a:p>
        </p:txBody>
      </p:sp>
      <p:sp>
        <p:nvSpPr>
          <p:cNvPr id="7" name="Rectangle 6"/>
          <p:cNvSpPr/>
          <p:nvPr/>
        </p:nvSpPr>
        <p:spPr bwMode="gray">
          <a:xfrm>
            <a:off x="1674812" y="2024848"/>
            <a:ext cx="1066800" cy="618197"/>
          </a:xfrm>
          <a:prstGeom prst="rect">
            <a:avLst/>
          </a:prstGeom>
          <a:solidFill>
            <a:schemeClr val="bg1">
              <a:lumMod val="95000"/>
            </a:schemeClr>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200" dirty="0" smtClean="0">
                <a:solidFill>
                  <a:schemeClr val="tx1"/>
                </a:solidFill>
              </a:rPr>
              <a:t>SMP Server</a:t>
            </a:r>
            <a:endParaRPr lang="en-US" sz="1200" dirty="0">
              <a:solidFill>
                <a:schemeClr val="tx1"/>
              </a:solidFill>
            </a:endParaRPr>
          </a:p>
        </p:txBody>
      </p:sp>
      <p:grpSp>
        <p:nvGrpSpPr>
          <p:cNvPr id="28" name="Group 27"/>
          <p:cNvGrpSpPr/>
          <p:nvPr/>
        </p:nvGrpSpPr>
        <p:grpSpPr>
          <a:xfrm>
            <a:off x="983275" y="2024850"/>
            <a:ext cx="615337" cy="423396"/>
            <a:chOff x="983275" y="2024850"/>
            <a:chExt cx="615337" cy="423396"/>
          </a:xfrm>
        </p:grpSpPr>
        <p:sp>
          <p:nvSpPr>
            <p:cNvPr id="8" name="Right Arrow 7"/>
            <p:cNvSpPr/>
            <p:nvPr/>
          </p:nvSpPr>
          <p:spPr bwMode="gray">
            <a:xfrm>
              <a:off x="989012" y="2219646"/>
              <a:ext cx="608172" cy="228600"/>
            </a:xfrm>
            <a:prstGeom prst="rightArrow">
              <a:avLst/>
            </a:prstGeom>
            <a:solidFill>
              <a:schemeClr val="bg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9" name="TextBox 8"/>
            <p:cNvSpPr txBox="1"/>
            <p:nvPr/>
          </p:nvSpPr>
          <p:spPr>
            <a:xfrm>
              <a:off x="983275" y="2024850"/>
              <a:ext cx="615337" cy="163125"/>
            </a:xfrm>
            <a:prstGeom prst="rect">
              <a:avLst/>
            </a:prstGeom>
            <a:noFill/>
          </p:spPr>
          <p:txBody>
            <a:bodyPr wrap="square" lIns="0" tIns="0" rIns="0" bIns="0" rtlCol="0">
              <a:noAutofit/>
            </a:bodyPr>
            <a:lstStyle/>
            <a:p>
              <a:pPr>
                <a:lnSpc>
                  <a:spcPct val="90000"/>
                </a:lnSpc>
              </a:pPr>
              <a:r>
                <a:rPr lang="en-US" sz="1050" dirty="0" smtClean="0"/>
                <a:t>Patch data</a:t>
              </a:r>
              <a:endParaRPr lang="en-US" sz="1050" dirty="0"/>
            </a:p>
          </p:txBody>
        </p:sp>
      </p:grpSp>
      <p:sp>
        <p:nvSpPr>
          <p:cNvPr id="13" name="Curved Up Arrow 12"/>
          <p:cNvSpPr/>
          <p:nvPr/>
        </p:nvSpPr>
        <p:spPr bwMode="gray">
          <a:xfrm flipH="1">
            <a:off x="1674812" y="2643045"/>
            <a:ext cx="953294" cy="457200"/>
          </a:xfrm>
          <a:prstGeom prst="curvedUpArrow">
            <a:avLst/>
          </a:prstGeom>
          <a:solidFill>
            <a:schemeClr val="bg1"/>
          </a:solid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100" dirty="0" smtClean="0">
                <a:solidFill>
                  <a:schemeClr val="tx1"/>
                </a:solidFill>
              </a:rPr>
              <a:t>Staging</a:t>
            </a:r>
            <a:endParaRPr lang="en-US" sz="1100" dirty="0">
              <a:solidFill>
                <a:schemeClr val="tx1"/>
              </a:solidFill>
            </a:endParaRPr>
          </a:p>
        </p:txBody>
      </p:sp>
      <p:sp>
        <p:nvSpPr>
          <p:cNvPr id="14" name="Rectangle 13"/>
          <p:cNvSpPr/>
          <p:nvPr/>
        </p:nvSpPr>
        <p:spPr bwMode="gray">
          <a:xfrm>
            <a:off x="3650065" y="2946429"/>
            <a:ext cx="1066800" cy="618197"/>
          </a:xfrm>
          <a:prstGeom prst="rect">
            <a:avLst/>
          </a:prstGeom>
          <a:solidFill>
            <a:schemeClr val="bg1">
              <a:lumMod val="95000"/>
            </a:schemeClr>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200" dirty="0" smtClean="0">
                <a:solidFill>
                  <a:schemeClr val="tx1"/>
                </a:solidFill>
              </a:rPr>
              <a:t>Package Server</a:t>
            </a:r>
            <a:endParaRPr lang="en-US" sz="1200" dirty="0">
              <a:solidFill>
                <a:schemeClr val="tx1"/>
              </a:solidFill>
            </a:endParaRPr>
          </a:p>
        </p:txBody>
      </p:sp>
      <p:sp>
        <p:nvSpPr>
          <p:cNvPr id="15" name="Rectangle 14"/>
          <p:cNvSpPr/>
          <p:nvPr/>
        </p:nvSpPr>
        <p:spPr bwMode="gray">
          <a:xfrm>
            <a:off x="5865812" y="2024847"/>
            <a:ext cx="1066800" cy="618197"/>
          </a:xfrm>
          <a:prstGeom prst="rect">
            <a:avLst/>
          </a:prstGeom>
          <a:solidFill>
            <a:schemeClr val="bg1">
              <a:lumMod val="95000"/>
            </a:schemeClr>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200" dirty="0" smtClean="0">
                <a:solidFill>
                  <a:schemeClr val="tx1"/>
                </a:solidFill>
              </a:rPr>
              <a:t>Management Agent</a:t>
            </a:r>
            <a:endParaRPr lang="en-US" sz="1200" dirty="0">
              <a:solidFill>
                <a:schemeClr val="tx1"/>
              </a:solidFill>
            </a:endParaRPr>
          </a:p>
        </p:txBody>
      </p:sp>
      <p:sp>
        <p:nvSpPr>
          <p:cNvPr id="16" name="Rectangle 15"/>
          <p:cNvSpPr/>
          <p:nvPr/>
        </p:nvSpPr>
        <p:spPr bwMode="gray">
          <a:xfrm>
            <a:off x="5865812" y="2946429"/>
            <a:ext cx="1066800" cy="618197"/>
          </a:xfrm>
          <a:prstGeom prst="rect">
            <a:avLst/>
          </a:prstGeom>
          <a:solidFill>
            <a:schemeClr val="bg1">
              <a:lumMod val="95000"/>
            </a:schemeClr>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200" dirty="0" smtClean="0">
                <a:solidFill>
                  <a:schemeClr val="tx1"/>
                </a:solidFill>
              </a:rPr>
              <a:t>Management Agent</a:t>
            </a:r>
            <a:endParaRPr lang="en-US" sz="1200" dirty="0">
              <a:solidFill>
                <a:schemeClr val="tx1"/>
              </a:solidFill>
            </a:endParaRPr>
          </a:p>
        </p:txBody>
      </p:sp>
      <p:grpSp>
        <p:nvGrpSpPr>
          <p:cNvPr id="29" name="Group 28"/>
          <p:cNvGrpSpPr/>
          <p:nvPr/>
        </p:nvGrpSpPr>
        <p:grpSpPr>
          <a:xfrm>
            <a:off x="7847012" y="1600200"/>
            <a:ext cx="3352800" cy="2590801"/>
            <a:chOff x="7847012" y="1600200"/>
            <a:chExt cx="3352800" cy="2590801"/>
          </a:xfrm>
        </p:grpSpPr>
        <p:sp>
          <p:nvSpPr>
            <p:cNvPr id="18" name="Rectangular Callout 17"/>
            <p:cNvSpPr/>
            <p:nvPr/>
          </p:nvSpPr>
          <p:spPr bwMode="gray">
            <a:xfrm>
              <a:off x="7847012" y="1600200"/>
              <a:ext cx="3352800" cy="2590801"/>
            </a:xfrm>
            <a:prstGeom prst="wedgeRectCallout">
              <a:avLst>
                <a:gd name="adj1" fmla="val -82883"/>
                <a:gd name="adj2" fmla="val -15459"/>
              </a:avLst>
            </a:prstGeom>
            <a:solidFill>
              <a:schemeClr val="tx1">
                <a:lumMod val="20000"/>
                <a:lumOff val="80000"/>
              </a:schemeClr>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aphicFrame>
          <p:nvGraphicFramePr>
            <p:cNvPr id="20" name="Diagram 19"/>
            <p:cNvGraphicFramePr/>
            <p:nvPr>
              <p:extLst/>
            </p:nvPr>
          </p:nvGraphicFramePr>
          <p:xfrm>
            <a:off x="8036897" y="1639453"/>
            <a:ext cx="3010515" cy="2514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grpSp>
        <p:nvGrpSpPr>
          <p:cNvPr id="35" name="Group 34"/>
          <p:cNvGrpSpPr/>
          <p:nvPr/>
        </p:nvGrpSpPr>
        <p:grpSpPr>
          <a:xfrm>
            <a:off x="2842777" y="2024847"/>
            <a:ext cx="2946833" cy="430327"/>
            <a:chOff x="2842777" y="2024847"/>
            <a:chExt cx="2946833" cy="430327"/>
          </a:xfrm>
        </p:grpSpPr>
        <p:sp>
          <p:nvSpPr>
            <p:cNvPr id="21" name="Right Arrow 20"/>
            <p:cNvSpPr/>
            <p:nvPr/>
          </p:nvSpPr>
          <p:spPr bwMode="gray">
            <a:xfrm>
              <a:off x="2842777" y="2226574"/>
              <a:ext cx="2946833" cy="228600"/>
            </a:xfrm>
            <a:prstGeom prst="rightArrow">
              <a:avLst/>
            </a:prstGeom>
            <a:solidFill>
              <a:schemeClr val="bg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24" name="TextBox 23"/>
            <p:cNvSpPr txBox="1"/>
            <p:nvPr/>
          </p:nvSpPr>
          <p:spPr>
            <a:xfrm>
              <a:off x="2842777" y="2024847"/>
              <a:ext cx="2946832" cy="194799"/>
            </a:xfrm>
            <a:prstGeom prst="rect">
              <a:avLst/>
            </a:prstGeom>
            <a:noFill/>
          </p:spPr>
          <p:txBody>
            <a:bodyPr wrap="square" lIns="0" tIns="0" rIns="0" bIns="0" rtlCol="0">
              <a:noAutofit/>
            </a:bodyPr>
            <a:lstStyle/>
            <a:p>
              <a:pPr algn="ctr">
                <a:lnSpc>
                  <a:spcPct val="90000"/>
                </a:lnSpc>
              </a:pPr>
              <a:r>
                <a:rPr lang="en-US" sz="1000" dirty="0" smtClean="0"/>
                <a:t>O365 Update bits</a:t>
              </a:r>
              <a:endParaRPr lang="en-US" sz="1000" dirty="0"/>
            </a:p>
          </p:txBody>
        </p:sp>
      </p:grpSp>
      <p:grpSp>
        <p:nvGrpSpPr>
          <p:cNvPr id="27" name="Group 26"/>
          <p:cNvGrpSpPr/>
          <p:nvPr/>
        </p:nvGrpSpPr>
        <p:grpSpPr>
          <a:xfrm>
            <a:off x="2729528" y="2722279"/>
            <a:ext cx="812978" cy="399609"/>
            <a:chOff x="2729528" y="2722279"/>
            <a:chExt cx="688113" cy="399609"/>
          </a:xfrm>
        </p:grpSpPr>
        <p:sp>
          <p:nvSpPr>
            <p:cNvPr id="23" name="Right Arrow 22"/>
            <p:cNvSpPr/>
            <p:nvPr/>
          </p:nvSpPr>
          <p:spPr bwMode="gray">
            <a:xfrm rot="1640669">
              <a:off x="2809469" y="2722279"/>
              <a:ext cx="608172" cy="228600"/>
            </a:xfrm>
            <a:prstGeom prst="rightArrow">
              <a:avLst/>
            </a:prstGeom>
            <a:solidFill>
              <a:schemeClr val="bg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26" name="TextBox 25"/>
            <p:cNvSpPr txBox="1"/>
            <p:nvPr/>
          </p:nvSpPr>
          <p:spPr>
            <a:xfrm rot="1600222">
              <a:off x="2729528" y="2958763"/>
              <a:ext cx="615337" cy="163125"/>
            </a:xfrm>
            <a:prstGeom prst="rect">
              <a:avLst/>
            </a:prstGeom>
            <a:noFill/>
          </p:spPr>
          <p:txBody>
            <a:bodyPr wrap="square" lIns="0" tIns="0" rIns="0" bIns="0" rtlCol="0">
              <a:noAutofit/>
            </a:bodyPr>
            <a:lstStyle/>
            <a:p>
              <a:pPr algn="ctr">
                <a:lnSpc>
                  <a:spcPct val="90000"/>
                </a:lnSpc>
              </a:pPr>
              <a:r>
                <a:rPr lang="en-US" sz="1050" dirty="0" smtClean="0"/>
                <a:t>Office 365 package</a:t>
              </a:r>
              <a:endParaRPr lang="en-US" sz="1050" dirty="0"/>
            </a:p>
          </p:txBody>
        </p:sp>
      </p:grpSp>
      <p:grpSp>
        <p:nvGrpSpPr>
          <p:cNvPr id="34" name="Group 33"/>
          <p:cNvGrpSpPr/>
          <p:nvPr/>
        </p:nvGrpSpPr>
        <p:grpSpPr>
          <a:xfrm>
            <a:off x="4790257" y="2942014"/>
            <a:ext cx="999353" cy="427559"/>
            <a:chOff x="4676098" y="2942014"/>
            <a:chExt cx="1113513" cy="427559"/>
          </a:xfrm>
        </p:grpSpPr>
        <p:sp>
          <p:nvSpPr>
            <p:cNvPr id="22" name="Right Arrow 21"/>
            <p:cNvSpPr/>
            <p:nvPr/>
          </p:nvSpPr>
          <p:spPr bwMode="gray">
            <a:xfrm>
              <a:off x="4676098" y="3140973"/>
              <a:ext cx="1113513" cy="228600"/>
            </a:xfrm>
            <a:prstGeom prst="rightArrow">
              <a:avLst/>
            </a:prstGeom>
            <a:solidFill>
              <a:schemeClr val="bg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30" name="TextBox 29"/>
            <p:cNvSpPr txBox="1"/>
            <p:nvPr/>
          </p:nvSpPr>
          <p:spPr>
            <a:xfrm>
              <a:off x="4693335" y="2942014"/>
              <a:ext cx="1020078" cy="202993"/>
            </a:xfrm>
            <a:prstGeom prst="rect">
              <a:avLst/>
            </a:prstGeom>
            <a:noFill/>
          </p:spPr>
          <p:txBody>
            <a:bodyPr wrap="square" lIns="0" tIns="0" rIns="0" bIns="0" rtlCol="0">
              <a:noAutofit/>
            </a:bodyPr>
            <a:lstStyle/>
            <a:p>
              <a:pPr algn="ctr">
                <a:lnSpc>
                  <a:spcPct val="90000"/>
                </a:lnSpc>
              </a:pPr>
              <a:r>
                <a:rPr lang="en-US" sz="1000" dirty="0" smtClean="0"/>
                <a:t>O365 Update bits</a:t>
              </a:r>
              <a:endParaRPr lang="en-US" sz="1000" dirty="0"/>
            </a:p>
          </p:txBody>
        </p:sp>
      </p:grpSp>
    </p:spTree>
    <p:extLst>
      <p:ext uri="{BB962C8B-B14F-4D97-AF65-F5344CB8AC3E}">
        <p14:creationId xmlns:p14="http://schemas.microsoft.com/office/powerpoint/2010/main" val="1761338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for Windows 7/8.1 Monthly Rollups &amp; Security Updates</a:t>
            </a:r>
            <a:endParaRPr lang="en-US" dirty="0"/>
          </a:p>
        </p:txBody>
      </p:sp>
      <p:sp>
        <p:nvSpPr>
          <p:cNvPr id="3" name="Content Placeholder 2"/>
          <p:cNvSpPr>
            <a:spLocks noGrp="1"/>
          </p:cNvSpPr>
          <p:nvPr>
            <p:ph idx="1"/>
          </p:nvPr>
        </p:nvSpPr>
        <p:spPr>
          <a:xfrm>
            <a:off x="609440" y="1219200"/>
            <a:ext cx="10969943" cy="4572000"/>
          </a:xfrm>
        </p:spPr>
        <p:txBody>
          <a:bodyPr>
            <a:normAutofit/>
          </a:bodyPr>
          <a:lstStyle/>
          <a:p>
            <a:pPr marL="0" indent="0">
              <a:buNone/>
            </a:pPr>
            <a:r>
              <a:rPr lang="en-US" sz="2200" dirty="0">
                <a:solidFill>
                  <a:srgbClr val="D89102"/>
                </a:solidFill>
              </a:rPr>
              <a:t>Description of capability introduced by Microsoft</a:t>
            </a:r>
          </a:p>
          <a:p>
            <a:pPr lvl="1"/>
            <a:r>
              <a:rPr lang="en-US" dirty="0" smtClean="0"/>
              <a:t>Starting in October 2016 Microsoft is releasing monthly rollups and security updates for Win 7 &amp; 8.1</a:t>
            </a:r>
          </a:p>
          <a:p>
            <a:pPr lvl="1"/>
            <a:r>
              <a:rPr lang="en-US" dirty="0" smtClean="0"/>
              <a:t>Monthly rollups will be cumulative in nature and include security and non-security updates. Monthly security updates will not be cumulative</a:t>
            </a:r>
          </a:p>
          <a:p>
            <a:pPr lvl="1"/>
            <a:r>
              <a:rPr lang="en-US" dirty="0" smtClean="0"/>
              <a:t>All updates in a monthly rollup/update are applied at once, no option to choose individual updates</a:t>
            </a:r>
          </a:p>
          <a:p>
            <a:pPr lvl="1"/>
            <a:r>
              <a:rPr lang="en-US" dirty="0" smtClean="0"/>
              <a:t>Symantec </a:t>
            </a:r>
            <a:r>
              <a:rPr lang="en-US" dirty="0" smtClean="0">
                <a:hlinkClick r:id="rId3"/>
              </a:rPr>
              <a:t>KB Article </a:t>
            </a:r>
            <a:r>
              <a:rPr lang="en-US" dirty="0" smtClean="0"/>
              <a:t>with more information is available</a:t>
            </a:r>
            <a:endParaRPr lang="en-US" dirty="0"/>
          </a:p>
          <a:p>
            <a:pPr marL="0" indent="0">
              <a:buNone/>
            </a:pPr>
            <a:r>
              <a:rPr lang="en-US" sz="2200" dirty="0">
                <a:solidFill>
                  <a:srgbClr val="D89102"/>
                </a:solidFill>
              </a:rPr>
              <a:t>Description of </a:t>
            </a:r>
            <a:r>
              <a:rPr lang="en-US" sz="2200" dirty="0" smtClean="0">
                <a:solidFill>
                  <a:srgbClr val="D89102"/>
                </a:solidFill>
              </a:rPr>
              <a:t>enhancement in ITMS</a:t>
            </a:r>
          </a:p>
          <a:p>
            <a:pPr lvl="1"/>
            <a:r>
              <a:rPr lang="en-US" dirty="0" smtClean="0"/>
              <a:t>ITMS will download monthly rollups and security updates from Microsoft’s site</a:t>
            </a:r>
          </a:p>
          <a:p>
            <a:pPr lvl="1"/>
            <a:r>
              <a:rPr lang="en-US" dirty="0" smtClean="0"/>
              <a:t>Detection </a:t>
            </a:r>
            <a:r>
              <a:rPr lang="en-US" dirty="0"/>
              <a:t>and applicability rules of </a:t>
            </a:r>
            <a:r>
              <a:rPr lang="en-US" dirty="0" smtClean="0"/>
              <a:t>Win7/8.1 monthly rollups and security updates </a:t>
            </a:r>
            <a:r>
              <a:rPr lang="en-US" dirty="0"/>
              <a:t>for intelligent targeting and compliance reports</a:t>
            </a:r>
          </a:p>
          <a:p>
            <a:pPr lvl="1"/>
            <a:r>
              <a:rPr lang="en-US" dirty="0"/>
              <a:t>P</a:t>
            </a:r>
            <a:r>
              <a:rPr lang="en-US" dirty="0" smtClean="0"/>
              <a:t>eer</a:t>
            </a:r>
            <a:r>
              <a:rPr lang="en-US" dirty="0"/>
              <a:t>-to-peer distribution for data transfer efficiencies for remote sites without Package </a:t>
            </a:r>
            <a:r>
              <a:rPr lang="en-US" dirty="0" smtClean="0"/>
              <a:t>Servers</a:t>
            </a:r>
            <a:r>
              <a:rPr lang="en-US" baseline="30000" dirty="0" smtClean="0"/>
              <a:t>*</a:t>
            </a:r>
          </a:p>
        </p:txBody>
      </p:sp>
      <p:sp>
        <p:nvSpPr>
          <p:cNvPr id="4" name="Footer Placeholder 3"/>
          <p:cNvSpPr>
            <a:spLocks noGrp="1"/>
          </p:cNvSpPr>
          <p:nvPr>
            <p:ph type="ftr" sz="quarter" idx="11"/>
          </p:nvPr>
        </p:nvSpPr>
        <p:spPr/>
        <p:txBody>
          <a:bodyPr/>
          <a:lstStyle/>
          <a:p>
            <a:r>
              <a:rPr lang="en-US" dirty="0" smtClean="0"/>
              <a:t>Copyright © 2016 Symantec Corporation</a:t>
            </a:r>
            <a:endParaRPr lang="en-US" dirty="0"/>
          </a:p>
        </p:txBody>
      </p:sp>
      <p:sp>
        <p:nvSpPr>
          <p:cNvPr id="5" name="Slide Number Placeholder 4"/>
          <p:cNvSpPr>
            <a:spLocks noGrp="1"/>
          </p:cNvSpPr>
          <p:nvPr>
            <p:ph type="sldNum" sz="quarter" idx="12"/>
          </p:nvPr>
        </p:nvSpPr>
        <p:spPr/>
        <p:txBody>
          <a:bodyPr/>
          <a:lstStyle/>
          <a:p>
            <a:fld id="{2D88F0F9-74A8-45E4-B405-052EDB68E8BD}" type="slidenum">
              <a:rPr lang="en-US" smtClean="0"/>
              <a:t>21</a:t>
            </a:fld>
            <a:endParaRPr lang="en-US"/>
          </a:p>
        </p:txBody>
      </p:sp>
      <p:sp>
        <p:nvSpPr>
          <p:cNvPr id="6" name="TextBox 5"/>
          <p:cNvSpPr txBox="1"/>
          <p:nvPr/>
        </p:nvSpPr>
        <p:spPr>
          <a:xfrm>
            <a:off x="613714" y="6066393"/>
            <a:ext cx="3960972" cy="262779"/>
          </a:xfrm>
          <a:prstGeom prst="rect">
            <a:avLst/>
          </a:prstGeom>
          <a:noFill/>
        </p:spPr>
        <p:txBody>
          <a:bodyPr wrap="square" lIns="0" tIns="0" rIns="0" bIns="0" rtlCol="0">
            <a:noAutofit/>
          </a:bodyPr>
          <a:lstStyle/>
          <a:p>
            <a:pPr>
              <a:lnSpc>
                <a:spcPct val="90000"/>
              </a:lnSpc>
            </a:pPr>
            <a:r>
              <a:rPr lang="en-US" sz="1100" dirty="0" smtClean="0"/>
              <a:t>*  Estimated to be available in December 2016</a:t>
            </a:r>
          </a:p>
        </p:txBody>
      </p:sp>
    </p:spTree>
    <p:extLst>
      <p:ext uri="{BB962C8B-B14F-4D97-AF65-F5344CB8AC3E}">
        <p14:creationId xmlns:p14="http://schemas.microsoft.com/office/powerpoint/2010/main" val="3041135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for Windows 7/8.1 Monthly Rollups &amp; Security Updates</a:t>
            </a:r>
            <a:endParaRPr lang="en-US" dirty="0"/>
          </a:p>
        </p:txBody>
      </p:sp>
      <p:sp>
        <p:nvSpPr>
          <p:cNvPr id="3" name="Content Placeholder 2"/>
          <p:cNvSpPr>
            <a:spLocks noGrp="1"/>
          </p:cNvSpPr>
          <p:nvPr>
            <p:ph idx="1"/>
          </p:nvPr>
        </p:nvSpPr>
        <p:spPr>
          <a:xfrm>
            <a:off x="7313612" y="1371600"/>
            <a:ext cx="4562553" cy="3505200"/>
          </a:xfrm>
        </p:spPr>
        <p:txBody>
          <a:bodyPr>
            <a:normAutofit fontScale="92500" lnSpcReduction="10000"/>
          </a:bodyPr>
          <a:lstStyle/>
          <a:p>
            <a:pPr marL="0" indent="0">
              <a:buNone/>
            </a:pPr>
            <a:r>
              <a:rPr lang="en-US" sz="2200" dirty="0" smtClean="0">
                <a:solidFill>
                  <a:srgbClr val="D89102"/>
                </a:solidFill>
              </a:rPr>
              <a:t>Benefit </a:t>
            </a:r>
            <a:r>
              <a:rPr lang="en-US" sz="2200" dirty="0">
                <a:solidFill>
                  <a:srgbClr val="D89102"/>
                </a:solidFill>
              </a:rPr>
              <a:t>to customers</a:t>
            </a:r>
          </a:p>
          <a:p>
            <a:pPr lvl="1"/>
            <a:r>
              <a:rPr lang="en-US" dirty="0"/>
              <a:t>Central control and tracking of Win7/8.1 monthly rollup and security updates rollouts</a:t>
            </a:r>
          </a:p>
          <a:p>
            <a:pPr lvl="1"/>
            <a:r>
              <a:rPr lang="en-US" dirty="0"/>
              <a:t>Single Patch framework and user experience to update all </a:t>
            </a:r>
            <a:r>
              <a:rPr lang="en-US" dirty="0" err="1"/>
              <a:t>OS’es</a:t>
            </a:r>
            <a:r>
              <a:rPr lang="en-US" dirty="0"/>
              <a:t> and applications in the </a:t>
            </a:r>
            <a:r>
              <a:rPr lang="en-US" dirty="0" smtClean="0"/>
              <a:t>environment</a:t>
            </a:r>
          </a:p>
          <a:p>
            <a:pPr lvl="1"/>
            <a:r>
              <a:rPr lang="en-US" dirty="0" smtClean="0"/>
              <a:t>Optimized network utilization for remote sites without Package Servers</a:t>
            </a:r>
          </a:p>
          <a:p>
            <a:pPr lvl="1"/>
            <a:r>
              <a:rPr lang="en-US" dirty="0" smtClean="0"/>
              <a:t>Alignment with industry trends to reduce the fragmentation of environments based on patch levels</a:t>
            </a:r>
            <a:endParaRPr lang="en-US" dirty="0"/>
          </a:p>
        </p:txBody>
      </p:sp>
      <p:sp>
        <p:nvSpPr>
          <p:cNvPr id="4" name="Footer Placeholder 3"/>
          <p:cNvSpPr>
            <a:spLocks noGrp="1"/>
          </p:cNvSpPr>
          <p:nvPr>
            <p:ph type="ftr" sz="quarter" idx="11"/>
          </p:nvPr>
        </p:nvSpPr>
        <p:spPr/>
        <p:txBody>
          <a:bodyPr/>
          <a:lstStyle/>
          <a:p>
            <a:r>
              <a:rPr lang="en-US" dirty="0" smtClean="0"/>
              <a:t>Copyright © 2016 Symantec Corporation</a:t>
            </a:r>
            <a:endParaRPr lang="en-US" dirty="0"/>
          </a:p>
        </p:txBody>
      </p:sp>
      <p:sp>
        <p:nvSpPr>
          <p:cNvPr id="5" name="Slide Number Placeholder 4"/>
          <p:cNvSpPr>
            <a:spLocks noGrp="1"/>
          </p:cNvSpPr>
          <p:nvPr>
            <p:ph type="sldNum" sz="quarter" idx="12"/>
          </p:nvPr>
        </p:nvSpPr>
        <p:spPr/>
        <p:txBody>
          <a:bodyPr/>
          <a:lstStyle/>
          <a:p>
            <a:fld id="{2D88F0F9-74A8-45E4-B405-052EDB68E8BD}" type="slidenum">
              <a:rPr lang="en-US" smtClean="0"/>
              <a:t>22</a:t>
            </a:fld>
            <a:endParaRPr lang="en-US"/>
          </a:p>
        </p:txBody>
      </p:sp>
      <p:pic>
        <p:nvPicPr>
          <p:cNvPr id="4098" name="Picture 2" descr="image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440" y="1676400"/>
            <a:ext cx="6619954"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txBox="1">
            <a:spLocks/>
          </p:cNvSpPr>
          <p:nvPr/>
        </p:nvSpPr>
        <p:spPr>
          <a:xfrm>
            <a:off x="609441" y="1295400"/>
            <a:ext cx="6619954" cy="381000"/>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800"/>
              </a:spcBef>
              <a:buClr>
                <a:schemeClr val="tx1">
                  <a:lumMod val="40000"/>
                  <a:lumOff val="60000"/>
                </a:schemeClr>
              </a:buClr>
              <a:buFont typeface="Arial" panose="020B0604020202020204" pitchFamily="34" charset="0"/>
              <a:buChar char="•"/>
              <a:defRPr sz="2400" b="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40000"/>
                  <a:lumOff val="60000"/>
                </a:schemeClr>
              </a:buClr>
              <a:buFont typeface="Arial" panose="020B0604020202020204" pitchFamily="34" charset="0"/>
              <a:buChar char="–"/>
              <a:defRPr sz="2000" b="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800" b="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9pPr>
          </a:lstStyle>
          <a:p>
            <a:pPr marL="0" indent="0">
              <a:buNone/>
            </a:pPr>
            <a:r>
              <a:rPr lang="en-US" sz="2200" dirty="0" smtClean="0">
                <a:solidFill>
                  <a:srgbClr val="D89102"/>
                </a:solidFill>
              </a:rPr>
              <a:t>Available Today</a:t>
            </a:r>
            <a:endParaRPr lang="en-US" sz="2200" dirty="0">
              <a:solidFill>
                <a:srgbClr val="D89102"/>
              </a:solidFill>
            </a:endParaRPr>
          </a:p>
        </p:txBody>
      </p:sp>
    </p:spTree>
    <p:extLst>
      <p:ext uri="{BB962C8B-B14F-4D97-AF65-F5344CB8AC3E}">
        <p14:creationId xmlns:p14="http://schemas.microsoft.com/office/powerpoint/2010/main" val="2330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Enhanced Support for Windows 10 Feature Updates</a:t>
            </a:r>
            <a:endParaRPr lang="en-US" dirty="0"/>
          </a:p>
        </p:txBody>
      </p:sp>
      <p:sp>
        <p:nvSpPr>
          <p:cNvPr id="3" name="Content Placeholder 2"/>
          <p:cNvSpPr>
            <a:spLocks noGrp="1"/>
          </p:cNvSpPr>
          <p:nvPr>
            <p:ph idx="1"/>
          </p:nvPr>
        </p:nvSpPr>
        <p:spPr/>
        <p:txBody>
          <a:bodyPr>
            <a:normAutofit/>
          </a:bodyPr>
          <a:lstStyle/>
          <a:p>
            <a:pPr marL="0" indent="0">
              <a:buNone/>
            </a:pPr>
            <a:r>
              <a:rPr lang="en-US" sz="2200" dirty="0">
                <a:solidFill>
                  <a:schemeClr val="accent1"/>
                </a:solidFill>
              </a:rPr>
              <a:t>Description of capability introduced by Microsoft</a:t>
            </a:r>
          </a:p>
          <a:p>
            <a:pPr lvl="1"/>
            <a:r>
              <a:rPr lang="en-US" dirty="0" smtClean="0"/>
              <a:t>Microsoft has been providing Win10 feature updates </a:t>
            </a:r>
            <a:r>
              <a:rPr lang="en-US" dirty="0"/>
              <a:t>(3-4GB) every </a:t>
            </a:r>
            <a:r>
              <a:rPr lang="en-US" dirty="0" smtClean="0"/>
              <a:t>4-8 months since Windows 10 GA in July’15 </a:t>
            </a:r>
          </a:p>
          <a:p>
            <a:pPr lvl="1"/>
            <a:r>
              <a:rPr lang="en-US" dirty="0" smtClean="0"/>
              <a:t>Win10 feature updates require manual step to download .ISO files from Microsoft site</a:t>
            </a:r>
          </a:p>
          <a:p>
            <a:pPr lvl="2"/>
            <a:r>
              <a:rPr lang="en-US" dirty="0" smtClean="0"/>
              <a:t>Only encrypted ESD files for automated download and WSUS or direct internet access required to decrypt</a:t>
            </a:r>
            <a:endParaRPr lang="en-US" dirty="0"/>
          </a:p>
          <a:p>
            <a:pPr marL="0" indent="0">
              <a:buNone/>
            </a:pPr>
            <a:r>
              <a:rPr lang="en-US" sz="2200" dirty="0">
                <a:solidFill>
                  <a:srgbClr val="D89102"/>
                </a:solidFill>
              </a:rPr>
              <a:t>Description of </a:t>
            </a:r>
            <a:r>
              <a:rPr lang="en-US" sz="2200" dirty="0" smtClean="0">
                <a:solidFill>
                  <a:srgbClr val="D89102"/>
                </a:solidFill>
              </a:rPr>
              <a:t>enhancement in </a:t>
            </a:r>
            <a:r>
              <a:rPr lang="en-US" sz="2200" dirty="0">
                <a:solidFill>
                  <a:srgbClr val="D89102"/>
                </a:solidFill>
              </a:rPr>
              <a:t>ITMS</a:t>
            </a:r>
          </a:p>
          <a:p>
            <a:pPr lvl="1"/>
            <a:r>
              <a:rPr lang="en-US" dirty="0" smtClean="0"/>
              <a:t>Detection and applicability rules of Win10 Feature Updates for intelligent targeting and compliance reports</a:t>
            </a:r>
          </a:p>
          <a:p>
            <a:pPr lvl="1"/>
            <a:r>
              <a:rPr lang="en-US" dirty="0" smtClean="0"/>
              <a:t>Peer-to-peer distribution for data transfer efficiencies for remote sites without Package Servers</a:t>
            </a:r>
            <a:endParaRPr lang="en-US" baseline="30000" dirty="0"/>
          </a:p>
          <a:p>
            <a:pPr marL="0" indent="0">
              <a:buNone/>
            </a:pPr>
            <a:r>
              <a:rPr lang="en-US" sz="2200" dirty="0">
                <a:solidFill>
                  <a:srgbClr val="D89102"/>
                </a:solidFill>
              </a:rPr>
              <a:t>Benefit to customers</a:t>
            </a:r>
          </a:p>
          <a:p>
            <a:pPr lvl="1"/>
            <a:r>
              <a:rPr lang="en-US" dirty="0" smtClean="0"/>
              <a:t>Central control and tracking of Win10 Feature Update rollouts</a:t>
            </a:r>
          </a:p>
          <a:p>
            <a:pPr lvl="1"/>
            <a:r>
              <a:rPr lang="en-US" dirty="0"/>
              <a:t>Single Patch framework and user experience to </a:t>
            </a:r>
            <a:r>
              <a:rPr lang="en-US" dirty="0" smtClean="0"/>
              <a:t>update all OS’es </a:t>
            </a:r>
            <a:r>
              <a:rPr lang="en-US" dirty="0"/>
              <a:t>and applications in the environment</a:t>
            </a:r>
          </a:p>
          <a:p>
            <a:pPr marL="274320" lvl="1" indent="0">
              <a:buNone/>
            </a:pPr>
            <a:endParaRPr lang="en-US" dirty="0"/>
          </a:p>
        </p:txBody>
      </p:sp>
      <p:sp>
        <p:nvSpPr>
          <p:cNvPr id="4" name="Footer Placeholder 3"/>
          <p:cNvSpPr>
            <a:spLocks noGrp="1"/>
          </p:cNvSpPr>
          <p:nvPr>
            <p:ph type="ftr" sz="quarter" idx="11"/>
          </p:nvPr>
        </p:nvSpPr>
        <p:spPr/>
        <p:txBody>
          <a:bodyPr/>
          <a:lstStyle/>
          <a:p>
            <a:r>
              <a:rPr lang="en-US" dirty="0" smtClean="0"/>
              <a:t>Copyright © 2016 Symantec Corporation</a:t>
            </a:r>
            <a:endParaRPr lang="en-US" dirty="0"/>
          </a:p>
        </p:txBody>
      </p:sp>
      <p:sp>
        <p:nvSpPr>
          <p:cNvPr id="5" name="Slide Number Placeholder 4"/>
          <p:cNvSpPr>
            <a:spLocks noGrp="1"/>
          </p:cNvSpPr>
          <p:nvPr>
            <p:ph type="sldNum" sz="quarter" idx="12"/>
          </p:nvPr>
        </p:nvSpPr>
        <p:spPr/>
        <p:txBody>
          <a:bodyPr/>
          <a:lstStyle/>
          <a:p>
            <a:fld id="{2D88F0F9-74A8-45E4-B405-052EDB68E8BD}" type="slidenum">
              <a:rPr lang="en-US" smtClean="0"/>
              <a:t>23</a:t>
            </a:fld>
            <a:endParaRPr lang="en-US"/>
          </a:p>
        </p:txBody>
      </p:sp>
    </p:spTree>
    <p:extLst>
      <p:ext uri="{BB962C8B-B14F-4D97-AF65-F5344CB8AC3E}">
        <p14:creationId xmlns:p14="http://schemas.microsoft.com/office/powerpoint/2010/main" val="2243930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Enhanced Support for Windows 10 Cumulative Updates (CU)</a:t>
            </a:r>
            <a:endParaRPr lang="en-US" dirty="0"/>
          </a:p>
        </p:txBody>
      </p:sp>
      <p:sp>
        <p:nvSpPr>
          <p:cNvPr id="3" name="Content Placeholder 2"/>
          <p:cNvSpPr>
            <a:spLocks noGrp="1"/>
          </p:cNvSpPr>
          <p:nvPr>
            <p:ph idx="1"/>
          </p:nvPr>
        </p:nvSpPr>
        <p:spPr/>
        <p:txBody>
          <a:bodyPr>
            <a:normAutofit/>
          </a:bodyPr>
          <a:lstStyle/>
          <a:p>
            <a:pPr marL="0" indent="0">
              <a:buNone/>
            </a:pPr>
            <a:r>
              <a:rPr lang="en-US" sz="2200" dirty="0">
                <a:solidFill>
                  <a:srgbClr val="D89102"/>
                </a:solidFill>
              </a:rPr>
              <a:t>Description of </a:t>
            </a:r>
            <a:r>
              <a:rPr lang="en-US" sz="2200" dirty="0" smtClean="0">
                <a:solidFill>
                  <a:srgbClr val="D89102"/>
                </a:solidFill>
              </a:rPr>
              <a:t>capabilities introduced </a:t>
            </a:r>
            <a:r>
              <a:rPr lang="en-US" sz="2200" dirty="0">
                <a:solidFill>
                  <a:srgbClr val="D89102"/>
                </a:solidFill>
              </a:rPr>
              <a:t>by </a:t>
            </a:r>
            <a:r>
              <a:rPr lang="en-US" sz="2200" dirty="0" smtClean="0">
                <a:solidFill>
                  <a:srgbClr val="D89102"/>
                </a:solidFill>
              </a:rPr>
              <a:t>Microsoft</a:t>
            </a:r>
          </a:p>
          <a:p>
            <a:pPr lvl="1"/>
            <a:r>
              <a:rPr lang="en-US" dirty="0" smtClean="0"/>
              <a:t>Cumulative security and reliability updates since edition’s GA or feature updates</a:t>
            </a:r>
          </a:p>
          <a:p>
            <a:pPr lvl="1"/>
            <a:r>
              <a:rPr lang="en-US" dirty="0" smtClean="0"/>
              <a:t>CU-s are growing in size too fast (~300MB in April, 700MB in June, ~900MB in September)</a:t>
            </a:r>
          </a:p>
          <a:p>
            <a:pPr lvl="1"/>
            <a:r>
              <a:rPr lang="en-US" dirty="0" smtClean="0"/>
              <a:t>Optimizations of the download size for future updates</a:t>
            </a:r>
          </a:p>
          <a:p>
            <a:pPr lvl="1"/>
            <a:r>
              <a:rPr lang="en-US" dirty="0" smtClean="0"/>
              <a:t>Public communication from Microsoft is expected in October 2016</a:t>
            </a:r>
            <a:endParaRPr lang="en-US" dirty="0"/>
          </a:p>
          <a:p>
            <a:pPr marL="0" indent="0">
              <a:buNone/>
            </a:pPr>
            <a:r>
              <a:rPr lang="en-US" sz="2200" dirty="0">
                <a:solidFill>
                  <a:srgbClr val="D89102"/>
                </a:solidFill>
              </a:rPr>
              <a:t>Description of </a:t>
            </a:r>
            <a:r>
              <a:rPr lang="en-US" sz="2200" dirty="0" smtClean="0">
                <a:solidFill>
                  <a:srgbClr val="D89102"/>
                </a:solidFill>
              </a:rPr>
              <a:t>enhancement in ITMS</a:t>
            </a:r>
          </a:p>
          <a:p>
            <a:pPr lvl="1"/>
            <a:r>
              <a:rPr lang="en-US" dirty="0" smtClean="0"/>
              <a:t>ITMS will support download size optimizations from Microsoft</a:t>
            </a:r>
          </a:p>
          <a:p>
            <a:pPr lvl="1"/>
            <a:r>
              <a:rPr lang="en-US" dirty="0"/>
              <a:t>Detection and applicability rules </a:t>
            </a:r>
            <a:r>
              <a:rPr lang="en-US" dirty="0" smtClean="0"/>
              <a:t>for Cumulative </a:t>
            </a:r>
            <a:r>
              <a:rPr lang="en-US" dirty="0"/>
              <a:t>Updates for intelligent targeting and compliance reports</a:t>
            </a:r>
          </a:p>
          <a:p>
            <a:pPr lvl="1"/>
            <a:r>
              <a:rPr lang="en-US" dirty="0" smtClean="0"/>
              <a:t>Peer-to-peer content distribution for locations where Package Server deployment is not feasible</a:t>
            </a:r>
            <a:r>
              <a:rPr lang="en-US" baseline="30000" dirty="0" smtClean="0"/>
              <a:t>*</a:t>
            </a:r>
            <a:endParaRPr lang="en-US" baseline="30000" dirty="0"/>
          </a:p>
        </p:txBody>
      </p:sp>
      <p:sp>
        <p:nvSpPr>
          <p:cNvPr id="4" name="Footer Placeholder 3"/>
          <p:cNvSpPr>
            <a:spLocks noGrp="1"/>
          </p:cNvSpPr>
          <p:nvPr>
            <p:ph type="ftr" sz="quarter" idx="11"/>
          </p:nvPr>
        </p:nvSpPr>
        <p:spPr/>
        <p:txBody>
          <a:bodyPr/>
          <a:lstStyle/>
          <a:p>
            <a:r>
              <a:rPr lang="en-US" dirty="0" smtClean="0"/>
              <a:t>Copyright © 2016 Symantec Corporation</a:t>
            </a:r>
            <a:endParaRPr lang="en-US" dirty="0"/>
          </a:p>
        </p:txBody>
      </p:sp>
      <p:sp>
        <p:nvSpPr>
          <p:cNvPr id="5" name="Slide Number Placeholder 4"/>
          <p:cNvSpPr>
            <a:spLocks noGrp="1"/>
          </p:cNvSpPr>
          <p:nvPr>
            <p:ph type="sldNum" sz="quarter" idx="12"/>
          </p:nvPr>
        </p:nvSpPr>
        <p:spPr/>
        <p:txBody>
          <a:bodyPr/>
          <a:lstStyle/>
          <a:p>
            <a:fld id="{2D88F0F9-74A8-45E4-B405-052EDB68E8BD}" type="slidenum">
              <a:rPr lang="en-US" smtClean="0"/>
              <a:t>24</a:t>
            </a:fld>
            <a:endParaRPr lang="en-US"/>
          </a:p>
        </p:txBody>
      </p:sp>
      <p:sp>
        <p:nvSpPr>
          <p:cNvPr id="6" name="TextBox 5"/>
          <p:cNvSpPr txBox="1"/>
          <p:nvPr/>
        </p:nvSpPr>
        <p:spPr>
          <a:xfrm>
            <a:off x="613714" y="6066393"/>
            <a:ext cx="3960972" cy="262779"/>
          </a:xfrm>
          <a:prstGeom prst="rect">
            <a:avLst/>
          </a:prstGeom>
          <a:noFill/>
        </p:spPr>
        <p:txBody>
          <a:bodyPr wrap="square" lIns="0" tIns="0" rIns="0" bIns="0" rtlCol="0">
            <a:noAutofit/>
          </a:bodyPr>
          <a:lstStyle/>
          <a:p>
            <a:pPr>
              <a:lnSpc>
                <a:spcPct val="90000"/>
              </a:lnSpc>
            </a:pPr>
            <a:r>
              <a:rPr lang="en-US" sz="1100" dirty="0" smtClean="0"/>
              <a:t>*  Estimated to be available in December 2016</a:t>
            </a:r>
          </a:p>
        </p:txBody>
      </p:sp>
    </p:spTree>
    <p:extLst>
      <p:ext uri="{BB962C8B-B14F-4D97-AF65-F5344CB8AC3E}">
        <p14:creationId xmlns:p14="http://schemas.microsoft.com/office/powerpoint/2010/main" val="2581131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2118" y="1589"/>
          <a:ext cx="2115" cy="1587"/>
        </p:xfrm>
        <a:graphic>
          <a:graphicData uri="http://schemas.openxmlformats.org/presentationml/2006/ole">
            <mc:AlternateContent xmlns:mc="http://schemas.openxmlformats.org/markup-compatibility/2006">
              <mc:Choice xmlns:v="urn:schemas-microsoft-com:vml" Requires="v">
                <p:oleObj spid="_x0000_s3097"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2118" y="1589"/>
                        <a:ext cx="2115" cy="1587"/>
                      </a:xfrm>
                      <a:prstGeom prst="rect">
                        <a:avLst/>
                      </a:prstGeom>
                    </p:spPr>
                  </p:pic>
                </p:oleObj>
              </mc:Fallback>
            </mc:AlternateContent>
          </a:graphicData>
        </a:graphic>
      </p:graphicFrame>
      <p:sp>
        <p:nvSpPr>
          <p:cNvPr id="7" name="Slide Number Placeholder 6"/>
          <p:cNvSpPr>
            <a:spLocks noGrp="1"/>
          </p:cNvSpPr>
          <p:nvPr>
            <p:ph type="sldNum" sz="quarter" idx="11"/>
          </p:nvPr>
        </p:nvSpPr>
        <p:spPr>
          <a:xfrm>
            <a:off x="11657012" y="6400800"/>
            <a:ext cx="150972" cy="187452"/>
          </a:xfrm>
        </p:spPr>
        <p:txBody>
          <a:bodyPr/>
          <a:lstStyle/>
          <a:p>
            <a:pPr>
              <a:defRPr/>
            </a:pPr>
            <a:fld id="{446C9BED-6FD4-4BA4-B6B0-4A26058AC9EF}" type="slidenum">
              <a:rPr lang="en-US" smtClean="0">
                <a:solidFill>
                  <a:schemeClr val="tx1"/>
                </a:solidFill>
              </a:rPr>
              <a:pPr>
                <a:defRPr/>
              </a:pPr>
              <a:t>25</a:t>
            </a:fld>
            <a:endParaRPr lang="en-US" dirty="0">
              <a:solidFill>
                <a:schemeClr val="tx1"/>
              </a:solidFill>
            </a:endParaRPr>
          </a:p>
        </p:txBody>
      </p:sp>
      <p:sp>
        <p:nvSpPr>
          <p:cNvPr id="11" name="Rectangle 2"/>
          <p:cNvSpPr>
            <a:spLocks noGrp="1" noChangeArrowheads="1"/>
          </p:cNvSpPr>
          <p:nvPr>
            <p:ph type="title"/>
          </p:nvPr>
        </p:nvSpPr>
        <p:spPr>
          <a:xfrm>
            <a:off x="609599" y="304800"/>
            <a:ext cx="10969625" cy="838200"/>
          </a:xfrm>
        </p:spPr>
        <p:txBody>
          <a:bodyPr/>
          <a:lstStyle/>
          <a:p>
            <a:r>
              <a:rPr lang="en-US" dirty="0" smtClean="0"/>
              <a:t>Peer Download Optimization in ITMS – Technical Details</a:t>
            </a:r>
            <a:endParaRPr lang="en-US" dirty="0"/>
          </a:p>
        </p:txBody>
      </p:sp>
      <p:grpSp>
        <p:nvGrpSpPr>
          <p:cNvPr id="13" name="Group 214"/>
          <p:cNvGrpSpPr>
            <a:grpSpLocks noChangeAspect="1"/>
          </p:cNvGrpSpPr>
          <p:nvPr/>
        </p:nvGrpSpPr>
        <p:grpSpPr bwMode="auto">
          <a:xfrm>
            <a:off x="1293812" y="1742244"/>
            <a:ext cx="609600" cy="872981"/>
            <a:chOff x="4493" y="1677"/>
            <a:chExt cx="574" cy="822"/>
          </a:xfrm>
        </p:grpSpPr>
        <p:sp>
          <p:nvSpPr>
            <p:cNvPr id="14" name="AutoShape 215"/>
            <p:cNvSpPr>
              <a:spLocks noChangeAspect="1" noChangeArrowheads="1" noTextEdit="1"/>
            </p:cNvSpPr>
            <p:nvPr/>
          </p:nvSpPr>
          <p:spPr bwMode="ltGray">
            <a:xfrm>
              <a:off x="4493" y="1677"/>
              <a:ext cx="574" cy="822"/>
            </a:xfrm>
            <a:prstGeom prst="rect">
              <a:avLst/>
            </a:prstGeom>
            <a:noFill/>
            <a:ln w="9525">
              <a:noFill/>
              <a:miter lim="800000"/>
              <a:headEnd/>
              <a:tailEnd/>
            </a:ln>
          </p:spPr>
          <p:txBody>
            <a:bodyPr/>
            <a:lstStyle/>
            <a:p>
              <a:endParaRPr lang="en-US"/>
            </a:p>
          </p:txBody>
        </p:sp>
        <p:sp>
          <p:nvSpPr>
            <p:cNvPr id="15" name="Freeform 216"/>
            <p:cNvSpPr>
              <a:spLocks/>
            </p:cNvSpPr>
            <p:nvPr/>
          </p:nvSpPr>
          <p:spPr bwMode="ltGray">
            <a:xfrm>
              <a:off x="4498" y="1684"/>
              <a:ext cx="564" cy="808"/>
            </a:xfrm>
            <a:custGeom>
              <a:avLst/>
              <a:gdLst/>
              <a:ahLst/>
              <a:cxnLst>
                <a:cxn ang="0">
                  <a:pos x="237" y="57"/>
                </a:cxn>
                <a:cxn ang="0">
                  <a:pos x="233" y="53"/>
                </a:cxn>
                <a:cxn ang="0">
                  <a:pos x="145" y="2"/>
                </a:cxn>
                <a:cxn ang="0">
                  <a:pos x="135" y="2"/>
                </a:cxn>
                <a:cxn ang="0">
                  <a:pos x="5" y="77"/>
                </a:cxn>
                <a:cxn ang="0">
                  <a:pos x="1" y="81"/>
                </a:cxn>
                <a:cxn ang="0">
                  <a:pos x="0" y="86"/>
                </a:cxn>
                <a:cxn ang="0">
                  <a:pos x="0" y="280"/>
                </a:cxn>
                <a:cxn ang="0">
                  <a:pos x="5" y="289"/>
                </a:cxn>
                <a:cxn ang="0">
                  <a:pos x="93" y="341"/>
                </a:cxn>
                <a:cxn ang="0">
                  <a:pos x="98" y="342"/>
                </a:cxn>
                <a:cxn ang="0">
                  <a:pos x="103" y="341"/>
                </a:cxn>
                <a:cxn ang="0">
                  <a:pos x="234" y="265"/>
                </a:cxn>
                <a:cxn ang="0">
                  <a:pos x="239" y="257"/>
                </a:cxn>
                <a:cxn ang="0">
                  <a:pos x="238" y="62"/>
                </a:cxn>
                <a:cxn ang="0">
                  <a:pos x="237" y="57"/>
                </a:cxn>
              </a:cxnLst>
              <a:rect l="0" t="0" r="r" b="b"/>
              <a:pathLst>
                <a:path w="239" h="342">
                  <a:moveTo>
                    <a:pt x="237" y="57"/>
                  </a:moveTo>
                  <a:cubicBezTo>
                    <a:pt x="236" y="56"/>
                    <a:pt x="235" y="54"/>
                    <a:pt x="233" y="53"/>
                  </a:cubicBezTo>
                  <a:cubicBezTo>
                    <a:pt x="145" y="2"/>
                    <a:pt x="145" y="2"/>
                    <a:pt x="145" y="2"/>
                  </a:cubicBezTo>
                  <a:cubicBezTo>
                    <a:pt x="142" y="0"/>
                    <a:pt x="138" y="0"/>
                    <a:pt x="135" y="2"/>
                  </a:cubicBezTo>
                  <a:cubicBezTo>
                    <a:pt x="5" y="77"/>
                    <a:pt x="5" y="77"/>
                    <a:pt x="5" y="77"/>
                  </a:cubicBezTo>
                  <a:cubicBezTo>
                    <a:pt x="4" y="78"/>
                    <a:pt x="2" y="79"/>
                    <a:pt x="1" y="81"/>
                  </a:cubicBezTo>
                  <a:cubicBezTo>
                    <a:pt x="1" y="82"/>
                    <a:pt x="0" y="84"/>
                    <a:pt x="0" y="86"/>
                  </a:cubicBezTo>
                  <a:cubicBezTo>
                    <a:pt x="0" y="280"/>
                    <a:pt x="0" y="280"/>
                    <a:pt x="0" y="280"/>
                  </a:cubicBezTo>
                  <a:cubicBezTo>
                    <a:pt x="0" y="284"/>
                    <a:pt x="2" y="287"/>
                    <a:pt x="5" y="289"/>
                  </a:cubicBezTo>
                  <a:cubicBezTo>
                    <a:pt x="93" y="341"/>
                    <a:pt x="93" y="341"/>
                    <a:pt x="93" y="341"/>
                  </a:cubicBezTo>
                  <a:cubicBezTo>
                    <a:pt x="95" y="341"/>
                    <a:pt x="96" y="342"/>
                    <a:pt x="98" y="342"/>
                  </a:cubicBezTo>
                  <a:cubicBezTo>
                    <a:pt x="100" y="342"/>
                    <a:pt x="102" y="341"/>
                    <a:pt x="103" y="341"/>
                  </a:cubicBezTo>
                  <a:cubicBezTo>
                    <a:pt x="234" y="265"/>
                    <a:pt x="234" y="265"/>
                    <a:pt x="234" y="265"/>
                  </a:cubicBezTo>
                  <a:cubicBezTo>
                    <a:pt x="236" y="264"/>
                    <a:pt x="239" y="260"/>
                    <a:pt x="239" y="257"/>
                  </a:cubicBezTo>
                  <a:cubicBezTo>
                    <a:pt x="238" y="62"/>
                    <a:pt x="238" y="62"/>
                    <a:pt x="238" y="62"/>
                  </a:cubicBezTo>
                  <a:cubicBezTo>
                    <a:pt x="238" y="61"/>
                    <a:pt x="238" y="59"/>
                    <a:pt x="237" y="57"/>
                  </a:cubicBezTo>
                  <a:close/>
                </a:path>
              </a:pathLst>
            </a:custGeom>
            <a:noFill/>
            <a:ln w="22225" cap="flat">
              <a:solidFill>
                <a:srgbClr val="333333"/>
              </a:solidFill>
              <a:prstDash val="solid"/>
              <a:round/>
              <a:headEnd/>
              <a:tailEnd/>
            </a:ln>
          </p:spPr>
          <p:txBody>
            <a:bodyPr/>
            <a:lstStyle/>
            <a:p>
              <a:endParaRPr lang="en-US"/>
            </a:p>
          </p:txBody>
        </p:sp>
        <p:sp>
          <p:nvSpPr>
            <p:cNvPr id="16" name="Freeform 217"/>
            <p:cNvSpPr>
              <a:spLocks/>
            </p:cNvSpPr>
            <p:nvPr/>
          </p:nvSpPr>
          <p:spPr bwMode="ltGray">
            <a:xfrm>
              <a:off x="4498" y="1876"/>
              <a:ext cx="231" cy="616"/>
            </a:xfrm>
            <a:custGeom>
              <a:avLst/>
              <a:gdLst/>
              <a:ahLst/>
              <a:cxnLst>
                <a:cxn ang="0">
                  <a:pos x="98" y="261"/>
                </a:cxn>
                <a:cxn ang="0">
                  <a:pos x="98" y="58"/>
                </a:cxn>
                <a:cxn ang="0">
                  <a:pos x="1" y="0"/>
                </a:cxn>
                <a:cxn ang="0">
                  <a:pos x="0" y="6"/>
                </a:cxn>
                <a:cxn ang="0">
                  <a:pos x="0" y="199"/>
                </a:cxn>
                <a:cxn ang="0">
                  <a:pos x="5" y="208"/>
                </a:cxn>
                <a:cxn ang="0">
                  <a:pos x="93" y="260"/>
                </a:cxn>
                <a:cxn ang="0">
                  <a:pos x="98" y="261"/>
                </a:cxn>
              </a:cxnLst>
              <a:rect l="0" t="0" r="r" b="b"/>
              <a:pathLst>
                <a:path w="98" h="261">
                  <a:moveTo>
                    <a:pt x="98" y="261"/>
                  </a:moveTo>
                  <a:cubicBezTo>
                    <a:pt x="98" y="58"/>
                    <a:pt x="98" y="58"/>
                    <a:pt x="98" y="58"/>
                  </a:cubicBezTo>
                  <a:cubicBezTo>
                    <a:pt x="1" y="0"/>
                    <a:pt x="1" y="0"/>
                    <a:pt x="1" y="0"/>
                  </a:cubicBezTo>
                  <a:cubicBezTo>
                    <a:pt x="1" y="1"/>
                    <a:pt x="0" y="4"/>
                    <a:pt x="0" y="6"/>
                  </a:cubicBezTo>
                  <a:cubicBezTo>
                    <a:pt x="0" y="199"/>
                    <a:pt x="0" y="199"/>
                    <a:pt x="0" y="199"/>
                  </a:cubicBezTo>
                  <a:cubicBezTo>
                    <a:pt x="0" y="203"/>
                    <a:pt x="2" y="206"/>
                    <a:pt x="5" y="208"/>
                  </a:cubicBezTo>
                  <a:cubicBezTo>
                    <a:pt x="93" y="260"/>
                    <a:pt x="93" y="260"/>
                    <a:pt x="93" y="260"/>
                  </a:cubicBezTo>
                  <a:cubicBezTo>
                    <a:pt x="94" y="260"/>
                    <a:pt x="96" y="261"/>
                    <a:pt x="98" y="261"/>
                  </a:cubicBezTo>
                  <a:close/>
                </a:path>
              </a:pathLst>
            </a:custGeom>
            <a:solidFill>
              <a:srgbClr val="CCCCCC"/>
            </a:solidFill>
            <a:ln w="9525">
              <a:noFill/>
              <a:round/>
              <a:headEnd/>
              <a:tailEnd/>
            </a:ln>
          </p:spPr>
          <p:txBody>
            <a:bodyPr/>
            <a:lstStyle/>
            <a:p>
              <a:endParaRPr lang="en-US"/>
            </a:p>
          </p:txBody>
        </p:sp>
        <p:sp>
          <p:nvSpPr>
            <p:cNvPr id="17" name="Freeform 218"/>
            <p:cNvSpPr>
              <a:spLocks/>
            </p:cNvSpPr>
            <p:nvPr/>
          </p:nvSpPr>
          <p:spPr bwMode="ltGray">
            <a:xfrm>
              <a:off x="4510" y="1906"/>
              <a:ext cx="200" cy="326"/>
            </a:xfrm>
            <a:custGeom>
              <a:avLst/>
              <a:gdLst/>
              <a:ahLst/>
              <a:cxnLst>
                <a:cxn ang="0">
                  <a:pos x="0" y="0"/>
                </a:cxn>
                <a:cxn ang="0">
                  <a:pos x="200" y="116"/>
                </a:cxn>
                <a:cxn ang="0">
                  <a:pos x="200" y="326"/>
                </a:cxn>
                <a:cxn ang="0">
                  <a:pos x="0" y="210"/>
                </a:cxn>
                <a:cxn ang="0">
                  <a:pos x="0" y="0"/>
                </a:cxn>
              </a:cxnLst>
              <a:rect l="0" t="0" r="r" b="b"/>
              <a:pathLst>
                <a:path w="200" h="326">
                  <a:moveTo>
                    <a:pt x="0" y="0"/>
                  </a:moveTo>
                  <a:lnTo>
                    <a:pt x="200" y="116"/>
                  </a:lnTo>
                  <a:lnTo>
                    <a:pt x="200" y="326"/>
                  </a:lnTo>
                  <a:lnTo>
                    <a:pt x="0" y="210"/>
                  </a:lnTo>
                  <a:lnTo>
                    <a:pt x="0" y="0"/>
                  </a:lnTo>
                  <a:close/>
                </a:path>
              </a:pathLst>
            </a:custGeom>
            <a:solidFill>
              <a:srgbClr val="666666"/>
            </a:solidFill>
            <a:ln w="9525">
              <a:noFill/>
              <a:round/>
              <a:headEnd/>
              <a:tailEnd/>
            </a:ln>
          </p:spPr>
          <p:txBody>
            <a:bodyPr/>
            <a:lstStyle/>
            <a:p>
              <a:endParaRPr lang="en-US"/>
            </a:p>
          </p:txBody>
        </p:sp>
        <p:sp>
          <p:nvSpPr>
            <p:cNvPr id="18" name="Freeform 219"/>
            <p:cNvSpPr>
              <a:spLocks/>
            </p:cNvSpPr>
            <p:nvPr/>
          </p:nvSpPr>
          <p:spPr bwMode="ltGray">
            <a:xfrm>
              <a:off x="4510" y="1906"/>
              <a:ext cx="200" cy="326"/>
            </a:xfrm>
            <a:custGeom>
              <a:avLst/>
              <a:gdLst/>
              <a:ahLst/>
              <a:cxnLst>
                <a:cxn ang="0">
                  <a:pos x="4" y="3"/>
                </a:cxn>
                <a:cxn ang="0">
                  <a:pos x="4" y="206"/>
                </a:cxn>
                <a:cxn ang="0">
                  <a:pos x="200" y="319"/>
                </a:cxn>
                <a:cxn ang="0">
                  <a:pos x="200" y="326"/>
                </a:cxn>
                <a:cxn ang="0">
                  <a:pos x="0" y="210"/>
                </a:cxn>
                <a:cxn ang="0">
                  <a:pos x="0" y="0"/>
                </a:cxn>
                <a:cxn ang="0">
                  <a:pos x="4" y="3"/>
                </a:cxn>
              </a:cxnLst>
              <a:rect l="0" t="0" r="r" b="b"/>
              <a:pathLst>
                <a:path w="200" h="326">
                  <a:moveTo>
                    <a:pt x="4" y="3"/>
                  </a:moveTo>
                  <a:lnTo>
                    <a:pt x="4" y="206"/>
                  </a:lnTo>
                  <a:lnTo>
                    <a:pt x="200" y="319"/>
                  </a:lnTo>
                  <a:lnTo>
                    <a:pt x="200" y="326"/>
                  </a:lnTo>
                  <a:lnTo>
                    <a:pt x="0" y="210"/>
                  </a:lnTo>
                  <a:lnTo>
                    <a:pt x="0" y="0"/>
                  </a:lnTo>
                  <a:lnTo>
                    <a:pt x="4" y="3"/>
                  </a:lnTo>
                  <a:close/>
                </a:path>
              </a:pathLst>
            </a:custGeom>
            <a:solidFill>
              <a:srgbClr val="FFFFFF"/>
            </a:solidFill>
            <a:ln w="9525">
              <a:noFill/>
              <a:round/>
              <a:headEnd/>
              <a:tailEnd/>
            </a:ln>
          </p:spPr>
          <p:txBody>
            <a:bodyPr/>
            <a:lstStyle/>
            <a:p>
              <a:endParaRPr lang="en-US"/>
            </a:p>
          </p:txBody>
        </p:sp>
        <p:sp>
          <p:nvSpPr>
            <p:cNvPr id="19" name="Line 220"/>
            <p:cNvSpPr>
              <a:spLocks noChangeShapeType="1"/>
            </p:cNvSpPr>
            <p:nvPr/>
          </p:nvSpPr>
          <p:spPr bwMode="ltGray">
            <a:xfrm>
              <a:off x="4536" y="1975"/>
              <a:ext cx="160" cy="87"/>
            </a:xfrm>
            <a:prstGeom prst="line">
              <a:avLst/>
            </a:prstGeom>
            <a:noFill/>
            <a:ln w="11113" cap="rnd">
              <a:solidFill>
                <a:srgbClr val="000000"/>
              </a:solidFill>
              <a:miter lim="800000"/>
              <a:headEnd/>
              <a:tailEnd/>
            </a:ln>
          </p:spPr>
          <p:txBody>
            <a:bodyPr/>
            <a:lstStyle/>
            <a:p>
              <a:endParaRPr lang="en-US"/>
            </a:p>
          </p:txBody>
        </p:sp>
        <p:sp>
          <p:nvSpPr>
            <p:cNvPr id="20" name="Line 221"/>
            <p:cNvSpPr>
              <a:spLocks noChangeShapeType="1"/>
            </p:cNvSpPr>
            <p:nvPr/>
          </p:nvSpPr>
          <p:spPr bwMode="ltGray">
            <a:xfrm>
              <a:off x="4536" y="2029"/>
              <a:ext cx="160" cy="87"/>
            </a:xfrm>
            <a:prstGeom prst="line">
              <a:avLst/>
            </a:prstGeom>
            <a:noFill/>
            <a:ln w="11113" cap="rnd">
              <a:solidFill>
                <a:srgbClr val="000000"/>
              </a:solidFill>
              <a:miter lim="800000"/>
              <a:headEnd/>
              <a:tailEnd/>
            </a:ln>
          </p:spPr>
          <p:txBody>
            <a:bodyPr/>
            <a:lstStyle/>
            <a:p>
              <a:endParaRPr lang="en-US"/>
            </a:p>
          </p:txBody>
        </p:sp>
        <p:sp>
          <p:nvSpPr>
            <p:cNvPr id="21" name="Line 222"/>
            <p:cNvSpPr>
              <a:spLocks noChangeShapeType="1"/>
            </p:cNvSpPr>
            <p:nvPr/>
          </p:nvSpPr>
          <p:spPr bwMode="ltGray">
            <a:xfrm>
              <a:off x="4536" y="2079"/>
              <a:ext cx="160" cy="87"/>
            </a:xfrm>
            <a:prstGeom prst="line">
              <a:avLst/>
            </a:prstGeom>
            <a:noFill/>
            <a:ln w="11113" cap="rnd">
              <a:solidFill>
                <a:srgbClr val="000000"/>
              </a:solidFill>
              <a:miter lim="800000"/>
              <a:headEnd/>
              <a:tailEnd/>
            </a:ln>
          </p:spPr>
          <p:txBody>
            <a:bodyPr/>
            <a:lstStyle/>
            <a:p>
              <a:endParaRPr lang="en-US"/>
            </a:p>
          </p:txBody>
        </p:sp>
        <p:sp>
          <p:nvSpPr>
            <p:cNvPr id="22" name="Freeform 223"/>
            <p:cNvSpPr>
              <a:spLocks/>
            </p:cNvSpPr>
            <p:nvPr/>
          </p:nvSpPr>
          <p:spPr bwMode="ltGray">
            <a:xfrm>
              <a:off x="4510" y="2140"/>
              <a:ext cx="196" cy="130"/>
            </a:xfrm>
            <a:custGeom>
              <a:avLst/>
              <a:gdLst/>
              <a:ahLst/>
              <a:cxnLst>
                <a:cxn ang="0">
                  <a:pos x="5" y="2"/>
                </a:cxn>
                <a:cxn ang="0">
                  <a:pos x="0" y="4"/>
                </a:cxn>
                <a:cxn ang="0">
                  <a:pos x="4" y="12"/>
                </a:cxn>
                <a:cxn ang="0">
                  <a:pos x="79" y="54"/>
                </a:cxn>
                <a:cxn ang="0">
                  <a:pos x="83" y="52"/>
                </a:cxn>
                <a:cxn ang="0">
                  <a:pos x="79" y="44"/>
                </a:cxn>
                <a:cxn ang="0">
                  <a:pos x="5" y="2"/>
                </a:cxn>
              </a:cxnLst>
              <a:rect l="0" t="0" r="r" b="b"/>
              <a:pathLst>
                <a:path w="83" h="55">
                  <a:moveTo>
                    <a:pt x="5" y="2"/>
                  </a:moveTo>
                  <a:cubicBezTo>
                    <a:pt x="2" y="0"/>
                    <a:pt x="0" y="1"/>
                    <a:pt x="0" y="4"/>
                  </a:cubicBezTo>
                  <a:cubicBezTo>
                    <a:pt x="0" y="7"/>
                    <a:pt x="2" y="10"/>
                    <a:pt x="4" y="12"/>
                  </a:cubicBezTo>
                  <a:cubicBezTo>
                    <a:pt x="79" y="54"/>
                    <a:pt x="79" y="54"/>
                    <a:pt x="79" y="54"/>
                  </a:cubicBezTo>
                  <a:cubicBezTo>
                    <a:pt x="81" y="55"/>
                    <a:pt x="83" y="54"/>
                    <a:pt x="83" y="52"/>
                  </a:cubicBezTo>
                  <a:cubicBezTo>
                    <a:pt x="83" y="49"/>
                    <a:pt x="81" y="45"/>
                    <a:pt x="79" y="44"/>
                  </a:cubicBezTo>
                  <a:lnTo>
                    <a:pt x="5" y="2"/>
                  </a:lnTo>
                  <a:close/>
                </a:path>
              </a:pathLst>
            </a:custGeom>
            <a:solidFill>
              <a:srgbClr val="666666"/>
            </a:solidFill>
            <a:ln w="9525">
              <a:noFill/>
              <a:round/>
              <a:headEnd/>
              <a:tailEnd/>
            </a:ln>
          </p:spPr>
          <p:txBody>
            <a:bodyPr/>
            <a:lstStyle/>
            <a:p>
              <a:endParaRPr lang="en-US"/>
            </a:p>
          </p:txBody>
        </p:sp>
        <p:sp>
          <p:nvSpPr>
            <p:cNvPr id="23" name="Freeform 224"/>
            <p:cNvSpPr>
              <a:spLocks/>
            </p:cNvSpPr>
            <p:nvPr/>
          </p:nvSpPr>
          <p:spPr bwMode="ltGray">
            <a:xfrm>
              <a:off x="4500" y="1684"/>
              <a:ext cx="558" cy="329"/>
            </a:xfrm>
            <a:custGeom>
              <a:avLst/>
              <a:gdLst/>
              <a:ahLst/>
              <a:cxnLst>
                <a:cxn ang="0">
                  <a:pos x="232" y="54"/>
                </a:cxn>
                <a:cxn ang="0">
                  <a:pos x="144" y="2"/>
                </a:cxn>
                <a:cxn ang="0">
                  <a:pos x="144" y="2"/>
                </a:cxn>
                <a:cxn ang="0">
                  <a:pos x="134" y="2"/>
                </a:cxn>
                <a:cxn ang="0">
                  <a:pos x="134" y="2"/>
                </a:cxn>
                <a:cxn ang="0">
                  <a:pos x="4" y="77"/>
                </a:cxn>
                <a:cxn ang="0">
                  <a:pos x="0" y="81"/>
                </a:cxn>
                <a:cxn ang="0">
                  <a:pos x="97" y="139"/>
                </a:cxn>
                <a:cxn ang="0">
                  <a:pos x="236" y="58"/>
                </a:cxn>
                <a:cxn ang="0">
                  <a:pos x="232" y="54"/>
                </a:cxn>
              </a:cxnLst>
              <a:rect l="0" t="0" r="r" b="b"/>
              <a:pathLst>
                <a:path w="236" h="139">
                  <a:moveTo>
                    <a:pt x="232" y="54"/>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3" y="78"/>
                    <a:pt x="1" y="79"/>
                    <a:pt x="0" y="81"/>
                  </a:cubicBezTo>
                  <a:cubicBezTo>
                    <a:pt x="97" y="139"/>
                    <a:pt x="97" y="139"/>
                    <a:pt x="97" y="139"/>
                  </a:cubicBezTo>
                  <a:cubicBezTo>
                    <a:pt x="236" y="58"/>
                    <a:pt x="236" y="58"/>
                    <a:pt x="236" y="58"/>
                  </a:cubicBezTo>
                  <a:cubicBezTo>
                    <a:pt x="235" y="56"/>
                    <a:pt x="234" y="55"/>
                    <a:pt x="232" y="54"/>
                  </a:cubicBezTo>
                  <a:close/>
                </a:path>
              </a:pathLst>
            </a:custGeom>
            <a:solidFill>
              <a:srgbClr val="E3E3E3"/>
            </a:solidFill>
            <a:ln w="9525">
              <a:noFill/>
              <a:round/>
              <a:headEnd/>
              <a:tailEnd/>
            </a:ln>
          </p:spPr>
          <p:txBody>
            <a:bodyPr/>
            <a:lstStyle/>
            <a:p>
              <a:endParaRPr lang="en-US"/>
            </a:p>
          </p:txBody>
        </p:sp>
        <p:sp>
          <p:nvSpPr>
            <p:cNvPr id="24" name="Freeform 225"/>
            <p:cNvSpPr>
              <a:spLocks/>
            </p:cNvSpPr>
            <p:nvPr/>
          </p:nvSpPr>
          <p:spPr bwMode="ltGray">
            <a:xfrm>
              <a:off x="4729" y="1821"/>
              <a:ext cx="331" cy="671"/>
            </a:xfrm>
            <a:custGeom>
              <a:avLst/>
              <a:gdLst/>
              <a:ahLst/>
              <a:cxnLst>
                <a:cxn ang="0">
                  <a:pos x="0" y="81"/>
                </a:cxn>
                <a:cxn ang="0">
                  <a:pos x="0" y="284"/>
                </a:cxn>
                <a:cxn ang="0">
                  <a:pos x="5" y="283"/>
                </a:cxn>
                <a:cxn ang="0">
                  <a:pos x="135" y="208"/>
                </a:cxn>
                <a:cxn ang="0">
                  <a:pos x="140" y="199"/>
                </a:cxn>
                <a:cxn ang="0">
                  <a:pos x="140" y="5"/>
                </a:cxn>
                <a:cxn ang="0">
                  <a:pos x="139" y="0"/>
                </a:cxn>
                <a:cxn ang="0">
                  <a:pos x="0" y="81"/>
                </a:cxn>
              </a:cxnLst>
              <a:rect l="0" t="0" r="r" b="b"/>
              <a:pathLst>
                <a:path w="140" h="284">
                  <a:moveTo>
                    <a:pt x="0" y="81"/>
                  </a:moveTo>
                  <a:cubicBezTo>
                    <a:pt x="0" y="284"/>
                    <a:pt x="0" y="284"/>
                    <a:pt x="0" y="284"/>
                  </a:cubicBezTo>
                  <a:cubicBezTo>
                    <a:pt x="2" y="284"/>
                    <a:pt x="4" y="284"/>
                    <a:pt x="5" y="283"/>
                  </a:cubicBezTo>
                  <a:cubicBezTo>
                    <a:pt x="135" y="208"/>
                    <a:pt x="135" y="208"/>
                    <a:pt x="135" y="208"/>
                  </a:cubicBezTo>
                  <a:cubicBezTo>
                    <a:pt x="138" y="206"/>
                    <a:pt x="140" y="203"/>
                    <a:pt x="140" y="199"/>
                  </a:cubicBezTo>
                  <a:cubicBezTo>
                    <a:pt x="140" y="5"/>
                    <a:pt x="140" y="5"/>
                    <a:pt x="140" y="5"/>
                  </a:cubicBezTo>
                  <a:cubicBezTo>
                    <a:pt x="140" y="3"/>
                    <a:pt x="140" y="2"/>
                    <a:pt x="139" y="0"/>
                  </a:cubicBezTo>
                  <a:lnTo>
                    <a:pt x="0" y="81"/>
                  </a:lnTo>
                  <a:close/>
                </a:path>
              </a:pathLst>
            </a:custGeom>
            <a:solidFill>
              <a:srgbClr val="666666"/>
            </a:solidFill>
            <a:ln w="9525">
              <a:noFill/>
              <a:round/>
              <a:headEnd/>
              <a:tailEnd/>
            </a:ln>
          </p:spPr>
          <p:txBody>
            <a:bodyPr/>
            <a:lstStyle/>
            <a:p>
              <a:endParaRPr lang="en-US"/>
            </a:p>
          </p:txBody>
        </p:sp>
      </p:grpSp>
      <p:grpSp>
        <p:nvGrpSpPr>
          <p:cNvPr id="25" name="Group 140"/>
          <p:cNvGrpSpPr>
            <a:grpSpLocks noChangeAspect="1"/>
          </p:cNvGrpSpPr>
          <p:nvPr/>
        </p:nvGrpSpPr>
        <p:grpSpPr bwMode="auto">
          <a:xfrm>
            <a:off x="2030792" y="4421926"/>
            <a:ext cx="785670" cy="757753"/>
            <a:chOff x="4344" y="1613"/>
            <a:chExt cx="985" cy="950"/>
          </a:xfrm>
        </p:grpSpPr>
        <p:sp>
          <p:nvSpPr>
            <p:cNvPr id="26" name="AutoShape 141"/>
            <p:cNvSpPr>
              <a:spLocks noChangeAspect="1" noChangeArrowheads="1" noTextEdit="1"/>
            </p:cNvSpPr>
            <p:nvPr/>
          </p:nvSpPr>
          <p:spPr bwMode="ltGray">
            <a:xfrm>
              <a:off x="4344" y="1613"/>
              <a:ext cx="985" cy="950"/>
            </a:xfrm>
            <a:prstGeom prst="rect">
              <a:avLst/>
            </a:prstGeom>
            <a:noFill/>
            <a:ln w="9525">
              <a:noFill/>
              <a:miter lim="800000"/>
              <a:headEnd/>
              <a:tailEnd/>
            </a:ln>
          </p:spPr>
          <p:txBody>
            <a:bodyPr/>
            <a:lstStyle/>
            <a:p>
              <a:endParaRPr lang="en-US"/>
            </a:p>
          </p:txBody>
        </p:sp>
        <p:sp>
          <p:nvSpPr>
            <p:cNvPr id="27" name="Freeform 142"/>
            <p:cNvSpPr>
              <a:spLocks/>
            </p:cNvSpPr>
            <p:nvPr/>
          </p:nvSpPr>
          <p:spPr bwMode="ltGray">
            <a:xfrm>
              <a:off x="4471" y="2166"/>
              <a:ext cx="256" cy="172"/>
            </a:xfrm>
            <a:custGeom>
              <a:avLst/>
              <a:gdLst/>
              <a:ahLst/>
              <a:cxnLst>
                <a:cxn ang="0">
                  <a:pos x="101" y="30"/>
                </a:cxn>
                <a:cxn ang="0">
                  <a:pos x="58" y="6"/>
                </a:cxn>
                <a:cxn ang="0">
                  <a:pos x="25" y="6"/>
                </a:cxn>
                <a:cxn ang="0">
                  <a:pos x="7" y="16"/>
                </a:cxn>
                <a:cxn ang="0">
                  <a:pos x="0" y="24"/>
                </a:cxn>
                <a:cxn ang="0">
                  <a:pos x="0" y="24"/>
                </a:cxn>
                <a:cxn ang="0">
                  <a:pos x="0" y="26"/>
                </a:cxn>
                <a:cxn ang="0">
                  <a:pos x="0" y="33"/>
                </a:cxn>
                <a:cxn ang="0">
                  <a:pos x="0" y="33"/>
                </a:cxn>
                <a:cxn ang="0">
                  <a:pos x="7" y="43"/>
                </a:cxn>
                <a:cxn ang="0">
                  <a:pos x="38" y="61"/>
                </a:cxn>
                <a:cxn ang="0">
                  <a:pos x="49" y="67"/>
                </a:cxn>
                <a:cxn ang="0">
                  <a:pos x="80" y="69"/>
                </a:cxn>
                <a:cxn ang="0">
                  <a:pos x="83" y="67"/>
                </a:cxn>
                <a:cxn ang="0">
                  <a:pos x="101" y="57"/>
                </a:cxn>
                <a:cxn ang="0">
                  <a:pos x="108" y="47"/>
                </a:cxn>
                <a:cxn ang="0">
                  <a:pos x="108" y="47"/>
                </a:cxn>
                <a:cxn ang="0">
                  <a:pos x="108" y="40"/>
                </a:cxn>
                <a:cxn ang="0">
                  <a:pos x="101" y="30"/>
                </a:cxn>
              </a:cxnLst>
              <a:rect l="0" t="0" r="r" b="b"/>
              <a:pathLst>
                <a:path w="108" h="73">
                  <a:moveTo>
                    <a:pt x="101" y="30"/>
                  </a:moveTo>
                  <a:cubicBezTo>
                    <a:pt x="58" y="6"/>
                    <a:pt x="58" y="6"/>
                    <a:pt x="58" y="6"/>
                  </a:cubicBezTo>
                  <a:cubicBezTo>
                    <a:pt x="49" y="0"/>
                    <a:pt x="34" y="0"/>
                    <a:pt x="25" y="6"/>
                  </a:cubicBezTo>
                  <a:cubicBezTo>
                    <a:pt x="7" y="16"/>
                    <a:pt x="7" y="16"/>
                    <a:pt x="7" y="16"/>
                  </a:cubicBezTo>
                  <a:cubicBezTo>
                    <a:pt x="3" y="18"/>
                    <a:pt x="1" y="21"/>
                    <a:pt x="0" y="24"/>
                  </a:cubicBezTo>
                  <a:cubicBezTo>
                    <a:pt x="0" y="24"/>
                    <a:pt x="0" y="24"/>
                    <a:pt x="0" y="24"/>
                  </a:cubicBezTo>
                  <a:cubicBezTo>
                    <a:pt x="0" y="24"/>
                    <a:pt x="0" y="25"/>
                    <a:pt x="0" y="26"/>
                  </a:cubicBezTo>
                  <a:cubicBezTo>
                    <a:pt x="0" y="33"/>
                    <a:pt x="0" y="33"/>
                    <a:pt x="0" y="33"/>
                  </a:cubicBezTo>
                  <a:cubicBezTo>
                    <a:pt x="0" y="33"/>
                    <a:pt x="0" y="33"/>
                    <a:pt x="0" y="33"/>
                  </a:cubicBezTo>
                  <a:cubicBezTo>
                    <a:pt x="0" y="37"/>
                    <a:pt x="2" y="40"/>
                    <a:pt x="7" y="43"/>
                  </a:cubicBezTo>
                  <a:cubicBezTo>
                    <a:pt x="38" y="61"/>
                    <a:pt x="38" y="61"/>
                    <a:pt x="38" y="61"/>
                  </a:cubicBezTo>
                  <a:cubicBezTo>
                    <a:pt x="49" y="67"/>
                    <a:pt x="49" y="67"/>
                    <a:pt x="49" y="67"/>
                  </a:cubicBezTo>
                  <a:cubicBezTo>
                    <a:pt x="58" y="72"/>
                    <a:pt x="71" y="73"/>
                    <a:pt x="80" y="69"/>
                  </a:cubicBezTo>
                  <a:cubicBezTo>
                    <a:pt x="81" y="68"/>
                    <a:pt x="82" y="68"/>
                    <a:pt x="83" y="67"/>
                  </a:cubicBezTo>
                  <a:cubicBezTo>
                    <a:pt x="101" y="57"/>
                    <a:pt x="101" y="57"/>
                    <a:pt x="101" y="57"/>
                  </a:cubicBezTo>
                  <a:cubicBezTo>
                    <a:pt x="105" y="54"/>
                    <a:pt x="108" y="51"/>
                    <a:pt x="108" y="47"/>
                  </a:cubicBezTo>
                  <a:cubicBezTo>
                    <a:pt x="108" y="47"/>
                    <a:pt x="108" y="47"/>
                    <a:pt x="108" y="47"/>
                  </a:cubicBezTo>
                  <a:cubicBezTo>
                    <a:pt x="108" y="40"/>
                    <a:pt x="108" y="40"/>
                    <a:pt x="108" y="40"/>
                  </a:cubicBezTo>
                  <a:cubicBezTo>
                    <a:pt x="108" y="36"/>
                    <a:pt x="105" y="33"/>
                    <a:pt x="101" y="30"/>
                  </a:cubicBezTo>
                  <a:close/>
                </a:path>
              </a:pathLst>
            </a:custGeom>
            <a:noFill/>
            <a:ln w="23813" cap="flat">
              <a:solidFill>
                <a:srgbClr val="333333"/>
              </a:solidFill>
              <a:prstDash val="solid"/>
              <a:round/>
              <a:headEnd/>
              <a:tailEnd/>
            </a:ln>
          </p:spPr>
          <p:txBody>
            <a:bodyPr/>
            <a:lstStyle/>
            <a:p>
              <a:endParaRPr lang="en-US"/>
            </a:p>
          </p:txBody>
        </p:sp>
        <p:sp>
          <p:nvSpPr>
            <p:cNvPr id="28" name="Freeform 143"/>
            <p:cNvSpPr>
              <a:spLocks/>
            </p:cNvSpPr>
            <p:nvPr/>
          </p:nvSpPr>
          <p:spPr bwMode="ltGray">
            <a:xfrm>
              <a:off x="4471" y="2227"/>
              <a:ext cx="256" cy="111"/>
            </a:xfrm>
            <a:custGeom>
              <a:avLst/>
              <a:gdLst/>
              <a:ahLst/>
              <a:cxnLst>
                <a:cxn ang="0">
                  <a:pos x="105" y="20"/>
                </a:cxn>
                <a:cxn ang="0">
                  <a:pos x="101" y="23"/>
                </a:cxn>
                <a:cxn ang="0">
                  <a:pos x="83" y="34"/>
                </a:cxn>
                <a:cxn ang="0">
                  <a:pos x="80" y="35"/>
                </a:cxn>
                <a:cxn ang="0">
                  <a:pos x="49" y="34"/>
                </a:cxn>
                <a:cxn ang="0">
                  <a:pos x="38" y="27"/>
                </a:cxn>
                <a:cxn ang="0">
                  <a:pos x="7" y="9"/>
                </a:cxn>
                <a:cxn ang="0">
                  <a:pos x="2" y="5"/>
                </a:cxn>
                <a:cxn ang="0">
                  <a:pos x="0" y="0"/>
                </a:cxn>
                <a:cxn ang="0">
                  <a:pos x="0" y="7"/>
                </a:cxn>
                <a:cxn ang="0">
                  <a:pos x="0" y="7"/>
                </a:cxn>
                <a:cxn ang="0">
                  <a:pos x="7" y="17"/>
                </a:cxn>
                <a:cxn ang="0">
                  <a:pos x="38" y="35"/>
                </a:cxn>
                <a:cxn ang="0">
                  <a:pos x="49" y="41"/>
                </a:cxn>
                <a:cxn ang="0">
                  <a:pos x="80" y="43"/>
                </a:cxn>
                <a:cxn ang="0">
                  <a:pos x="83" y="41"/>
                </a:cxn>
                <a:cxn ang="0">
                  <a:pos x="101" y="31"/>
                </a:cxn>
                <a:cxn ang="0">
                  <a:pos x="108" y="21"/>
                </a:cxn>
                <a:cxn ang="0">
                  <a:pos x="108" y="21"/>
                </a:cxn>
                <a:cxn ang="0">
                  <a:pos x="108" y="14"/>
                </a:cxn>
                <a:cxn ang="0">
                  <a:pos x="105" y="20"/>
                </a:cxn>
              </a:cxnLst>
              <a:rect l="0" t="0" r="r" b="b"/>
              <a:pathLst>
                <a:path w="108" h="47">
                  <a:moveTo>
                    <a:pt x="105" y="20"/>
                  </a:moveTo>
                  <a:cubicBezTo>
                    <a:pt x="104" y="21"/>
                    <a:pt x="103" y="22"/>
                    <a:pt x="101" y="23"/>
                  </a:cubicBezTo>
                  <a:cubicBezTo>
                    <a:pt x="83" y="34"/>
                    <a:pt x="83" y="34"/>
                    <a:pt x="83" y="34"/>
                  </a:cubicBezTo>
                  <a:cubicBezTo>
                    <a:pt x="82" y="34"/>
                    <a:pt x="81" y="35"/>
                    <a:pt x="80" y="35"/>
                  </a:cubicBezTo>
                  <a:cubicBezTo>
                    <a:pt x="71" y="39"/>
                    <a:pt x="58" y="39"/>
                    <a:pt x="49" y="34"/>
                  </a:cubicBezTo>
                  <a:cubicBezTo>
                    <a:pt x="38" y="27"/>
                    <a:pt x="38" y="27"/>
                    <a:pt x="38" y="27"/>
                  </a:cubicBezTo>
                  <a:cubicBezTo>
                    <a:pt x="7" y="9"/>
                    <a:pt x="7" y="9"/>
                    <a:pt x="7" y="9"/>
                  </a:cubicBezTo>
                  <a:cubicBezTo>
                    <a:pt x="5" y="8"/>
                    <a:pt x="3" y="7"/>
                    <a:pt x="2" y="5"/>
                  </a:cubicBezTo>
                  <a:cubicBezTo>
                    <a:pt x="1" y="4"/>
                    <a:pt x="0" y="2"/>
                    <a:pt x="0" y="0"/>
                  </a:cubicBezTo>
                  <a:cubicBezTo>
                    <a:pt x="0" y="7"/>
                    <a:pt x="0" y="7"/>
                    <a:pt x="0" y="7"/>
                  </a:cubicBezTo>
                  <a:cubicBezTo>
                    <a:pt x="0" y="7"/>
                    <a:pt x="0" y="7"/>
                    <a:pt x="0" y="7"/>
                  </a:cubicBezTo>
                  <a:cubicBezTo>
                    <a:pt x="0" y="11"/>
                    <a:pt x="2" y="14"/>
                    <a:pt x="7" y="17"/>
                  </a:cubicBezTo>
                  <a:cubicBezTo>
                    <a:pt x="38" y="35"/>
                    <a:pt x="38" y="35"/>
                    <a:pt x="38" y="35"/>
                  </a:cubicBezTo>
                  <a:cubicBezTo>
                    <a:pt x="49" y="41"/>
                    <a:pt x="49" y="41"/>
                    <a:pt x="49" y="41"/>
                  </a:cubicBezTo>
                  <a:cubicBezTo>
                    <a:pt x="58" y="46"/>
                    <a:pt x="71" y="47"/>
                    <a:pt x="80" y="43"/>
                  </a:cubicBezTo>
                  <a:cubicBezTo>
                    <a:pt x="81" y="42"/>
                    <a:pt x="82" y="42"/>
                    <a:pt x="83" y="41"/>
                  </a:cubicBezTo>
                  <a:cubicBezTo>
                    <a:pt x="101" y="31"/>
                    <a:pt x="101" y="31"/>
                    <a:pt x="101" y="31"/>
                  </a:cubicBezTo>
                  <a:cubicBezTo>
                    <a:pt x="105" y="28"/>
                    <a:pt x="108" y="25"/>
                    <a:pt x="108" y="21"/>
                  </a:cubicBezTo>
                  <a:cubicBezTo>
                    <a:pt x="108" y="21"/>
                    <a:pt x="108" y="21"/>
                    <a:pt x="108" y="21"/>
                  </a:cubicBezTo>
                  <a:cubicBezTo>
                    <a:pt x="108" y="14"/>
                    <a:pt x="108" y="14"/>
                    <a:pt x="108" y="14"/>
                  </a:cubicBezTo>
                  <a:cubicBezTo>
                    <a:pt x="108" y="16"/>
                    <a:pt x="107" y="18"/>
                    <a:pt x="105" y="20"/>
                  </a:cubicBezTo>
                  <a:close/>
                </a:path>
              </a:pathLst>
            </a:custGeom>
            <a:solidFill>
              <a:srgbClr val="666666"/>
            </a:solidFill>
            <a:ln w="9525">
              <a:noFill/>
              <a:round/>
              <a:headEnd/>
              <a:tailEnd/>
            </a:ln>
          </p:spPr>
          <p:txBody>
            <a:bodyPr/>
            <a:lstStyle/>
            <a:p>
              <a:endParaRPr lang="en-US"/>
            </a:p>
          </p:txBody>
        </p:sp>
        <p:sp>
          <p:nvSpPr>
            <p:cNvPr id="29" name="Freeform 144"/>
            <p:cNvSpPr>
              <a:spLocks/>
            </p:cNvSpPr>
            <p:nvPr/>
          </p:nvSpPr>
          <p:spPr bwMode="ltGray">
            <a:xfrm>
              <a:off x="4467" y="2166"/>
              <a:ext cx="264" cy="154"/>
            </a:xfrm>
            <a:custGeom>
              <a:avLst/>
              <a:gdLst/>
              <a:ahLst/>
              <a:cxnLst>
                <a:cxn ang="0">
                  <a:pos x="103" y="49"/>
                </a:cxn>
                <a:cxn ang="0">
                  <a:pos x="103" y="30"/>
                </a:cxn>
                <a:cxn ang="0">
                  <a:pos x="60" y="6"/>
                </a:cxn>
                <a:cxn ang="0">
                  <a:pos x="27" y="6"/>
                </a:cxn>
                <a:cxn ang="0">
                  <a:pos x="9" y="16"/>
                </a:cxn>
                <a:cxn ang="0">
                  <a:pos x="9" y="35"/>
                </a:cxn>
                <a:cxn ang="0">
                  <a:pos x="51" y="60"/>
                </a:cxn>
                <a:cxn ang="0">
                  <a:pos x="85" y="60"/>
                </a:cxn>
                <a:cxn ang="0">
                  <a:pos x="103" y="49"/>
                </a:cxn>
              </a:cxnLst>
              <a:rect l="0" t="0" r="r" b="b"/>
              <a:pathLst>
                <a:path w="112" h="65">
                  <a:moveTo>
                    <a:pt x="103" y="49"/>
                  </a:moveTo>
                  <a:cubicBezTo>
                    <a:pt x="112" y="44"/>
                    <a:pt x="112" y="35"/>
                    <a:pt x="103" y="30"/>
                  </a:cubicBezTo>
                  <a:cubicBezTo>
                    <a:pt x="60" y="6"/>
                    <a:pt x="60" y="6"/>
                    <a:pt x="60" y="6"/>
                  </a:cubicBezTo>
                  <a:cubicBezTo>
                    <a:pt x="51" y="0"/>
                    <a:pt x="36" y="0"/>
                    <a:pt x="27" y="6"/>
                  </a:cubicBezTo>
                  <a:cubicBezTo>
                    <a:pt x="9" y="16"/>
                    <a:pt x="9" y="16"/>
                    <a:pt x="9" y="16"/>
                  </a:cubicBezTo>
                  <a:cubicBezTo>
                    <a:pt x="0" y="21"/>
                    <a:pt x="0" y="30"/>
                    <a:pt x="9" y="35"/>
                  </a:cubicBezTo>
                  <a:cubicBezTo>
                    <a:pt x="51" y="60"/>
                    <a:pt x="51" y="60"/>
                    <a:pt x="51" y="60"/>
                  </a:cubicBezTo>
                  <a:cubicBezTo>
                    <a:pt x="61" y="65"/>
                    <a:pt x="76" y="65"/>
                    <a:pt x="85" y="60"/>
                  </a:cubicBezTo>
                  <a:lnTo>
                    <a:pt x="103" y="49"/>
                  </a:lnTo>
                  <a:close/>
                </a:path>
              </a:pathLst>
            </a:custGeom>
            <a:solidFill>
              <a:srgbClr val="E3E3E3"/>
            </a:solidFill>
            <a:ln w="9525">
              <a:noFill/>
              <a:round/>
              <a:headEnd/>
              <a:tailEnd/>
            </a:ln>
          </p:spPr>
          <p:txBody>
            <a:bodyPr/>
            <a:lstStyle/>
            <a:p>
              <a:endParaRPr lang="en-US"/>
            </a:p>
          </p:txBody>
        </p:sp>
        <p:sp>
          <p:nvSpPr>
            <p:cNvPr id="30" name="Freeform 145"/>
            <p:cNvSpPr>
              <a:spLocks/>
            </p:cNvSpPr>
            <p:nvPr/>
          </p:nvSpPr>
          <p:spPr bwMode="ltGray">
            <a:xfrm>
              <a:off x="4509" y="2017"/>
              <a:ext cx="208" cy="272"/>
            </a:xfrm>
            <a:custGeom>
              <a:avLst/>
              <a:gdLst/>
              <a:ahLst/>
              <a:cxnLst>
                <a:cxn ang="0">
                  <a:pos x="0" y="87"/>
                </a:cxn>
                <a:cxn ang="0">
                  <a:pos x="49" y="115"/>
                </a:cxn>
                <a:cxn ang="0">
                  <a:pos x="84" y="33"/>
                </a:cxn>
                <a:cxn ang="0">
                  <a:pos x="26" y="0"/>
                </a:cxn>
                <a:cxn ang="0">
                  <a:pos x="0" y="87"/>
                </a:cxn>
              </a:cxnLst>
              <a:rect l="0" t="0" r="r" b="b"/>
              <a:pathLst>
                <a:path w="88" h="115">
                  <a:moveTo>
                    <a:pt x="0" y="87"/>
                  </a:moveTo>
                  <a:cubicBezTo>
                    <a:pt x="49" y="115"/>
                    <a:pt x="49" y="115"/>
                    <a:pt x="49" y="115"/>
                  </a:cubicBezTo>
                  <a:cubicBezTo>
                    <a:pt x="49" y="115"/>
                    <a:pt x="88" y="89"/>
                    <a:pt x="84" y="33"/>
                  </a:cubicBezTo>
                  <a:cubicBezTo>
                    <a:pt x="26" y="0"/>
                    <a:pt x="26" y="0"/>
                    <a:pt x="26" y="0"/>
                  </a:cubicBezTo>
                  <a:cubicBezTo>
                    <a:pt x="26" y="0"/>
                    <a:pt x="44" y="43"/>
                    <a:pt x="0" y="87"/>
                  </a:cubicBezTo>
                  <a:close/>
                </a:path>
              </a:pathLst>
            </a:custGeom>
            <a:solidFill>
              <a:srgbClr val="B3B3B3"/>
            </a:solidFill>
            <a:ln w="9525">
              <a:noFill/>
              <a:round/>
              <a:headEnd/>
              <a:tailEnd/>
            </a:ln>
          </p:spPr>
          <p:txBody>
            <a:bodyPr/>
            <a:lstStyle/>
            <a:p>
              <a:endParaRPr lang="en-US"/>
            </a:p>
          </p:txBody>
        </p:sp>
        <p:sp>
          <p:nvSpPr>
            <p:cNvPr id="31" name="Freeform 146"/>
            <p:cNvSpPr>
              <a:spLocks/>
            </p:cNvSpPr>
            <p:nvPr/>
          </p:nvSpPr>
          <p:spPr bwMode="ltGray">
            <a:xfrm>
              <a:off x="4625" y="2088"/>
              <a:ext cx="106" cy="201"/>
            </a:xfrm>
            <a:custGeom>
              <a:avLst/>
              <a:gdLst/>
              <a:ahLst/>
              <a:cxnLst>
                <a:cxn ang="0">
                  <a:pos x="40" y="0"/>
                </a:cxn>
                <a:cxn ang="0">
                  <a:pos x="35" y="3"/>
                </a:cxn>
                <a:cxn ang="0">
                  <a:pos x="12" y="74"/>
                </a:cxn>
                <a:cxn ang="0">
                  <a:pos x="0" y="85"/>
                </a:cxn>
                <a:cxn ang="0">
                  <a:pos x="16" y="76"/>
                </a:cxn>
                <a:cxn ang="0">
                  <a:pos x="40" y="0"/>
                </a:cxn>
              </a:cxnLst>
              <a:rect l="0" t="0" r="r" b="b"/>
              <a:pathLst>
                <a:path w="45" h="85">
                  <a:moveTo>
                    <a:pt x="40" y="0"/>
                  </a:moveTo>
                  <a:cubicBezTo>
                    <a:pt x="35" y="3"/>
                    <a:pt x="35" y="3"/>
                    <a:pt x="35" y="3"/>
                  </a:cubicBezTo>
                  <a:cubicBezTo>
                    <a:pt x="38" y="38"/>
                    <a:pt x="23" y="62"/>
                    <a:pt x="12" y="74"/>
                  </a:cubicBezTo>
                  <a:cubicBezTo>
                    <a:pt x="6" y="81"/>
                    <a:pt x="0" y="85"/>
                    <a:pt x="0" y="85"/>
                  </a:cubicBezTo>
                  <a:cubicBezTo>
                    <a:pt x="16" y="76"/>
                    <a:pt x="16" y="76"/>
                    <a:pt x="16" y="76"/>
                  </a:cubicBezTo>
                  <a:cubicBezTo>
                    <a:pt x="16" y="76"/>
                    <a:pt x="45" y="56"/>
                    <a:pt x="40" y="0"/>
                  </a:cubicBezTo>
                  <a:close/>
                </a:path>
              </a:pathLst>
            </a:custGeom>
            <a:solidFill>
              <a:srgbClr val="666666"/>
            </a:solidFill>
            <a:ln w="9525">
              <a:noFill/>
              <a:round/>
              <a:headEnd/>
              <a:tailEnd/>
            </a:ln>
          </p:spPr>
          <p:txBody>
            <a:bodyPr/>
            <a:lstStyle/>
            <a:p>
              <a:endParaRPr lang="en-US"/>
            </a:p>
          </p:txBody>
        </p:sp>
        <p:sp>
          <p:nvSpPr>
            <p:cNvPr id="32" name="Freeform 147"/>
            <p:cNvSpPr>
              <a:spLocks/>
            </p:cNvSpPr>
            <p:nvPr/>
          </p:nvSpPr>
          <p:spPr bwMode="ltGray">
            <a:xfrm>
              <a:off x="4684" y="2296"/>
              <a:ext cx="1" cy="1"/>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7F7F7F"/>
            </a:solidFill>
            <a:ln w="9525">
              <a:noFill/>
              <a:round/>
              <a:headEnd/>
              <a:tailEnd/>
            </a:ln>
          </p:spPr>
          <p:txBody>
            <a:bodyPr/>
            <a:lstStyle/>
            <a:p>
              <a:endParaRPr lang="en-US"/>
            </a:p>
          </p:txBody>
        </p:sp>
        <p:sp>
          <p:nvSpPr>
            <p:cNvPr id="33" name="Freeform 148"/>
            <p:cNvSpPr>
              <a:spLocks/>
            </p:cNvSpPr>
            <p:nvPr/>
          </p:nvSpPr>
          <p:spPr bwMode="ltGray">
            <a:xfrm>
              <a:off x="4684" y="2322"/>
              <a:ext cx="1" cy="1"/>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7F7F7F"/>
            </a:solidFill>
            <a:ln w="9525">
              <a:noFill/>
              <a:round/>
              <a:headEnd/>
              <a:tailEnd/>
            </a:ln>
          </p:spPr>
          <p:txBody>
            <a:bodyPr/>
            <a:lstStyle/>
            <a:p>
              <a:endParaRPr lang="en-US"/>
            </a:p>
          </p:txBody>
        </p:sp>
        <p:sp>
          <p:nvSpPr>
            <p:cNvPr id="34" name="Freeform 149"/>
            <p:cNvSpPr>
              <a:spLocks/>
            </p:cNvSpPr>
            <p:nvPr/>
          </p:nvSpPr>
          <p:spPr bwMode="ltGray">
            <a:xfrm>
              <a:off x="4351" y="1613"/>
              <a:ext cx="437" cy="669"/>
            </a:xfrm>
            <a:custGeom>
              <a:avLst/>
              <a:gdLst/>
              <a:ahLst/>
              <a:cxnLst>
                <a:cxn ang="0">
                  <a:pos x="0" y="183"/>
                </a:cxn>
                <a:cxn ang="0">
                  <a:pos x="0" y="7"/>
                </a:cxn>
                <a:cxn ang="0">
                  <a:pos x="17" y="3"/>
                </a:cxn>
                <a:cxn ang="0">
                  <a:pos x="185" y="100"/>
                </a:cxn>
                <a:cxn ang="0">
                  <a:pos x="185" y="268"/>
                </a:cxn>
                <a:cxn ang="0">
                  <a:pos x="173" y="283"/>
                </a:cxn>
                <a:cxn ang="0">
                  <a:pos x="0" y="183"/>
                </a:cxn>
              </a:cxnLst>
              <a:rect l="0" t="0" r="r" b="b"/>
              <a:pathLst>
                <a:path w="185" h="283">
                  <a:moveTo>
                    <a:pt x="0" y="183"/>
                  </a:moveTo>
                  <a:cubicBezTo>
                    <a:pt x="0" y="7"/>
                    <a:pt x="0" y="7"/>
                    <a:pt x="0" y="7"/>
                  </a:cubicBezTo>
                  <a:cubicBezTo>
                    <a:pt x="0" y="7"/>
                    <a:pt x="12" y="0"/>
                    <a:pt x="17" y="3"/>
                  </a:cubicBezTo>
                  <a:cubicBezTo>
                    <a:pt x="185" y="100"/>
                    <a:pt x="185" y="100"/>
                    <a:pt x="185" y="100"/>
                  </a:cubicBezTo>
                  <a:cubicBezTo>
                    <a:pt x="185" y="268"/>
                    <a:pt x="185" y="268"/>
                    <a:pt x="185" y="268"/>
                  </a:cubicBezTo>
                  <a:cubicBezTo>
                    <a:pt x="185" y="269"/>
                    <a:pt x="179" y="279"/>
                    <a:pt x="173" y="283"/>
                  </a:cubicBezTo>
                  <a:lnTo>
                    <a:pt x="0" y="183"/>
                  </a:lnTo>
                  <a:close/>
                </a:path>
              </a:pathLst>
            </a:custGeom>
            <a:noFill/>
            <a:ln w="23813" cap="flat">
              <a:solidFill>
                <a:srgbClr val="333333"/>
              </a:solidFill>
              <a:prstDash val="solid"/>
              <a:round/>
              <a:headEnd/>
              <a:tailEnd/>
            </a:ln>
          </p:spPr>
          <p:txBody>
            <a:bodyPr/>
            <a:lstStyle/>
            <a:p>
              <a:endParaRPr lang="en-US"/>
            </a:p>
          </p:txBody>
        </p:sp>
        <p:sp>
          <p:nvSpPr>
            <p:cNvPr id="35" name="Freeform 150"/>
            <p:cNvSpPr>
              <a:spLocks/>
            </p:cNvSpPr>
            <p:nvPr/>
          </p:nvSpPr>
          <p:spPr bwMode="ltGray">
            <a:xfrm>
              <a:off x="4351" y="1627"/>
              <a:ext cx="409" cy="652"/>
            </a:xfrm>
            <a:custGeom>
              <a:avLst/>
              <a:gdLst/>
              <a:ahLst/>
              <a:cxnLst>
                <a:cxn ang="0">
                  <a:pos x="0" y="0"/>
                </a:cxn>
                <a:cxn ang="0">
                  <a:pos x="409" y="237"/>
                </a:cxn>
                <a:cxn ang="0">
                  <a:pos x="409" y="652"/>
                </a:cxn>
                <a:cxn ang="0">
                  <a:pos x="0" y="416"/>
                </a:cxn>
                <a:cxn ang="0">
                  <a:pos x="0" y="0"/>
                </a:cxn>
              </a:cxnLst>
              <a:rect l="0" t="0" r="r" b="b"/>
              <a:pathLst>
                <a:path w="409" h="652">
                  <a:moveTo>
                    <a:pt x="0" y="0"/>
                  </a:moveTo>
                  <a:lnTo>
                    <a:pt x="409" y="237"/>
                  </a:lnTo>
                  <a:lnTo>
                    <a:pt x="409" y="652"/>
                  </a:lnTo>
                  <a:lnTo>
                    <a:pt x="0" y="416"/>
                  </a:lnTo>
                  <a:lnTo>
                    <a:pt x="0" y="0"/>
                  </a:lnTo>
                  <a:close/>
                </a:path>
              </a:pathLst>
            </a:custGeom>
            <a:solidFill>
              <a:srgbClr val="CCCCCC"/>
            </a:solidFill>
            <a:ln w="9525">
              <a:noFill/>
              <a:round/>
              <a:headEnd/>
              <a:tailEnd/>
            </a:ln>
          </p:spPr>
          <p:txBody>
            <a:bodyPr/>
            <a:lstStyle/>
            <a:p>
              <a:endParaRPr lang="en-US"/>
            </a:p>
          </p:txBody>
        </p:sp>
        <p:sp>
          <p:nvSpPr>
            <p:cNvPr id="36" name="Freeform 151"/>
            <p:cNvSpPr>
              <a:spLocks/>
            </p:cNvSpPr>
            <p:nvPr/>
          </p:nvSpPr>
          <p:spPr bwMode="ltGray">
            <a:xfrm>
              <a:off x="4377" y="1677"/>
              <a:ext cx="357" cy="560"/>
            </a:xfrm>
            <a:custGeom>
              <a:avLst/>
              <a:gdLst/>
              <a:ahLst/>
              <a:cxnLst>
                <a:cxn ang="0">
                  <a:pos x="0" y="0"/>
                </a:cxn>
                <a:cxn ang="0">
                  <a:pos x="357" y="205"/>
                </a:cxn>
                <a:cxn ang="0">
                  <a:pos x="357" y="560"/>
                </a:cxn>
                <a:cxn ang="0">
                  <a:pos x="0" y="352"/>
                </a:cxn>
                <a:cxn ang="0">
                  <a:pos x="0" y="0"/>
                </a:cxn>
              </a:cxnLst>
              <a:rect l="0" t="0" r="r" b="b"/>
              <a:pathLst>
                <a:path w="357" h="560">
                  <a:moveTo>
                    <a:pt x="0" y="0"/>
                  </a:moveTo>
                  <a:lnTo>
                    <a:pt x="357" y="205"/>
                  </a:lnTo>
                  <a:lnTo>
                    <a:pt x="357" y="560"/>
                  </a:lnTo>
                  <a:lnTo>
                    <a:pt x="0" y="352"/>
                  </a:lnTo>
                  <a:lnTo>
                    <a:pt x="0" y="0"/>
                  </a:lnTo>
                  <a:close/>
                </a:path>
              </a:pathLst>
            </a:custGeom>
            <a:solidFill>
              <a:srgbClr val="678BA8"/>
            </a:solidFill>
            <a:ln w="9525">
              <a:noFill/>
              <a:round/>
              <a:headEnd/>
              <a:tailEnd/>
            </a:ln>
          </p:spPr>
          <p:txBody>
            <a:bodyPr/>
            <a:lstStyle/>
            <a:p>
              <a:endParaRPr lang="en-US"/>
            </a:p>
          </p:txBody>
        </p:sp>
        <p:sp>
          <p:nvSpPr>
            <p:cNvPr id="37" name="Freeform 152"/>
            <p:cNvSpPr>
              <a:spLocks/>
            </p:cNvSpPr>
            <p:nvPr/>
          </p:nvSpPr>
          <p:spPr bwMode="ltGray">
            <a:xfrm>
              <a:off x="4377" y="1677"/>
              <a:ext cx="357" cy="560"/>
            </a:xfrm>
            <a:custGeom>
              <a:avLst/>
              <a:gdLst/>
              <a:ahLst/>
              <a:cxnLst>
                <a:cxn ang="0">
                  <a:pos x="5" y="2"/>
                </a:cxn>
                <a:cxn ang="0">
                  <a:pos x="5" y="347"/>
                </a:cxn>
                <a:cxn ang="0">
                  <a:pos x="357" y="550"/>
                </a:cxn>
                <a:cxn ang="0">
                  <a:pos x="357" y="560"/>
                </a:cxn>
                <a:cxn ang="0">
                  <a:pos x="0" y="352"/>
                </a:cxn>
                <a:cxn ang="0">
                  <a:pos x="0" y="0"/>
                </a:cxn>
                <a:cxn ang="0">
                  <a:pos x="5" y="2"/>
                </a:cxn>
              </a:cxnLst>
              <a:rect l="0" t="0" r="r" b="b"/>
              <a:pathLst>
                <a:path w="357" h="560">
                  <a:moveTo>
                    <a:pt x="5" y="2"/>
                  </a:moveTo>
                  <a:lnTo>
                    <a:pt x="5" y="347"/>
                  </a:lnTo>
                  <a:lnTo>
                    <a:pt x="357" y="550"/>
                  </a:lnTo>
                  <a:lnTo>
                    <a:pt x="357" y="560"/>
                  </a:lnTo>
                  <a:lnTo>
                    <a:pt x="0" y="352"/>
                  </a:lnTo>
                  <a:lnTo>
                    <a:pt x="0" y="0"/>
                  </a:lnTo>
                  <a:lnTo>
                    <a:pt x="5" y="2"/>
                  </a:lnTo>
                  <a:close/>
                </a:path>
              </a:pathLst>
            </a:custGeom>
            <a:solidFill>
              <a:srgbClr val="FFFFFF"/>
            </a:solidFill>
            <a:ln w="9525">
              <a:noFill/>
              <a:round/>
              <a:headEnd/>
              <a:tailEnd/>
            </a:ln>
          </p:spPr>
          <p:txBody>
            <a:bodyPr/>
            <a:lstStyle/>
            <a:p>
              <a:endParaRPr lang="en-US"/>
            </a:p>
          </p:txBody>
        </p:sp>
        <p:sp>
          <p:nvSpPr>
            <p:cNvPr id="38" name="Freeform 153"/>
            <p:cNvSpPr>
              <a:spLocks/>
            </p:cNvSpPr>
            <p:nvPr/>
          </p:nvSpPr>
          <p:spPr bwMode="ltGray">
            <a:xfrm>
              <a:off x="4351" y="1611"/>
              <a:ext cx="437" cy="253"/>
            </a:xfrm>
            <a:custGeom>
              <a:avLst/>
              <a:gdLst/>
              <a:ahLst/>
              <a:cxnLst>
                <a:cxn ang="0">
                  <a:pos x="17" y="3"/>
                </a:cxn>
                <a:cxn ang="0">
                  <a:pos x="185" y="100"/>
                </a:cxn>
                <a:cxn ang="0">
                  <a:pos x="173" y="107"/>
                </a:cxn>
                <a:cxn ang="0">
                  <a:pos x="0" y="7"/>
                </a:cxn>
                <a:cxn ang="0">
                  <a:pos x="17" y="3"/>
                </a:cxn>
              </a:cxnLst>
              <a:rect l="0" t="0" r="r" b="b"/>
              <a:pathLst>
                <a:path w="185" h="107">
                  <a:moveTo>
                    <a:pt x="17" y="3"/>
                  </a:moveTo>
                  <a:cubicBezTo>
                    <a:pt x="185" y="100"/>
                    <a:pt x="185" y="100"/>
                    <a:pt x="185" y="100"/>
                  </a:cubicBezTo>
                  <a:cubicBezTo>
                    <a:pt x="173" y="107"/>
                    <a:pt x="173" y="107"/>
                    <a:pt x="173" y="107"/>
                  </a:cubicBezTo>
                  <a:cubicBezTo>
                    <a:pt x="0" y="7"/>
                    <a:pt x="0" y="7"/>
                    <a:pt x="0" y="7"/>
                  </a:cubicBezTo>
                  <a:cubicBezTo>
                    <a:pt x="0" y="7"/>
                    <a:pt x="12" y="0"/>
                    <a:pt x="17" y="3"/>
                  </a:cubicBezTo>
                  <a:close/>
                </a:path>
              </a:pathLst>
            </a:custGeom>
            <a:solidFill>
              <a:srgbClr val="E3E3E3"/>
            </a:solidFill>
            <a:ln w="9525">
              <a:noFill/>
              <a:round/>
              <a:headEnd/>
              <a:tailEnd/>
            </a:ln>
          </p:spPr>
          <p:txBody>
            <a:bodyPr/>
            <a:lstStyle/>
            <a:p>
              <a:endParaRPr lang="en-US"/>
            </a:p>
          </p:txBody>
        </p:sp>
        <p:sp>
          <p:nvSpPr>
            <p:cNvPr id="39" name="Freeform 154"/>
            <p:cNvSpPr>
              <a:spLocks/>
            </p:cNvSpPr>
            <p:nvPr/>
          </p:nvSpPr>
          <p:spPr bwMode="ltGray">
            <a:xfrm>
              <a:off x="4760" y="1847"/>
              <a:ext cx="28" cy="432"/>
            </a:xfrm>
            <a:custGeom>
              <a:avLst/>
              <a:gdLst/>
              <a:ahLst/>
              <a:cxnLst>
                <a:cxn ang="0">
                  <a:pos x="0" y="183"/>
                </a:cxn>
                <a:cxn ang="0">
                  <a:pos x="0" y="7"/>
                </a:cxn>
                <a:cxn ang="0">
                  <a:pos x="12" y="0"/>
                </a:cxn>
                <a:cxn ang="0">
                  <a:pos x="12" y="169"/>
                </a:cxn>
                <a:cxn ang="0">
                  <a:pos x="12" y="169"/>
                </a:cxn>
                <a:cxn ang="0">
                  <a:pos x="0" y="183"/>
                </a:cxn>
              </a:cxnLst>
              <a:rect l="0" t="0" r="r" b="b"/>
              <a:pathLst>
                <a:path w="12" h="183">
                  <a:moveTo>
                    <a:pt x="0" y="183"/>
                  </a:moveTo>
                  <a:cubicBezTo>
                    <a:pt x="0" y="7"/>
                    <a:pt x="0" y="7"/>
                    <a:pt x="0" y="7"/>
                  </a:cubicBezTo>
                  <a:cubicBezTo>
                    <a:pt x="12" y="0"/>
                    <a:pt x="12" y="0"/>
                    <a:pt x="12" y="0"/>
                  </a:cubicBezTo>
                  <a:cubicBezTo>
                    <a:pt x="12" y="169"/>
                    <a:pt x="12" y="169"/>
                    <a:pt x="12" y="169"/>
                  </a:cubicBezTo>
                  <a:cubicBezTo>
                    <a:pt x="12" y="169"/>
                    <a:pt x="12" y="169"/>
                    <a:pt x="12" y="169"/>
                  </a:cubicBezTo>
                  <a:cubicBezTo>
                    <a:pt x="12" y="170"/>
                    <a:pt x="6" y="180"/>
                    <a:pt x="0" y="183"/>
                  </a:cubicBezTo>
                  <a:close/>
                </a:path>
              </a:pathLst>
            </a:custGeom>
            <a:solidFill>
              <a:srgbClr val="666666"/>
            </a:solidFill>
            <a:ln w="9525">
              <a:noFill/>
              <a:round/>
              <a:headEnd/>
              <a:tailEnd/>
            </a:ln>
          </p:spPr>
          <p:txBody>
            <a:bodyPr/>
            <a:lstStyle/>
            <a:p>
              <a:endParaRPr lang="en-US"/>
            </a:p>
          </p:txBody>
        </p:sp>
        <p:sp>
          <p:nvSpPr>
            <p:cNvPr id="40" name="Freeform 155"/>
            <p:cNvSpPr>
              <a:spLocks/>
            </p:cNvSpPr>
            <p:nvPr/>
          </p:nvSpPr>
          <p:spPr bwMode="ltGray">
            <a:xfrm>
              <a:off x="4819" y="1835"/>
              <a:ext cx="505" cy="721"/>
            </a:xfrm>
            <a:custGeom>
              <a:avLst/>
              <a:gdLst/>
              <a:ahLst/>
              <a:cxnLst>
                <a:cxn ang="0">
                  <a:pos x="212" y="42"/>
                </a:cxn>
                <a:cxn ang="0">
                  <a:pos x="209" y="39"/>
                </a:cxn>
                <a:cxn ang="0">
                  <a:pos x="145" y="2"/>
                </a:cxn>
                <a:cxn ang="0">
                  <a:pos x="135" y="2"/>
                </a:cxn>
                <a:cxn ang="0">
                  <a:pos x="5" y="77"/>
                </a:cxn>
                <a:cxn ang="0">
                  <a:pos x="1" y="81"/>
                </a:cxn>
                <a:cxn ang="0">
                  <a:pos x="0" y="85"/>
                </a:cxn>
                <a:cxn ang="0">
                  <a:pos x="0" y="258"/>
                </a:cxn>
                <a:cxn ang="0">
                  <a:pos x="5" y="266"/>
                </a:cxn>
                <a:cxn ang="0">
                  <a:pos x="69" y="303"/>
                </a:cxn>
                <a:cxn ang="0">
                  <a:pos x="73" y="305"/>
                </a:cxn>
                <a:cxn ang="0">
                  <a:pos x="78" y="303"/>
                </a:cxn>
                <a:cxn ang="0">
                  <a:pos x="209" y="228"/>
                </a:cxn>
                <a:cxn ang="0">
                  <a:pos x="214" y="220"/>
                </a:cxn>
                <a:cxn ang="0">
                  <a:pos x="214" y="47"/>
                </a:cxn>
                <a:cxn ang="0">
                  <a:pos x="212" y="42"/>
                </a:cxn>
              </a:cxnLst>
              <a:rect l="0" t="0" r="r" b="b"/>
              <a:pathLst>
                <a:path w="214" h="305">
                  <a:moveTo>
                    <a:pt x="212" y="42"/>
                  </a:moveTo>
                  <a:cubicBezTo>
                    <a:pt x="211" y="41"/>
                    <a:pt x="210" y="39"/>
                    <a:pt x="209" y="39"/>
                  </a:cubicBezTo>
                  <a:cubicBezTo>
                    <a:pt x="145" y="2"/>
                    <a:pt x="145" y="2"/>
                    <a:pt x="145" y="2"/>
                  </a:cubicBezTo>
                  <a:cubicBezTo>
                    <a:pt x="142" y="0"/>
                    <a:pt x="138" y="0"/>
                    <a:pt x="135" y="2"/>
                  </a:cubicBezTo>
                  <a:cubicBezTo>
                    <a:pt x="5" y="77"/>
                    <a:pt x="5" y="77"/>
                    <a:pt x="5" y="77"/>
                  </a:cubicBezTo>
                  <a:cubicBezTo>
                    <a:pt x="3" y="78"/>
                    <a:pt x="2" y="79"/>
                    <a:pt x="1" y="81"/>
                  </a:cubicBezTo>
                  <a:cubicBezTo>
                    <a:pt x="0" y="82"/>
                    <a:pt x="0" y="84"/>
                    <a:pt x="0" y="85"/>
                  </a:cubicBezTo>
                  <a:cubicBezTo>
                    <a:pt x="0" y="258"/>
                    <a:pt x="0" y="258"/>
                    <a:pt x="0" y="258"/>
                  </a:cubicBezTo>
                  <a:cubicBezTo>
                    <a:pt x="0" y="261"/>
                    <a:pt x="2" y="265"/>
                    <a:pt x="5" y="266"/>
                  </a:cubicBezTo>
                  <a:cubicBezTo>
                    <a:pt x="69" y="303"/>
                    <a:pt x="69" y="303"/>
                    <a:pt x="69" y="303"/>
                  </a:cubicBezTo>
                  <a:cubicBezTo>
                    <a:pt x="70" y="304"/>
                    <a:pt x="72" y="305"/>
                    <a:pt x="73" y="305"/>
                  </a:cubicBezTo>
                  <a:cubicBezTo>
                    <a:pt x="75" y="305"/>
                    <a:pt x="77" y="304"/>
                    <a:pt x="78" y="303"/>
                  </a:cubicBezTo>
                  <a:cubicBezTo>
                    <a:pt x="209" y="228"/>
                    <a:pt x="209" y="228"/>
                    <a:pt x="209" y="228"/>
                  </a:cubicBezTo>
                  <a:cubicBezTo>
                    <a:pt x="211" y="227"/>
                    <a:pt x="214" y="223"/>
                    <a:pt x="214" y="220"/>
                  </a:cubicBezTo>
                  <a:cubicBezTo>
                    <a:pt x="214" y="47"/>
                    <a:pt x="214" y="47"/>
                    <a:pt x="214" y="47"/>
                  </a:cubicBezTo>
                  <a:cubicBezTo>
                    <a:pt x="214" y="46"/>
                    <a:pt x="213" y="44"/>
                    <a:pt x="212" y="42"/>
                  </a:cubicBezTo>
                  <a:close/>
                </a:path>
              </a:pathLst>
            </a:custGeom>
            <a:noFill/>
            <a:ln w="23813" cap="flat">
              <a:solidFill>
                <a:srgbClr val="333333"/>
              </a:solidFill>
              <a:prstDash val="solid"/>
              <a:round/>
              <a:headEnd/>
              <a:tailEnd/>
            </a:ln>
          </p:spPr>
          <p:txBody>
            <a:bodyPr/>
            <a:lstStyle/>
            <a:p>
              <a:endParaRPr lang="en-US"/>
            </a:p>
          </p:txBody>
        </p:sp>
        <p:sp>
          <p:nvSpPr>
            <p:cNvPr id="41" name="Freeform 156"/>
            <p:cNvSpPr>
              <a:spLocks/>
            </p:cNvSpPr>
            <p:nvPr/>
          </p:nvSpPr>
          <p:spPr bwMode="ltGray">
            <a:xfrm>
              <a:off x="4819" y="2027"/>
              <a:ext cx="172" cy="529"/>
            </a:xfrm>
            <a:custGeom>
              <a:avLst/>
              <a:gdLst/>
              <a:ahLst/>
              <a:cxnLst>
                <a:cxn ang="0">
                  <a:pos x="73" y="224"/>
                </a:cxn>
                <a:cxn ang="0">
                  <a:pos x="73" y="42"/>
                </a:cxn>
                <a:cxn ang="0">
                  <a:pos x="1" y="0"/>
                </a:cxn>
                <a:cxn ang="0">
                  <a:pos x="0" y="4"/>
                </a:cxn>
                <a:cxn ang="0">
                  <a:pos x="0" y="177"/>
                </a:cxn>
                <a:cxn ang="0">
                  <a:pos x="5" y="185"/>
                </a:cxn>
                <a:cxn ang="0">
                  <a:pos x="69" y="222"/>
                </a:cxn>
                <a:cxn ang="0">
                  <a:pos x="73" y="224"/>
                </a:cxn>
              </a:cxnLst>
              <a:rect l="0" t="0" r="r" b="b"/>
              <a:pathLst>
                <a:path w="73" h="224">
                  <a:moveTo>
                    <a:pt x="73" y="224"/>
                  </a:moveTo>
                  <a:cubicBezTo>
                    <a:pt x="73" y="42"/>
                    <a:pt x="73" y="42"/>
                    <a:pt x="73" y="42"/>
                  </a:cubicBezTo>
                  <a:cubicBezTo>
                    <a:pt x="1" y="0"/>
                    <a:pt x="1" y="0"/>
                    <a:pt x="1" y="0"/>
                  </a:cubicBezTo>
                  <a:cubicBezTo>
                    <a:pt x="0" y="1"/>
                    <a:pt x="0" y="3"/>
                    <a:pt x="0" y="4"/>
                  </a:cubicBezTo>
                  <a:cubicBezTo>
                    <a:pt x="0" y="177"/>
                    <a:pt x="0" y="177"/>
                    <a:pt x="0" y="177"/>
                  </a:cubicBezTo>
                  <a:cubicBezTo>
                    <a:pt x="0" y="180"/>
                    <a:pt x="2" y="184"/>
                    <a:pt x="5" y="185"/>
                  </a:cubicBezTo>
                  <a:cubicBezTo>
                    <a:pt x="69" y="222"/>
                    <a:pt x="69" y="222"/>
                    <a:pt x="69" y="222"/>
                  </a:cubicBezTo>
                  <a:cubicBezTo>
                    <a:pt x="70" y="223"/>
                    <a:pt x="72" y="224"/>
                    <a:pt x="73" y="224"/>
                  </a:cubicBezTo>
                  <a:close/>
                </a:path>
              </a:pathLst>
            </a:custGeom>
            <a:solidFill>
              <a:srgbClr val="CCCCCC"/>
            </a:solidFill>
            <a:ln w="9525">
              <a:noFill/>
              <a:round/>
              <a:headEnd/>
              <a:tailEnd/>
            </a:ln>
          </p:spPr>
          <p:txBody>
            <a:bodyPr/>
            <a:lstStyle/>
            <a:p>
              <a:endParaRPr lang="en-US"/>
            </a:p>
          </p:txBody>
        </p:sp>
        <p:sp>
          <p:nvSpPr>
            <p:cNvPr id="42" name="Freeform 157"/>
            <p:cNvSpPr>
              <a:spLocks/>
            </p:cNvSpPr>
            <p:nvPr/>
          </p:nvSpPr>
          <p:spPr bwMode="ltGray">
            <a:xfrm>
              <a:off x="4830" y="2071"/>
              <a:ext cx="145" cy="244"/>
            </a:xfrm>
            <a:custGeom>
              <a:avLst/>
              <a:gdLst/>
              <a:ahLst/>
              <a:cxnLst>
                <a:cxn ang="0">
                  <a:pos x="0" y="0"/>
                </a:cxn>
                <a:cxn ang="0">
                  <a:pos x="145" y="86"/>
                </a:cxn>
                <a:cxn ang="0">
                  <a:pos x="145" y="244"/>
                </a:cxn>
                <a:cxn ang="0">
                  <a:pos x="0" y="161"/>
                </a:cxn>
                <a:cxn ang="0">
                  <a:pos x="0" y="0"/>
                </a:cxn>
              </a:cxnLst>
              <a:rect l="0" t="0" r="r" b="b"/>
              <a:pathLst>
                <a:path w="145" h="244">
                  <a:moveTo>
                    <a:pt x="0" y="0"/>
                  </a:moveTo>
                  <a:lnTo>
                    <a:pt x="145" y="86"/>
                  </a:lnTo>
                  <a:lnTo>
                    <a:pt x="145" y="244"/>
                  </a:lnTo>
                  <a:lnTo>
                    <a:pt x="0" y="161"/>
                  </a:lnTo>
                  <a:lnTo>
                    <a:pt x="0" y="0"/>
                  </a:lnTo>
                  <a:close/>
                </a:path>
              </a:pathLst>
            </a:custGeom>
            <a:solidFill>
              <a:srgbClr val="666666"/>
            </a:solidFill>
            <a:ln w="9525">
              <a:noFill/>
              <a:round/>
              <a:headEnd/>
              <a:tailEnd/>
            </a:ln>
          </p:spPr>
          <p:txBody>
            <a:bodyPr/>
            <a:lstStyle/>
            <a:p>
              <a:endParaRPr lang="en-US"/>
            </a:p>
          </p:txBody>
        </p:sp>
        <p:sp>
          <p:nvSpPr>
            <p:cNvPr id="43" name="Freeform 158"/>
            <p:cNvSpPr>
              <a:spLocks/>
            </p:cNvSpPr>
            <p:nvPr/>
          </p:nvSpPr>
          <p:spPr bwMode="ltGray">
            <a:xfrm>
              <a:off x="4830" y="2071"/>
              <a:ext cx="145" cy="244"/>
            </a:xfrm>
            <a:custGeom>
              <a:avLst/>
              <a:gdLst/>
              <a:ahLst/>
              <a:cxnLst>
                <a:cxn ang="0">
                  <a:pos x="5" y="5"/>
                </a:cxn>
                <a:cxn ang="0">
                  <a:pos x="5" y="154"/>
                </a:cxn>
                <a:cxn ang="0">
                  <a:pos x="145" y="237"/>
                </a:cxn>
                <a:cxn ang="0">
                  <a:pos x="145" y="244"/>
                </a:cxn>
                <a:cxn ang="0">
                  <a:pos x="0" y="161"/>
                </a:cxn>
                <a:cxn ang="0">
                  <a:pos x="0" y="0"/>
                </a:cxn>
                <a:cxn ang="0">
                  <a:pos x="5" y="5"/>
                </a:cxn>
              </a:cxnLst>
              <a:rect l="0" t="0" r="r" b="b"/>
              <a:pathLst>
                <a:path w="145" h="244">
                  <a:moveTo>
                    <a:pt x="5" y="5"/>
                  </a:moveTo>
                  <a:lnTo>
                    <a:pt x="5" y="154"/>
                  </a:lnTo>
                  <a:lnTo>
                    <a:pt x="145" y="237"/>
                  </a:lnTo>
                  <a:lnTo>
                    <a:pt x="145" y="244"/>
                  </a:lnTo>
                  <a:lnTo>
                    <a:pt x="0" y="161"/>
                  </a:lnTo>
                  <a:lnTo>
                    <a:pt x="0" y="0"/>
                  </a:lnTo>
                  <a:lnTo>
                    <a:pt x="5" y="5"/>
                  </a:lnTo>
                  <a:close/>
                </a:path>
              </a:pathLst>
            </a:custGeom>
            <a:solidFill>
              <a:srgbClr val="FFFFFF"/>
            </a:solidFill>
            <a:ln w="9525">
              <a:noFill/>
              <a:round/>
              <a:headEnd/>
              <a:tailEnd/>
            </a:ln>
          </p:spPr>
          <p:txBody>
            <a:bodyPr/>
            <a:lstStyle/>
            <a:p>
              <a:endParaRPr lang="en-US"/>
            </a:p>
          </p:txBody>
        </p:sp>
        <p:sp>
          <p:nvSpPr>
            <p:cNvPr id="44" name="Line 159"/>
            <p:cNvSpPr>
              <a:spLocks noChangeShapeType="1"/>
            </p:cNvSpPr>
            <p:nvPr/>
          </p:nvSpPr>
          <p:spPr bwMode="ltGray">
            <a:xfrm>
              <a:off x="4854" y="2119"/>
              <a:ext cx="104" cy="56"/>
            </a:xfrm>
            <a:prstGeom prst="line">
              <a:avLst/>
            </a:prstGeom>
            <a:noFill/>
            <a:ln w="11113" cap="rnd">
              <a:solidFill>
                <a:srgbClr val="000000"/>
              </a:solidFill>
              <a:miter lim="800000"/>
              <a:headEnd/>
              <a:tailEnd/>
            </a:ln>
          </p:spPr>
          <p:txBody>
            <a:bodyPr/>
            <a:lstStyle/>
            <a:p>
              <a:endParaRPr lang="en-US"/>
            </a:p>
          </p:txBody>
        </p:sp>
        <p:sp>
          <p:nvSpPr>
            <p:cNvPr id="45" name="Line 160"/>
            <p:cNvSpPr>
              <a:spLocks noChangeShapeType="1"/>
            </p:cNvSpPr>
            <p:nvPr/>
          </p:nvSpPr>
          <p:spPr bwMode="ltGray">
            <a:xfrm>
              <a:off x="4854" y="2159"/>
              <a:ext cx="104" cy="59"/>
            </a:xfrm>
            <a:prstGeom prst="line">
              <a:avLst/>
            </a:prstGeom>
            <a:noFill/>
            <a:ln w="11113" cap="rnd">
              <a:solidFill>
                <a:srgbClr val="000000"/>
              </a:solidFill>
              <a:miter lim="800000"/>
              <a:headEnd/>
              <a:tailEnd/>
            </a:ln>
          </p:spPr>
          <p:txBody>
            <a:bodyPr/>
            <a:lstStyle/>
            <a:p>
              <a:endParaRPr lang="en-US"/>
            </a:p>
          </p:txBody>
        </p:sp>
        <p:sp>
          <p:nvSpPr>
            <p:cNvPr id="46" name="Freeform 161"/>
            <p:cNvSpPr>
              <a:spLocks/>
            </p:cNvSpPr>
            <p:nvPr/>
          </p:nvSpPr>
          <p:spPr bwMode="ltGray">
            <a:xfrm>
              <a:off x="4880" y="2294"/>
              <a:ext cx="36" cy="54"/>
            </a:xfrm>
            <a:custGeom>
              <a:avLst/>
              <a:gdLst/>
              <a:ahLst/>
              <a:cxnLst>
                <a:cxn ang="0">
                  <a:pos x="15" y="16"/>
                </a:cxn>
                <a:cxn ang="0">
                  <a:pos x="8" y="21"/>
                </a:cxn>
                <a:cxn ang="0">
                  <a:pos x="0" y="7"/>
                </a:cxn>
                <a:cxn ang="0">
                  <a:pos x="8" y="2"/>
                </a:cxn>
                <a:cxn ang="0">
                  <a:pos x="15" y="16"/>
                </a:cxn>
              </a:cxnLst>
              <a:rect l="0" t="0" r="r" b="b"/>
              <a:pathLst>
                <a:path w="15" h="23">
                  <a:moveTo>
                    <a:pt x="15" y="16"/>
                  </a:moveTo>
                  <a:cubicBezTo>
                    <a:pt x="15" y="21"/>
                    <a:pt x="12" y="23"/>
                    <a:pt x="8" y="21"/>
                  </a:cubicBezTo>
                  <a:cubicBezTo>
                    <a:pt x="3" y="18"/>
                    <a:pt x="0" y="12"/>
                    <a:pt x="0" y="7"/>
                  </a:cubicBezTo>
                  <a:cubicBezTo>
                    <a:pt x="0" y="2"/>
                    <a:pt x="3" y="0"/>
                    <a:pt x="8" y="2"/>
                  </a:cubicBezTo>
                  <a:cubicBezTo>
                    <a:pt x="12" y="5"/>
                    <a:pt x="15" y="11"/>
                    <a:pt x="15" y="16"/>
                  </a:cubicBezTo>
                  <a:close/>
                </a:path>
              </a:pathLst>
            </a:custGeom>
            <a:solidFill>
              <a:srgbClr val="000000"/>
            </a:solidFill>
            <a:ln w="9525">
              <a:noFill/>
              <a:round/>
              <a:headEnd/>
              <a:tailEnd/>
            </a:ln>
          </p:spPr>
          <p:txBody>
            <a:bodyPr/>
            <a:lstStyle/>
            <a:p>
              <a:endParaRPr lang="en-US"/>
            </a:p>
          </p:txBody>
        </p:sp>
        <p:sp>
          <p:nvSpPr>
            <p:cNvPr id="47" name="Freeform 162"/>
            <p:cNvSpPr>
              <a:spLocks/>
            </p:cNvSpPr>
            <p:nvPr/>
          </p:nvSpPr>
          <p:spPr bwMode="ltGray">
            <a:xfrm>
              <a:off x="4845" y="2424"/>
              <a:ext cx="118" cy="85"/>
            </a:xfrm>
            <a:custGeom>
              <a:avLst/>
              <a:gdLst/>
              <a:ahLst/>
              <a:cxnLst>
                <a:cxn ang="0">
                  <a:pos x="5" y="1"/>
                </a:cxn>
                <a:cxn ang="0">
                  <a:pos x="0" y="4"/>
                </a:cxn>
                <a:cxn ang="0">
                  <a:pos x="5" y="11"/>
                </a:cxn>
                <a:cxn ang="0">
                  <a:pos x="45" y="35"/>
                </a:cxn>
                <a:cxn ang="0">
                  <a:pos x="50" y="32"/>
                </a:cxn>
                <a:cxn ang="0">
                  <a:pos x="45" y="25"/>
                </a:cxn>
                <a:cxn ang="0">
                  <a:pos x="5" y="1"/>
                </a:cxn>
              </a:cxnLst>
              <a:rect l="0" t="0" r="r" b="b"/>
              <a:pathLst>
                <a:path w="50" h="36">
                  <a:moveTo>
                    <a:pt x="5" y="1"/>
                  </a:moveTo>
                  <a:cubicBezTo>
                    <a:pt x="2" y="0"/>
                    <a:pt x="0" y="1"/>
                    <a:pt x="0" y="4"/>
                  </a:cubicBezTo>
                  <a:cubicBezTo>
                    <a:pt x="0" y="7"/>
                    <a:pt x="2" y="10"/>
                    <a:pt x="5" y="11"/>
                  </a:cubicBezTo>
                  <a:cubicBezTo>
                    <a:pt x="45" y="35"/>
                    <a:pt x="45" y="35"/>
                    <a:pt x="45" y="35"/>
                  </a:cubicBezTo>
                  <a:cubicBezTo>
                    <a:pt x="48" y="36"/>
                    <a:pt x="50" y="35"/>
                    <a:pt x="50" y="32"/>
                  </a:cubicBezTo>
                  <a:cubicBezTo>
                    <a:pt x="50" y="30"/>
                    <a:pt x="48" y="26"/>
                    <a:pt x="45" y="25"/>
                  </a:cubicBezTo>
                  <a:lnTo>
                    <a:pt x="5" y="1"/>
                  </a:lnTo>
                  <a:close/>
                </a:path>
              </a:pathLst>
            </a:custGeom>
            <a:solidFill>
              <a:srgbClr val="666666"/>
            </a:solidFill>
            <a:ln w="9525">
              <a:noFill/>
              <a:round/>
              <a:headEnd/>
              <a:tailEnd/>
            </a:ln>
          </p:spPr>
          <p:txBody>
            <a:bodyPr/>
            <a:lstStyle/>
            <a:p>
              <a:endParaRPr lang="en-US"/>
            </a:p>
          </p:txBody>
        </p:sp>
        <p:sp>
          <p:nvSpPr>
            <p:cNvPr id="48" name="Freeform 163"/>
            <p:cNvSpPr>
              <a:spLocks/>
            </p:cNvSpPr>
            <p:nvPr/>
          </p:nvSpPr>
          <p:spPr bwMode="ltGray">
            <a:xfrm>
              <a:off x="4821" y="1835"/>
              <a:ext cx="498" cy="291"/>
            </a:xfrm>
            <a:custGeom>
              <a:avLst/>
              <a:gdLst/>
              <a:ahLst/>
              <a:cxnLst>
                <a:cxn ang="0">
                  <a:pos x="208" y="39"/>
                </a:cxn>
                <a:cxn ang="0">
                  <a:pos x="144" y="2"/>
                </a:cxn>
                <a:cxn ang="0">
                  <a:pos x="144" y="2"/>
                </a:cxn>
                <a:cxn ang="0">
                  <a:pos x="134" y="2"/>
                </a:cxn>
                <a:cxn ang="0">
                  <a:pos x="134" y="2"/>
                </a:cxn>
                <a:cxn ang="0">
                  <a:pos x="4" y="77"/>
                </a:cxn>
                <a:cxn ang="0">
                  <a:pos x="0" y="81"/>
                </a:cxn>
                <a:cxn ang="0">
                  <a:pos x="72" y="123"/>
                </a:cxn>
                <a:cxn ang="0">
                  <a:pos x="211" y="42"/>
                </a:cxn>
                <a:cxn ang="0">
                  <a:pos x="208" y="39"/>
                </a:cxn>
              </a:cxnLst>
              <a:rect l="0" t="0" r="r" b="b"/>
              <a:pathLst>
                <a:path w="211" h="123">
                  <a:moveTo>
                    <a:pt x="208" y="39"/>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2" y="78"/>
                    <a:pt x="1" y="79"/>
                    <a:pt x="0" y="81"/>
                  </a:cubicBezTo>
                  <a:cubicBezTo>
                    <a:pt x="72" y="123"/>
                    <a:pt x="72" y="123"/>
                    <a:pt x="72" y="123"/>
                  </a:cubicBezTo>
                  <a:cubicBezTo>
                    <a:pt x="211" y="42"/>
                    <a:pt x="211" y="42"/>
                    <a:pt x="211" y="42"/>
                  </a:cubicBezTo>
                  <a:cubicBezTo>
                    <a:pt x="210" y="41"/>
                    <a:pt x="209" y="39"/>
                    <a:pt x="208" y="39"/>
                  </a:cubicBezTo>
                  <a:close/>
                </a:path>
              </a:pathLst>
            </a:custGeom>
            <a:solidFill>
              <a:srgbClr val="E3E3E3"/>
            </a:solidFill>
            <a:ln w="9525">
              <a:noFill/>
              <a:round/>
              <a:headEnd/>
              <a:tailEnd/>
            </a:ln>
          </p:spPr>
          <p:txBody>
            <a:bodyPr/>
            <a:lstStyle/>
            <a:p>
              <a:endParaRPr lang="en-US"/>
            </a:p>
          </p:txBody>
        </p:sp>
        <p:sp>
          <p:nvSpPr>
            <p:cNvPr id="49" name="Freeform 164"/>
            <p:cNvSpPr>
              <a:spLocks/>
            </p:cNvSpPr>
            <p:nvPr/>
          </p:nvSpPr>
          <p:spPr bwMode="ltGray">
            <a:xfrm>
              <a:off x="4991" y="1934"/>
              <a:ext cx="333" cy="622"/>
            </a:xfrm>
            <a:custGeom>
              <a:avLst/>
              <a:gdLst/>
              <a:ahLst/>
              <a:cxnLst>
                <a:cxn ang="0">
                  <a:pos x="0" y="81"/>
                </a:cxn>
                <a:cxn ang="0">
                  <a:pos x="0" y="263"/>
                </a:cxn>
                <a:cxn ang="0">
                  <a:pos x="5" y="261"/>
                </a:cxn>
                <a:cxn ang="0">
                  <a:pos x="136" y="186"/>
                </a:cxn>
                <a:cxn ang="0">
                  <a:pos x="141" y="178"/>
                </a:cxn>
                <a:cxn ang="0">
                  <a:pos x="141" y="5"/>
                </a:cxn>
                <a:cxn ang="0">
                  <a:pos x="139" y="0"/>
                </a:cxn>
                <a:cxn ang="0">
                  <a:pos x="0" y="81"/>
                </a:cxn>
              </a:cxnLst>
              <a:rect l="0" t="0" r="r" b="b"/>
              <a:pathLst>
                <a:path w="141" h="263">
                  <a:moveTo>
                    <a:pt x="0" y="81"/>
                  </a:moveTo>
                  <a:cubicBezTo>
                    <a:pt x="0" y="263"/>
                    <a:pt x="0" y="263"/>
                    <a:pt x="0" y="263"/>
                  </a:cubicBezTo>
                  <a:cubicBezTo>
                    <a:pt x="2" y="263"/>
                    <a:pt x="4" y="262"/>
                    <a:pt x="5" y="261"/>
                  </a:cubicBezTo>
                  <a:cubicBezTo>
                    <a:pt x="136" y="186"/>
                    <a:pt x="136" y="186"/>
                    <a:pt x="136" y="186"/>
                  </a:cubicBezTo>
                  <a:cubicBezTo>
                    <a:pt x="138" y="185"/>
                    <a:pt x="141" y="181"/>
                    <a:pt x="141" y="178"/>
                  </a:cubicBezTo>
                  <a:cubicBezTo>
                    <a:pt x="141" y="5"/>
                    <a:pt x="141" y="5"/>
                    <a:pt x="141" y="5"/>
                  </a:cubicBezTo>
                  <a:cubicBezTo>
                    <a:pt x="141" y="4"/>
                    <a:pt x="140" y="2"/>
                    <a:pt x="139" y="0"/>
                  </a:cubicBezTo>
                  <a:lnTo>
                    <a:pt x="0" y="81"/>
                  </a:lnTo>
                  <a:close/>
                </a:path>
              </a:pathLst>
            </a:custGeom>
            <a:solidFill>
              <a:srgbClr val="666666"/>
            </a:solidFill>
            <a:ln w="9525">
              <a:noFill/>
              <a:round/>
              <a:headEnd/>
              <a:tailEnd/>
            </a:ln>
          </p:spPr>
          <p:txBody>
            <a:bodyPr/>
            <a:lstStyle/>
            <a:p>
              <a:endParaRPr lang="en-US"/>
            </a:p>
          </p:txBody>
        </p:sp>
      </p:grpSp>
      <p:grpSp>
        <p:nvGrpSpPr>
          <p:cNvPr id="50" name="Group 140"/>
          <p:cNvGrpSpPr>
            <a:grpSpLocks noChangeAspect="1"/>
          </p:cNvGrpSpPr>
          <p:nvPr/>
        </p:nvGrpSpPr>
        <p:grpSpPr bwMode="auto">
          <a:xfrm>
            <a:off x="4309358" y="4413993"/>
            <a:ext cx="785670" cy="757753"/>
            <a:chOff x="4344" y="1613"/>
            <a:chExt cx="985" cy="950"/>
          </a:xfrm>
        </p:grpSpPr>
        <p:sp>
          <p:nvSpPr>
            <p:cNvPr id="51" name="AutoShape 141"/>
            <p:cNvSpPr>
              <a:spLocks noChangeAspect="1" noChangeArrowheads="1" noTextEdit="1"/>
            </p:cNvSpPr>
            <p:nvPr/>
          </p:nvSpPr>
          <p:spPr bwMode="ltGray">
            <a:xfrm>
              <a:off x="4344" y="1613"/>
              <a:ext cx="985" cy="950"/>
            </a:xfrm>
            <a:prstGeom prst="rect">
              <a:avLst/>
            </a:prstGeom>
            <a:noFill/>
            <a:ln w="9525">
              <a:noFill/>
              <a:miter lim="800000"/>
              <a:headEnd/>
              <a:tailEnd/>
            </a:ln>
          </p:spPr>
          <p:txBody>
            <a:bodyPr/>
            <a:lstStyle/>
            <a:p>
              <a:endParaRPr lang="en-US"/>
            </a:p>
          </p:txBody>
        </p:sp>
        <p:sp>
          <p:nvSpPr>
            <p:cNvPr id="52" name="Freeform 142"/>
            <p:cNvSpPr>
              <a:spLocks/>
            </p:cNvSpPr>
            <p:nvPr/>
          </p:nvSpPr>
          <p:spPr bwMode="ltGray">
            <a:xfrm>
              <a:off x="4471" y="2166"/>
              <a:ext cx="256" cy="172"/>
            </a:xfrm>
            <a:custGeom>
              <a:avLst/>
              <a:gdLst/>
              <a:ahLst/>
              <a:cxnLst>
                <a:cxn ang="0">
                  <a:pos x="101" y="30"/>
                </a:cxn>
                <a:cxn ang="0">
                  <a:pos x="58" y="6"/>
                </a:cxn>
                <a:cxn ang="0">
                  <a:pos x="25" y="6"/>
                </a:cxn>
                <a:cxn ang="0">
                  <a:pos x="7" y="16"/>
                </a:cxn>
                <a:cxn ang="0">
                  <a:pos x="0" y="24"/>
                </a:cxn>
                <a:cxn ang="0">
                  <a:pos x="0" y="24"/>
                </a:cxn>
                <a:cxn ang="0">
                  <a:pos x="0" y="26"/>
                </a:cxn>
                <a:cxn ang="0">
                  <a:pos x="0" y="33"/>
                </a:cxn>
                <a:cxn ang="0">
                  <a:pos x="0" y="33"/>
                </a:cxn>
                <a:cxn ang="0">
                  <a:pos x="7" y="43"/>
                </a:cxn>
                <a:cxn ang="0">
                  <a:pos x="38" y="61"/>
                </a:cxn>
                <a:cxn ang="0">
                  <a:pos x="49" y="67"/>
                </a:cxn>
                <a:cxn ang="0">
                  <a:pos x="80" y="69"/>
                </a:cxn>
                <a:cxn ang="0">
                  <a:pos x="83" y="67"/>
                </a:cxn>
                <a:cxn ang="0">
                  <a:pos x="101" y="57"/>
                </a:cxn>
                <a:cxn ang="0">
                  <a:pos x="108" y="47"/>
                </a:cxn>
                <a:cxn ang="0">
                  <a:pos x="108" y="47"/>
                </a:cxn>
                <a:cxn ang="0">
                  <a:pos x="108" y="40"/>
                </a:cxn>
                <a:cxn ang="0">
                  <a:pos x="101" y="30"/>
                </a:cxn>
              </a:cxnLst>
              <a:rect l="0" t="0" r="r" b="b"/>
              <a:pathLst>
                <a:path w="108" h="73">
                  <a:moveTo>
                    <a:pt x="101" y="30"/>
                  </a:moveTo>
                  <a:cubicBezTo>
                    <a:pt x="58" y="6"/>
                    <a:pt x="58" y="6"/>
                    <a:pt x="58" y="6"/>
                  </a:cubicBezTo>
                  <a:cubicBezTo>
                    <a:pt x="49" y="0"/>
                    <a:pt x="34" y="0"/>
                    <a:pt x="25" y="6"/>
                  </a:cubicBezTo>
                  <a:cubicBezTo>
                    <a:pt x="7" y="16"/>
                    <a:pt x="7" y="16"/>
                    <a:pt x="7" y="16"/>
                  </a:cubicBezTo>
                  <a:cubicBezTo>
                    <a:pt x="3" y="18"/>
                    <a:pt x="1" y="21"/>
                    <a:pt x="0" y="24"/>
                  </a:cubicBezTo>
                  <a:cubicBezTo>
                    <a:pt x="0" y="24"/>
                    <a:pt x="0" y="24"/>
                    <a:pt x="0" y="24"/>
                  </a:cubicBezTo>
                  <a:cubicBezTo>
                    <a:pt x="0" y="24"/>
                    <a:pt x="0" y="25"/>
                    <a:pt x="0" y="26"/>
                  </a:cubicBezTo>
                  <a:cubicBezTo>
                    <a:pt x="0" y="33"/>
                    <a:pt x="0" y="33"/>
                    <a:pt x="0" y="33"/>
                  </a:cubicBezTo>
                  <a:cubicBezTo>
                    <a:pt x="0" y="33"/>
                    <a:pt x="0" y="33"/>
                    <a:pt x="0" y="33"/>
                  </a:cubicBezTo>
                  <a:cubicBezTo>
                    <a:pt x="0" y="37"/>
                    <a:pt x="2" y="40"/>
                    <a:pt x="7" y="43"/>
                  </a:cubicBezTo>
                  <a:cubicBezTo>
                    <a:pt x="38" y="61"/>
                    <a:pt x="38" y="61"/>
                    <a:pt x="38" y="61"/>
                  </a:cubicBezTo>
                  <a:cubicBezTo>
                    <a:pt x="49" y="67"/>
                    <a:pt x="49" y="67"/>
                    <a:pt x="49" y="67"/>
                  </a:cubicBezTo>
                  <a:cubicBezTo>
                    <a:pt x="58" y="72"/>
                    <a:pt x="71" y="73"/>
                    <a:pt x="80" y="69"/>
                  </a:cubicBezTo>
                  <a:cubicBezTo>
                    <a:pt x="81" y="68"/>
                    <a:pt x="82" y="68"/>
                    <a:pt x="83" y="67"/>
                  </a:cubicBezTo>
                  <a:cubicBezTo>
                    <a:pt x="101" y="57"/>
                    <a:pt x="101" y="57"/>
                    <a:pt x="101" y="57"/>
                  </a:cubicBezTo>
                  <a:cubicBezTo>
                    <a:pt x="105" y="54"/>
                    <a:pt x="108" y="51"/>
                    <a:pt x="108" y="47"/>
                  </a:cubicBezTo>
                  <a:cubicBezTo>
                    <a:pt x="108" y="47"/>
                    <a:pt x="108" y="47"/>
                    <a:pt x="108" y="47"/>
                  </a:cubicBezTo>
                  <a:cubicBezTo>
                    <a:pt x="108" y="40"/>
                    <a:pt x="108" y="40"/>
                    <a:pt x="108" y="40"/>
                  </a:cubicBezTo>
                  <a:cubicBezTo>
                    <a:pt x="108" y="36"/>
                    <a:pt x="105" y="33"/>
                    <a:pt x="101" y="30"/>
                  </a:cubicBezTo>
                  <a:close/>
                </a:path>
              </a:pathLst>
            </a:custGeom>
            <a:noFill/>
            <a:ln w="23813" cap="flat">
              <a:solidFill>
                <a:srgbClr val="333333"/>
              </a:solidFill>
              <a:prstDash val="solid"/>
              <a:round/>
              <a:headEnd/>
              <a:tailEnd/>
            </a:ln>
          </p:spPr>
          <p:txBody>
            <a:bodyPr/>
            <a:lstStyle/>
            <a:p>
              <a:endParaRPr lang="en-US"/>
            </a:p>
          </p:txBody>
        </p:sp>
        <p:sp>
          <p:nvSpPr>
            <p:cNvPr id="53" name="Freeform 143"/>
            <p:cNvSpPr>
              <a:spLocks/>
            </p:cNvSpPr>
            <p:nvPr/>
          </p:nvSpPr>
          <p:spPr bwMode="ltGray">
            <a:xfrm>
              <a:off x="4471" y="2227"/>
              <a:ext cx="256" cy="111"/>
            </a:xfrm>
            <a:custGeom>
              <a:avLst/>
              <a:gdLst/>
              <a:ahLst/>
              <a:cxnLst>
                <a:cxn ang="0">
                  <a:pos x="105" y="20"/>
                </a:cxn>
                <a:cxn ang="0">
                  <a:pos x="101" y="23"/>
                </a:cxn>
                <a:cxn ang="0">
                  <a:pos x="83" y="34"/>
                </a:cxn>
                <a:cxn ang="0">
                  <a:pos x="80" y="35"/>
                </a:cxn>
                <a:cxn ang="0">
                  <a:pos x="49" y="34"/>
                </a:cxn>
                <a:cxn ang="0">
                  <a:pos x="38" y="27"/>
                </a:cxn>
                <a:cxn ang="0">
                  <a:pos x="7" y="9"/>
                </a:cxn>
                <a:cxn ang="0">
                  <a:pos x="2" y="5"/>
                </a:cxn>
                <a:cxn ang="0">
                  <a:pos x="0" y="0"/>
                </a:cxn>
                <a:cxn ang="0">
                  <a:pos x="0" y="7"/>
                </a:cxn>
                <a:cxn ang="0">
                  <a:pos x="0" y="7"/>
                </a:cxn>
                <a:cxn ang="0">
                  <a:pos x="7" y="17"/>
                </a:cxn>
                <a:cxn ang="0">
                  <a:pos x="38" y="35"/>
                </a:cxn>
                <a:cxn ang="0">
                  <a:pos x="49" y="41"/>
                </a:cxn>
                <a:cxn ang="0">
                  <a:pos x="80" y="43"/>
                </a:cxn>
                <a:cxn ang="0">
                  <a:pos x="83" y="41"/>
                </a:cxn>
                <a:cxn ang="0">
                  <a:pos x="101" y="31"/>
                </a:cxn>
                <a:cxn ang="0">
                  <a:pos x="108" y="21"/>
                </a:cxn>
                <a:cxn ang="0">
                  <a:pos x="108" y="21"/>
                </a:cxn>
                <a:cxn ang="0">
                  <a:pos x="108" y="14"/>
                </a:cxn>
                <a:cxn ang="0">
                  <a:pos x="105" y="20"/>
                </a:cxn>
              </a:cxnLst>
              <a:rect l="0" t="0" r="r" b="b"/>
              <a:pathLst>
                <a:path w="108" h="47">
                  <a:moveTo>
                    <a:pt x="105" y="20"/>
                  </a:moveTo>
                  <a:cubicBezTo>
                    <a:pt x="104" y="21"/>
                    <a:pt x="103" y="22"/>
                    <a:pt x="101" y="23"/>
                  </a:cubicBezTo>
                  <a:cubicBezTo>
                    <a:pt x="83" y="34"/>
                    <a:pt x="83" y="34"/>
                    <a:pt x="83" y="34"/>
                  </a:cubicBezTo>
                  <a:cubicBezTo>
                    <a:pt x="82" y="34"/>
                    <a:pt x="81" y="35"/>
                    <a:pt x="80" y="35"/>
                  </a:cubicBezTo>
                  <a:cubicBezTo>
                    <a:pt x="71" y="39"/>
                    <a:pt x="58" y="39"/>
                    <a:pt x="49" y="34"/>
                  </a:cubicBezTo>
                  <a:cubicBezTo>
                    <a:pt x="38" y="27"/>
                    <a:pt x="38" y="27"/>
                    <a:pt x="38" y="27"/>
                  </a:cubicBezTo>
                  <a:cubicBezTo>
                    <a:pt x="7" y="9"/>
                    <a:pt x="7" y="9"/>
                    <a:pt x="7" y="9"/>
                  </a:cubicBezTo>
                  <a:cubicBezTo>
                    <a:pt x="5" y="8"/>
                    <a:pt x="3" y="7"/>
                    <a:pt x="2" y="5"/>
                  </a:cubicBezTo>
                  <a:cubicBezTo>
                    <a:pt x="1" y="4"/>
                    <a:pt x="0" y="2"/>
                    <a:pt x="0" y="0"/>
                  </a:cubicBezTo>
                  <a:cubicBezTo>
                    <a:pt x="0" y="7"/>
                    <a:pt x="0" y="7"/>
                    <a:pt x="0" y="7"/>
                  </a:cubicBezTo>
                  <a:cubicBezTo>
                    <a:pt x="0" y="7"/>
                    <a:pt x="0" y="7"/>
                    <a:pt x="0" y="7"/>
                  </a:cubicBezTo>
                  <a:cubicBezTo>
                    <a:pt x="0" y="11"/>
                    <a:pt x="2" y="14"/>
                    <a:pt x="7" y="17"/>
                  </a:cubicBezTo>
                  <a:cubicBezTo>
                    <a:pt x="38" y="35"/>
                    <a:pt x="38" y="35"/>
                    <a:pt x="38" y="35"/>
                  </a:cubicBezTo>
                  <a:cubicBezTo>
                    <a:pt x="49" y="41"/>
                    <a:pt x="49" y="41"/>
                    <a:pt x="49" y="41"/>
                  </a:cubicBezTo>
                  <a:cubicBezTo>
                    <a:pt x="58" y="46"/>
                    <a:pt x="71" y="47"/>
                    <a:pt x="80" y="43"/>
                  </a:cubicBezTo>
                  <a:cubicBezTo>
                    <a:pt x="81" y="42"/>
                    <a:pt x="82" y="42"/>
                    <a:pt x="83" y="41"/>
                  </a:cubicBezTo>
                  <a:cubicBezTo>
                    <a:pt x="101" y="31"/>
                    <a:pt x="101" y="31"/>
                    <a:pt x="101" y="31"/>
                  </a:cubicBezTo>
                  <a:cubicBezTo>
                    <a:pt x="105" y="28"/>
                    <a:pt x="108" y="25"/>
                    <a:pt x="108" y="21"/>
                  </a:cubicBezTo>
                  <a:cubicBezTo>
                    <a:pt x="108" y="21"/>
                    <a:pt x="108" y="21"/>
                    <a:pt x="108" y="21"/>
                  </a:cubicBezTo>
                  <a:cubicBezTo>
                    <a:pt x="108" y="14"/>
                    <a:pt x="108" y="14"/>
                    <a:pt x="108" y="14"/>
                  </a:cubicBezTo>
                  <a:cubicBezTo>
                    <a:pt x="108" y="16"/>
                    <a:pt x="107" y="18"/>
                    <a:pt x="105" y="20"/>
                  </a:cubicBezTo>
                  <a:close/>
                </a:path>
              </a:pathLst>
            </a:custGeom>
            <a:solidFill>
              <a:srgbClr val="666666"/>
            </a:solidFill>
            <a:ln w="9525">
              <a:noFill/>
              <a:round/>
              <a:headEnd/>
              <a:tailEnd/>
            </a:ln>
          </p:spPr>
          <p:txBody>
            <a:bodyPr/>
            <a:lstStyle/>
            <a:p>
              <a:endParaRPr lang="en-US"/>
            </a:p>
          </p:txBody>
        </p:sp>
        <p:sp>
          <p:nvSpPr>
            <p:cNvPr id="54" name="Freeform 144"/>
            <p:cNvSpPr>
              <a:spLocks/>
            </p:cNvSpPr>
            <p:nvPr/>
          </p:nvSpPr>
          <p:spPr bwMode="ltGray">
            <a:xfrm>
              <a:off x="4467" y="2166"/>
              <a:ext cx="264" cy="154"/>
            </a:xfrm>
            <a:custGeom>
              <a:avLst/>
              <a:gdLst/>
              <a:ahLst/>
              <a:cxnLst>
                <a:cxn ang="0">
                  <a:pos x="103" y="49"/>
                </a:cxn>
                <a:cxn ang="0">
                  <a:pos x="103" y="30"/>
                </a:cxn>
                <a:cxn ang="0">
                  <a:pos x="60" y="6"/>
                </a:cxn>
                <a:cxn ang="0">
                  <a:pos x="27" y="6"/>
                </a:cxn>
                <a:cxn ang="0">
                  <a:pos x="9" y="16"/>
                </a:cxn>
                <a:cxn ang="0">
                  <a:pos x="9" y="35"/>
                </a:cxn>
                <a:cxn ang="0">
                  <a:pos x="51" y="60"/>
                </a:cxn>
                <a:cxn ang="0">
                  <a:pos x="85" y="60"/>
                </a:cxn>
                <a:cxn ang="0">
                  <a:pos x="103" y="49"/>
                </a:cxn>
              </a:cxnLst>
              <a:rect l="0" t="0" r="r" b="b"/>
              <a:pathLst>
                <a:path w="112" h="65">
                  <a:moveTo>
                    <a:pt x="103" y="49"/>
                  </a:moveTo>
                  <a:cubicBezTo>
                    <a:pt x="112" y="44"/>
                    <a:pt x="112" y="35"/>
                    <a:pt x="103" y="30"/>
                  </a:cubicBezTo>
                  <a:cubicBezTo>
                    <a:pt x="60" y="6"/>
                    <a:pt x="60" y="6"/>
                    <a:pt x="60" y="6"/>
                  </a:cubicBezTo>
                  <a:cubicBezTo>
                    <a:pt x="51" y="0"/>
                    <a:pt x="36" y="0"/>
                    <a:pt x="27" y="6"/>
                  </a:cubicBezTo>
                  <a:cubicBezTo>
                    <a:pt x="9" y="16"/>
                    <a:pt x="9" y="16"/>
                    <a:pt x="9" y="16"/>
                  </a:cubicBezTo>
                  <a:cubicBezTo>
                    <a:pt x="0" y="21"/>
                    <a:pt x="0" y="30"/>
                    <a:pt x="9" y="35"/>
                  </a:cubicBezTo>
                  <a:cubicBezTo>
                    <a:pt x="51" y="60"/>
                    <a:pt x="51" y="60"/>
                    <a:pt x="51" y="60"/>
                  </a:cubicBezTo>
                  <a:cubicBezTo>
                    <a:pt x="61" y="65"/>
                    <a:pt x="76" y="65"/>
                    <a:pt x="85" y="60"/>
                  </a:cubicBezTo>
                  <a:lnTo>
                    <a:pt x="103" y="49"/>
                  </a:lnTo>
                  <a:close/>
                </a:path>
              </a:pathLst>
            </a:custGeom>
            <a:solidFill>
              <a:srgbClr val="E3E3E3"/>
            </a:solidFill>
            <a:ln w="9525">
              <a:noFill/>
              <a:round/>
              <a:headEnd/>
              <a:tailEnd/>
            </a:ln>
          </p:spPr>
          <p:txBody>
            <a:bodyPr/>
            <a:lstStyle/>
            <a:p>
              <a:endParaRPr lang="en-US"/>
            </a:p>
          </p:txBody>
        </p:sp>
        <p:sp>
          <p:nvSpPr>
            <p:cNvPr id="55" name="Freeform 145"/>
            <p:cNvSpPr>
              <a:spLocks/>
            </p:cNvSpPr>
            <p:nvPr/>
          </p:nvSpPr>
          <p:spPr bwMode="ltGray">
            <a:xfrm>
              <a:off x="4509" y="2017"/>
              <a:ext cx="208" cy="272"/>
            </a:xfrm>
            <a:custGeom>
              <a:avLst/>
              <a:gdLst/>
              <a:ahLst/>
              <a:cxnLst>
                <a:cxn ang="0">
                  <a:pos x="0" y="87"/>
                </a:cxn>
                <a:cxn ang="0">
                  <a:pos x="49" y="115"/>
                </a:cxn>
                <a:cxn ang="0">
                  <a:pos x="84" y="33"/>
                </a:cxn>
                <a:cxn ang="0">
                  <a:pos x="26" y="0"/>
                </a:cxn>
                <a:cxn ang="0">
                  <a:pos x="0" y="87"/>
                </a:cxn>
              </a:cxnLst>
              <a:rect l="0" t="0" r="r" b="b"/>
              <a:pathLst>
                <a:path w="88" h="115">
                  <a:moveTo>
                    <a:pt x="0" y="87"/>
                  </a:moveTo>
                  <a:cubicBezTo>
                    <a:pt x="49" y="115"/>
                    <a:pt x="49" y="115"/>
                    <a:pt x="49" y="115"/>
                  </a:cubicBezTo>
                  <a:cubicBezTo>
                    <a:pt x="49" y="115"/>
                    <a:pt x="88" y="89"/>
                    <a:pt x="84" y="33"/>
                  </a:cubicBezTo>
                  <a:cubicBezTo>
                    <a:pt x="26" y="0"/>
                    <a:pt x="26" y="0"/>
                    <a:pt x="26" y="0"/>
                  </a:cubicBezTo>
                  <a:cubicBezTo>
                    <a:pt x="26" y="0"/>
                    <a:pt x="44" y="43"/>
                    <a:pt x="0" y="87"/>
                  </a:cubicBezTo>
                  <a:close/>
                </a:path>
              </a:pathLst>
            </a:custGeom>
            <a:solidFill>
              <a:srgbClr val="B3B3B3"/>
            </a:solidFill>
            <a:ln w="9525">
              <a:noFill/>
              <a:round/>
              <a:headEnd/>
              <a:tailEnd/>
            </a:ln>
          </p:spPr>
          <p:txBody>
            <a:bodyPr/>
            <a:lstStyle/>
            <a:p>
              <a:endParaRPr lang="en-US"/>
            </a:p>
          </p:txBody>
        </p:sp>
        <p:sp>
          <p:nvSpPr>
            <p:cNvPr id="56" name="Freeform 146"/>
            <p:cNvSpPr>
              <a:spLocks/>
            </p:cNvSpPr>
            <p:nvPr/>
          </p:nvSpPr>
          <p:spPr bwMode="ltGray">
            <a:xfrm>
              <a:off x="4625" y="2088"/>
              <a:ext cx="106" cy="201"/>
            </a:xfrm>
            <a:custGeom>
              <a:avLst/>
              <a:gdLst/>
              <a:ahLst/>
              <a:cxnLst>
                <a:cxn ang="0">
                  <a:pos x="40" y="0"/>
                </a:cxn>
                <a:cxn ang="0">
                  <a:pos x="35" y="3"/>
                </a:cxn>
                <a:cxn ang="0">
                  <a:pos x="12" y="74"/>
                </a:cxn>
                <a:cxn ang="0">
                  <a:pos x="0" y="85"/>
                </a:cxn>
                <a:cxn ang="0">
                  <a:pos x="16" y="76"/>
                </a:cxn>
                <a:cxn ang="0">
                  <a:pos x="40" y="0"/>
                </a:cxn>
              </a:cxnLst>
              <a:rect l="0" t="0" r="r" b="b"/>
              <a:pathLst>
                <a:path w="45" h="85">
                  <a:moveTo>
                    <a:pt x="40" y="0"/>
                  </a:moveTo>
                  <a:cubicBezTo>
                    <a:pt x="35" y="3"/>
                    <a:pt x="35" y="3"/>
                    <a:pt x="35" y="3"/>
                  </a:cubicBezTo>
                  <a:cubicBezTo>
                    <a:pt x="38" y="38"/>
                    <a:pt x="23" y="62"/>
                    <a:pt x="12" y="74"/>
                  </a:cubicBezTo>
                  <a:cubicBezTo>
                    <a:pt x="6" y="81"/>
                    <a:pt x="0" y="85"/>
                    <a:pt x="0" y="85"/>
                  </a:cubicBezTo>
                  <a:cubicBezTo>
                    <a:pt x="16" y="76"/>
                    <a:pt x="16" y="76"/>
                    <a:pt x="16" y="76"/>
                  </a:cubicBezTo>
                  <a:cubicBezTo>
                    <a:pt x="16" y="76"/>
                    <a:pt x="45" y="56"/>
                    <a:pt x="40" y="0"/>
                  </a:cubicBezTo>
                  <a:close/>
                </a:path>
              </a:pathLst>
            </a:custGeom>
            <a:solidFill>
              <a:srgbClr val="666666"/>
            </a:solidFill>
            <a:ln w="9525">
              <a:noFill/>
              <a:round/>
              <a:headEnd/>
              <a:tailEnd/>
            </a:ln>
          </p:spPr>
          <p:txBody>
            <a:bodyPr/>
            <a:lstStyle/>
            <a:p>
              <a:endParaRPr lang="en-US"/>
            </a:p>
          </p:txBody>
        </p:sp>
        <p:sp>
          <p:nvSpPr>
            <p:cNvPr id="57" name="Freeform 147"/>
            <p:cNvSpPr>
              <a:spLocks/>
            </p:cNvSpPr>
            <p:nvPr/>
          </p:nvSpPr>
          <p:spPr bwMode="ltGray">
            <a:xfrm>
              <a:off x="4684" y="2296"/>
              <a:ext cx="1" cy="1"/>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7F7F7F"/>
            </a:solidFill>
            <a:ln w="9525">
              <a:noFill/>
              <a:round/>
              <a:headEnd/>
              <a:tailEnd/>
            </a:ln>
          </p:spPr>
          <p:txBody>
            <a:bodyPr/>
            <a:lstStyle/>
            <a:p>
              <a:endParaRPr lang="en-US"/>
            </a:p>
          </p:txBody>
        </p:sp>
        <p:sp>
          <p:nvSpPr>
            <p:cNvPr id="58" name="Freeform 148"/>
            <p:cNvSpPr>
              <a:spLocks/>
            </p:cNvSpPr>
            <p:nvPr/>
          </p:nvSpPr>
          <p:spPr bwMode="ltGray">
            <a:xfrm>
              <a:off x="4684" y="2322"/>
              <a:ext cx="1" cy="1"/>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7F7F7F"/>
            </a:solidFill>
            <a:ln w="9525">
              <a:noFill/>
              <a:round/>
              <a:headEnd/>
              <a:tailEnd/>
            </a:ln>
          </p:spPr>
          <p:txBody>
            <a:bodyPr/>
            <a:lstStyle/>
            <a:p>
              <a:endParaRPr lang="en-US"/>
            </a:p>
          </p:txBody>
        </p:sp>
        <p:sp>
          <p:nvSpPr>
            <p:cNvPr id="59" name="Freeform 149"/>
            <p:cNvSpPr>
              <a:spLocks/>
            </p:cNvSpPr>
            <p:nvPr/>
          </p:nvSpPr>
          <p:spPr bwMode="ltGray">
            <a:xfrm>
              <a:off x="4351" y="1613"/>
              <a:ext cx="437" cy="669"/>
            </a:xfrm>
            <a:custGeom>
              <a:avLst/>
              <a:gdLst/>
              <a:ahLst/>
              <a:cxnLst>
                <a:cxn ang="0">
                  <a:pos x="0" y="183"/>
                </a:cxn>
                <a:cxn ang="0">
                  <a:pos x="0" y="7"/>
                </a:cxn>
                <a:cxn ang="0">
                  <a:pos x="17" y="3"/>
                </a:cxn>
                <a:cxn ang="0">
                  <a:pos x="185" y="100"/>
                </a:cxn>
                <a:cxn ang="0">
                  <a:pos x="185" y="268"/>
                </a:cxn>
                <a:cxn ang="0">
                  <a:pos x="173" y="283"/>
                </a:cxn>
                <a:cxn ang="0">
                  <a:pos x="0" y="183"/>
                </a:cxn>
              </a:cxnLst>
              <a:rect l="0" t="0" r="r" b="b"/>
              <a:pathLst>
                <a:path w="185" h="283">
                  <a:moveTo>
                    <a:pt x="0" y="183"/>
                  </a:moveTo>
                  <a:cubicBezTo>
                    <a:pt x="0" y="7"/>
                    <a:pt x="0" y="7"/>
                    <a:pt x="0" y="7"/>
                  </a:cubicBezTo>
                  <a:cubicBezTo>
                    <a:pt x="0" y="7"/>
                    <a:pt x="12" y="0"/>
                    <a:pt x="17" y="3"/>
                  </a:cubicBezTo>
                  <a:cubicBezTo>
                    <a:pt x="185" y="100"/>
                    <a:pt x="185" y="100"/>
                    <a:pt x="185" y="100"/>
                  </a:cubicBezTo>
                  <a:cubicBezTo>
                    <a:pt x="185" y="268"/>
                    <a:pt x="185" y="268"/>
                    <a:pt x="185" y="268"/>
                  </a:cubicBezTo>
                  <a:cubicBezTo>
                    <a:pt x="185" y="269"/>
                    <a:pt x="179" y="279"/>
                    <a:pt x="173" y="283"/>
                  </a:cubicBezTo>
                  <a:lnTo>
                    <a:pt x="0" y="183"/>
                  </a:lnTo>
                  <a:close/>
                </a:path>
              </a:pathLst>
            </a:custGeom>
            <a:noFill/>
            <a:ln w="23813" cap="flat">
              <a:solidFill>
                <a:srgbClr val="333333"/>
              </a:solidFill>
              <a:prstDash val="solid"/>
              <a:round/>
              <a:headEnd/>
              <a:tailEnd/>
            </a:ln>
          </p:spPr>
          <p:txBody>
            <a:bodyPr/>
            <a:lstStyle/>
            <a:p>
              <a:endParaRPr lang="en-US"/>
            </a:p>
          </p:txBody>
        </p:sp>
        <p:sp>
          <p:nvSpPr>
            <p:cNvPr id="60" name="Freeform 150"/>
            <p:cNvSpPr>
              <a:spLocks/>
            </p:cNvSpPr>
            <p:nvPr/>
          </p:nvSpPr>
          <p:spPr bwMode="ltGray">
            <a:xfrm>
              <a:off x="4351" y="1627"/>
              <a:ext cx="409" cy="652"/>
            </a:xfrm>
            <a:custGeom>
              <a:avLst/>
              <a:gdLst/>
              <a:ahLst/>
              <a:cxnLst>
                <a:cxn ang="0">
                  <a:pos x="0" y="0"/>
                </a:cxn>
                <a:cxn ang="0">
                  <a:pos x="409" y="237"/>
                </a:cxn>
                <a:cxn ang="0">
                  <a:pos x="409" y="652"/>
                </a:cxn>
                <a:cxn ang="0">
                  <a:pos x="0" y="416"/>
                </a:cxn>
                <a:cxn ang="0">
                  <a:pos x="0" y="0"/>
                </a:cxn>
              </a:cxnLst>
              <a:rect l="0" t="0" r="r" b="b"/>
              <a:pathLst>
                <a:path w="409" h="652">
                  <a:moveTo>
                    <a:pt x="0" y="0"/>
                  </a:moveTo>
                  <a:lnTo>
                    <a:pt x="409" y="237"/>
                  </a:lnTo>
                  <a:lnTo>
                    <a:pt x="409" y="652"/>
                  </a:lnTo>
                  <a:lnTo>
                    <a:pt x="0" y="416"/>
                  </a:lnTo>
                  <a:lnTo>
                    <a:pt x="0" y="0"/>
                  </a:lnTo>
                  <a:close/>
                </a:path>
              </a:pathLst>
            </a:custGeom>
            <a:solidFill>
              <a:srgbClr val="CCCCCC"/>
            </a:solidFill>
            <a:ln w="9525">
              <a:noFill/>
              <a:round/>
              <a:headEnd/>
              <a:tailEnd/>
            </a:ln>
          </p:spPr>
          <p:txBody>
            <a:bodyPr/>
            <a:lstStyle/>
            <a:p>
              <a:endParaRPr lang="en-US"/>
            </a:p>
          </p:txBody>
        </p:sp>
        <p:sp>
          <p:nvSpPr>
            <p:cNvPr id="61" name="Freeform 151"/>
            <p:cNvSpPr>
              <a:spLocks/>
            </p:cNvSpPr>
            <p:nvPr/>
          </p:nvSpPr>
          <p:spPr bwMode="ltGray">
            <a:xfrm>
              <a:off x="4377" y="1677"/>
              <a:ext cx="357" cy="560"/>
            </a:xfrm>
            <a:custGeom>
              <a:avLst/>
              <a:gdLst/>
              <a:ahLst/>
              <a:cxnLst>
                <a:cxn ang="0">
                  <a:pos x="0" y="0"/>
                </a:cxn>
                <a:cxn ang="0">
                  <a:pos x="357" y="205"/>
                </a:cxn>
                <a:cxn ang="0">
                  <a:pos x="357" y="560"/>
                </a:cxn>
                <a:cxn ang="0">
                  <a:pos x="0" y="352"/>
                </a:cxn>
                <a:cxn ang="0">
                  <a:pos x="0" y="0"/>
                </a:cxn>
              </a:cxnLst>
              <a:rect l="0" t="0" r="r" b="b"/>
              <a:pathLst>
                <a:path w="357" h="560">
                  <a:moveTo>
                    <a:pt x="0" y="0"/>
                  </a:moveTo>
                  <a:lnTo>
                    <a:pt x="357" y="205"/>
                  </a:lnTo>
                  <a:lnTo>
                    <a:pt x="357" y="560"/>
                  </a:lnTo>
                  <a:lnTo>
                    <a:pt x="0" y="352"/>
                  </a:lnTo>
                  <a:lnTo>
                    <a:pt x="0" y="0"/>
                  </a:lnTo>
                  <a:close/>
                </a:path>
              </a:pathLst>
            </a:custGeom>
            <a:solidFill>
              <a:srgbClr val="678BA8"/>
            </a:solidFill>
            <a:ln w="9525">
              <a:noFill/>
              <a:round/>
              <a:headEnd/>
              <a:tailEnd/>
            </a:ln>
          </p:spPr>
          <p:txBody>
            <a:bodyPr/>
            <a:lstStyle/>
            <a:p>
              <a:endParaRPr lang="en-US"/>
            </a:p>
          </p:txBody>
        </p:sp>
        <p:sp>
          <p:nvSpPr>
            <p:cNvPr id="62" name="Freeform 152"/>
            <p:cNvSpPr>
              <a:spLocks/>
            </p:cNvSpPr>
            <p:nvPr/>
          </p:nvSpPr>
          <p:spPr bwMode="ltGray">
            <a:xfrm>
              <a:off x="4377" y="1677"/>
              <a:ext cx="357" cy="560"/>
            </a:xfrm>
            <a:custGeom>
              <a:avLst/>
              <a:gdLst/>
              <a:ahLst/>
              <a:cxnLst>
                <a:cxn ang="0">
                  <a:pos x="5" y="2"/>
                </a:cxn>
                <a:cxn ang="0">
                  <a:pos x="5" y="347"/>
                </a:cxn>
                <a:cxn ang="0">
                  <a:pos x="357" y="550"/>
                </a:cxn>
                <a:cxn ang="0">
                  <a:pos x="357" y="560"/>
                </a:cxn>
                <a:cxn ang="0">
                  <a:pos x="0" y="352"/>
                </a:cxn>
                <a:cxn ang="0">
                  <a:pos x="0" y="0"/>
                </a:cxn>
                <a:cxn ang="0">
                  <a:pos x="5" y="2"/>
                </a:cxn>
              </a:cxnLst>
              <a:rect l="0" t="0" r="r" b="b"/>
              <a:pathLst>
                <a:path w="357" h="560">
                  <a:moveTo>
                    <a:pt x="5" y="2"/>
                  </a:moveTo>
                  <a:lnTo>
                    <a:pt x="5" y="347"/>
                  </a:lnTo>
                  <a:lnTo>
                    <a:pt x="357" y="550"/>
                  </a:lnTo>
                  <a:lnTo>
                    <a:pt x="357" y="560"/>
                  </a:lnTo>
                  <a:lnTo>
                    <a:pt x="0" y="352"/>
                  </a:lnTo>
                  <a:lnTo>
                    <a:pt x="0" y="0"/>
                  </a:lnTo>
                  <a:lnTo>
                    <a:pt x="5" y="2"/>
                  </a:lnTo>
                  <a:close/>
                </a:path>
              </a:pathLst>
            </a:custGeom>
            <a:solidFill>
              <a:srgbClr val="FFFFFF"/>
            </a:solidFill>
            <a:ln w="9525">
              <a:noFill/>
              <a:round/>
              <a:headEnd/>
              <a:tailEnd/>
            </a:ln>
          </p:spPr>
          <p:txBody>
            <a:bodyPr/>
            <a:lstStyle/>
            <a:p>
              <a:endParaRPr lang="en-US"/>
            </a:p>
          </p:txBody>
        </p:sp>
        <p:sp>
          <p:nvSpPr>
            <p:cNvPr id="63" name="Freeform 153"/>
            <p:cNvSpPr>
              <a:spLocks/>
            </p:cNvSpPr>
            <p:nvPr/>
          </p:nvSpPr>
          <p:spPr bwMode="ltGray">
            <a:xfrm>
              <a:off x="4351" y="1611"/>
              <a:ext cx="437" cy="253"/>
            </a:xfrm>
            <a:custGeom>
              <a:avLst/>
              <a:gdLst/>
              <a:ahLst/>
              <a:cxnLst>
                <a:cxn ang="0">
                  <a:pos x="17" y="3"/>
                </a:cxn>
                <a:cxn ang="0">
                  <a:pos x="185" y="100"/>
                </a:cxn>
                <a:cxn ang="0">
                  <a:pos x="173" y="107"/>
                </a:cxn>
                <a:cxn ang="0">
                  <a:pos x="0" y="7"/>
                </a:cxn>
                <a:cxn ang="0">
                  <a:pos x="17" y="3"/>
                </a:cxn>
              </a:cxnLst>
              <a:rect l="0" t="0" r="r" b="b"/>
              <a:pathLst>
                <a:path w="185" h="107">
                  <a:moveTo>
                    <a:pt x="17" y="3"/>
                  </a:moveTo>
                  <a:cubicBezTo>
                    <a:pt x="185" y="100"/>
                    <a:pt x="185" y="100"/>
                    <a:pt x="185" y="100"/>
                  </a:cubicBezTo>
                  <a:cubicBezTo>
                    <a:pt x="173" y="107"/>
                    <a:pt x="173" y="107"/>
                    <a:pt x="173" y="107"/>
                  </a:cubicBezTo>
                  <a:cubicBezTo>
                    <a:pt x="0" y="7"/>
                    <a:pt x="0" y="7"/>
                    <a:pt x="0" y="7"/>
                  </a:cubicBezTo>
                  <a:cubicBezTo>
                    <a:pt x="0" y="7"/>
                    <a:pt x="12" y="0"/>
                    <a:pt x="17" y="3"/>
                  </a:cubicBezTo>
                  <a:close/>
                </a:path>
              </a:pathLst>
            </a:custGeom>
            <a:solidFill>
              <a:srgbClr val="E3E3E3"/>
            </a:solidFill>
            <a:ln w="9525">
              <a:noFill/>
              <a:round/>
              <a:headEnd/>
              <a:tailEnd/>
            </a:ln>
          </p:spPr>
          <p:txBody>
            <a:bodyPr/>
            <a:lstStyle/>
            <a:p>
              <a:endParaRPr lang="en-US"/>
            </a:p>
          </p:txBody>
        </p:sp>
        <p:sp>
          <p:nvSpPr>
            <p:cNvPr id="64" name="Freeform 154"/>
            <p:cNvSpPr>
              <a:spLocks/>
            </p:cNvSpPr>
            <p:nvPr/>
          </p:nvSpPr>
          <p:spPr bwMode="ltGray">
            <a:xfrm>
              <a:off x="4760" y="1847"/>
              <a:ext cx="28" cy="432"/>
            </a:xfrm>
            <a:custGeom>
              <a:avLst/>
              <a:gdLst/>
              <a:ahLst/>
              <a:cxnLst>
                <a:cxn ang="0">
                  <a:pos x="0" y="183"/>
                </a:cxn>
                <a:cxn ang="0">
                  <a:pos x="0" y="7"/>
                </a:cxn>
                <a:cxn ang="0">
                  <a:pos x="12" y="0"/>
                </a:cxn>
                <a:cxn ang="0">
                  <a:pos x="12" y="169"/>
                </a:cxn>
                <a:cxn ang="0">
                  <a:pos x="12" y="169"/>
                </a:cxn>
                <a:cxn ang="0">
                  <a:pos x="0" y="183"/>
                </a:cxn>
              </a:cxnLst>
              <a:rect l="0" t="0" r="r" b="b"/>
              <a:pathLst>
                <a:path w="12" h="183">
                  <a:moveTo>
                    <a:pt x="0" y="183"/>
                  </a:moveTo>
                  <a:cubicBezTo>
                    <a:pt x="0" y="7"/>
                    <a:pt x="0" y="7"/>
                    <a:pt x="0" y="7"/>
                  </a:cubicBezTo>
                  <a:cubicBezTo>
                    <a:pt x="12" y="0"/>
                    <a:pt x="12" y="0"/>
                    <a:pt x="12" y="0"/>
                  </a:cubicBezTo>
                  <a:cubicBezTo>
                    <a:pt x="12" y="169"/>
                    <a:pt x="12" y="169"/>
                    <a:pt x="12" y="169"/>
                  </a:cubicBezTo>
                  <a:cubicBezTo>
                    <a:pt x="12" y="169"/>
                    <a:pt x="12" y="169"/>
                    <a:pt x="12" y="169"/>
                  </a:cubicBezTo>
                  <a:cubicBezTo>
                    <a:pt x="12" y="170"/>
                    <a:pt x="6" y="180"/>
                    <a:pt x="0" y="183"/>
                  </a:cubicBezTo>
                  <a:close/>
                </a:path>
              </a:pathLst>
            </a:custGeom>
            <a:solidFill>
              <a:srgbClr val="666666"/>
            </a:solidFill>
            <a:ln w="9525">
              <a:noFill/>
              <a:round/>
              <a:headEnd/>
              <a:tailEnd/>
            </a:ln>
          </p:spPr>
          <p:txBody>
            <a:bodyPr/>
            <a:lstStyle/>
            <a:p>
              <a:endParaRPr lang="en-US"/>
            </a:p>
          </p:txBody>
        </p:sp>
        <p:sp>
          <p:nvSpPr>
            <p:cNvPr id="65" name="Freeform 155"/>
            <p:cNvSpPr>
              <a:spLocks/>
            </p:cNvSpPr>
            <p:nvPr/>
          </p:nvSpPr>
          <p:spPr bwMode="ltGray">
            <a:xfrm>
              <a:off x="4819" y="1835"/>
              <a:ext cx="505" cy="721"/>
            </a:xfrm>
            <a:custGeom>
              <a:avLst/>
              <a:gdLst/>
              <a:ahLst/>
              <a:cxnLst>
                <a:cxn ang="0">
                  <a:pos x="212" y="42"/>
                </a:cxn>
                <a:cxn ang="0">
                  <a:pos x="209" y="39"/>
                </a:cxn>
                <a:cxn ang="0">
                  <a:pos x="145" y="2"/>
                </a:cxn>
                <a:cxn ang="0">
                  <a:pos x="135" y="2"/>
                </a:cxn>
                <a:cxn ang="0">
                  <a:pos x="5" y="77"/>
                </a:cxn>
                <a:cxn ang="0">
                  <a:pos x="1" y="81"/>
                </a:cxn>
                <a:cxn ang="0">
                  <a:pos x="0" y="85"/>
                </a:cxn>
                <a:cxn ang="0">
                  <a:pos x="0" y="258"/>
                </a:cxn>
                <a:cxn ang="0">
                  <a:pos x="5" y="266"/>
                </a:cxn>
                <a:cxn ang="0">
                  <a:pos x="69" y="303"/>
                </a:cxn>
                <a:cxn ang="0">
                  <a:pos x="73" y="305"/>
                </a:cxn>
                <a:cxn ang="0">
                  <a:pos x="78" y="303"/>
                </a:cxn>
                <a:cxn ang="0">
                  <a:pos x="209" y="228"/>
                </a:cxn>
                <a:cxn ang="0">
                  <a:pos x="214" y="220"/>
                </a:cxn>
                <a:cxn ang="0">
                  <a:pos x="214" y="47"/>
                </a:cxn>
                <a:cxn ang="0">
                  <a:pos x="212" y="42"/>
                </a:cxn>
              </a:cxnLst>
              <a:rect l="0" t="0" r="r" b="b"/>
              <a:pathLst>
                <a:path w="214" h="305">
                  <a:moveTo>
                    <a:pt x="212" y="42"/>
                  </a:moveTo>
                  <a:cubicBezTo>
                    <a:pt x="211" y="41"/>
                    <a:pt x="210" y="39"/>
                    <a:pt x="209" y="39"/>
                  </a:cubicBezTo>
                  <a:cubicBezTo>
                    <a:pt x="145" y="2"/>
                    <a:pt x="145" y="2"/>
                    <a:pt x="145" y="2"/>
                  </a:cubicBezTo>
                  <a:cubicBezTo>
                    <a:pt x="142" y="0"/>
                    <a:pt x="138" y="0"/>
                    <a:pt x="135" y="2"/>
                  </a:cubicBezTo>
                  <a:cubicBezTo>
                    <a:pt x="5" y="77"/>
                    <a:pt x="5" y="77"/>
                    <a:pt x="5" y="77"/>
                  </a:cubicBezTo>
                  <a:cubicBezTo>
                    <a:pt x="3" y="78"/>
                    <a:pt x="2" y="79"/>
                    <a:pt x="1" y="81"/>
                  </a:cubicBezTo>
                  <a:cubicBezTo>
                    <a:pt x="0" y="82"/>
                    <a:pt x="0" y="84"/>
                    <a:pt x="0" y="85"/>
                  </a:cubicBezTo>
                  <a:cubicBezTo>
                    <a:pt x="0" y="258"/>
                    <a:pt x="0" y="258"/>
                    <a:pt x="0" y="258"/>
                  </a:cubicBezTo>
                  <a:cubicBezTo>
                    <a:pt x="0" y="261"/>
                    <a:pt x="2" y="265"/>
                    <a:pt x="5" y="266"/>
                  </a:cubicBezTo>
                  <a:cubicBezTo>
                    <a:pt x="69" y="303"/>
                    <a:pt x="69" y="303"/>
                    <a:pt x="69" y="303"/>
                  </a:cubicBezTo>
                  <a:cubicBezTo>
                    <a:pt x="70" y="304"/>
                    <a:pt x="72" y="305"/>
                    <a:pt x="73" y="305"/>
                  </a:cubicBezTo>
                  <a:cubicBezTo>
                    <a:pt x="75" y="305"/>
                    <a:pt x="77" y="304"/>
                    <a:pt x="78" y="303"/>
                  </a:cubicBezTo>
                  <a:cubicBezTo>
                    <a:pt x="209" y="228"/>
                    <a:pt x="209" y="228"/>
                    <a:pt x="209" y="228"/>
                  </a:cubicBezTo>
                  <a:cubicBezTo>
                    <a:pt x="211" y="227"/>
                    <a:pt x="214" y="223"/>
                    <a:pt x="214" y="220"/>
                  </a:cubicBezTo>
                  <a:cubicBezTo>
                    <a:pt x="214" y="47"/>
                    <a:pt x="214" y="47"/>
                    <a:pt x="214" y="47"/>
                  </a:cubicBezTo>
                  <a:cubicBezTo>
                    <a:pt x="214" y="46"/>
                    <a:pt x="213" y="44"/>
                    <a:pt x="212" y="42"/>
                  </a:cubicBezTo>
                  <a:close/>
                </a:path>
              </a:pathLst>
            </a:custGeom>
            <a:noFill/>
            <a:ln w="23813" cap="flat">
              <a:solidFill>
                <a:srgbClr val="333333"/>
              </a:solidFill>
              <a:prstDash val="solid"/>
              <a:round/>
              <a:headEnd/>
              <a:tailEnd/>
            </a:ln>
          </p:spPr>
          <p:txBody>
            <a:bodyPr/>
            <a:lstStyle/>
            <a:p>
              <a:endParaRPr lang="en-US"/>
            </a:p>
          </p:txBody>
        </p:sp>
        <p:sp>
          <p:nvSpPr>
            <p:cNvPr id="66" name="Freeform 156"/>
            <p:cNvSpPr>
              <a:spLocks/>
            </p:cNvSpPr>
            <p:nvPr/>
          </p:nvSpPr>
          <p:spPr bwMode="ltGray">
            <a:xfrm>
              <a:off x="4819" y="2027"/>
              <a:ext cx="172" cy="529"/>
            </a:xfrm>
            <a:custGeom>
              <a:avLst/>
              <a:gdLst/>
              <a:ahLst/>
              <a:cxnLst>
                <a:cxn ang="0">
                  <a:pos x="73" y="224"/>
                </a:cxn>
                <a:cxn ang="0">
                  <a:pos x="73" y="42"/>
                </a:cxn>
                <a:cxn ang="0">
                  <a:pos x="1" y="0"/>
                </a:cxn>
                <a:cxn ang="0">
                  <a:pos x="0" y="4"/>
                </a:cxn>
                <a:cxn ang="0">
                  <a:pos x="0" y="177"/>
                </a:cxn>
                <a:cxn ang="0">
                  <a:pos x="5" y="185"/>
                </a:cxn>
                <a:cxn ang="0">
                  <a:pos x="69" y="222"/>
                </a:cxn>
                <a:cxn ang="0">
                  <a:pos x="73" y="224"/>
                </a:cxn>
              </a:cxnLst>
              <a:rect l="0" t="0" r="r" b="b"/>
              <a:pathLst>
                <a:path w="73" h="224">
                  <a:moveTo>
                    <a:pt x="73" y="224"/>
                  </a:moveTo>
                  <a:cubicBezTo>
                    <a:pt x="73" y="42"/>
                    <a:pt x="73" y="42"/>
                    <a:pt x="73" y="42"/>
                  </a:cubicBezTo>
                  <a:cubicBezTo>
                    <a:pt x="1" y="0"/>
                    <a:pt x="1" y="0"/>
                    <a:pt x="1" y="0"/>
                  </a:cubicBezTo>
                  <a:cubicBezTo>
                    <a:pt x="0" y="1"/>
                    <a:pt x="0" y="3"/>
                    <a:pt x="0" y="4"/>
                  </a:cubicBezTo>
                  <a:cubicBezTo>
                    <a:pt x="0" y="177"/>
                    <a:pt x="0" y="177"/>
                    <a:pt x="0" y="177"/>
                  </a:cubicBezTo>
                  <a:cubicBezTo>
                    <a:pt x="0" y="180"/>
                    <a:pt x="2" y="184"/>
                    <a:pt x="5" y="185"/>
                  </a:cubicBezTo>
                  <a:cubicBezTo>
                    <a:pt x="69" y="222"/>
                    <a:pt x="69" y="222"/>
                    <a:pt x="69" y="222"/>
                  </a:cubicBezTo>
                  <a:cubicBezTo>
                    <a:pt x="70" y="223"/>
                    <a:pt x="72" y="224"/>
                    <a:pt x="73" y="224"/>
                  </a:cubicBezTo>
                  <a:close/>
                </a:path>
              </a:pathLst>
            </a:custGeom>
            <a:solidFill>
              <a:srgbClr val="CCCCCC"/>
            </a:solidFill>
            <a:ln w="9525">
              <a:noFill/>
              <a:round/>
              <a:headEnd/>
              <a:tailEnd/>
            </a:ln>
          </p:spPr>
          <p:txBody>
            <a:bodyPr/>
            <a:lstStyle/>
            <a:p>
              <a:endParaRPr lang="en-US"/>
            </a:p>
          </p:txBody>
        </p:sp>
        <p:sp>
          <p:nvSpPr>
            <p:cNvPr id="67" name="Freeform 157"/>
            <p:cNvSpPr>
              <a:spLocks/>
            </p:cNvSpPr>
            <p:nvPr/>
          </p:nvSpPr>
          <p:spPr bwMode="ltGray">
            <a:xfrm>
              <a:off x="4830" y="2071"/>
              <a:ext cx="145" cy="244"/>
            </a:xfrm>
            <a:custGeom>
              <a:avLst/>
              <a:gdLst/>
              <a:ahLst/>
              <a:cxnLst>
                <a:cxn ang="0">
                  <a:pos x="0" y="0"/>
                </a:cxn>
                <a:cxn ang="0">
                  <a:pos x="145" y="86"/>
                </a:cxn>
                <a:cxn ang="0">
                  <a:pos x="145" y="244"/>
                </a:cxn>
                <a:cxn ang="0">
                  <a:pos x="0" y="161"/>
                </a:cxn>
                <a:cxn ang="0">
                  <a:pos x="0" y="0"/>
                </a:cxn>
              </a:cxnLst>
              <a:rect l="0" t="0" r="r" b="b"/>
              <a:pathLst>
                <a:path w="145" h="244">
                  <a:moveTo>
                    <a:pt x="0" y="0"/>
                  </a:moveTo>
                  <a:lnTo>
                    <a:pt x="145" y="86"/>
                  </a:lnTo>
                  <a:lnTo>
                    <a:pt x="145" y="244"/>
                  </a:lnTo>
                  <a:lnTo>
                    <a:pt x="0" y="161"/>
                  </a:lnTo>
                  <a:lnTo>
                    <a:pt x="0" y="0"/>
                  </a:lnTo>
                  <a:close/>
                </a:path>
              </a:pathLst>
            </a:custGeom>
            <a:solidFill>
              <a:srgbClr val="666666"/>
            </a:solidFill>
            <a:ln w="9525">
              <a:noFill/>
              <a:round/>
              <a:headEnd/>
              <a:tailEnd/>
            </a:ln>
          </p:spPr>
          <p:txBody>
            <a:bodyPr/>
            <a:lstStyle/>
            <a:p>
              <a:endParaRPr lang="en-US"/>
            </a:p>
          </p:txBody>
        </p:sp>
        <p:sp>
          <p:nvSpPr>
            <p:cNvPr id="68" name="Freeform 158"/>
            <p:cNvSpPr>
              <a:spLocks/>
            </p:cNvSpPr>
            <p:nvPr/>
          </p:nvSpPr>
          <p:spPr bwMode="ltGray">
            <a:xfrm>
              <a:off x="4830" y="2071"/>
              <a:ext cx="145" cy="244"/>
            </a:xfrm>
            <a:custGeom>
              <a:avLst/>
              <a:gdLst/>
              <a:ahLst/>
              <a:cxnLst>
                <a:cxn ang="0">
                  <a:pos x="5" y="5"/>
                </a:cxn>
                <a:cxn ang="0">
                  <a:pos x="5" y="154"/>
                </a:cxn>
                <a:cxn ang="0">
                  <a:pos x="145" y="237"/>
                </a:cxn>
                <a:cxn ang="0">
                  <a:pos x="145" y="244"/>
                </a:cxn>
                <a:cxn ang="0">
                  <a:pos x="0" y="161"/>
                </a:cxn>
                <a:cxn ang="0">
                  <a:pos x="0" y="0"/>
                </a:cxn>
                <a:cxn ang="0">
                  <a:pos x="5" y="5"/>
                </a:cxn>
              </a:cxnLst>
              <a:rect l="0" t="0" r="r" b="b"/>
              <a:pathLst>
                <a:path w="145" h="244">
                  <a:moveTo>
                    <a:pt x="5" y="5"/>
                  </a:moveTo>
                  <a:lnTo>
                    <a:pt x="5" y="154"/>
                  </a:lnTo>
                  <a:lnTo>
                    <a:pt x="145" y="237"/>
                  </a:lnTo>
                  <a:lnTo>
                    <a:pt x="145" y="244"/>
                  </a:lnTo>
                  <a:lnTo>
                    <a:pt x="0" y="161"/>
                  </a:lnTo>
                  <a:lnTo>
                    <a:pt x="0" y="0"/>
                  </a:lnTo>
                  <a:lnTo>
                    <a:pt x="5" y="5"/>
                  </a:lnTo>
                  <a:close/>
                </a:path>
              </a:pathLst>
            </a:custGeom>
            <a:solidFill>
              <a:srgbClr val="FFFFFF"/>
            </a:solidFill>
            <a:ln w="9525">
              <a:noFill/>
              <a:round/>
              <a:headEnd/>
              <a:tailEnd/>
            </a:ln>
          </p:spPr>
          <p:txBody>
            <a:bodyPr/>
            <a:lstStyle/>
            <a:p>
              <a:endParaRPr lang="en-US"/>
            </a:p>
          </p:txBody>
        </p:sp>
        <p:sp>
          <p:nvSpPr>
            <p:cNvPr id="69" name="Line 159"/>
            <p:cNvSpPr>
              <a:spLocks noChangeShapeType="1"/>
            </p:cNvSpPr>
            <p:nvPr/>
          </p:nvSpPr>
          <p:spPr bwMode="ltGray">
            <a:xfrm>
              <a:off x="4854" y="2119"/>
              <a:ext cx="104" cy="56"/>
            </a:xfrm>
            <a:prstGeom prst="line">
              <a:avLst/>
            </a:prstGeom>
            <a:noFill/>
            <a:ln w="11113" cap="rnd">
              <a:solidFill>
                <a:srgbClr val="000000"/>
              </a:solidFill>
              <a:miter lim="800000"/>
              <a:headEnd/>
              <a:tailEnd/>
            </a:ln>
          </p:spPr>
          <p:txBody>
            <a:bodyPr/>
            <a:lstStyle/>
            <a:p>
              <a:endParaRPr lang="en-US"/>
            </a:p>
          </p:txBody>
        </p:sp>
        <p:sp>
          <p:nvSpPr>
            <p:cNvPr id="70" name="Line 160"/>
            <p:cNvSpPr>
              <a:spLocks noChangeShapeType="1"/>
            </p:cNvSpPr>
            <p:nvPr/>
          </p:nvSpPr>
          <p:spPr bwMode="ltGray">
            <a:xfrm>
              <a:off x="4854" y="2159"/>
              <a:ext cx="104" cy="59"/>
            </a:xfrm>
            <a:prstGeom prst="line">
              <a:avLst/>
            </a:prstGeom>
            <a:noFill/>
            <a:ln w="11113" cap="rnd">
              <a:solidFill>
                <a:srgbClr val="000000"/>
              </a:solidFill>
              <a:miter lim="800000"/>
              <a:headEnd/>
              <a:tailEnd/>
            </a:ln>
          </p:spPr>
          <p:txBody>
            <a:bodyPr/>
            <a:lstStyle/>
            <a:p>
              <a:endParaRPr lang="en-US"/>
            </a:p>
          </p:txBody>
        </p:sp>
        <p:sp>
          <p:nvSpPr>
            <p:cNvPr id="71" name="Freeform 161"/>
            <p:cNvSpPr>
              <a:spLocks/>
            </p:cNvSpPr>
            <p:nvPr/>
          </p:nvSpPr>
          <p:spPr bwMode="ltGray">
            <a:xfrm>
              <a:off x="4880" y="2294"/>
              <a:ext cx="36" cy="54"/>
            </a:xfrm>
            <a:custGeom>
              <a:avLst/>
              <a:gdLst/>
              <a:ahLst/>
              <a:cxnLst>
                <a:cxn ang="0">
                  <a:pos x="15" y="16"/>
                </a:cxn>
                <a:cxn ang="0">
                  <a:pos x="8" y="21"/>
                </a:cxn>
                <a:cxn ang="0">
                  <a:pos x="0" y="7"/>
                </a:cxn>
                <a:cxn ang="0">
                  <a:pos x="8" y="2"/>
                </a:cxn>
                <a:cxn ang="0">
                  <a:pos x="15" y="16"/>
                </a:cxn>
              </a:cxnLst>
              <a:rect l="0" t="0" r="r" b="b"/>
              <a:pathLst>
                <a:path w="15" h="23">
                  <a:moveTo>
                    <a:pt x="15" y="16"/>
                  </a:moveTo>
                  <a:cubicBezTo>
                    <a:pt x="15" y="21"/>
                    <a:pt x="12" y="23"/>
                    <a:pt x="8" y="21"/>
                  </a:cubicBezTo>
                  <a:cubicBezTo>
                    <a:pt x="3" y="18"/>
                    <a:pt x="0" y="12"/>
                    <a:pt x="0" y="7"/>
                  </a:cubicBezTo>
                  <a:cubicBezTo>
                    <a:pt x="0" y="2"/>
                    <a:pt x="3" y="0"/>
                    <a:pt x="8" y="2"/>
                  </a:cubicBezTo>
                  <a:cubicBezTo>
                    <a:pt x="12" y="5"/>
                    <a:pt x="15" y="11"/>
                    <a:pt x="15" y="16"/>
                  </a:cubicBezTo>
                  <a:close/>
                </a:path>
              </a:pathLst>
            </a:custGeom>
            <a:solidFill>
              <a:srgbClr val="000000"/>
            </a:solidFill>
            <a:ln w="9525">
              <a:noFill/>
              <a:round/>
              <a:headEnd/>
              <a:tailEnd/>
            </a:ln>
          </p:spPr>
          <p:txBody>
            <a:bodyPr/>
            <a:lstStyle/>
            <a:p>
              <a:endParaRPr lang="en-US"/>
            </a:p>
          </p:txBody>
        </p:sp>
        <p:sp>
          <p:nvSpPr>
            <p:cNvPr id="72" name="Freeform 162"/>
            <p:cNvSpPr>
              <a:spLocks/>
            </p:cNvSpPr>
            <p:nvPr/>
          </p:nvSpPr>
          <p:spPr bwMode="ltGray">
            <a:xfrm>
              <a:off x="4845" y="2424"/>
              <a:ext cx="118" cy="85"/>
            </a:xfrm>
            <a:custGeom>
              <a:avLst/>
              <a:gdLst/>
              <a:ahLst/>
              <a:cxnLst>
                <a:cxn ang="0">
                  <a:pos x="5" y="1"/>
                </a:cxn>
                <a:cxn ang="0">
                  <a:pos x="0" y="4"/>
                </a:cxn>
                <a:cxn ang="0">
                  <a:pos x="5" y="11"/>
                </a:cxn>
                <a:cxn ang="0">
                  <a:pos x="45" y="35"/>
                </a:cxn>
                <a:cxn ang="0">
                  <a:pos x="50" y="32"/>
                </a:cxn>
                <a:cxn ang="0">
                  <a:pos x="45" y="25"/>
                </a:cxn>
                <a:cxn ang="0">
                  <a:pos x="5" y="1"/>
                </a:cxn>
              </a:cxnLst>
              <a:rect l="0" t="0" r="r" b="b"/>
              <a:pathLst>
                <a:path w="50" h="36">
                  <a:moveTo>
                    <a:pt x="5" y="1"/>
                  </a:moveTo>
                  <a:cubicBezTo>
                    <a:pt x="2" y="0"/>
                    <a:pt x="0" y="1"/>
                    <a:pt x="0" y="4"/>
                  </a:cubicBezTo>
                  <a:cubicBezTo>
                    <a:pt x="0" y="7"/>
                    <a:pt x="2" y="10"/>
                    <a:pt x="5" y="11"/>
                  </a:cubicBezTo>
                  <a:cubicBezTo>
                    <a:pt x="45" y="35"/>
                    <a:pt x="45" y="35"/>
                    <a:pt x="45" y="35"/>
                  </a:cubicBezTo>
                  <a:cubicBezTo>
                    <a:pt x="48" y="36"/>
                    <a:pt x="50" y="35"/>
                    <a:pt x="50" y="32"/>
                  </a:cubicBezTo>
                  <a:cubicBezTo>
                    <a:pt x="50" y="30"/>
                    <a:pt x="48" y="26"/>
                    <a:pt x="45" y="25"/>
                  </a:cubicBezTo>
                  <a:lnTo>
                    <a:pt x="5" y="1"/>
                  </a:lnTo>
                  <a:close/>
                </a:path>
              </a:pathLst>
            </a:custGeom>
            <a:solidFill>
              <a:srgbClr val="666666"/>
            </a:solidFill>
            <a:ln w="9525">
              <a:noFill/>
              <a:round/>
              <a:headEnd/>
              <a:tailEnd/>
            </a:ln>
          </p:spPr>
          <p:txBody>
            <a:bodyPr/>
            <a:lstStyle/>
            <a:p>
              <a:endParaRPr lang="en-US"/>
            </a:p>
          </p:txBody>
        </p:sp>
        <p:sp>
          <p:nvSpPr>
            <p:cNvPr id="73" name="Freeform 163"/>
            <p:cNvSpPr>
              <a:spLocks/>
            </p:cNvSpPr>
            <p:nvPr/>
          </p:nvSpPr>
          <p:spPr bwMode="ltGray">
            <a:xfrm>
              <a:off x="4821" y="1835"/>
              <a:ext cx="498" cy="291"/>
            </a:xfrm>
            <a:custGeom>
              <a:avLst/>
              <a:gdLst/>
              <a:ahLst/>
              <a:cxnLst>
                <a:cxn ang="0">
                  <a:pos x="208" y="39"/>
                </a:cxn>
                <a:cxn ang="0">
                  <a:pos x="144" y="2"/>
                </a:cxn>
                <a:cxn ang="0">
                  <a:pos x="144" y="2"/>
                </a:cxn>
                <a:cxn ang="0">
                  <a:pos x="134" y="2"/>
                </a:cxn>
                <a:cxn ang="0">
                  <a:pos x="134" y="2"/>
                </a:cxn>
                <a:cxn ang="0">
                  <a:pos x="4" y="77"/>
                </a:cxn>
                <a:cxn ang="0">
                  <a:pos x="0" y="81"/>
                </a:cxn>
                <a:cxn ang="0">
                  <a:pos x="72" y="123"/>
                </a:cxn>
                <a:cxn ang="0">
                  <a:pos x="211" y="42"/>
                </a:cxn>
                <a:cxn ang="0">
                  <a:pos x="208" y="39"/>
                </a:cxn>
              </a:cxnLst>
              <a:rect l="0" t="0" r="r" b="b"/>
              <a:pathLst>
                <a:path w="211" h="123">
                  <a:moveTo>
                    <a:pt x="208" y="39"/>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2" y="78"/>
                    <a:pt x="1" y="79"/>
                    <a:pt x="0" y="81"/>
                  </a:cubicBezTo>
                  <a:cubicBezTo>
                    <a:pt x="72" y="123"/>
                    <a:pt x="72" y="123"/>
                    <a:pt x="72" y="123"/>
                  </a:cubicBezTo>
                  <a:cubicBezTo>
                    <a:pt x="211" y="42"/>
                    <a:pt x="211" y="42"/>
                    <a:pt x="211" y="42"/>
                  </a:cubicBezTo>
                  <a:cubicBezTo>
                    <a:pt x="210" y="41"/>
                    <a:pt x="209" y="39"/>
                    <a:pt x="208" y="39"/>
                  </a:cubicBezTo>
                  <a:close/>
                </a:path>
              </a:pathLst>
            </a:custGeom>
            <a:solidFill>
              <a:srgbClr val="E3E3E3"/>
            </a:solidFill>
            <a:ln w="9525">
              <a:noFill/>
              <a:round/>
              <a:headEnd/>
              <a:tailEnd/>
            </a:ln>
          </p:spPr>
          <p:txBody>
            <a:bodyPr/>
            <a:lstStyle/>
            <a:p>
              <a:endParaRPr lang="en-US"/>
            </a:p>
          </p:txBody>
        </p:sp>
        <p:sp>
          <p:nvSpPr>
            <p:cNvPr id="74" name="Freeform 164"/>
            <p:cNvSpPr>
              <a:spLocks/>
            </p:cNvSpPr>
            <p:nvPr/>
          </p:nvSpPr>
          <p:spPr bwMode="ltGray">
            <a:xfrm>
              <a:off x="4991" y="1934"/>
              <a:ext cx="333" cy="622"/>
            </a:xfrm>
            <a:custGeom>
              <a:avLst/>
              <a:gdLst/>
              <a:ahLst/>
              <a:cxnLst>
                <a:cxn ang="0">
                  <a:pos x="0" y="81"/>
                </a:cxn>
                <a:cxn ang="0">
                  <a:pos x="0" y="263"/>
                </a:cxn>
                <a:cxn ang="0">
                  <a:pos x="5" y="261"/>
                </a:cxn>
                <a:cxn ang="0">
                  <a:pos x="136" y="186"/>
                </a:cxn>
                <a:cxn ang="0">
                  <a:pos x="141" y="178"/>
                </a:cxn>
                <a:cxn ang="0">
                  <a:pos x="141" y="5"/>
                </a:cxn>
                <a:cxn ang="0">
                  <a:pos x="139" y="0"/>
                </a:cxn>
                <a:cxn ang="0">
                  <a:pos x="0" y="81"/>
                </a:cxn>
              </a:cxnLst>
              <a:rect l="0" t="0" r="r" b="b"/>
              <a:pathLst>
                <a:path w="141" h="263">
                  <a:moveTo>
                    <a:pt x="0" y="81"/>
                  </a:moveTo>
                  <a:cubicBezTo>
                    <a:pt x="0" y="263"/>
                    <a:pt x="0" y="263"/>
                    <a:pt x="0" y="263"/>
                  </a:cubicBezTo>
                  <a:cubicBezTo>
                    <a:pt x="2" y="263"/>
                    <a:pt x="4" y="262"/>
                    <a:pt x="5" y="261"/>
                  </a:cubicBezTo>
                  <a:cubicBezTo>
                    <a:pt x="136" y="186"/>
                    <a:pt x="136" y="186"/>
                    <a:pt x="136" y="186"/>
                  </a:cubicBezTo>
                  <a:cubicBezTo>
                    <a:pt x="138" y="185"/>
                    <a:pt x="141" y="181"/>
                    <a:pt x="141" y="178"/>
                  </a:cubicBezTo>
                  <a:cubicBezTo>
                    <a:pt x="141" y="5"/>
                    <a:pt x="141" y="5"/>
                    <a:pt x="141" y="5"/>
                  </a:cubicBezTo>
                  <a:cubicBezTo>
                    <a:pt x="141" y="4"/>
                    <a:pt x="140" y="2"/>
                    <a:pt x="139" y="0"/>
                  </a:cubicBezTo>
                  <a:lnTo>
                    <a:pt x="0" y="81"/>
                  </a:lnTo>
                  <a:close/>
                </a:path>
              </a:pathLst>
            </a:custGeom>
            <a:solidFill>
              <a:srgbClr val="666666"/>
            </a:solidFill>
            <a:ln w="9525">
              <a:noFill/>
              <a:round/>
              <a:headEnd/>
              <a:tailEnd/>
            </a:ln>
          </p:spPr>
          <p:txBody>
            <a:bodyPr/>
            <a:lstStyle/>
            <a:p>
              <a:endParaRPr lang="en-US"/>
            </a:p>
          </p:txBody>
        </p:sp>
      </p:grpSp>
      <p:grpSp>
        <p:nvGrpSpPr>
          <p:cNvPr id="75" name="Group 140"/>
          <p:cNvGrpSpPr>
            <a:grpSpLocks noChangeAspect="1"/>
          </p:cNvGrpSpPr>
          <p:nvPr/>
        </p:nvGrpSpPr>
        <p:grpSpPr bwMode="auto">
          <a:xfrm>
            <a:off x="4358412" y="2720804"/>
            <a:ext cx="785670" cy="759348"/>
            <a:chOff x="4344" y="1611"/>
            <a:chExt cx="985" cy="952"/>
          </a:xfrm>
        </p:grpSpPr>
        <p:sp>
          <p:nvSpPr>
            <p:cNvPr id="76" name="AutoShape 141"/>
            <p:cNvSpPr>
              <a:spLocks noChangeAspect="1" noChangeArrowheads="1" noTextEdit="1"/>
            </p:cNvSpPr>
            <p:nvPr/>
          </p:nvSpPr>
          <p:spPr bwMode="ltGray">
            <a:xfrm>
              <a:off x="4344" y="1613"/>
              <a:ext cx="985" cy="950"/>
            </a:xfrm>
            <a:prstGeom prst="rect">
              <a:avLst/>
            </a:prstGeom>
            <a:noFill/>
            <a:ln w="9525">
              <a:noFill/>
              <a:miter lim="800000"/>
              <a:headEnd/>
              <a:tailEnd/>
            </a:ln>
          </p:spPr>
          <p:txBody>
            <a:bodyPr/>
            <a:lstStyle/>
            <a:p>
              <a:endParaRPr lang="en-US"/>
            </a:p>
          </p:txBody>
        </p:sp>
        <p:sp>
          <p:nvSpPr>
            <p:cNvPr id="77" name="Freeform 142"/>
            <p:cNvSpPr>
              <a:spLocks/>
            </p:cNvSpPr>
            <p:nvPr/>
          </p:nvSpPr>
          <p:spPr bwMode="ltGray">
            <a:xfrm>
              <a:off x="4471" y="2166"/>
              <a:ext cx="256" cy="172"/>
            </a:xfrm>
            <a:custGeom>
              <a:avLst/>
              <a:gdLst/>
              <a:ahLst/>
              <a:cxnLst>
                <a:cxn ang="0">
                  <a:pos x="101" y="30"/>
                </a:cxn>
                <a:cxn ang="0">
                  <a:pos x="58" y="6"/>
                </a:cxn>
                <a:cxn ang="0">
                  <a:pos x="25" y="6"/>
                </a:cxn>
                <a:cxn ang="0">
                  <a:pos x="7" y="16"/>
                </a:cxn>
                <a:cxn ang="0">
                  <a:pos x="0" y="24"/>
                </a:cxn>
                <a:cxn ang="0">
                  <a:pos x="0" y="24"/>
                </a:cxn>
                <a:cxn ang="0">
                  <a:pos x="0" y="26"/>
                </a:cxn>
                <a:cxn ang="0">
                  <a:pos x="0" y="33"/>
                </a:cxn>
                <a:cxn ang="0">
                  <a:pos x="0" y="33"/>
                </a:cxn>
                <a:cxn ang="0">
                  <a:pos x="7" y="43"/>
                </a:cxn>
                <a:cxn ang="0">
                  <a:pos x="38" y="61"/>
                </a:cxn>
                <a:cxn ang="0">
                  <a:pos x="49" y="67"/>
                </a:cxn>
                <a:cxn ang="0">
                  <a:pos x="80" y="69"/>
                </a:cxn>
                <a:cxn ang="0">
                  <a:pos x="83" y="67"/>
                </a:cxn>
                <a:cxn ang="0">
                  <a:pos x="101" y="57"/>
                </a:cxn>
                <a:cxn ang="0">
                  <a:pos x="108" y="47"/>
                </a:cxn>
                <a:cxn ang="0">
                  <a:pos x="108" y="47"/>
                </a:cxn>
                <a:cxn ang="0">
                  <a:pos x="108" y="40"/>
                </a:cxn>
                <a:cxn ang="0">
                  <a:pos x="101" y="30"/>
                </a:cxn>
              </a:cxnLst>
              <a:rect l="0" t="0" r="r" b="b"/>
              <a:pathLst>
                <a:path w="108" h="73">
                  <a:moveTo>
                    <a:pt x="101" y="30"/>
                  </a:moveTo>
                  <a:cubicBezTo>
                    <a:pt x="58" y="6"/>
                    <a:pt x="58" y="6"/>
                    <a:pt x="58" y="6"/>
                  </a:cubicBezTo>
                  <a:cubicBezTo>
                    <a:pt x="49" y="0"/>
                    <a:pt x="34" y="0"/>
                    <a:pt x="25" y="6"/>
                  </a:cubicBezTo>
                  <a:cubicBezTo>
                    <a:pt x="7" y="16"/>
                    <a:pt x="7" y="16"/>
                    <a:pt x="7" y="16"/>
                  </a:cubicBezTo>
                  <a:cubicBezTo>
                    <a:pt x="3" y="18"/>
                    <a:pt x="1" y="21"/>
                    <a:pt x="0" y="24"/>
                  </a:cubicBezTo>
                  <a:cubicBezTo>
                    <a:pt x="0" y="24"/>
                    <a:pt x="0" y="24"/>
                    <a:pt x="0" y="24"/>
                  </a:cubicBezTo>
                  <a:cubicBezTo>
                    <a:pt x="0" y="24"/>
                    <a:pt x="0" y="25"/>
                    <a:pt x="0" y="26"/>
                  </a:cubicBezTo>
                  <a:cubicBezTo>
                    <a:pt x="0" y="33"/>
                    <a:pt x="0" y="33"/>
                    <a:pt x="0" y="33"/>
                  </a:cubicBezTo>
                  <a:cubicBezTo>
                    <a:pt x="0" y="33"/>
                    <a:pt x="0" y="33"/>
                    <a:pt x="0" y="33"/>
                  </a:cubicBezTo>
                  <a:cubicBezTo>
                    <a:pt x="0" y="37"/>
                    <a:pt x="2" y="40"/>
                    <a:pt x="7" y="43"/>
                  </a:cubicBezTo>
                  <a:cubicBezTo>
                    <a:pt x="38" y="61"/>
                    <a:pt x="38" y="61"/>
                    <a:pt x="38" y="61"/>
                  </a:cubicBezTo>
                  <a:cubicBezTo>
                    <a:pt x="49" y="67"/>
                    <a:pt x="49" y="67"/>
                    <a:pt x="49" y="67"/>
                  </a:cubicBezTo>
                  <a:cubicBezTo>
                    <a:pt x="58" y="72"/>
                    <a:pt x="71" y="73"/>
                    <a:pt x="80" y="69"/>
                  </a:cubicBezTo>
                  <a:cubicBezTo>
                    <a:pt x="81" y="68"/>
                    <a:pt x="82" y="68"/>
                    <a:pt x="83" y="67"/>
                  </a:cubicBezTo>
                  <a:cubicBezTo>
                    <a:pt x="101" y="57"/>
                    <a:pt x="101" y="57"/>
                    <a:pt x="101" y="57"/>
                  </a:cubicBezTo>
                  <a:cubicBezTo>
                    <a:pt x="105" y="54"/>
                    <a:pt x="108" y="51"/>
                    <a:pt x="108" y="47"/>
                  </a:cubicBezTo>
                  <a:cubicBezTo>
                    <a:pt x="108" y="47"/>
                    <a:pt x="108" y="47"/>
                    <a:pt x="108" y="47"/>
                  </a:cubicBezTo>
                  <a:cubicBezTo>
                    <a:pt x="108" y="40"/>
                    <a:pt x="108" y="40"/>
                    <a:pt x="108" y="40"/>
                  </a:cubicBezTo>
                  <a:cubicBezTo>
                    <a:pt x="108" y="36"/>
                    <a:pt x="105" y="33"/>
                    <a:pt x="101" y="30"/>
                  </a:cubicBezTo>
                  <a:close/>
                </a:path>
              </a:pathLst>
            </a:custGeom>
            <a:noFill/>
            <a:ln w="23813" cap="flat">
              <a:solidFill>
                <a:srgbClr val="333333"/>
              </a:solidFill>
              <a:prstDash val="solid"/>
              <a:round/>
              <a:headEnd/>
              <a:tailEnd/>
            </a:ln>
          </p:spPr>
          <p:txBody>
            <a:bodyPr/>
            <a:lstStyle/>
            <a:p>
              <a:endParaRPr lang="en-US"/>
            </a:p>
          </p:txBody>
        </p:sp>
        <p:sp>
          <p:nvSpPr>
            <p:cNvPr id="78" name="Freeform 143"/>
            <p:cNvSpPr>
              <a:spLocks/>
            </p:cNvSpPr>
            <p:nvPr/>
          </p:nvSpPr>
          <p:spPr bwMode="ltGray">
            <a:xfrm>
              <a:off x="4471" y="2227"/>
              <a:ext cx="256" cy="111"/>
            </a:xfrm>
            <a:custGeom>
              <a:avLst/>
              <a:gdLst/>
              <a:ahLst/>
              <a:cxnLst>
                <a:cxn ang="0">
                  <a:pos x="105" y="20"/>
                </a:cxn>
                <a:cxn ang="0">
                  <a:pos x="101" y="23"/>
                </a:cxn>
                <a:cxn ang="0">
                  <a:pos x="83" y="34"/>
                </a:cxn>
                <a:cxn ang="0">
                  <a:pos x="80" y="35"/>
                </a:cxn>
                <a:cxn ang="0">
                  <a:pos x="49" y="34"/>
                </a:cxn>
                <a:cxn ang="0">
                  <a:pos x="38" y="27"/>
                </a:cxn>
                <a:cxn ang="0">
                  <a:pos x="7" y="9"/>
                </a:cxn>
                <a:cxn ang="0">
                  <a:pos x="2" y="5"/>
                </a:cxn>
                <a:cxn ang="0">
                  <a:pos x="0" y="0"/>
                </a:cxn>
                <a:cxn ang="0">
                  <a:pos x="0" y="7"/>
                </a:cxn>
                <a:cxn ang="0">
                  <a:pos x="0" y="7"/>
                </a:cxn>
                <a:cxn ang="0">
                  <a:pos x="7" y="17"/>
                </a:cxn>
                <a:cxn ang="0">
                  <a:pos x="38" y="35"/>
                </a:cxn>
                <a:cxn ang="0">
                  <a:pos x="49" y="41"/>
                </a:cxn>
                <a:cxn ang="0">
                  <a:pos x="80" y="43"/>
                </a:cxn>
                <a:cxn ang="0">
                  <a:pos x="83" y="41"/>
                </a:cxn>
                <a:cxn ang="0">
                  <a:pos x="101" y="31"/>
                </a:cxn>
                <a:cxn ang="0">
                  <a:pos x="108" y="21"/>
                </a:cxn>
                <a:cxn ang="0">
                  <a:pos x="108" y="21"/>
                </a:cxn>
                <a:cxn ang="0">
                  <a:pos x="108" y="14"/>
                </a:cxn>
                <a:cxn ang="0">
                  <a:pos x="105" y="20"/>
                </a:cxn>
              </a:cxnLst>
              <a:rect l="0" t="0" r="r" b="b"/>
              <a:pathLst>
                <a:path w="108" h="47">
                  <a:moveTo>
                    <a:pt x="105" y="20"/>
                  </a:moveTo>
                  <a:cubicBezTo>
                    <a:pt x="104" y="21"/>
                    <a:pt x="103" y="22"/>
                    <a:pt x="101" y="23"/>
                  </a:cubicBezTo>
                  <a:cubicBezTo>
                    <a:pt x="83" y="34"/>
                    <a:pt x="83" y="34"/>
                    <a:pt x="83" y="34"/>
                  </a:cubicBezTo>
                  <a:cubicBezTo>
                    <a:pt x="82" y="34"/>
                    <a:pt x="81" y="35"/>
                    <a:pt x="80" y="35"/>
                  </a:cubicBezTo>
                  <a:cubicBezTo>
                    <a:pt x="71" y="39"/>
                    <a:pt x="58" y="39"/>
                    <a:pt x="49" y="34"/>
                  </a:cubicBezTo>
                  <a:cubicBezTo>
                    <a:pt x="38" y="27"/>
                    <a:pt x="38" y="27"/>
                    <a:pt x="38" y="27"/>
                  </a:cubicBezTo>
                  <a:cubicBezTo>
                    <a:pt x="7" y="9"/>
                    <a:pt x="7" y="9"/>
                    <a:pt x="7" y="9"/>
                  </a:cubicBezTo>
                  <a:cubicBezTo>
                    <a:pt x="5" y="8"/>
                    <a:pt x="3" y="7"/>
                    <a:pt x="2" y="5"/>
                  </a:cubicBezTo>
                  <a:cubicBezTo>
                    <a:pt x="1" y="4"/>
                    <a:pt x="0" y="2"/>
                    <a:pt x="0" y="0"/>
                  </a:cubicBezTo>
                  <a:cubicBezTo>
                    <a:pt x="0" y="7"/>
                    <a:pt x="0" y="7"/>
                    <a:pt x="0" y="7"/>
                  </a:cubicBezTo>
                  <a:cubicBezTo>
                    <a:pt x="0" y="7"/>
                    <a:pt x="0" y="7"/>
                    <a:pt x="0" y="7"/>
                  </a:cubicBezTo>
                  <a:cubicBezTo>
                    <a:pt x="0" y="11"/>
                    <a:pt x="2" y="14"/>
                    <a:pt x="7" y="17"/>
                  </a:cubicBezTo>
                  <a:cubicBezTo>
                    <a:pt x="38" y="35"/>
                    <a:pt x="38" y="35"/>
                    <a:pt x="38" y="35"/>
                  </a:cubicBezTo>
                  <a:cubicBezTo>
                    <a:pt x="49" y="41"/>
                    <a:pt x="49" y="41"/>
                    <a:pt x="49" y="41"/>
                  </a:cubicBezTo>
                  <a:cubicBezTo>
                    <a:pt x="58" y="46"/>
                    <a:pt x="71" y="47"/>
                    <a:pt x="80" y="43"/>
                  </a:cubicBezTo>
                  <a:cubicBezTo>
                    <a:pt x="81" y="42"/>
                    <a:pt x="82" y="42"/>
                    <a:pt x="83" y="41"/>
                  </a:cubicBezTo>
                  <a:cubicBezTo>
                    <a:pt x="101" y="31"/>
                    <a:pt x="101" y="31"/>
                    <a:pt x="101" y="31"/>
                  </a:cubicBezTo>
                  <a:cubicBezTo>
                    <a:pt x="105" y="28"/>
                    <a:pt x="108" y="25"/>
                    <a:pt x="108" y="21"/>
                  </a:cubicBezTo>
                  <a:cubicBezTo>
                    <a:pt x="108" y="21"/>
                    <a:pt x="108" y="21"/>
                    <a:pt x="108" y="21"/>
                  </a:cubicBezTo>
                  <a:cubicBezTo>
                    <a:pt x="108" y="14"/>
                    <a:pt x="108" y="14"/>
                    <a:pt x="108" y="14"/>
                  </a:cubicBezTo>
                  <a:cubicBezTo>
                    <a:pt x="108" y="16"/>
                    <a:pt x="107" y="18"/>
                    <a:pt x="105" y="20"/>
                  </a:cubicBezTo>
                  <a:close/>
                </a:path>
              </a:pathLst>
            </a:custGeom>
            <a:solidFill>
              <a:srgbClr val="666666"/>
            </a:solidFill>
            <a:ln w="9525">
              <a:noFill/>
              <a:round/>
              <a:headEnd/>
              <a:tailEnd/>
            </a:ln>
          </p:spPr>
          <p:txBody>
            <a:bodyPr/>
            <a:lstStyle/>
            <a:p>
              <a:endParaRPr lang="en-US"/>
            </a:p>
          </p:txBody>
        </p:sp>
        <p:sp>
          <p:nvSpPr>
            <p:cNvPr id="79" name="Freeform 144"/>
            <p:cNvSpPr>
              <a:spLocks/>
            </p:cNvSpPr>
            <p:nvPr/>
          </p:nvSpPr>
          <p:spPr bwMode="ltGray">
            <a:xfrm>
              <a:off x="4467" y="2166"/>
              <a:ext cx="264" cy="154"/>
            </a:xfrm>
            <a:custGeom>
              <a:avLst/>
              <a:gdLst/>
              <a:ahLst/>
              <a:cxnLst>
                <a:cxn ang="0">
                  <a:pos x="103" y="49"/>
                </a:cxn>
                <a:cxn ang="0">
                  <a:pos x="103" y="30"/>
                </a:cxn>
                <a:cxn ang="0">
                  <a:pos x="60" y="6"/>
                </a:cxn>
                <a:cxn ang="0">
                  <a:pos x="27" y="6"/>
                </a:cxn>
                <a:cxn ang="0">
                  <a:pos x="9" y="16"/>
                </a:cxn>
                <a:cxn ang="0">
                  <a:pos x="9" y="35"/>
                </a:cxn>
                <a:cxn ang="0">
                  <a:pos x="51" y="60"/>
                </a:cxn>
                <a:cxn ang="0">
                  <a:pos x="85" y="60"/>
                </a:cxn>
                <a:cxn ang="0">
                  <a:pos x="103" y="49"/>
                </a:cxn>
              </a:cxnLst>
              <a:rect l="0" t="0" r="r" b="b"/>
              <a:pathLst>
                <a:path w="112" h="65">
                  <a:moveTo>
                    <a:pt x="103" y="49"/>
                  </a:moveTo>
                  <a:cubicBezTo>
                    <a:pt x="112" y="44"/>
                    <a:pt x="112" y="35"/>
                    <a:pt x="103" y="30"/>
                  </a:cubicBezTo>
                  <a:cubicBezTo>
                    <a:pt x="60" y="6"/>
                    <a:pt x="60" y="6"/>
                    <a:pt x="60" y="6"/>
                  </a:cubicBezTo>
                  <a:cubicBezTo>
                    <a:pt x="51" y="0"/>
                    <a:pt x="36" y="0"/>
                    <a:pt x="27" y="6"/>
                  </a:cubicBezTo>
                  <a:cubicBezTo>
                    <a:pt x="9" y="16"/>
                    <a:pt x="9" y="16"/>
                    <a:pt x="9" y="16"/>
                  </a:cubicBezTo>
                  <a:cubicBezTo>
                    <a:pt x="0" y="21"/>
                    <a:pt x="0" y="30"/>
                    <a:pt x="9" y="35"/>
                  </a:cubicBezTo>
                  <a:cubicBezTo>
                    <a:pt x="51" y="60"/>
                    <a:pt x="51" y="60"/>
                    <a:pt x="51" y="60"/>
                  </a:cubicBezTo>
                  <a:cubicBezTo>
                    <a:pt x="61" y="65"/>
                    <a:pt x="76" y="65"/>
                    <a:pt x="85" y="60"/>
                  </a:cubicBezTo>
                  <a:lnTo>
                    <a:pt x="103" y="49"/>
                  </a:lnTo>
                  <a:close/>
                </a:path>
              </a:pathLst>
            </a:custGeom>
            <a:solidFill>
              <a:srgbClr val="E3E3E3"/>
            </a:solidFill>
            <a:ln w="9525">
              <a:noFill/>
              <a:round/>
              <a:headEnd/>
              <a:tailEnd/>
            </a:ln>
          </p:spPr>
          <p:txBody>
            <a:bodyPr/>
            <a:lstStyle/>
            <a:p>
              <a:endParaRPr lang="en-US"/>
            </a:p>
          </p:txBody>
        </p:sp>
        <p:sp>
          <p:nvSpPr>
            <p:cNvPr id="80" name="Freeform 145"/>
            <p:cNvSpPr>
              <a:spLocks/>
            </p:cNvSpPr>
            <p:nvPr/>
          </p:nvSpPr>
          <p:spPr bwMode="ltGray">
            <a:xfrm>
              <a:off x="4509" y="2017"/>
              <a:ext cx="208" cy="272"/>
            </a:xfrm>
            <a:custGeom>
              <a:avLst/>
              <a:gdLst/>
              <a:ahLst/>
              <a:cxnLst>
                <a:cxn ang="0">
                  <a:pos x="0" y="87"/>
                </a:cxn>
                <a:cxn ang="0">
                  <a:pos x="49" y="115"/>
                </a:cxn>
                <a:cxn ang="0">
                  <a:pos x="84" y="33"/>
                </a:cxn>
                <a:cxn ang="0">
                  <a:pos x="26" y="0"/>
                </a:cxn>
                <a:cxn ang="0">
                  <a:pos x="0" y="87"/>
                </a:cxn>
              </a:cxnLst>
              <a:rect l="0" t="0" r="r" b="b"/>
              <a:pathLst>
                <a:path w="88" h="115">
                  <a:moveTo>
                    <a:pt x="0" y="87"/>
                  </a:moveTo>
                  <a:cubicBezTo>
                    <a:pt x="49" y="115"/>
                    <a:pt x="49" y="115"/>
                    <a:pt x="49" y="115"/>
                  </a:cubicBezTo>
                  <a:cubicBezTo>
                    <a:pt x="49" y="115"/>
                    <a:pt x="88" y="89"/>
                    <a:pt x="84" y="33"/>
                  </a:cubicBezTo>
                  <a:cubicBezTo>
                    <a:pt x="26" y="0"/>
                    <a:pt x="26" y="0"/>
                    <a:pt x="26" y="0"/>
                  </a:cubicBezTo>
                  <a:cubicBezTo>
                    <a:pt x="26" y="0"/>
                    <a:pt x="44" y="43"/>
                    <a:pt x="0" y="87"/>
                  </a:cubicBezTo>
                  <a:close/>
                </a:path>
              </a:pathLst>
            </a:custGeom>
            <a:solidFill>
              <a:srgbClr val="B3B3B3"/>
            </a:solidFill>
            <a:ln w="9525">
              <a:noFill/>
              <a:round/>
              <a:headEnd/>
              <a:tailEnd/>
            </a:ln>
          </p:spPr>
          <p:txBody>
            <a:bodyPr/>
            <a:lstStyle/>
            <a:p>
              <a:endParaRPr lang="en-US"/>
            </a:p>
          </p:txBody>
        </p:sp>
        <p:sp>
          <p:nvSpPr>
            <p:cNvPr id="81" name="Freeform 146"/>
            <p:cNvSpPr>
              <a:spLocks/>
            </p:cNvSpPr>
            <p:nvPr/>
          </p:nvSpPr>
          <p:spPr bwMode="ltGray">
            <a:xfrm>
              <a:off x="4625" y="2088"/>
              <a:ext cx="106" cy="201"/>
            </a:xfrm>
            <a:custGeom>
              <a:avLst/>
              <a:gdLst/>
              <a:ahLst/>
              <a:cxnLst>
                <a:cxn ang="0">
                  <a:pos x="40" y="0"/>
                </a:cxn>
                <a:cxn ang="0">
                  <a:pos x="35" y="3"/>
                </a:cxn>
                <a:cxn ang="0">
                  <a:pos x="12" y="74"/>
                </a:cxn>
                <a:cxn ang="0">
                  <a:pos x="0" y="85"/>
                </a:cxn>
                <a:cxn ang="0">
                  <a:pos x="16" y="76"/>
                </a:cxn>
                <a:cxn ang="0">
                  <a:pos x="40" y="0"/>
                </a:cxn>
              </a:cxnLst>
              <a:rect l="0" t="0" r="r" b="b"/>
              <a:pathLst>
                <a:path w="45" h="85">
                  <a:moveTo>
                    <a:pt x="40" y="0"/>
                  </a:moveTo>
                  <a:cubicBezTo>
                    <a:pt x="35" y="3"/>
                    <a:pt x="35" y="3"/>
                    <a:pt x="35" y="3"/>
                  </a:cubicBezTo>
                  <a:cubicBezTo>
                    <a:pt x="38" y="38"/>
                    <a:pt x="23" y="62"/>
                    <a:pt x="12" y="74"/>
                  </a:cubicBezTo>
                  <a:cubicBezTo>
                    <a:pt x="6" y="81"/>
                    <a:pt x="0" y="85"/>
                    <a:pt x="0" y="85"/>
                  </a:cubicBezTo>
                  <a:cubicBezTo>
                    <a:pt x="16" y="76"/>
                    <a:pt x="16" y="76"/>
                    <a:pt x="16" y="76"/>
                  </a:cubicBezTo>
                  <a:cubicBezTo>
                    <a:pt x="16" y="76"/>
                    <a:pt x="45" y="56"/>
                    <a:pt x="40" y="0"/>
                  </a:cubicBezTo>
                  <a:close/>
                </a:path>
              </a:pathLst>
            </a:custGeom>
            <a:solidFill>
              <a:srgbClr val="666666"/>
            </a:solidFill>
            <a:ln w="9525">
              <a:noFill/>
              <a:round/>
              <a:headEnd/>
              <a:tailEnd/>
            </a:ln>
          </p:spPr>
          <p:txBody>
            <a:bodyPr/>
            <a:lstStyle/>
            <a:p>
              <a:endParaRPr lang="en-US"/>
            </a:p>
          </p:txBody>
        </p:sp>
        <p:sp>
          <p:nvSpPr>
            <p:cNvPr id="82" name="Freeform 147"/>
            <p:cNvSpPr>
              <a:spLocks/>
            </p:cNvSpPr>
            <p:nvPr/>
          </p:nvSpPr>
          <p:spPr bwMode="ltGray">
            <a:xfrm>
              <a:off x="4684" y="2296"/>
              <a:ext cx="1" cy="1"/>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7F7F7F"/>
            </a:solidFill>
            <a:ln w="9525">
              <a:noFill/>
              <a:round/>
              <a:headEnd/>
              <a:tailEnd/>
            </a:ln>
          </p:spPr>
          <p:txBody>
            <a:bodyPr/>
            <a:lstStyle/>
            <a:p>
              <a:endParaRPr lang="en-US"/>
            </a:p>
          </p:txBody>
        </p:sp>
        <p:sp>
          <p:nvSpPr>
            <p:cNvPr id="83" name="Freeform 148"/>
            <p:cNvSpPr>
              <a:spLocks/>
            </p:cNvSpPr>
            <p:nvPr/>
          </p:nvSpPr>
          <p:spPr bwMode="ltGray">
            <a:xfrm>
              <a:off x="4684" y="2322"/>
              <a:ext cx="1" cy="1"/>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7F7F7F"/>
            </a:solidFill>
            <a:ln w="9525">
              <a:noFill/>
              <a:round/>
              <a:headEnd/>
              <a:tailEnd/>
            </a:ln>
          </p:spPr>
          <p:txBody>
            <a:bodyPr/>
            <a:lstStyle/>
            <a:p>
              <a:endParaRPr lang="en-US"/>
            </a:p>
          </p:txBody>
        </p:sp>
        <p:sp>
          <p:nvSpPr>
            <p:cNvPr id="84" name="Freeform 149"/>
            <p:cNvSpPr>
              <a:spLocks/>
            </p:cNvSpPr>
            <p:nvPr/>
          </p:nvSpPr>
          <p:spPr bwMode="ltGray">
            <a:xfrm>
              <a:off x="4351" y="1613"/>
              <a:ext cx="437" cy="669"/>
            </a:xfrm>
            <a:custGeom>
              <a:avLst/>
              <a:gdLst/>
              <a:ahLst/>
              <a:cxnLst>
                <a:cxn ang="0">
                  <a:pos x="0" y="183"/>
                </a:cxn>
                <a:cxn ang="0">
                  <a:pos x="0" y="7"/>
                </a:cxn>
                <a:cxn ang="0">
                  <a:pos x="17" y="3"/>
                </a:cxn>
                <a:cxn ang="0">
                  <a:pos x="185" y="100"/>
                </a:cxn>
                <a:cxn ang="0">
                  <a:pos x="185" y="268"/>
                </a:cxn>
                <a:cxn ang="0">
                  <a:pos x="173" y="283"/>
                </a:cxn>
                <a:cxn ang="0">
                  <a:pos x="0" y="183"/>
                </a:cxn>
              </a:cxnLst>
              <a:rect l="0" t="0" r="r" b="b"/>
              <a:pathLst>
                <a:path w="185" h="283">
                  <a:moveTo>
                    <a:pt x="0" y="183"/>
                  </a:moveTo>
                  <a:cubicBezTo>
                    <a:pt x="0" y="7"/>
                    <a:pt x="0" y="7"/>
                    <a:pt x="0" y="7"/>
                  </a:cubicBezTo>
                  <a:cubicBezTo>
                    <a:pt x="0" y="7"/>
                    <a:pt x="12" y="0"/>
                    <a:pt x="17" y="3"/>
                  </a:cubicBezTo>
                  <a:cubicBezTo>
                    <a:pt x="185" y="100"/>
                    <a:pt x="185" y="100"/>
                    <a:pt x="185" y="100"/>
                  </a:cubicBezTo>
                  <a:cubicBezTo>
                    <a:pt x="185" y="268"/>
                    <a:pt x="185" y="268"/>
                    <a:pt x="185" y="268"/>
                  </a:cubicBezTo>
                  <a:cubicBezTo>
                    <a:pt x="185" y="269"/>
                    <a:pt x="179" y="279"/>
                    <a:pt x="173" y="283"/>
                  </a:cubicBezTo>
                  <a:lnTo>
                    <a:pt x="0" y="183"/>
                  </a:lnTo>
                  <a:close/>
                </a:path>
              </a:pathLst>
            </a:custGeom>
            <a:noFill/>
            <a:ln w="23813" cap="flat">
              <a:solidFill>
                <a:srgbClr val="333333"/>
              </a:solidFill>
              <a:prstDash val="solid"/>
              <a:round/>
              <a:headEnd/>
              <a:tailEnd/>
            </a:ln>
          </p:spPr>
          <p:txBody>
            <a:bodyPr/>
            <a:lstStyle/>
            <a:p>
              <a:endParaRPr lang="en-US"/>
            </a:p>
          </p:txBody>
        </p:sp>
        <p:sp>
          <p:nvSpPr>
            <p:cNvPr id="85" name="Freeform 150"/>
            <p:cNvSpPr>
              <a:spLocks/>
            </p:cNvSpPr>
            <p:nvPr/>
          </p:nvSpPr>
          <p:spPr bwMode="ltGray">
            <a:xfrm>
              <a:off x="4351" y="1627"/>
              <a:ext cx="409" cy="652"/>
            </a:xfrm>
            <a:custGeom>
              <a:avLst/>
              <a:gdLst/>
              <a:ahLst/>
              <a:cxnLst>
                <a:cxn ang="0">
                  <a:pos x="0" y="0"/>
                </a:cxn>
                <a:cxn ang="0">
                  <a:pos x="409" y="237"/>
                </a:cxn>
                <a:cxn ang="0">
                  <a:pos x="409" y="652"/>
                </a:cxn>
                <a:cxn ang="0">
                  <a:pos x="0" y="416"/>
                </a:cxn>
                <a:cxn ang="0">
                  <a:pos x="0" y="0"/>
                </a:cxn>
              </a:cxnLst>
              <a:rect l="0" t="0" r="r" b="b"/>
              <a:pathLst>
                <a:path w="409" h="652">
                  <a:moveTo>
                    <a:pt x="0" y="0"/>
                  </a:moveTo>
                  <a:lnTo>
                    <a:pt x="409" y="237"/>
                  </a:lnTo>
                  <a:lnTo>
                    <a:pt x="409" y="652"/>
                  </a:lnTo>
                  <a:lnTo>
                    <a:pt x="0" y="416"/>
                  </a:lnTo>
                  <a:lnTo>
                    <a:pt x="0" y="0"/>
                  </a:lnTo>
                  <a:close/>
                </a:path>
              </a:pathLst>
            </a:custGeom>
            <a:solidFill>
              <a:srgbClr val="CCCCCC"/>
            </a:solidFill>
            <a:ln w="9525">
              <a:noFill/>
              <a:round/>
              <a:headEnd/>
              <a:tailEnd/>
            </a:ln>
          </p:spPr>
          <p:txBody>
            <a:bodyPr/>
            <a:lstStyle/>
            <a:p>
              <a:endParaRPr lang="en-US"/>
            </a:p>
          </p:txBody>
        </p:sp>
        <p:sp>
          <p:nvSpPr>
            <p:cNvPr id="86" name="Freeform 151"/>
            <p:cNvSpPr>
              <a:spLocks/>
            </p:cNvSpPr>
            <p:nvPr/>
          </p:nvSpPr>
          <p:spPr bwMode="ltGray">
            <a:xfrm>
              <a:off x="4377" y="1677"/>
              <a:ext cx="357" cy="560"/>
            </a:xfrm>
            <a:custGeom>
              <a:avLst/>
              <a:gdLst/>
              <a:ahLst/>
              <a:cxnLst>
                <a:cxn ang="0">
                  <a:pos x="0" y="0"/>
                </a:cxn>
                <a:cxn ang="0">
                  <a:pos x="357" y="205"/>
                </a:cxn>
                <a:cxn ang="0">
                  <a:pos x="357" y="560"/>
                </a:cxn>
                <a:cxn ang="0">
                  <a:pos x="0" y="352"/>
                </a:cxn>
                <a:cxn ang="0">
                  <a:pos x="0" y="0"/>
                </a:cxn>
              </a:cxnLst>
              <a:rect l="0" t="0" r="r" b="b"/>
              <a:pathLst>
                <a:path w="357" h="560">
                  <a:moveTo>
                    <a:pt x="0" y="0"/>
                  </a:moveTo>
                  <a:lnTo>
                    <a:pt x="357" y="205"/>
                  </a:lnTo>
                  <a:lnTo>
                    <a:pt x="357" y="560"/>
                  </a:lnTo>
                  <a:lnTo>
                    <a:pt x="0" y="352"/>
                  </a:lnTo>
                  <a:lnTo>
                    <a:pt x="0" y="0"/>
                  </a:lnTo>
                  <a:close/>
                </a:path>
              </a:pathLst>
            </a:custGeom>
            <a:solidFill>
              <a:srgbClr val="678BA8"/>
            </a:solidFill>
            <a:ln w="9525">
              <a:noFill/>
              <a:round/>
              <a:headEnd/>
              <a:tailEnd/>
            </a:ln>
          </p:spPr>
          <p:txBody>
            <a:bodyPr/>
            <a:lstStyle/>
            <a:p>
              <a:endParaRPr lang="en-US"/>
            </a:p>
          </p:txBody>
        </p:sp>
        <p:sp>
          <p:nvSpPr>
            <p:cNvPr id="87" name="Freeform 152"/>
            <p:cNvSpPr>
              <a:spLocks/>
            </p:cNvSpPr>
            <p:nvPr/>
          </p:nvSpPr>
          <p:spPr bwMode="ltGray">
            <a:xfrm>
              <a:off x="4377" y="1677"/>
              <a:ext cx="357" cy="560"/>
            </a:xfrm>
            <a:custGeom>
              <a:avLst/>
              <a:gdLst/>
              <a:ahLst/>
              <a:cxnLst>
                <a:cxn ang="0">
                  <a:pos x="5" y="2"/>
                </a:cxn>
                <a:cxn ang="0">
                  <a:pos x="5" y="347"/>
                </a:cxn>
                <a:cxn ang="0">
                  <a:pos x="357" y="550"/>
                </a:cxn>
                <a:cxn ang="0">
                  <a:pos x="357" y="560"/>
                </a:cxn>
                <a:cxn ang="0">
                  <a:pos x="0" y="352"/>
                </a:cxn>
                <a:cxn ang="0">
                  <a:pos x="0" y="0"/>
                </a:cxn>
                <a:cxn ang="0">
                  <a:pos x="5" y="2"/>
                </a:cxn>
              </a:cxnLst>
              <a:rect l="0" t="0" r="r" b="b"/>
              <a:pathLst>
                <a:path w="357" h="560">
                  <a:moveTo>
                    <a:pt x="5" y="2"/>
                  </a:moveTo>
                  <a:lnTo>
                    <a:pt x="5" y="347"/>
                  </a:lnTo>
                  <a:lnTo>
                    <a:pt x="357" y="550"/>
                  </a:lnTo>
                  <a:lnTo>
                    <a:pt x="357" y="560"/>
                  </a:lnTo>
                  <a:lnTo>
                    <a:pt x="0" y="352"/>
                  </a:lnTo>
                  <a:lnTo>
                    <a:pt x="0" y="0"/>
                  </a:lnTo>
                  <a:lnTo>
                    <a:pt x="5" y="2"/>
                  </a:lnTo>
                  <a:close/>
                </a:path>
              </a:pathLst>
            </a:custGeom>
            <a:solidFill>
              <a:srgbClr val="FFFFFF"/>
            </a:solidFill>
            <a:ln w="9525">
              <a:noFill/>
              <a:round/>
              <a:headEnd/>
              <a:tailEnd/>
            </a:ln>
          </p:spPr>
          <p:txBody>
            <a:bodyPr/>
            <a:lstStyle/>
            <a:p>
              <a:endParaRPr lang="en-US"/>
            </a:p>
          </p:txBody>
        </p:sp>
        <p:sp>
          <p:nvSpPr>
            <p:cNvPr id="88" name="Freeform 153"/>
            <p:cNvSpPr>
              <a:spLocks/>
            </p:cNvSpPr>
            <p:nvPr/>
          </p:nvSpPr>
          <p:spPr bwMode="ltGray">
            <a:xfrm>
              <a:off x="4351" y="1611"/>
              <a:ext cx="437" cy="253"/>
            </a:xfrm>
            <a:custGeom>
              <a:avLst/>
              <a:gdLst/>
              <a:ahLst/>
              <a:cxnLst>
                <a:cxn ang="0">
                  <a:pos x="17" y="3"/>
                </a:cxn>
                <a:cxn ang="0">
                  <a:pos x="185" y="100"/>
                </a:cxn>
                <a:cxn ang="0">
                  <a:pos x="173" y="107"/>
                </a:cxn>
                <a:cxn ang="0">
                  <a:pos x="0" y="7"/>
                </a:cxn>
                <a:cxn ang="0">
                  <a:pos x="17" y="3"/>
                </a:cxn>
              </a:cxnLst>
              <a:rect l="0" t="0" r="r" b="b"/>
              <a:pathLst>
                <a:path w="185" h="107">
                  <a:moveTo>
                    <a:pt x="17" y="3"/>
                  </a:moveTo>
                  <a:cubicBezTo>
                    <a:pt x="185" y="100"/>
                    <a:pt x="185" y="100"/>
                    <a:pt x="185" y="100"/>
                  </a:cubicBezTo>
                  <a:cubicBezTo>
                    <a:pt x="173" y="107"/>
                    <a:pt x="173" y="107"/>
                    <a:pt x="173" y="107"/>
                  </a:cubicBezTo>
                  <a:cubicBezTo>
                    <a:pt x="0" y="7"/>
                    <a:pt x="0" y="7"/>
                    <a:pt x="0" y="7"/>
                  </a:cubicBezTo>
                  <a:cubicBezTo>
                    <a:pt x="0" y="7"/>
                    <a:pt x="12" y="0"/>
                    <a:pt x="17" y="3"/>
                  </a:cubicBezTo>
                  <a:close/>
                </a:path>
              </a:pathLst>
            </a:custGeom>
            <a:solidFill>
              <a:srgbClr val="E3E3E3"/>
            </a:solidFill>
            <a:ln w="9525">
              <a:noFill/>
              <a:round/>
              <a:headEnd/>
              <a:tailEnd/>
            </a:ln>
          </p:spPr>
          <p:txBody>
            <a:bodyPr/>
            <a:lstStyle/>
            <a:p>
              <a:endParaRPr lang="en-US"/>
            </a:p>
          </p:txBody>
        </p:sp>
        <p:sp>
          <p:nvSpPr>
            <p:cNvPr id="89" name="Freeform 154"/>
            <p:cNvSpPr>
              <a:spLocks/>
            </p:cNvSpPr>
            <p:nvPr/>
          </p:nvSpPr>
          <p:spPr bwMode="ltGray">
            <a:xfrm>
              <a:off x="4760" y="1847"/>
              <a:ext cx="28" cy="432"/>
            </a:xfrm>
            <a:custGeom>
              <a:avLst/>
              <a:gdLst/>
              <a:ahLst/>
              <a:cxnLst>
                <a:cxn ang="0">
                  <a:pos x="0" y="183"/>
                </a:cxn>
                <a:cxn ang="0">
                  <a:pos x="0" y="7"/>
                </a:cxn>
                <a:cxn ang="0">
                  <a:pos x="12" y="0"/>
                </a:cxn>
                <a:cxn ang="0">
                  <a:pos x="12" y="169"/>
                </a:cxn>
                <a:cxn ang="0">
                  <a:pos x="12" y="169"/>
                </a:cxn>
                <a:cxn ang="0">
                  <a:pos x="0" y="183"/>
                </a:cxn>
              </a:cxnLst>
              <a:rect l="0" t="0" r="r" b="b"/>
              <a:pathLst>
                <a:path w="12" h="183">
                  <a:moveTo>
                    <a:pt x="0" y="183"/>
                  </a:moveTo>
                  <a:cubicBezTo>
                    <a:pt x="0" y="7"/>
                    <a:pt x="0" y="7"/>
                    <a:pt x="0" y="7"/>
                  </a:cubicBezTo>
                  <a:cubicBezTo>
                    <a:pt x="12" y="0"/>
                    <a:pt x="12" y="0"/>
                    <a:pt x="12" y="0"/>
                  </a:cubicBezTo>
                  <a:cubicBezTo>
                    <a:pt x="12" y="169"/>
                    <a:pt x="12" y="169"/>
                    <a:pt x="12" y="169"/>
                  </a:cubicBezTo>
                  <a:cubicBezTo>
                    <a:pt x="12" y="169"/>
                    <a:pt x="12" y="169"/>
                    <a:pt x="12" y="169"/>
                  </a:cubicBezTo>
                  <a:cubicBezTo>
                    <a:pt x="12" y="170"/>
                    <a:pt x="6" y="180"/>
                    <a:pt x="0" y="183"/>
                  </a:cubicBezTo>
                  <a:close/>
                </a:path>
              </a:pathLst>
            </a:custGeom>
            <a:solidFill>
              <a:srgbClr val="666666"/>
            </a:solidFill>
            <a:ln w="9525">
              <a:noFill/>
              <a:round/>
              <a:headEnd/>
              <a:tailEnd/>
            </a:ln>
          </p:spPr>
          <p:txBody>
            <a:bodyPr/>
            <a:lstStyle/>
            <a:p>
              <a:endParaRPr lang="en-US"/>
            </a:p>
          </p:txBody>
        </p:sp>
        <p:sp>
          <p:nvSpPr>
            <p:cNvPr id="90" name="Freeform 155"/>
            <p:cNvSpPr>
              <a:spLocks/>
            </p:cNvSpPr>
            <p:nvPr/>
          </p:nvSpPr>
          <p:spPr bwMode="ltGray">
            <a:xfrm>
              <a:off x="4819" y="1835"/>
              <a:ext cx="505" cy="721"/>
            </a:xfrm>
            <a:custGeom>
              <a:avLst/>
              <a:gdLst/>
              <a:ahLst/>
              <a:cxnLst>
                <a:cxn ang="0">
                  <a:pos x="212" y="42"/>
                </a:cxn>
                <a:cxn ang="0">
                  <a:pos x="209" y="39"/>
                </a:cxn>
                <a:cxn ang="0">
                  <a:pos x="145" y="2"/>
                </a:cxn>
                <a:cxn ang="0">
                  <a:pos x="135" y="2"/>
                </a:cxn>
                <a:cxn ang="0">
                  <a:pos x="5" y="77"/>
                </a:cxn>
                <a:cxn ang="0">
                  <a:pos x="1" y="81"/>
                </a:cxn>
                <a:cxn ang="0">
                  <a:pos x="0" y="85"/>
                </a:cxn>
                <a:cxn ang="0">
                  <a:pos x="0" y="258"/>
                </a:cxn>
                <a:cxn ang="0">
                  <a:pos x="5" y="266"/>
                </a:cxn>
                <a:cxn ang="0">
                  <a:pos x="69" y="303"/>
                </a:cxn>
                <a:cxn ang="0">
                  <a:pos x="73" y="305"/>
                </a:cxn>
                <a:cxn ang="0">
                  <a:pos x="78" y="303"/>
                </a:cxn>
                <a:cxn ang="0">
                  <a:pos x="209" y="228"/>
                </a:cxn>
                <a:cxn ang="0">
                  <a:pos x="214" y="220"/>
                </a:cxn>
                <a:cxn ang="0">
                  <a:pos x="214" y="47"/>
                </a:cxn>
                <a:cxn ang="0">
                  <a:pos x="212" y="42"/>
                </a:cxn>
              </a:cxnLst>
              <a:rect l="0" t="0" r="r" b="b"/>
              <a:pathLst>
                <a:path w="214" h="305">
                  <a:moveTo>
                    <a:pt x="212" y="42"/>
                  </a:moveTo>
                  <a:cubicBezTo>
                    <a:pt x="211" y="41"/>
                    <a:pt x="210" y="39"/>
                    <a:pt x="209" y="39"/>
                  </a:cubicBezTo>
                  <a:cubicBezTo>
                    <a:pt x="145" y="2"/>
                    <a:pt x="145" y="2"/>
                    <a:pt x="145" y="2"/>
                  </a:cubicBezTo>
                  <a:cubicBezTo>
                    <a:pt x="142" y="0"/>
                    <a:pt x="138" y="0"/>
                    <a:pt x="135" y="2"/>
                  </a:cubicBezTo>
                  <a:cubicBezTo>
                    <a:pt x="5" y="77"/>
                    <a:pt x="5" y="77"/>
                    <a:pt x="5" y="77"/>
                  </a:cubicBezTo>
                  <a:cubicBezTo>
                    <a:pt x="3" y="78"/>
                    <a:pt x="2" y="79"/>
                    <a:pt x="1" y="81"/>
                  </a:cubicBezTo>
                  <a:cubicBezTo>
                    <a:pt x="0" y="82"/>
                    <a:pt x="0" y="84"/>
                    <a:pt x="0" y="85"/>
                  </a:cubicBezTo>
                  <a:cubicBezTo>
                    <a:pt x="0" y="258"/>
                    <a:pt x="0" y="258"/>
                    <a:pt x="0" y="258"/>
                  </a:cubicBezTo>
                  <a:cubicBezTo>
                    <a:pt x="0" y="261"/>
                    <a:pt x="2" y="265"/>
                    <a:pt x="5" y="266"/>
                  </a:cubicBezTo>
                  <a:cubicBezTo>
                    <a:pt x="69" y="303"/>
                    <a:pt x="69" y="303"/>
                    <a:pt x="69" y="303"/>
                  </a:cubicBezTo>
                  <a:cubicBezTo>
                    <a:pt x="70" y="304"/>
                    <a:pt x="72" y="305"/>
                    <a:pt x="73" y="305"/>
                  </a:cubicBezTo>
                  <a:cubicBezTo>
                    <a:pt x="75" y="305"/>
                    <a:pt x="77" y="304"/>
                    <a:pt x="78" y="303"/>
                  </a:cubicBezTo>
                  <a:cubicBezTo>
                    <a:pt x="209" y="228"/>
                    <a:pt x="209" y="228"/>
                    <a:pt x="209" y="228"/>
                  </a:cubicBezTo>
                  <a:cubicBezTo>
                    <a:pt x="211" y="227"/>
                    <a:pt x="214" y="223"/>
                    <a:pt x="214" y="220"/>
                  </a:cubicBezTo>
                  <a:cubicBezTo>
                    <a:pt x="214" y="47"/>
                    <a:pt x="214" y="47"/>
                    <a:pt x="214" y="47"/>
                  </a:cubicBezTo>
                  <a:cubicBezTo>
                    <a:pt x="214" y="46"/>
                    <a:pt x="213" y="44"/>
                    <a:pt x="212" y="42"/>
                  </a:cubicBezTo>
                  <a:close/>
                </a:path>
              </a:pathLst>
            </a:custGeom>
            <a:noFill/>
            <a:ln w="23813" cap="flat">
              <a:solidFill>
                <a:srgbClr val="333333"/>
              </a:solidFill>
              <a:prstDash val="solid"/>
              <a:round/>
              <a:headEnd/>
              <a:tailEnd/>
            </a:ln>
          </p:spPr>
          <p:txBody>
            <a:bodyPr/>
            <a:lstStyle/>
            <a:p>
              <a:endParaRPr lang="en-US"/>
            </a:p>
          </p:txBody>
        </p:sp>
        <p:sp>
          <p:nvSpPr>
            <p:cNvPr id="91" name="Freeform 156"/>
            <p:cNvSpPr>
              <a:spLocks/>
            </p:cNvSpPr>
            <p:nvPr/>
          </p:nvSpPr>
          <p:spPr bwMode="ltGray">
            <a:xfrm>
              <a:off x="4819" y="2027"/>
              <a:ext cx="172" cy="529"/>
            </a:xfrm>
            <a:custGeom>
              <a:avLst/>
              <a:gdLst/>
              <a:ahLst/>
              <a:cxnLst>
                <a:cxn ang="0">
                  <a:pos x="73" y="224"/>
                </a:cxn>
                <a:cxn ang="0">
                  <a:pos x="73" y="42"/>
                </a:cxn>
                <a:cxn ang="0">
                  <a:pos x="1" y="0"/>
                </a:cxn>
                <a:cxn ang="0">
                  <a:pos x="0" y="4"/>
                </a:cxn>
                <a:cxn ang="0">
                  <a:pos x="0" y="177"/>
                </a:cxn>
                <a:cxn ang="0">
                  <a:pos x="5" y="185"/>
                </a:cxn>
                <a:cxn ang="0">
                  <a:pos x="69" y="222"/>
                </a:cxn>
                <a:cxn ang="0">
                  <a:pos x="73" y="224"/>
                </a:cxn>
              </a:cxnLst>
              <a:rect l="0" t="0" r="r" b="b"/>
              <a:pathLst>
                <a:path w="73" h="224">
                  <a:moveTo>
                    <a:pt x="73" y="224"/>
                  </a:moveTo>
                  <a:cubicBezTo>
                    <a:pt x="73" y="42"/>
                    <a:pt x="73" y="42"/>
                    <a:pt x="73" y="42"/>
                  </a:cubicBezTo>
                  <a:cubicBezTo>
                    <a:pt x="1" y="0"/>
                    <a:pt x="1" y="0"/>
                    <a:pt x="1" y="0"/>
                  </a:cubicBezTo>
                  <a:cubicBezTo>
                    <a:pt x="0" y="1"/>
                    <a:pt x="0" y="3"/>
                    <a:pt x="0" y="4"/>
                  </a:cubicBezTo>
                  <a:cubicBezTo>
                    <a:pt x="0" y="177"/>
                    <a:pt x="0" y="177"/>
                    <a:pt x="0" y="177"/>
                  </a:cubicBezTo>
                  <a:cubicBezTo>
                    <a:pt x="0" y="180"/>
                    <a:pt x="2" y="184"/>
                    <a:pt x="5" y="185"/>
                  </a:cubicBezTo>
                  <a:cubicBezTo>
                    <a:pt x="69" y="222"/>
                    <a:pt x="69" y="222"/>
                    <a:pt x="69" y="222"/>
                  </a:cubicBezTo>
                  <a:cubicBezTo>
                    <a:pt x="70" y="223"/>
                    <a:pt x="72" y="224"/>
                    <a:pt x="73" y="224"/>
                  </a:cubicBezTo>
                  <a:close/>
                </a:path>
              </a:pathLst>
            </a:custGeom>
            <a:solidFill>
              <a:srgbClr val="CCCCCC"/>
            </a:solidFill>
            <a:ln w="9525">
              <a:noFill/>
              <a:round/>
              <a:headEnd/>
              <a:tailEnd/>
            </a:ln>
          </p:spPr>
          <p:txBody>
            <a:bodyPr/>
            <a:lstStyle/>
            <a:p>
              <a:endParaRPr lang="en-US"/>
            </a:p>
          </p:txBody>
        </p:sp>
        <p:sp>
          <p:nvSpPr>
            <p:cNvPr id="92" name="Freeform 157"/>
            <p:cNvSpPr>
              <a:spLocks/>
            </p:cNvSpPr>
            <p:nvPr/>
          </p:nvSpPr>
          <p:spPr bwMode="ltGray">
            <a:xfrm>
              <a:off x="4830" y="2071"/>
              <a:ext cx="145" cy="244"/>
            </a:xfrm>
            <a:custGeom>
              <a:avLst/>
              <a:gdLst/>
              <a:ahLst/>
              <a:cxnLst>
                <a:cxn ang="0">
                  <a:pos x="0" y="0"/>
                </a:cxn>
                <a:cxn ang="0">
                  <a:pos x="145" y="86"/>
                </a:cxn>
                <a:cxn ang="0">
                  <a:pos x="145" y="244"/>
                </a:cxn>
                <a:cxn ang="0">
                  <a:pos x="0" y="161"/>
                </a:cxn>
                <a:cxn ang="0">
                  <a:pos x="0" y="0"/>
                </a:cxn>
              </a:cxnLst>
              <a:rect l="0" t="0" r="r" b="b"/>
              <a:pathLst>
                <a:path w="145" h="244">
                  <a:moveTo>
                    <a:pt x="0" y="0"/>
                  </a:moveTo>
                  <a:lnTo>
                    <a:pt x="145" y="86"/>
                  </a:lnTo>
                  <a:lnTo>
                    <a:pt x="145" y="244"/>
                  </a:lnTo>
                  <a:lnTo>
                    <a:pt x="0" y="161"/>
                  </a:lnTo>
                  <a:lnTo>
                    <a:pt x="0" y="0"/>
                  </a:lnTo>
                  <a:close/>
                </a:path>
              </a:pathLst>
            </a:custGeom>
            <a:solidFill>
              <a:srgbClr val="666666"/>
            </a:solidFill>
            <a:ln w="9525">
              <a:noFill/>
              <a:round/>
              <a:headEnd/>
              <a:tailEnd/>
            </a:ln>
          </p:spPr>
          <p:txBody>
            <a:bodyPr/>
            <a:lstStyle/>
            <a:p>
              <a:endParaRPr lang="en-US"/>
            </a:p>
          </p:txBody>
        </p:sp>
        <p:sp>
          <p:nvSpPr>
            <p:cNvPr id="93" name="Freeform 158"/>
            <p:cNvSpPr>
              <a:spLocks/>
            </p:cNvSpPr>
            <p:nvPr/>
          </p:nvSpPr>
          <p:spPr bwMode="ltGray">
            <a:xfrm>
              <a:off x="4830" y="2071"/>
              <a:ext cx="145" cy="244"/>
            </a:xfrm>
            <a:custGeom>
              <a:avLst/>
              <a:gdLst/>
              <a:ahLst/>
              <a:cxnLst>
                <a:cxn ang="0">
                  <a:pos x="5" y="5"/>
                </a:cxn>
                <a:cxn ang="0">
                  <a:pos x="5" y="154"/>
                </a:cxn>
                <a:cxn ang="0">
                  <a:pos x="145" y="237"/>
                </a:cxn>
                <a:cxn ang="0">
                  <a:pos x="145" y="244"/>
                </a:cxn>
                <a:cxn ang="0">
                  <a:pos x="0" y="161"/>
                </a:cxn>
                <a:cxn ang="0">
                  <a:pos x="0" y="0"/>
                </a:cxn>
                <a:cxn ang="0">
                  <a:pos x="5" y="5"/>
                </a:cxn>
              </a:cxnLst>
              <a:rect l="0" t="0" r="r" b="b"/>
              <a:pathLst>
                <a:path w="145" h="244">
                  <a:moveTo>
                    <a:pt x="5" y="5"/>
                  </a:moveTo>
                  <a:lnTo>
                    <a:pt x="5" y="154"/>
                  </a:lnTo>
                  <a:lnTo>
                    <a:pt x="145" y="237"/>
                  </a:lnTo>
                  <a:lnTo>
                    <a:pt x="145" y="244"/>
                  </a:lnTo>
                  <a:lnTo>
                    <a:pt x="0" y="161"/>
                  </a:lnTo>
                  <a:lnTo>
                    <a:pt x="0" y="0"/>
                  </a:lnTo>
                  <a:lnTo>
                    <a:pt x="5" y="5"/>
                  </a:lnTo>
                  <a:close/>
                </a:path>
              </a:pathLst>
            </a:custGeom>
            <a:solidFill>
              <a:srgbClr val="FFFFFF"/>
            </a:solidFill>
            <a:ln w="9525">
              <a:noFill/>
              <a:round/>
              <a:headEnd/>
              <a:tailEnd/>
            </a:ln>
          </p:spPr>
          <p:txBody>
            <a:bodyPr/>
            <a:lstStyle/>
            <a:p>
              <a:endParaRPr lang="en-US"/>
            </a:p>
          </p:txBody>
        </p:sp>
        <p:sp>
          <p:nvSpPr>
            <p:cNvPr id="94" name="Line 159"/>
            <p:cNvSpPr>
              <a:spLocks noChangeShapeType="1"/>
            </p:cNvSpPr>
            <p:nvPr/>
          </p:nvSpPr>
          <p:spPr bwMode="ltGray">
            <a:xfrm>
              <a:off x="4854" y="2119"/>
              <a:ext cx="104" cy="56"/>
            </a:xfrm>
            <a:prstGeom prst="line">
              <a:avLst/>
            </a:prstGeom>
            <a:noFill/>
            <a:ln w="11113" cap="rnd">
              <a:solidFill>
                <a:srgbClr val="000000"/>
              </a:solidFill>
              <a:miter lim="800000"/>
              <a:headEnd/>
              <a:tailEnd/>
            </a:ln>
          </p:spPr>
          <p:txBody>
            <a:bodyPr/>
            <a:lstStyle/>
            <a:p>
              <a:endParaRPr lang="en-US"/>
            </a:p>
          </p:txBody>
        </p:sp>
        <p:sp>
          <p:nvSpPr>
            <p:cNvPr id="95" name="Line 160"/>
            <p:cNvSpPr>
              <a:spLocks noChangeShapeType="1"/>
            </p:cNvSpPr>
            <p:nvPr/>
          </p:nvSpPr>
          <p:spPr bwMode="ltGray">
            <a:xfrm>
              <a:off x="4854" y="2159"/>
              <a:ext cx="104" cy="59"/>
            </a:xfrm>
            <a:prstGeom prst="line">
              <a:avLst/>
            </a:prstGeom>
            <a:noFill/>
            <a:ln w="11113" cap="rnd">
              <a:solidFill>
                <a:srgbClr val="000000"/>
              </a:solidFill>
              <a:miter lim="800000"/>
              <a:headEnd/>
              <a:tailEnd/>
            </a:ln>
          </p:spPr>
          <p:txBody>
            <a:bodyPr/>
            <a:lstStyle/>
            <a:p>
              <a:endParaRPr lang="en-US"/>
            </a:p>
          </p:txBody>
        </p:sp>
        <p:sp>
          <p:nvSpPr>
            <p:cNvPr id="96" name="Freeform 161"/>
            <p:cNvSpPr>
              <a:spLocks/>
            </p:cNvSpPr>
            <p:nvPr/>
          </p:nvSpPr>
          <p:spPr bwMode="ltGray">
            <a:xfrm>
              <a:off x="4880" y="2294"/>
              <a:ext cx="36" cy="54"/>
            </a:xfrm>
            <a:custGeom>
              <a:avLst/>
              <a:gdLst/>
              <a:ahLst/>
              <a:cxnLst>
                <a:cxn ang="0">
                  <a:pos x="15" y="16"/>
                </a:cxn>
                <a:cxn ang="0">
                  <a:pos x="8" y="21"/>
                </a:cxn>
                <a:cxn ang="0">
                  <a:pos x="0" y="7"/>
                </a:cxn>
                <a:cxn ang="0">
                  <a:pos x="8" y="2"/>
                </a:cxn>
                <a:cxn ang="0">
                  <a:pos x="15" y="16"/>
                </a:cxn>
              </a:cxnLst>
              <a:rect l="0" t="0" r="r" b="b"/>
              <a:pathLst>
                <a:path w="15" h="23">
                  <a:moveTo>
                    <a:pt x="15" y="16"/>
                  </a:moveTo>
                  <a:cubicBezTo>
                    <a:pt x="15" y="21"/>
                    <a:pt x="12" y="23"/>
                    <a:pt x="8" y="21"/>
                  </a:cubicBezTo>
                  <a:cubicBezTo>
                    <a:pt x="3" y="18"/>
                    <a:pt x="0" y="12"/>
                    <a:pt x="0" y="7"/>
                  </a:cubicBezTo>
                  <a:cubicBezTo>
                    <a:pt x="0" y="2"/>
                    <a:pt x="3" y="0"/>
                    <a:pt x="8" y="2"/>
                  </a:cubicBezTo>
                  <a:cubicBezTo>
                    <a:pt x="12" y="5"/>
                    <a:pt x="15" y="11"/>
                    <a:pt x="15" y="16"/>
                  </a:cubicBezTo>
                  <a:close/>
                </a:path>
              </a:pathLst>
            </a:custGeom>
            <a:solidFill>
              <a:srgbClr val="000000"/>
            </a:solidFill>
            <a:ln w="9525">
              <a:noFill/>
              <a:round/>
              <a:headEnd/>
              <a:tailEnd/>
            </a:ln>
          </p:spPr>
          <p:txBody>
            <a:bodyPr/>
            <a:lstStyle/>
            <a:p>
              <a:endParaRPr lang="en-US"/>
            </a:p>
          </p:txBody>
        </p:sp>
        <p:sp>
          <p:nvSpPr>
            <p:cNvPr id="97" name="Freeform 162"/>
            <p:cNvSpPr>
              <a:spLocks/>
            </p:cNvSpPr>
            <p:nvPr/>
          </p:nvSpPr>
          <p:spPr bwMode="ltGray">
            <a:xfrm>
              <a:off x="4845" y="2424"/>
              <a:ext cx="118" cy="85"/>
            </a:xfrm>
            <a:custGeom>
              <a:avLst/>
              <a:gdLst/>
              <a:ahLst/>
              <a:cxnLst>
                <a:cxn ang="0">
                  <a:pos x="5" y="1"/>
                </a:cxn>
                <a:cxn ang="0">
                  <a:pos x="0" y="4"/>
                </a:cxn>
                <a:cxn ang="0">
                  <a:pos x="5" y="11"/>
                </a:cxn>
                <a:cxn ang="0">
                  <a:pos x="45" y="35"/>
                </a:cxn>
                <a:cxn ang="0">
                  <a:pos x="50" y="32"/>
                </a:cxn>
                <a:cxn ang="0">
                  <a:pos x="45" y="25"/>
                </a:cxn>
                <a:cxn ang="0">
                  <a:pos x="5" y="1"/>
                </a:cxn>
              </a:cxnLst>
              <a:rect l="0" t="0" r="r" b="b"/>
              <a:pathLst>
                <a:path w="50" h="36">
                  <a:moveTo>
                    <a:pt x="5" y="1"/>
                  </a:moveTo>
                  <a:cubicBezTo>
                    <a:pt x="2" y="0"/>
                    <a:pt x="0" y="1"/>
                    <a:pt x="0" y="4"/>
                  </a:cubicBezTo>
                  <a:cubicBezTo>
                    <a:pt x="0" y="7"/>
                    <a:pt x="2" y="10"/>
                    <a:pt x="5" y="11"/>
                  </a:cubicBezTo>
                  <a:cubicBezTo>
                    <a:pt x="45" y="35"/>
                    <a:pt x="45" y="35"/>
                    <a:pt x="45" y="35"/>
                  </a:cubicBezTo>
                  <a:cubicBezTo>
                    <a:pt x="48" y="36"/>
                    <a:pt x="50" y="35"/>
                    <a:pt x="50" y="32"/>
                  </a:cubicBezTo>
                  <a:cubicBezTo>
                    <a:pt x="50" y="30"/>
                    <a:pt x="48" y="26"/>
                    <a:pt x="45" y="25"/>
                  </a:cubicBezTo>
                  <a:lnTo>
                    <a:pt x="5" y="1"/>
                  </a:lnTo>
                  <a:close/>
                </a:path>
              </a:pathLst>
            </a:custGeom>
            <a:solidFill>
              <a:srgbClr val="666666"/>
            </a:solidFill>
            <a:ln w="9525">
              <a:noFill/>
              <a:round/>
              <a:headEnd/>
              <a:tailEnd/>
            </a:ln>
          </p:spPr>
          <p:txBody>
            <a:bodyPr/>
            <a:lstStyle/>
            <a:p>
              <a:endParaRPr lang="en-US"/>
            </a:p>
          </p:txBody>
        </p:sp>
        <p:sp>
          <p:nvSpPr>
            <p:cNvPr id="98" name="Freeform 163"/>
            <p:cNvSpPr>
              <a:spLocks/>
            </p:cNvSpPr>
            <p:nvPr/>
          </p:nvSpPr>
          <p:spPr bwMode="ltGray">
            <a:xfrm>
              <a:off x="4821" y="1835"/>
              <a:ext cx="498" cy="291"/>
            </a:xfrm>
            <a:custGeom>
              <a:avLst/>
              <a:gdLst/>
              <a:ahLst/>
              <a:cxnLst>
                <a:cxn ang="0">
                  <a:pos x="208" y="39"/>
                </a:cxn>
                <a:cxn ang="0">
                  <a:pos x="144" y="2"/>
                </a:cxn>
                <a:cxn ang="0">
                  <a:pos x="144" y="2"/>
                </a:cxn>
                <a:cxn ang="0">
                  <a:pos x="134" y="2"/>
                </a:cxn>
                <a:cxn ang="0">
                  <a:pos x="134" y="2"/>
                </a:cxn>
                <a:cxn ang="0">
                  <a:pos x="4" y="77"/>
                </a:cxn>
                <a:cxn ang="0">
                  <a:pos x="0" y="81"/>
                </a:cxn>
                <a:cxn ang="0">
                  <a:pos x="72" y="123"/>
                </a:cxn>
                <a:cxn ang="0">
                  <a:pos x="211" y="42"/>
                </a:cxn>
                <a:cxn ang="0">
                  <a:pos x="208" y="39"/>
                </a:cxn>
              </a:cxnLst>
              <a:rect l="0" t="0" r="r" b="b"/>
              <a:pathLst>
                <a:path w="211" h="123">
                  <a:moveTo>
                    <a:pt x="208" y="39"/>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2" y="78"/>
                    <a:pt x="1" y="79"/>
                    <a:pt x="0" y="81"/>
                  </a:cubicBezTo>
                  <a:cubicBezTo>
                    <a:pt x="72" y="123"/>
                    <a:pt x="72" y="123"/>
                    <a:pt x="72" y="123"/>
                  </a:cubicBezTo>
                  <a:cubicBezTo>
                    <a:pt x="211" y="42"/>
                    <a:pt x="211" y="42"/>
                    <a:pt x="211" y="42"/>
                  </a:cubicBezTo>
                  <a:cubicBezTo>
                    <a:pt x="210" y="41"/>
                    <a:pt x="209" y="39"/>
                    <a:pt x="208" y="39"/>
                  </a:cubicBezTo>
                  <a:close/>
                </a:path>
              </a:pathLst>
            </a:custGeom>
            <a:solidFill>
              <a:srgbClr val="E3E3E3"/>
            </a:solidFill>
            <a:ln w="9525">
              <a:noFill/>
              <a:round/>
              <a:headEnd/>
              <a:tailEnd/>
            </a:ln>
          </p:spPr>
          <p:txBody>
            <a:bodyPr/>
            <a:lstStyle/>
            <a:p>
              <a:endParaRPr lang="en-US"/>
            </a:p>
          </p:txBody>
        </p:sp>
        <p:sp>
          <p:nvSpPr>
            <p:cNvPr id="99" name="Freeform 164"/>
            <p:cNvSpPr>
              <a:spLocks/>
            </p:cNvSpPr>
            <p:nvPr/>
          </p:nvSpPr>
          <p:spPr bwMode="ltGray">
            <a:xfrm>
              <a:off x="4991" y="1934"/>
              <a:ext cx="333" cy="622"/>
            </a:xfrm>
            <a:custGeom>
              <a:avLst/>
              <a:gdLst/>
              <a:ahLst/>
              <a:cxnLst>
                <a:cxn ang="0">
                  <a:pos x="0" y="81"/>
                </a:cxn>
                <a:cxn ang="0">
                  <a:pos x="0" y="263"/>
                </a:cxn>
                <a:cxn ang="0">
                  <a:pos x="5" y="261"/>
                </a:cxn>
                <a:cxn ang="0">
                  <a:pos x="136" y="186"/>
                </a:cxn>
                <a:cxn ang="0">
                  <a:pos x="141" y="178"/>
                </a:cxn>
                <a:cxn ang="0">
                  <a:pos x="141" y="5"/>
                </a:cxn>
                <a:cxn ang="0">
                  <a:pos x="139" y="0"/>
                </a:cxn>
                <a:cxn ang="0">
                  <a:pos x="0" y="81"/>
                </a:cxn>
              </a:cxnLst>
              <a:rect l="0" t="0" r="r" b="b"/>
              <a:pathLst>
                <a:path w="141" h="263">
                  <a:moveTo>
                    <a:pt x="0" y="81"/>
                  </a:moveTo>
                  <a:cubicBezTo>
                    <a:pt x="0" y="263"/>
                    <a:pt x="0" y="263"/>
                    <a:pt x="0" y="263"/>
                  </a:cubicBezTo>
                  <a:cubicBezTo>
                    <a:pt x="2" y="263"/>
                    <a:pt x="4" y="262"/>
                    <a:pt x="5" y="261"/>
                  </a:cubicBezTo>
                  <a:cubicBezTo>
                    <a:pt x="136" y="186"/>
                    <a:pt x="136" y="186"/>
                    <a:pt x="136" y="186"/>
                  </a:cubicBezTo>
                  <a:cubicBezTo>
                    <a:pt x="138" y="185"/>
                    <a:pt x="141" y="181"/>
                    <a:pt x="141" y="178"/>
                  </a:cubicBezTo>
                  <a:cubicBezTo>
                    <a:pt x="141" y="5"/>
                    <a:pt x="141" y="5"/>
                    <a:pt x="141" y="5"/>
                  </a:cubicBezTo>
                  <a:cubicBezTo>
                    <a:pt x="141" y="4"/>
                    <a:pt x="140" y="2"/>
                    <a:pt x="139" y="0"/>
                  </a:cubicBezTo>
                  <a:lnTo>
                    <a:pt x="0" y="81"/>
                  </a:lnTo>
                  <a:close/>
                </a:path>
              </a:pathLst>
            </a:custGeom>
            <a:solidFill>
              <a:srgbClr val="666666"/>
            </a:solidFill>
            <a:ln w="9525">
              <a:noFill/>
              <a:round/>
              <a:headEnd/>
              <a:tailEnd/>
            </a:ln>
          </p:spPr>
          <p:txBody>
            <a:bodyPr/>
            <a:lstStyle/>
            <a:p>
              <a:endParaRPr lang="en-US"/>
            </a:p>
          </p:txBody>
        </p:sp>
      </p:grpSp>
      <p:sp>
        <p:nvSpPr>
          <p:cNvPr id="102" name="Text Box 213"/>
          <p:cNvSpPr txBox="1">
            <a:spLocks noChangeArrowheads="1"/>
          </p:cNvSpPr>
          <p:nvPr/>
        </p:nvSpPr>
        <p:spPr bwMode="ltGray">
          <a:xfrm>
            <a:off x="450382" y="1828593"/>
            <a:ext cx="1039495" cy="590931"/>
          </a:xfrm>
          <a:prstGeom prst="rect">
            <a:avLst/>
          </a:prstGeom>
          <a:noFill/>
          <a:ln w="9525">
            <a:noFill/>
            <a:miter lim="800000"/>
            <a:headEnd/>
            <a:tailEnd/>
          </a:ln>
          <a:effectLst/>
        </p:spPr>
        <p:txBody>
          <a:bodyPr wrap="square">
            <a:spAutoFit/>
          </a:bodyPr>
          <a:lstStyle/>
          <a:p>
            <a:pPr algn="ctr">
              <a:lnSpc>
                <a:spcPct val="90000"/>
              </a:lnSpc>
            </a:pPr>
            <a:r>
              <a:rPr lang="en-US" sz="1200" dirty="0" smtClean="0">
                <a:solidFill>
                  <a:schemeClr val="bg2">
                    <a:lumMod val="50000"/>
                  </a:schemeClr>
                </a:solidFill>
                <a:latin typeface="+mn-lt"/>
              </a:rPr>
              <a:t>SMP or Package Server</a:t>
            </a:r>
            <a:endParaRPr lang="en-US" sz="1200" dirty="0">
              <a:solidFill>
                <a:schemeClr val="bg2">
                  <a:lumMod val="50000"/>
                </a:schemeClr>
              </a:solidFill>
              <a:latin typeface="+mn-lt"/>
            </a:endParaRPr>
          </a:p>
        </p:txBody>
      </p:sp>
      <p:sp>
        <p:nvSpPr>
          <p:cNvPr id="103" name="Text Box 213"/>
          <p:cNvSpPr txBox="1">
            <a:spLocks noChangeArrowheads="1"/>
          </p:cNvSpPr>
          <p:nvPr/>
        </p:nvSpPr>
        <p:spPr bwMode="ltGray">
          <a:xfrm>
            <a:off x="4292917" y="5240343"/>
            <a:ext cx="1039495" cy="258532"/>
          </a:xfrm>
          <a:prstGeom prst="rect">
            <a:avLst/>
          </a:prstGeom>
          <a:noFill/>
          <a:ln w="9525">
            <a:noFill/>
            <a:miter lim="800000"/>
            <a:headEnd/>
            <a:tailEnd/>
          </a:ln>
          <a:effectLst/>
        </p:spPr>
        <p:txBody>
          <a:bodyPr wrap="square">
            <a:spAutoFit/>
          </a:bodyPr>
          <a:lstStyle/>
          <a:p>
            <a:pPr algn="ctr">
              <a:lnSpc>
                <a:spcPct val="90000"/>
              </a:lnSpc>
            </a:pPr>
            <a:r>
              <a:rPr lang="en-US" sz="1200" dirty="0" smtClean="0">
                <a:solidFill>
                  <a:schemeClr val="bg2">
                    <a:lumMod val="50000"/>
                  </a:schemeClr>
                </a:solidFill>
                <a:latin typeface="+mn-lt"/>
              </a:rPr>
              <a:t>Endpoint</a:t>
            </a:r>
            <a:endParaRPr lang="en-US" sz="1200" dirty="0">
              <a:solidFill>
                <a:schemeClr val="bg2">
                  <a:lumMod val="50000"/>
                </a:schemeClr>
              </a:solidFill>
              <a:latin typeface="+mn-lt"/>
            </a:endParaRPr>
          </a:p>
        </p:txBody>
      </p:sp>
      <p:sp>
        <p:nvSpPr>
          <p:cNvPr id="104" name="Text Box 213"/>
          <p:cNvSpPr txBox="1">
            <a:spLocks noChangeArrowheads="1"/>
          </p:cNvSpPr>
          <p:nvPr/>
        </p:nvSpPr>
        <p:spPr bwMode="ltGray">
          <a:xfrm>
            <a:off x="4384734" y="2602052"/>
            <a:ext cx="1039495" cy="258532"/>
          </a:xfrm>
          <a:prstGeom prst="rect">
            <a:avLst/>
          </a:prstGeom>
          <a:noFill/>
          <a:ln w="9525">
            <a:noFill/>
            <a:miter lim="800000"/>
            <a:headEnd/>
            <a:tailEnd/>
          </a:ln>
          <a:effectLst/>
        </p:spPr>
        <p:txBody>
          <a:bodyPr wrap="square">
            <a:spAutoFit/>
          </a:bodyPr>
          <a:lstStyle/>
          <a:p>
            <a:pPr algn="ctr">
              <a:lnSpc>
                <a:spcPct val="90000"/>
              </a:lnSpc>
            </a:pPr>
            <a:r>
              <a:rPr lang="en-US" sz="1200" dirty="0" smtClean="0">
                <a:solidFill>
                  <a:schemeClr val="bg2">
                    <a:lumMod val="50000"/>
                  </a:schemeClr>
                </a:solidFill>
                <a:latin typeface="+mn-lt"/>
              </a:rPr>
              <a:t>Endpoint</a:t>
            </a:r>
            <a:endParaRPr lang="en-US" sz="1200" dirty="0">
              <a:solidFill>
                <a:schemeClr val="bg2">
                  <a:lumMod val="50000"/>
                </a:schemeClr>
              </a:solidFill>
              <a:latin typeface="+mn-lt"/>
            </a:endParaRPr>
          </a:p>
        </p:txBody>
      </p:sp>
      <p:sp>
        <p:nvSpPr>
          <p:cNvPr id="105" name="Text Box 213"/>
          <p:cNvSpPr txBox="1">
            <a:spLocks noChangeArrowheads="1"/>
          </p:cNvSpPr>
          <p:nvPr/>
        </p:nvSpPr>
        <p:spPr bwMode="ltGray">
          <a:xfrm>
            <a:off x="1898694" y="5248276"/>
            <a:ext cx="1039495" cy="258532"/>
          </a:xfrm>
          <a:prstGeom prst="rect">
            <a:avLst/>
          </a:prstGeom>
          <a:noFill/>
          <a:ln w="9525">
            <a:noFill/>
            <a:miter lim="800000"/>
            <a:headEnd/>
            <a:tailEnd/>
          </a:ln>
          <a:effectLst/>
        </p:spPr>
        <p:txBody>
          <a:bodyPr wrap="square">
            <a:spAutoFit/>
          </a:bodyPr>
          <a:lstStyle/>
          <a:p>
            <a:pPr algn="ctr">
              <a:lnSpc>
                <a:spcPct val="90000"/>
              </a:lnSpc>
            </a:pPr>
            <a:r>
              <a:rPr lang="en-US" sz="1200" dirty="0" smtClean="0">
                <a:solidFill>
                  <a:schemeClr val="bg2">
                    <a:lumMod val="50000"/>
                  </a:schemeClr>
                </a:solidFill>
                <a:latin typeface="+mn-lt"/>
              </a:rPr>
              <a:t>Endpoint</a:t>
            </a:r>
            <a:endParaRPr lang="en-US" sz="1200" dirty="0">
              <a:solidFill>
                <a:schemeClr val="bg2">
                  <a:lumMod val="50000"/>
                </a:schemeClr>
              </a:solidFill>
              <a:latin typeface="+mn-lt"/>
            </a:endParaRPr>
          </a:p>
        </p:txBody>
      </p:sp>
      <p:sp>
        <p:nvSpPr>
          <p:cNvPr id="8" name="Freeform 7"/>
          <p:cNvSpPr/>
          <p:nvPr/>
        </p:nvSpPr>
        <p:spPr bwMode="gray">
          <a:xfrm>
            <a:off x="1555599" y="2451021"/>
            <a:ext cx="3803257" cy="3163985"/>
          </a:xfrm>
          <a:custGeom>
            <a:avLst/>
            <a:gdLst>
              <a:gd name="connsiteX0" fmla="*/ 0 w 3803257"/>
              <a:gd name="connsiteY0" fmla="*/ 3163985 h 3163985"/>
              <a:gd name="connsiteX1" fmla="*/ 1229989 w 3803257"/>
              <a:gd name="connsiteY1" fmla="*/ 598810 h 3163985"/>
              <a:gd name="connsiteX2" fmla="*/ 3803257 w 3803257"/>
              <a:gd name="connsiteY2" fmla="*/ 0 h 3163985"/>
              <a:gd name="connsiteX3" fmla="*/ 3803257 w 3803257"/>
              <a:gd name="connsiteY3" fmla="*/ 0 h 3163985"/>
            </a:gdLst>
            <a:ahLst/>
            <a:cxnLst>
              <a:cxn ang="0">
                <a:pos x="connsiteX0" y="connsiteY0"/>
              </a:cxn>
              <a:cxn ang="0">
                <a:pos x="connsiteX1" y="connsiteY1"/>
              </a:cxn>
              <a:cxn ang="0">
                <a:pos x="connsiteX2" y="connsiteY2"/>
              </a:cxn>
              <a:cxn ang="0">
                <a:pos x="connsiteX3" y="connsiteY3"/>
              </a:cxn>
            </a:cxnLst>
            <a:rect l="l" t="t" r="r" b="b"/>
            <a:pathLst>
              <a:path w="3803257" h="3163985">
                <a:moveTo>
                  <a:pt x="0" y="3163985"/>
                </a:moveTo>
                <a:cubicBezTo>
                  <a:pt x="298056" y="2145063"/>
                  <a:pt x="596113" y="1126141"/>
                  <a:pt x="1229989" y="598810"/>
                </a:cubicBezTo>
                <a:cubicBezTo>
                  <a:pt x="1863865" y="71479"/>
                  <a:pt x="3803257" y="0"/>
                  <a:pt x="3803257" y="0"/>
                </a:cubicBezTo>
                <a:lnTo>
                  <a:pt x="3803257" y="0"/>
                </a:lnTo>
              </a:path>
            </a:pathLst>
          </a:cu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9" name="Straight Arrow Connector 108"/>
          <p:cNvCxnSpPr>
            <a:endCxn id="76" idx="1"/>
          </p:cNvCxnSpPr>
          <p:nvPr/>
        </p:nvCxnSpPr>
        <p:spPr>
          <a:xfrm>
            <a:off x="1920405" y="2331666"/>
            <a:ext cx="2438007" cy="769610"/>
          </a:xfrm>
          <a:prstGeom prst="straightConnector1">
            <a:avLst/>
          </a:prstGeom>
          <a:ln w="19050">
            <a:solidFill>
              <a:schemeClr val="accent6"/>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76" idx="2"/>
            <a:endCxn id="51" idx="0"/>
          </p:cNvCxnSpPr>
          <p:nvPr/>
        </p:nvCxnSpPr>
        <p:spPr>
          <a:xfrm flipH="1">
            <a:off x="4702193" y="3480152"/>
            <a:ext cx="49054" cy="933841"/>
          </a:xfrm>
          <a:prstGeom prst="straightConnector1">
            <a:avLst/>
          </a:prstGeom>
          <a:ln w="57150">
            <a:solidFill>
              <a:schemeClr val="accent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stCxn id="76" idx="2"/>
          </p:cNvCxnSpPr>
          <p:nvPr/>
        </p:nvCxnSpPr>
        <p:spPr>
          <a:xfrm flipH="1">
            <a:off x="2816462" y="3480152"/>
            <a:ext cx="1934785" cy="1315206"/>
          </a:xfrm>
          <a:prstGeom prst="straightConnector1">
            <a:avLst/>
          </a:prstGeom>
          <a:ln w="57150">
            <a:solidFill>
              <a:schemeClr val="accent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15" name="Text Box 213"/>
          <p:cNvSpPr txBox="1">
            <a:spLocks noChangeArrowheads="1"/>
          </p:cNvSpPr>
          <p:nvPr/>
        </p:nvSpPr>
        <p:spPr bwMode="ltGray">
          <a:xfrm rot="18844331">
            <a:off x="2325773" y="3248395"/>
            <a:ext cx="1039495" cy="258532"/>
          </a:xfrm>
          <a:prstGeom prst="rect">
            <a:avLst/>
          </a:prstGeom>
          <a:noFill/>
          <a:ln w="9525">
            <a:noFill/>
            <a:miter lim="800000"/>
            <a:headEnd/>
            <a:tailEnd/>
          </a:ln>
          <a:effectLst/>
        </p:spPr>
        <p:txBody>
          <a:bodyPr wrap="square">
            <a:spAutoFit/>
          </a:bodyPr>
          <a:lstStyle/>
          <a:p>
            <a:pPr algn="ctr">
              <a:lnSpc>
                <a:spcPct val="90000"/>
              </a:lnSpc>
            </a:pPr>
            <a:r>
              <a:rPr lang="en-US" sz="1200" dirty="0" smtClean="0">
                <a:solidFill>
                  <a:schemeClr val="bg2">
                    <a:lumMod val="50000"/>
                  </a:schemeClr>
                </a:solidFill>
                <a:latin typeface="+mn-lt"/>
              </a:rPr>
              <a:t>Branch office</a:t>
            </a:r>
            <a:endParaRPr lang="en-US" sz="1200" dirty="0">
              <a:solidFill>
                <a:schemeClr val="bg2">
                  <a:lumMod val="50000"/>
                </a:schemeClr>
              </a:solidFill>
              <a:latin typeface="+mn-lt"/>
            </a:endParaRPr>
          </a:p>
        </p:txBody>
      </p:sp>
      <p:pic>
        <p:nvPicPr>
          <p:cNvPr id="3084" name="Picture 12" descr="Image result for software package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68612" y="2166115"/>
            <a:ext cx="303264" cy="303264"/>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12" descr="Image result for software package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20310" y="3284569"/>
            <a:ext cx="303264" cy="303264"/>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12" descr="Image result for software package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13574" y="3281460"/>
            <a:ext cx="303264" cy="303264"/>
          </a:xfrm>
          <a:prstGeom prst="rect">
            <a:avLst/>
          </a:prstGeom>
          <a:noFill/>
          <a:extLst>
            <a:ext uri="{909E8E84-426E-40DD-AFC4-6F175D3DCCD1}">
              <a14:hiddenFill xmlns:a14="http://schemas.microsoft.com/office/drawing/2010/main">
                <a:solidFill>
                  <a:srgbClr val="FFFFFF"/>
                </a:solidFill>
              </a14:hiddenFill>
            </a:ext>
          </a:extLst>
        </p:spPr>
      </p:pic>
      <p:pic>
        <p:nvPicPr>
          <p:cNvPr id="148" name="Picture 12" descr="Image result for software package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20309" y="3291830"/>
            <a:ext cx="303264" cy="303264"/>
          </a:xfrm>
          <a:prstGeom prst="rect">
            <a:avLst/>
          </a:prstGeom>
          <a:noFill/>
          <a:extLst>
            <a:ext uri="{909E8E84-426E-40DD-AFC4-6F175D3DCCD1}">
              <a14:hiddenFill xmlns:a14="http://schemas.microsoft.com/office/drawing/2010/main">
                <a:solidFill>
                  <a:srgbClr val="FFFFFF"/>
                </a:solidFill>
              </a14:hiddenFill>
            </a:ext>
          </a:extLst>
        </p:spPr>
      </p:pic>
      <p:sp>
        <p:nvSpPr>
          <p:cNvPr id="149" name="Content Placeholder 2"/>
          <p:cNvSpPr txBox="1">
            <a:spLocks/>
          </p:cNvSpPr>
          <p:nvPr/>
        </p:nvSpPr>
        <p:spPr>
          <a:xfrm>
            <a:off x="2033524" y="1434203"/>
            <a:ext cx="2613088" cy="311722"/>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800"/>
              </a:spcBef>
              <a:buClr>
                <a:schemeClr val="tx1">
                  <a:lumMod val="40000"/>
                  <a:lumOff val="60000"/>
                </a:schemeClr>
              </a:buClr>
              <a:buFont typeface="Arial" panose="020B0604020202020204" pitchFamily="34" charset="0"/>
              <a:buChar char="•"/>
              <a:defRPr sz="2400" b="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40000"/>
                  <a:lumOff val="60000"/>
                </a:schemeClr>
              </a:buClr>
              <a:buFont typeface="Arial" panose="020B0604020202020204" pitchFamily="34" charset="0"/>
              <a:buChar char="–"/>
              <a:defRPr sz="2000" b="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800" b="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9pPr>
          </a:lstStyle>
          <a:p>
            <a:pPr marL="0" indent="0" algn="ctr">
              <a:buNone/>
            </a:pPr>
            <a:r>
              <a:rPr lang="en-US" sz="2200" dirty="0" smtClean="0">
                <a:solidFill>
                  <a:srgbClr val="D89102"/>
                </a:solidFill>
              </a:rPr>
              <a:t>Peer-to-Peer Overview</a:t>
            </a:r>
            <a:endParaRPr lang="en-US" sz="2200" dirty="0">
              <a:solidFill>
                <a:srgbClr val="D89102"/>
              </a:solidFill>
            </a:endParaRPr>
          </a:p>
        </p:txBody>
      </p:sp>
      <p:sp>
        <p:nvSpPr>
          <p:cNvPr id="119" name="Rounded Rectangle 118"/>
          <p:cNvSpPr/>
          <p:nvPr/>
        </p:nvSpPr>
        <p:spPr bwMode="gray">
          <a:xfrm>
            <a:off x="609600" y="1371600"/>
            <a:ext cx="5174590" cy="4506973"/>
          </a:xfrm>
          <a:prstGeom prst="roundRect">
            <a:avLst/>
          </a:prstGeom>
          <a:noFill/>
          <a:ln w="19050">
            <a:solidFill>
              <a:schemeClr val="accent1"/>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51" name="Rounded Rectangle 150"/>
          <p:cNvSpPr/>
          <p:nvPr/>
        </p:nvSpPr>
        <p:spPr bwMode="gray">
          <a:xfrm>
            <a:off x="6026398" y="1371599"/>
            <a:ext cx="5630614" cy="4506973"/>
          </a:xfrm>
          <a:prstGeom prst="roundRect">
            <a:avLst/>
          </a:prstGeom>
          <a:noFill/>
          <a:ln w="19050">
            <a:solidFill>
              <a:schemeClr val="accent1"/>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52" name="Content Placeholder 2"/>
          <p:cNvSpPr txBox="1">
            <a:spLocks/>
          </p:cNvSpPr>
          <p:nvPr/>
        </p:nvSpPr>
        <p:spPr>
          <a:xfrm>
            <a:off x="6468402" y="1437956"/>
            <a:ext cx="4502810" cy="304288"/>
          </a:xfrm>
          <a:prstGeom prst="rect">
            <a:avLst/>
          </a:prstGeom>
        </p:spPr>
        <p:txBody>
          <a:bodyPr vert="horz" lIns="0" tIns="0" rIns="0" bIns="0" rtlCol="0" anchor="ctr">
            <a:normAutofit fontScale="92500"/>
          </a:bodyPr>
          <a:lstStyle>
            <a:lvl1pPr marL="228600" indent="-228600" algn="l" defTabSz="914400" rtl="0" eaLnBrk="1" latinLnBrk="0" hangingPunct="1">
              <a:lnSpc>
                <a:spcPct val="90000"/>
              </a:lnSpc>
              <a:spcBef>
                <a:spcPts val="1800"/>
              </a:spcBef>
              <a:buClr>
                <a:schemeClr val="tx1">
                  <a:lumMod val="40000"/>
                  <a:lumOff val="60000"/>
                </a:schemeClr>
              </a:buClr>
              <a:buFont typeface="Arial" panose="020B0604020202020204" pitchFamily="34" charset="0"/>
              <a:buChar char="•"/>
              <a:defRPr sz="2400" b="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40000"/>
                  <a:lumOff val="60000"/>
                </a:schemeClr>
              </a:buClr>
              <a:buFont typeface="Arial" panose="020B0604020202020204" pitchFamily="34" charset="0"/>
              <a:buChar char="–"/>
              <a:defRPr sz="2000" b="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800" b="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9pPr>
          </a:lstStyle>
          <a:p>
            <a:pPr marL="0" indent="0" algn="ctr">
              <a:buNone/>
            </a:pPr>
            <a:r>
              <a:rPr lang="en-US" sz="2200" dirty="0" smtClean="0">
                <a:solidFill>
                  <a:srgbClr val="D89102"/>
                </a:solidFill>
              </a:rPr>
              <a:t>Peer-to-Peer Design on Management Agent</a:t>
            </a:r>
            <a:endParaRPr lang="en-US" sz="2200" dirty="0">
              <a:solidFill>
                <a:srgbClr val="D89102"/>
              </a:solidFill>
            </a:endParaRPr>
          </a:p>
        </p:txBody>
      </p:sp>
      <p:sp>
        <p:nvSpPr>
          <p:cNvPr id="150" name="Action Button: Custom 149">
            <a:hlinkClick r:id="" action="ppaction://noaction" highlightClick="1"/>
          </p:cNvPr>
          <p:cNvSpPr/>
          <p:nvPr/>
        </p:nvSpPr>
        <p:spPr bwMode="gray">
          <a:xfrm>
            <a:off x="9337668" y="4342454"/>
            <a:ext cx="838200" cy="436856"/>
          </a:xfrm>
          <a:prstGeom prst="actionButtonBlank">
            <a:avLst/>
          </a:prstGeom>
          <a:solidFill>
            <a:schemeClr val="bg1">
              <a:lumMod val="95000"/>
            </a:schemeClr>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200" dirty="0" smtClean="0">
                <a:solidFill>
                  <a:schemeClr val="tx1"/>
                </a:solidFill>
              </a:rPr>
              <a:t>Peer Discovery</a:t>
            </a:r>
            <a:endParaRPr lang="en-US" sz="1200" dirty="0">
              <a:solidFill>
                <a:schemeClr val="tx1"/>
              </a:solidFill>
            </a:endParaRPr>
          </a:p>
        </p:txBody>
      </p:sp>
      <p:sp>
        <p:nvSpPr>
          <p:cNvPr id="154" name="Action Button: Custom 153">
            <a:hlinkClick r:id="" action="ppaction://noaction" highlightClick="1"/>
          </p:cNvPr>
          <p:cNvSpPr/>
          <p:nvPr/>
        </p:nvSpPr>
        <p:spPr bwMode="gray">
          <a:xfrm>
            <a:off x="8118476" y="4342454"/>
            <a:ext cx="838200" cy="436856"/>
          </a:xfrm>
          <a:prstGeom prst="actionButtonBlank">
            <a:avLst/>
          </a:prstGeom>
          <a:solidFill>
            <a:schemeClr val="bg1">
              <a:lumMod val="95000"/>
            </a:schemeClr>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200" dirty="0" smtClean="0">
                <a:solidFill>
                  <a:schemeClr val="tx1"/>
                </a:solidFill>
              </a:rPr>
              <a:t>DHT Engine</a:t>
            </a:r>
            <a:endParaRPr lang="en-US" sz="1200" dirty="0">
              <a:solidFill>
                <a:schemeClr val="tx1"/>
              </a:solidFill>
            </a:endParaRPr>
          </a:p>
        </p:txBody>
      </p:sp>
      <p:sp>
        <p:nvSpPr>
          <p:cNvPr id="156" name="Action Button: Custom 155">
            <a:hlinkClick r:id="" action="ppaction://noaction" highlightClick="1"/>
          </p:cNvPr>
          <p:cNvSpPr/>
          <p:nvPr/>
        </p:nvSpPr>
        <p:spPr bwMode="gray">
          <a:xfrm>
            <a:off x="6975468" y="4343400"/>
            <a:ext cx="838200" cy="436856"/>
          </a:xfrm>
          <a:prstGeom prst="actionButtonBlank">
            <a:avLst/>
          </a:prstGeom>
          <a:solidFill>
            <a:schemeClr val="bg1">
              <a:lumMod val="95000"/>
            </a:schemeClr>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200" dirty="0" smtClean="0">
                <a:solidFill>
                  <a:schemeClr val="tx1"/>
                </a:solidFill>
              </a:rPr>
              <a:t>HTTP Server</a:t>
            </a:r>
            <a:endParaRPr lang="en-US" sz="1200" dirty="0">
              <a:solidFill>
                <a:schemeClr val="tx1"/>
              </a:solidFill>
            </a:endParaRPr>
          </a:p>
        </p:txBody>
      </p:sp>
      <p:sp>
        <p:nvSpPr>
          <p:cNvPr id="157" name="Action Button: Custom 156">
            <a:hlinkClick r:id="" action="ppaction://noaction" highlightClick="1"/>
          </p:cNvPr>
          <p:cNvSpPr/>
          <p:nvPr/>
        </p:nvSpPr>
        <p:spPr bwMode="gray">
          <a:xfrm>
            <a:off x="6935835" y="3009072"/>
            <a:ext cx="927761" cy="496128"/>
          </a:xfrm>
          <a:prstGeom prst="actionButtonBlank">
            <a:avLst/>
          </a:prstGeom>
          <a:solidFill>
            <a:schemeClr val="bg1">
              <a:lumMod val="95000"/>
            </a:schemeClr>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200" dirty="0" smtClean="0">
                <a:solidFill>
                  <a:schemeClr val="tx1"/>
                </a:solidFill>
              </a:rPr>
              <a:t>Package Delivery</a:t>
            </a:r>
            <a:endParaRPr lang="en-US" sz="1200" dirty="0">
              <a:solidFill>
                <a:schemeClr val="tx1"/>
              </a:solidFill>
            </a:endParaRPr>
          </a:p>
        </p:txBody>
      </p:sp>
      <p:sp>
        <p:nvSpPr>
          <p:cNvPr id="153" name="Flowchart: Direct Access Storage 152"/>
          <p:cNvSpPr/>
          <p:nvPr/>
        </p:nvSpPr>
        <p:spPr bwMode="gray">
          <a:xfrm rot="16200000">
            <a:off x="7949339" y="824875"/>
            <a:ext cx="362622" cy="2319856"/>
          </a:xfrm>
          <a:prstGeom prst="flowChartMagneticDrum">
            <a:avLst/>
          </a:prstGeom>
          <a:solidFill>
            <a:schemeClr val="bg1">
              <a:lumMod val="95000"/>
            </a:schemeClr>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100" dirty="0" smtClean="0">
                <a:solidFill>
                  <a:schemeClr val="tx1"/>
                </a:solidFill>
              </a:rPr>
              <a:t>Local storage (packages and peer info)</a:t>
            </a:r>
            <a:endParaRPr lang="en-US" sz="1100" dirty="0">
              <a:solidFill>
                <a:schemeClr val="tx1"/>
              </a:solidFill>
            </a:endParaRPr>
          </a:p>
        </p:txBody>
      </p:sp>
      <p:sp>
        <p:nvSpPr>
          <p:cNvPr id="159" name="Action Button: Custom 158">
            <a:hlinkClick r:id="" action="ppaction://noaction" highlightClick="1"/>
          </p:cNvPr>
          <p:cNvSpPr/>
          <p:nvPr/>
        </p:nvSpPr>
        <p:spPr bwMode="gray">
          <a:xfrm>
            <a:off x="6611120" y="5557531"/>
            <a:ext cx="3860021" cy="215165"/>
          </a:xfrm>
          <a:prstGeom prst="actionButtonBlank">
            <a:avLst/>
          </a:prstGeom>
          <a:solidFill>
            <a:schemeClr val="bg1">
              <a:lumMod val="95000"/>
            </a:schemeClr>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200" dirty="0" smtClean="0">
                <a:solidFill>
                  <a:schemeClr val="tx1"/>
                </a:solidFill>
              </a:rPr>
              <a:t>N e t w o r k</a:t>
            </a:r>
            <a:endParaRPr lang="en-US" sz="1200" dirty="0">
              <a:solidFill>
                <a:schemeClr val="tx1"/>
              </a:solidFill>
            </a:endParaRPr>
          </a:p>
        </p:txBody>
      </p:sp>
      <p:cxnSp>
        <p:nvCxnSpPr>
          <p:cNvPr id="3074" name="Straight Arrow Connector 3073"/>
          <p:cNvCxnSpPr>
            <a:stCxn id="157" idx="1"/>
            <a:endCxn id="156" idx="3"/>
          </p:cNvCxnSpPr>
          <p:nvPr/>
        </p:nvCxnSpPr>
        <p:spPr>
          <a:xfrm flipH="1">
            <a:off x="7394568" y="3505200"/>
            <a:ext cx="5148" cy="838200"/>
          </a:xfrm>
          <a:prstGeom prst="straightConnector1">
            <a:avLst/>
          </a:prstGeom>
          <a:ln w="19050">
            <a:solidFill>
              <a:schemeClr val="accent6"/>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3075" name="TextBox 3074"/>
          <p:cNvSpPr txBox="1"/>
          <p:nvPr/>
        </p:nvSpPr>
        <p:spPr>
          <a:xfrm rot="16200000">
            <a:off x="7086908" y="3844344"/>
            <a:ext cx="367945" cy="159911"/>
          </a:xfrm>
          <a:prstGeom prst="rect">
            <a:avLst/>
          </a:prstGeom>
          <a:noFill/>
        </p:spPr>
        <p:txBody>
          <a:bodyPr wrap="none" lIns="0" tIns="0" rIns="0" bIns="0" rtlCol="0">
            <a:noAutofit/>
          </a:bodyPr>
          <a:lstStyle/>
          <a:p>
            <a:pPr algn="ctr">
              <a:lnSpc>
                <a:spcPct val="90000"/>
              </a:lnSpc>
            </a:pPr>
            <a:r>
              <a:rPr lang="en-US" sz="900" dirty="0" smtClean="0">
                <a:solidFill>
                  <a:schemeClr val="accent6"/>
                </a:solidFill>
              </a:rPr>
              <a:t>⑦</a:t>
            </a:r>
            <a:endParaRPr lang="en-US" sz="900" dirty="0">
              <a:solidFill>
                <a:schemeClr val="accent6"/>
              </a:solidFill>
            </a:endParaRPr>
          </a:p>
        </p:txBody>
      </p:sp>
      <p:sp>
        <p:nvSpPr>
          <p:cNvPr id="183" name="TextBox 182"/>
          <p:cNvSpPr txBox="1"/>
          <p:nvPr/>
        </p:nvSpPr>
        <p:spPr>
          <a:xfrm rot="16200000">
            <a:off x="9522902" y="5051374"/>
            <a:ext cx="771175" cy="230689"/>
          </a:xfrm>
          <a:prstGeom prst="rect">
            <a:avLst/>
          </a:prstGeom>
          <a:noFill/>
        </p:spPr>
        <p:txBody>
          <a:bodyPr wrap="square" lIns="0" tIns="0" rIns="0" bIns="0" rtlCol="0">
            <a:noAutofit/>
          </a:bodyPr>
          <a:lstStyle/>
          <a:p>
            <a:pPr algn="ctr">
              <a:lnSpc>
                <a:spcPct val="90000"/>
              </a:lnSpc>
            </a:pPr>
            <a:endParaRPr lang="en-US" sz="900" dirty="0">
              <a:solidFill>
                <a:schemeClr val="accent6"/>
              </a:solidFill>
            </a:endParaRPr>
          </a:p>
        </p:txBody>
      </p:sp>
      <p:cxnSp>
        <p:nvCxnSpPr>
          <p:cNvPr id="3101" name="Straight Arrow Connector 3100"/>
          <p:cNvCxnSpPr>
            <a:stCxn id="154" idx="1"/>
            <a:endCxn id="159" idx="3"/>
          </p:cNvCxnSpPr>
          <p:nvPr/>
        </p:nvCxnSpPr>
        <p:spPr>
          <a:xfrm>
            <a:off x="8537576" y="4779310"/>
            <a:ext cx="3555" cy="778221"/>
          </a:xfrm>
          <a:prstGeom prst="straightConnector1">
            <a:avLst/>
          </a:prstGeom>
          <a:ln w="19050">
            <a:solidFill>
              <a:schemeClr val="accent6"/>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103" name="Straight Arrow Connector 3102"/>
          <p:cNvCxnSpPr>
            <a:stCxn id="150" idx="1"/>
          </p:cNvCxnSpPr>
          <p:nvPr/>
        </p:nvCxnSpPr>
        <p:spPr>
          <a:xfrm>
            <a:off x="9756768" y="4779310"/>
            <a:ext cx="0" cy="778221"/>
          </a:xfrm>
          <a:prstGeom prst="straightConnector1">
            <a:avLst/>
          </a:prstGeom>
          <a:ln w="19050">
            <a:solidFill>
              <a:schemeClr val="accent6"/>
            </a:solidFill>
            <a:miter lim="8000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00" name="TextBox 199"/>
          <p:cNvSpPr txBox="1"/>
          <p:nvPr/>
        </p:nvSpPr>
        <p:spPr>
          <a:xfrm rot="16200000">
            <a:off x="9154935" y="3873955"/>
            <a:ext cx="524244" cy="158778"/>
          </a:xfrm>
          <a:prstGeom prst="rect">
            <a:avLst/>
          </a:prstGeom>
          <a:noFill/>
        </p:spPr>
        <p:txBody>
          <a:bodyPr wrap="none" lIns="0" tIns="0" rIns="0" bIns="0" rtlCol="0">
            <a:noAutofit/>
          </a:bodyPr>
          <a:lstStyle/>
          <a:p>
            <a:pPr algn="ctr">
              <a:lnSpc>
                <a:spcPct val="90000"/>
              </a:lnSpc>
            </a:pPr>
            <a:r>
              <a:rPr lang="en-US" sz="900" dirty="0" smtClean="0">
                <a:solidFill>
                  <a:schemeClr val="accent6"/>
                </a:solidFill>
              </a:rPr>
              <a:t>⑨</a:t>
            </a:r>
            <a:endParaRPr lang="en-US" sz="900" dirty="0">
              <a:solidFill>
                <a:schemeClr val="accent6"/>
              </a:solidFill>
            </a:endParaRPr>
          </a:p>
        </p:txBody>
      </p:sp>
      <p:cxnSp>
        <p:nvCxnSpPr>
          <p:cNvPr id="168" name="Straight Arrow Connector 167"/>
          <p:cNvCxnSpPr>
            <a:stCxn id="156" idx="0"/>
            <a:endCxn id="154" idx="2"/>
          </p:cNvCxnSpPr>
          <p:nvPr/>
        </p:nvCxnSpPr>
        <p:spPr>
          <a:xfrm flipV="1">
            <a:off x="7813668" y="4560882"/>
            <a:ext cx="304808" cy="946"/>
          </a:xfrm>
          <a:prstGeom prst="straightConnector1">
            <a:avLst/>
          </a:prstGeom>
          <a:ln w="19050">
            <a:solidFill>
              <a:schemeClr val="accent6"/>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a:stCxn id="150" idx="2"/>
            <a:endCxn id="154" idx="0"/>
          </p:cNvCxnSpPr>
          <p:nvPr/>
        </p:nvCxnSpPr>
        <p:spPr>
          <a:xfrm flipH="1">
            <a:off x="8956676" y="4560882"/>
            <a:ext cx="380992" cy="0"/>
          </a:xfrm>
          <a:prstGeom prst="straightConnector1">
            <a:avLst/>
          </a:prstGeom>
          <a:ln w="19050">
            <a:solidFill>
              <a:schemeClr val="accent6"/>
            </a:solidFill>
            <a:miter lim="8000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11" name="TextBox 210"/>
          <p:cNvSpPr txBox="1"/>
          <p:nvPr/>
        </p:nvSpPr>
        <p:spPr>
          <a:xfrm rot="16200000">
            <a:off x="8290024" y="3837304"/>
            <a:ext cx="321115" cy="173989"/>
          </a:xfrm>
          <a:prstGeom prst="rect">
            <a:avLst/>
          </a:prstGeom>
          <a:noFill/>
        </p:spPr>
        <p:txBody>
          <a:bodyPr wrap="square" lIns="0" tIns="0" rIns="0" bIns="0" rtlCol="0">
            <a:noAutofit/>
          </a:bodyPr>
          <a:lstStyle/>
          <a:p>
            <a:pPr algn="ctr">
              <a:lnSpc>
                <a:spcPct val="90000"/>
              </a:lnSpc>
            </a:pPr>
            <a:r>
              <a:rPr lang="en-US" sz="900" dirty="0" smtClean="0">
                <a:solidFill>
                  <a:schemeClr val="accent6"/>
                </a:solidFill>
              </a:rPr>
              <a:t>⑧</a:t>
            </a:r>
            <a:endParaRPr lang="en-US" sz="900" dirty="0">
              <a:solidFill>
                <a:schemeClr val="accent6"/>
              </a:solidFill>
            </a:endParaRPr>
          </a:p>
        </p:txBody>
      </p:sp>
      <p:sp>
        <p:nvSpPr>
          <p:cNvPr id="212" name="TextBox 211"/>
          <p:cNvSpPr txBox="1"/>
          <p:nvPr/>
        </p:nvSpPr>
        <p:spPr>
          <a:xfrm rot="16200000">
            <a:off x="8352967" y="5093673"/>
            <a:ext cx="611341" cy="138864"/>
          </a:xfrm>
          <a:prstGeom prst="rect">
            <a:avLst/>
          </a:prstGeom>
          <a:noFill/>
        </p:spPr>
        <p:txBody>
          <a:bodyPr wrap="square" lIns="0" tIns="0" rIns="0" bIns="0" rtlCol="0">
            <a:noAutofit/>
          </a:bodyPr>
          <a:lstStyle/>
          <a:p>
            <a:pPr algn="ctr">
              <a:lnSpc>
                <a:spcPct val="90000"/>
              </a:lnSpc>
            </a:pPr>
            <a:r>
              <a:rPr lang="en-US" sz="900" dirty="0" smtClean="0">
                <a:solidFill>
                  <a:schemeClr val="accent6"/>
                </a:solidFill>
              </a:rPr>
              <a:t>②</a:t>
            </a:r>
            <a:endParaRPr lang="en-US" sz="900" dirty="0">
              <a:solidFill>
                <a:schemeClr val="accent6"/>
              </a:solidFill>
            </a:endParaRPr>
          </a:p>
        </p:txBody>
      </p:sp>
      <p:sp>
        <p:nvSpPr>
          <p:cNvPr id="231" name="TextBox 230"/>
          <p:cNvSpPr txBox="1"/>
          <p:nvPr/>
        </p:nvSpPr>
        <p:spPr>
          <a:xfrm>
            <a:off x="9030101" y="4355006"/>
            <a:ext cx="221805" cy="146663"/>
          </a:xfrm>
          <a:prstGeom prst="rect">
            <a:avLst/>
          </a:prstGeom>
          <a:noFill/>
        </p:spPr>
        <p:txBody>
          <a:bodyPr wrap="square" lIns="0" tIns="0" rIns="0" bIns="0" rtlCol="0">
            <a:noAutofit/>
          </a:bodyPr>
          <a:lstStyle/>
          <a:p>
            <a:pPr algn="ctr">
              <a:lnSpc>
                <a:spcPct val="90000"/>
              </a:lnSpc>
            </a:pPr>
            <a:r>
              <a:rPr lang="en-US" sz="900" dirty="0" smtClean="0">
                <a:solidFill>
                  <a:schemeClr val="accent6"/>
                </a:solidFill>
              </a:rPr>
              <a:t>⑤</a:t>
            </a:r>
            <a:endParaRPr lang="en-US" sz="900" dirty="0">
              <a:solidFill>
                <a:schemeClr val="accent6"/>
              </a:solidFill>
            </a:endParaRPr>
          </a:p>
        </p:txBody>
      </p:sp>
      <p:sp>
        <p:nvSpPr>
          <p:cNvPr id="232" name="TextBox 231"/>
          <p:cNvSpPr txBox="1"/>
          <p:nvPr/>
        </p:nvSpPr>
        <p:spPr>
          <a:xfrm>
            <a:off x="7836089" y="4360385"/>
            <a:ext cx="255538" cy="174916"/>
          </a:xfrm>
          <a:prstGeom prst="rect">
            <a:avLst/>
          </a:prstGeom>
          <a:noFill/>
        </p:spPr>
        <p:txBody>
          <a:bodyPr wrap="square" lIns="0" tIns="0" rIns="0" bIns="0" rtlCol="0">
            <a:noAutofit/>
          </a:bodyPr>
          <a:lstStyle/>
          <a:p>
            <a:pPr algn="ctr">
              <a:lnSpc>
                <a:spcPct val="90000"/>
              </a:lnSpc>
            </a:pPr>
            <a:r>
              <a:rPr lang="en-US" sz="900">
                <a:solidFill>
                  <a:schemeClr val="accent6"/>
                </a:solidFill>
              </a:rPr>
              <a:t>④</a:t>
            </a:r>
            <a:endParaRPr lang="en-US" sz="900" dirty="0">
              <a:solidFill>
                <a:schemeClr val="accent6"/>
              </a:solidFill>
            </a:endParaRPr>
          </a:p>
        </p:txBody>
      </p:sp>
      <p:sp>
        <p:nvSpPr>
          <p:cNvPr id="233" name="TextBox 232"/>
          <p:cNvSpPr txBox="1"/>
          <p:nvPr/>
        </p:nvSpPr>
        <p:spPr>
          <a:xfrm rot="16200000">
            <a:off x="7041796" y="5117461"/>
            <a:ext cx="456197" cy="131651"/>
          </a:xfrm>
          <a:prstGeom prst="rect">
            <a:avLst/>
          </a:prstGeom>
          <a:noFill/>
        </p:spPr>
        <p:txBody>
          <a:bodyPr wrap="square" lIns="0" tIns="0" rIns="0" bIns="0" rtlCol="0">
            <a:noAutofit/>
          </a:bodyPr>
          <a:lstStyle/>
          <a:p>
            <a:pPr algn="ctr">
              <a:lnSpc>
                <a:spcPct val="90000"/>
              </a:lnSpc>
            </a:pPr>
            <a:r>
              <a:rPr lang="en-US" sz="900" dirty="0" smtClean="0">
                <a:solidFill>
                  <a:schemeClr val="accent6"/>
                </a:solidFill>
              </a:rPr>
              <a:t>①</a:t>
            </a:r>
            <a:endParaRPr lang="en-US" sz="900" dirty="0">
              <a:solidFill>
                <a:schemeClr val="accent6"/>
              </a:solidFill>
            </a:endParaRPr>
          </a:p>
        </p:txBody>
      </p:sp>
      <p:sp>
        <p:nvSpPr>
          <p:cNvPr id="234" name="TextBox 233"/>
          <p:cNvSpPr txBox="1"/>
          <p:nvPr/>
        </p:nvSpPr>
        <p:spPr>
          <a:xfrm rot="16200000">
            <a:off x="9682696" y="5119003"/>
            <a:ext cx="368093" cy="90714"/>
          </a:xfrm>
          <a:prstGeom prst="rect">
            <a:avLst/>
          </a:prstGeom>
          <a:noFill/>
        </p:spPr>
        <p:txBody>
          <a:bodyPr wrap="square" lIns="0" tIns="0" rIns="0" bIns="0" rtlCol="0">
            <a:noAutofit/>
          </a:bodyPr>
          <a:lstStyle/>
          <a:p>
            <a:pPr algn="ctr">
              <a:lnSpc>
                <a:spcPct val="90000"/>
              </a:lnSpc>
            </a:pPr>
            <a:r>
              <a:rPr lang="en-US" sz="900" dirty="0">
                <a:solidFill>
                  <a:schemeClr val="accent6"/>
                </a:solidFill>
              </a:rPr>
              <a:t>③</a:t>
            </a:r>
          </a:p>
        </p:txBody>
      </p:sp>
      <p:sp>
        <p:nvSpPr>
          <p:cNvPr id="249" name="TextBox 248"/>
          <p:cNvSpPr txBox="1"/>
          <p:nvPr/>
        </p:nvSpPr>
        <p:spPr>
          <a:xfrm>
            <a:off x="9723057" y="2558489"/>
            <a:ext cx="1856165" cy="1323267"/>
          </a:xfrm>
          <a:prstGeom prst="rect">
            <a:avLst/>
          </a:prstGeom>
          <a:noFill/>
        </p:spPr>
        <p:txBody>
          <a:bodyPr wrap="square" lIns="0" tIns="0" rIns="0" bIns="0" rtlCol="0">
            <a:noAutofit/>
          </a:bodyPr>
          <a:lstStyle/>
          <a:p>
            <a:pPr marL="228600" indent="-228600">
              <a:lnSpc>
                <a:spcPct val="90000"/>
              </a:lnSpc>
              <a:buFontTx/>
              <a:buAutoNum type="arabicPeriod"/>
            </a:pPr>
            <a:r>
              <a:rPr lang="en-US" sz="900" dirty="0">
                <a:solidFill>
                  <a:schemeClr val="accent6"/>
                </a:solidFill>
              </a:rPr>
              <a:t>Peers downloading packages</a:t>
            </a:r>
          </a:p>
          <a:p>
            <a:pPr marL="228600" indent="-228600">
              <a:lnSpc>
                <a:spcPct val="90000"/>
              </a:lnSpc>
              <a:buFontTx/>
              <a:buAutoNum type="arabicPeriod"/>
            </a:pPr>
            <a:r>
              <a:rPr lang="en-US" sz="900" dirty="0" smtClean="0">
                <a:solidFill>
                  <a:schemeClr val="accent6"/>
                </a:solidFill>
              </a:rPr>
              <a:t>Commands </a:t>
            </a:r>
            <a:r>
              <a:rPr lang="en-US" sz="900" dirty="0">
                <a:solidFill>
                  <a:schemeClr val="accent6"/>
                </a:solidFill>
              </a:rPr>
              <a:t>to peers</a:t>
            </a:r>
          </a:p>
          <a:p>
            <a:pPr marL="228600" indent="-228600">
              <a:lnSpc>
                <a:spcPct val="90000"/>
              </a:lnSpc>
              <a:buFontTx/>
              <a:buAutoNum type="arabicPeriod"/>
            </a:pPr>
            <a:r>
              <a:rPr lang="en-US" sz="900" dirty="0">
                <a:solidFill>
                  <a:schemeClr val="accent6"/>
                </a:solidFill>
              </a:rPr>
              <a:t>Listen for &amp; </a:t>
            </a:r>
            <a:r>
              <a:rPr lang="en-US" sz="900" dirty="0" smtClean="0">
                <a:solidFill>
                  <a:schemeClr val="accent6"/>
                </a:solidFill>
              </a:rPr>
              <a:t>broadcast to peer </a:t>
            </a:r>
            <a:r>
              <a:rPr lang="en-US" sz="900" dirty="0">
                <a:solidFill>
                  <a:schemeClr val="accent6"/>
                </a:solidFill>
              </a:rPr>
              <a:t>info</a:t>
            </a:r>
          </a:p>
          <a:p>
            <a:pPr marL="228600" indent="-228600">
              <a:lnSpc>
                <a:spcPct val="90000"/>
              </a:lnSpc>
              <a:buAutoNum type="arabicPeriod"/>
            </a:pPr>
            <a:r>
              <a:rPr lang="en-US" sz="900" dirty="0">
                <a:solidFill>
                  <a:schemeClr val="accent6"/>
                </a:solidFill>
              </a:rPr>
              <a:t>Commands form peers </a:t>
            </a:r>
            <a:endParaRPr lang="en-US" sz="900" dirty="0" smtClean="0">
              <a:solidFill>
                <a:schemeClr val="accent6"/>
              </a:solidFill>
            </a:endParaRPr>
          </a:p>
          <a:p>
            <a:pPr marL="228600" indent="-228600">
              <a:lnSpc>
                <a:spcPct val="90000"/>
              </a:lnSpc>
              <a:buAutoNum type="arabicPeriod"/>
            </a:pPr>
            <a:r>
              <a:rPr lang="en-US" sz="900" dirty="0" smtClean="0">
                <a:solidFill>
                  <a:schemeClr val="accent6"/>
                </a:solidFill>
              </a:rPr>
              <a:t>Update peer info</a:t>
            </a:r>
          </a:p>
          <a:p>
            <a:pPr marL="228600" indent="-228600">
              <a:lnSpc>
                <a:spcPct val="90000"/>
              </a:lnSpc>
              <a:buFontTx/>
              <a:buAutoNum type="arabicPeriod"/>
            </a:pPr>
            <a:r>
              <a:rPr lang="en-US" sz="900" dirty="0">
                <a:solidFill>
                  <a:schemeClr val="accent6"/>
                </a:solidFill>
              </a:rPr>
              <a:t>Download package</a:t>
            </a:r>
          </a:p>
          <a:p>
            <a:pPr marL="228600" indent="-228600">
              <a:lnSpc>
                <a:spcPct val="90000"/>
              </a:lnSpc>
              <a:buAutoNum type="arabicPeriod"/>
            </a:pPr>
            <a:r>
              <a:rPr lang="en-US" sz="900" dirty="0" smtClean="0">
                <a:solidFill>
                  <a:schemeClr val="accent6"/>
                </a:solidFill>
              </a:rPr>
              <a:t>Share packages for download</a:t>
            </a:r>
          </a:p>
          <a:p>
            <a:pPr marL="228600" indent="-228600">
              <a:lnSpc>
                <a:spcPct val="90000"/>
              </a:lnSpc>
              <a:buFontTx/>
              <a:buAutoNum type="arabicPeriod"/>
            </a:pPr>
            <a:r>
              <a:rPr lang="en-US" sz="900" dirty="0">
                <a:solidFill>
                  <a:schemeClr val="accent6"/>
                </a:solidFill>
              </a:rPr>
              <a:t>Package info to/from peers</a:t>
            </a:r>
          </a:p>
          <a:p>
            <a:pPr marL="228600" indent="-228600">
              <a:lnSpc>
                <a:spcPct val="90000"/>
              </a:lnSpc>
              <a:buFontTx/>
              <a:buAutoNum type="arabicPeriod"/>
            </a:pPr>
            <a:r>
              <a:rPr lang="en-US" sz="900" dirty="0">
                <a:solidFill>
                  <a:schemeClr val="accent6"/>
                </a:solidFill>
              </a:rPr>
              <a:t>Peer Information</a:t>
            </a:r>
          </a:p>
          <a:p>
            <a:pPr marL="228600" indent="-228600">
              <a:lnSpc>
                <a:spcPct val="90000"/>
              </a:lnSpc>
              <a:buAutoNum type="arabicPeriod"/>
            </a:pPr>
            <a:r>
              <a:rPr lang="en-US" sz="900" dirty="0" smtClean="0">
                <a:solidFill>
                  <a:schemeClr val="accent6"/>
                </a:solidFill>
              </a:rPr>
              <a:t>Store/retrieve packages</a:t>
            </a:r>
          </a:p>
        </p:txBody>
      </p:sp>
      <p:sp>
        <p:nvSpPr>
          <p:cNvPr id="250" name="TextBox 249"/>
          <p:cNvSpPr txBox="1"/>
          <p:nvPr/>
        </p:nvSpPr>
        <p:spPr>
          <a:xfrm>
            <a:off x="7369767" y="2372023"/>
            <a:ext cx="263611" cy="135197"/>
          </a:xfrm>
          <a:prstGeom prst="rect">
            <a:avLst/>
          </a:prstGeom>
          <a:noFill/>
        </p:spPr>
        <p:txBody>
          <a:bodyPr wrap="square" lIns="0" tIns="0" rIns="0" bIns="0" rtlCol="0">
            <a:noAutofit/>
          </a:bodyPr>
          <a:lstStyle/>
          <a:p>
            <a:pPr algn="ctr">
              <a:lnSpc>
                <a:spcPct val="90000"/>
              </a:lnSpc>
            </a:pPr>
            <a:r>
              <a:rPr lang="en-US" sz="900" dirty="0" smtClean="0">
                <a:solidFill>
                  <a:schemeClr val="accent6"/>
                </a:solidFill>
              </a:rPr>
              <a:t>⑩</a:t>
            </a:r>
            <a:endParaRPr lang="en-US" sz="900" dirty="0">
              <a:solidFill>
                <a:schemeClr val="accent6"/>
              </a:solidFill>
            </a:endParaRPr>
          </a:p>
        </p:txBody>
      </p:sp>
      <p:cxnSp>
        <p:nvCxnSpPr>
          <p:cNvPr id="219" name="Elbow Connector 218"/>
          <p:cNvCxnSpPr>
            <a:stCxn id="157" idx="0"/>
            <a:endCxn id="154" idx="3"/>
          </p:cNvCxnSpPr>
          <p:nvPr/>
        </p:nvCxnSpPr>
        <p:spPr>
          <a:xfrm>
            <a:off x="7863596" y="3257136"/>
            <a:ext cx="673980" cy="1085318"/>
          </a:xfrm>
          <a:prstGeom prst="bentConnector2">
            <a:avLst/>
          </a:prstGeom>
          <a:ln w="19050">
            <a:solidFill>
              <a:schemeClr val="accent6"/>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43" name="Elbow Connector 242"/>
          <p:cNvCxnSpPr>
            <a:stCxn id="157" idx="3"/>
            <a:endCxn id="153" idx="1"/>
          </p:cNvCxnSpPr>
          <p:nvPr/>
        </p:nvCxnSpPr>
        <p:spPr>
          <a:xfrm rot="5400000" flipH="1" flipV="1">
            <a:off x="7343704" y="2222126"/>
            <a:ext cx="842958" cy="730934"/>
          </a:xfrm>
          <a:prstGeom prst="bentConnector5">
            <a:avLst>
              <a:gd name="adj1" fmla="val 55012"/>
              <a:gd name="adj2" fmla="val 69329"/>
              <a:gd name="adj3" fmla="val 55318"/>
            </a:avLst>
          </a:prstGeom>
          <a:ln w="19050">
            <a:solidFill>
              <a:schemeClr val="accent6"/>
            </a:solidFill>
            <a:miter lim="8000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6" name="Elbow Connector 245"/>
          <p:cNvCxnSpPr>
            <a:endCxn id="153" idx="1"/>
          </p:cNvCxnSpPr>
          <p:nvPr/>
        </p:nvCxnSpPr>
        <p:spPr>
          <a:xfrm rot="16200000" flipV="1">
            <a:off x="7737033" y="2559732"/>
            <a:ext cx="2184071" cy="1396836"/>
          </a:xfrm>
          <a:prstGeom prst="bentConnector3">
            <a:avLst>
              <a:gd name="adj1" fmla="val 83129"/>
            </a:avLst>
          </a:prstGeom>
          <a:ln w="19050">
            <a:solidFill>
              <a:schemeClr val="accent6"/>
            </a:solidFill>
            <a:miter lim="8000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91" name="TextBox 290"/>
          <p:cNvSpPr txBox="1"/>
          <p:nvPr/>
        </p:nvSpPr>
        <p:spPr>
          <a:xfrm rot="16200000">
            <a:off x="6459545" y="3833337"/>
            <a:ext cx="368363" cy="184228"/>
          </a:xfrm>
          <a:prstGeom prst="rect">
            <a:avLst/>
          </a:prstGeom>
          <a:noFill/>
        </p:spPr>
        <p:txBody>
          <a:bodyPr wrap="none" lIns="0" tIns="0" rIns="0" bIns="0" rtlCol="0">
            <a:noAutofit/>
          </a:bodyPr>
          <a:lstStyle/>
          <a:p>
            <a:pPr algn="ctr">
              <a:lnSpc>
                <a:spcPct val="90000"/>
              </a:lnSpc>
            </a:pPr>
            <a:r>
              <a:rPr lang="en-US" sz="900" dirty="0">
                <a:solidFill>
                  <a:schemeClr val="accent6"/>
                </a:solidFill>
              </a:rPr>
              <a:t>⑥</a:t>
            </a:r>
          </a:p>
        </p:txBody>
      </p:sp>
      <p:cxnSp>
        <p:nvCxnSpPr>
          <p:cNvPr id="3115" name="Elbow Connector 3114"/>
          <p:cNvCxnSpPr>
            <a:stCxn id="157" idx="2"/>
          </p:cNvCxnSpPr>
          <p:nvPr/>
        </p:nvCxnSpPr>
        <p:spPr>
          <a:xfrm rot="10800000" flipV="1">
            <a:off x="6746869" y="3257135"/>
            <a:ext cx="188967" cy="2295171"/>
          </a:xfrm>
          <a:prstGeom prst="bentConnector2">
            <a:avLst/>
          </a:prstGeom>
          <a:ln w="19050">
            <a:solidFill>
              <a:schemeClr val="accent6"/>
            </a:solidFill>
            <a:miter lim="8000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6" name="Straight Arrow Connector 305"/>
          <p:cNvCxnSpPr/>
          <p:nvPr/>
        </p:nvCxnSpPr>
        <p:spPr>
          <a:xfrm>
            <a:off x="7394568" y="4779310"/>
            <a:ext cx="0" cy="778221"/>
          </a:xfrm>
          <a:prstGeom prst="straightConnector1">
            <a:avLst/>
          </a:prstGeom>
          <a:ln w="19050">
            <a:solidFill>
              <a:schemeClr val="accent6"/>
            </a:solidFill>
            <a:miter lim="8000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11" name="Footer Placeholder 3"/>
          <p:cNvSpPr txBox="1">
            <a:spLocks/>
          </p:cNvSpPr>
          <p:nvPr/>
        </p:nvSpPr>
        <p:spPr>
          <a:xfrm>
            <a:off x="609440" y="6329172"/>
            <a:ext cx="5495958" cy="182880"/>
          </a:xfrm>
          <a:prstGeom prst="rect">
            <a:avLst/>
          </a:prstGeom>
        </p:spPr>
        <p:txBody>
          <a:bodyPr vert="horz" wrap="none" lIns="0" tIns="0" rIns="0" bIns="0" rtlCol="0" anchor="b"/>
          <a:lstStyle>
            <a:defPPr>
              <a:defRPr lang="en-US"/>
            </a:defPPr>
            <a:lvl1pPr marL="0" algn="l" defTabSz="914400" rtl="0" eaLnBrk="1" latinLnBrk="0" hangingPunct="1">
              <a:defRPr sz="1000" kern="1200">
                <a:solidFill>
                  <a:schemeClr val="tx1">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Copyright © 2016 Symantec Corporation</a:t>
            </a:r>
            <a:endParaRPr lang="en-US" dirty="0"/>
          </a:p>
        </p:txBody>
      </p:sp>
    </p:spTree>
    <p:extLst>
      <p:ext uri="{BB962C8B-B14F-4D97-AF65-F5344CB8AC3E}">
        <p14:creationId xmlns:p14="http://schemas.microsoft.com/office/powerpoint/2010/main" val="4163636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0547 0.01412 L 0.22571 0.16297 " pathEditMode="relative" rAng="0" ptsTypes="AA">
                                      <p:cBhvr>
                                        <p:cTn id="6" dur="2000" fill="hold"/>
                                        <p:tgtEl>
                                          <p:spTgt spid="3084"/>
                                        </p:tgtEl>
                                        <p:attrNameLst>
                                          <p:attrName>ppt_x</p:attrName>
                                          <p:attrName>ppt_y</p:attrName>
                                        </p:attrNameLst>
                                      </p:cBhvr>
                                      <p:rCtr x="11552" y="7431"/>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2.03699E-6 4.07407E-6 L 2.03699E-6 0.25 " pathEditMode="relative" rAng="0" ptsTypes="AA">
                                      <p:cBhvr>
                                        <p:cTn id="14" dur="2000" fill="hold"/>
                                        <p:tgtEl>
                                          <p:spTgt spid="120"/>
                                        </p:tgtEl>
                                        <p:attrNameLst>
                                          <p:attrName>ppt_x</p:attrName>
                                          <p:attrName>ppt_y</p:attrName>
                                        </p:attrNameLst>
                                      </p:cBhvr>
                                      <p:rCtr x="0" y="12500"/>
                                    </p:animMotion>
                                  </p:childTnLst>
                                </p:cTn>
                              </p:par>
                              <p:par>
                                <p:cTn id="15" presetID="42" presetClass="path" presetSubtype="0" accel="50000" decel="50000" fill="hold" nodeType="withEffect">
                                  <p:stCondLst>
                                    <p:cond delay="0"/>
                                  </p:stCondLst>
                                  <p:childTnLst>
                                    <p:animMotion origin="layout" path="M 2.76374E-6 -2.22222E-6 L -0.18742 0.24885 " pathEditMode="relative" rAng="0" ptsTypes="AA">
                                      <p:cBhvr>
                                        <p:cTn id="16" dur="2000" fill="hold"/>
                                        <p:tgtEl>
                                          <p:spTgt spid="148"/>
                                        </p:tgtEl>
                                        <p:attrNameLst>
                                          <p:attrName>ppt_x</p:attrName>
                                          <p:attrName>ppt_y</p:attrName>
                                        </p:attrNameLst>
                                      </p:cBhvr>
                                      <p:rCtr x="-9351" y="1236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2118" y="1589"/>
          <a:ext cx="2115" cy="1587"/>
        </p:xfrm>
        <a:graphic>
          <a:graphicData uri="http://schemas.openxmlformats.org/presentationml/2006/ole">
            <mc:AlternateContent xmlns:mc="http://schemas.openxmlformats.org/markup-compatibility/2006">
              <mc:Choice xmlns:v="urn:schemas-microsoft-com:vml" Requires="v">
                <p:oleObj spid="_x0000_s2081"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2118" y="1589"/>
                        <a:ext cx="2115" cy="1587"/>
                      </a:xfrm>
                      <a:prstGeom prst="rect">
                        <a:avLst/>
                      </a:prstGeom>
                    </p:spPr>
                  </p:pic>
                </p:oleObj>
              </mc:Fallback>
            </mc:AlternateContent>
          </a:graphicData>
        </a:graphic>
      </p:graphicFrame>
      <p:sp>
        <p:nvSpPr>
          <p:cNvPr id="7" name="Slide Number Placeholder 6"/>
          <p:cNvSpPr>
            <a:spLocks noGrp="1"/>
          </p:cNvSpPr>
          <p:nvPr>
            <p:ph type="sldNum" sz="quarter" idx="11"/>
          </p:nvPr>
        </p:nvSpPr>
        <p:spPr>
          <a:xfrm>
            <a:off x="11657012" y="6248400"/>
            <a:ext cx="150972" cy="187452"/>
          </a:xfrm>
        </p:spPr>
        <p:txBody>
          <a:bodyPr/>
          <a:lstStyle/>
          <a:p>
            <a:pPr>
              <a:defRPr/>
            </a:pPr>
            <a:fld id="{446C9BED-6FD4-4BA4-B6B0-4A26058AC9EF}" type="slidenum">
              <a:rPr lang="en-US" smtClean="0">
                <a:solidFill>
                  <a:schemeClr val="tx1"/>
                </a:solidFill>
              </a:rPr>
              <a:pPr>
                <a:defRPr/>
              </a:pPr>
              <a:t>26</a:t>
            </a:fld>
            <a:endParaRPr lang="en-US" dirty="0">
              <a:solidFill>
                <a:schemeClr val="tx1"/>
              </a:solidFill>
            </a:endParaRPr>
          </a:p>
        </p:txBody>
      </p:sp>
      <p:graphicFrame>
        <p:nvGraphicFramePr>
          <p:cNvPr id="3" name="Table 2"/>
          <p:cNvGraphicFramePr>
            <a:graphicFrameLocks noGrp="1"/>
          </p:cNvGraphicFramePr>
          <p:nvPr>
            <p:extLst/>
          </p:nvPr>
        </p:nvGraphicFramePr>
        <p:xfrm>
          <a:off x="609440" y="3606682"/>
          <a:ext cx="7085014" cy="2722490"/>
        </p:xfrm>
        <a:graphic>
          <a:graphicData uri="http://schemas.openxmlformats.org/drawingml/2006/table">
            <a:tbl>
              <a:tblPr firstRow="1" bandRow="1">
                <a:tableStyleId>{69012ECD-51FC-41F1-AA8D-1B2483CD663E}</a:tableStyleId>
              </a:tblPr>
              <a:tblGrid>
                <a:gridCol w="3116580"/>
                <a:gridCol w="1987233"/>
                <a:gridCol w="1981201"/>
              </a:tblGrid>
              <a:tr h="578069">
                <a:tc>
                  <a:txBody>
                    <a:bodyPr/>
                    <a:lstStyle/>
                    <a:p>
                      <a:pPr algn="l"/>
                      <a:r>
                        <a:rPr lang="en-US" sz="1800" dirty="0" smtClean="0"/>
                        <a:t>Approach</a:t>
                      </a:r>
                      <a:endParaRPr lang="en-US" sz="1800" dirty="0"/>
                    </a:p>
                  </a:txBody>
                  <a:tcPr anchor="ctr">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ctr"/>
                      <a:r>
                        <a:rPr lang="en-US" sz="1800" dirty="0" smtClean="0"/>
                        <a:t>Optimizes for</a:t>
                      </a:r>
                      <a:endParaRPr lang="en-US" sz="1800" dirty="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ctr"/>
                      <a:r>
                        <a:rPr lang="en-US" sz="1800" dirty="0" smtClean="0"/>
                        <a:t>Traffic To Site</a:t>
                      </a:r>
                      <a:r>
                        <a:rPr lang="en-US" sz="1800" baseline="30000" dirty="0" smtClean="0"/>
                        <a:t>*</a:t>
                      </a:r>
                      <a:endParaRPr lang="en-US" sz="1800" baseline="30000" dirty="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r>
              <a:tr h="501447">
                <a:tc>
                  <a:txBody>
                    <a:bodyPr/>
                    <a:lstStyle/>
                    <a:p>
                      <a:r>
                        <a:rPr lang="en-US" dirty="0" smtClean="0"/>
                        <a:t>Current</a:t>
                      </a:r>
                      <a:endParaRPr lang="en-US" dirty="0"/>
                    </a:p>
                  </a:txBody>
                  <a:tcP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dirty="0" smtClean="0"/>
                        <a:t>N/A</a:t>
                      </a:r>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dirty="0" smtClean="0"/>
                        <a:t>30 GB</a:t>
                      </a:r>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501447">
                <a:tc>
                  <a:txBody>
                    <a:bodyPr/>
                    <a:lstStyle/>
                    <a:p>
                      <a:r>
                        <a:rPr lang="en-US" dirty="0" smtClean="0"/>
                        <a:t>Current with</a:t>
                      </a:r>
                      <a:r>
                        <a:rPr lang="en-US" baseline="0" dirty="0" smtClean="0"/>
                        <a:t> Multicasting</a:t>
                      </a:r>
                      <a:endParaRPr lang="en-US" dirty="0"/>
                    </a:p>
                  </a:txBody>
                  <a:tcP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mtClean="0"/>
                        <a:t>network </a:t>
                      </a:r>
                      <a:r>
                        <a:rPr lang="en-US" dirty="0" smtClean="0"/>
                        <a:t>traffic</a:t>
                      </a:r>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dirty="0" smtClean="0"/>
                        <a:t>12 GB</a:t>
                      </a:r>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501447">
                <a:tc>
                  <a:txBody>
                    <a:bodyPr/>
                    <a:lstStyle/>
                    <a:p>
                      <a:r>
                        <a:rPr lang="en-US" dirty="0" smtClean="0"/>
                        <a:t>with Symantec optimization</a:t>
                      </a:r>
                      <a:endParaRPr lang="en-US" dirty="0"/>
                    </a:p>
                  </a:txBody>
                  <a:tcP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dirty="0" smtClean="0"/>
                        <a:t># of downloads</a:t>
                      </a:r>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dirty="0" smtClean="0"/>
                        <a:t>1 GB</a:t>
                      </a:r>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595412">
                <a:tc>
                  <a:txBody>
                    <a:bodyPr/>
                    <a:lstStyle/>
                    <a:p>
                      <a:r>
                        <a:rPr lang="en-US" dirty="0" smtClean="0"/>
                        <a:t>and Integration of Symantec with Microsoft</a:t>
                      </a:r>
                      <a:r>
                        <a:rPr lang="en-US" baseline="0" dirty="0" smtClean="0"/>
                        <a:t> optimization</a:t>
                      </a:r>
                      <a:endParaRPr lang="en-US" dirty="0"/>
                    </a:p>
                  </a:txBody>
                  <a:tcP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pPr algn="ctr"/>
                      <a:r>
                        <a:rPr lang="en-US" dirty="0" smtClean="0"/>
                        <a:t>size of package</a:t>
                      </a:r>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pPr algn="ctr"/>
                      <a:r>
                        <a:rPr lang="en-US" dirty="0" smtClean="0"/>
                        <a:t>300 - 500 MB</a:t>
                      </a:r>
                      <a:r>
                        <a:rPr lang="en-US" baseline="30000" dirty="0" smtClean="0"/>
                        <a:t>**</a:t>
                      </a:r>
                      <a:endParaRPr lang="en-US" baseline="300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tr>
            </a:tbl>
          </a:graphicData>
        </a:graphic>
      </p:graphicFrame>
      <p:sp>
        <p:nvSpPr>
          <p:cNvPr id="10" name="TextBox 9"/>
          <p:cNvSpPr txBox="1"/>
          <p:nvPr/>
        </p:nvSpPr>
        <p:spPr>
          <a:xfrm>
            <a:off x="7770812" y="4747873"/>
            <a:ext cx="4114800" cy="1516158"/>
          </a:xfrm>
          <a:prstGeom prst="rect">
            <a:avLst/>
          </a:prstGeom>
          <a:noFill/>
        </p:spPr>
        <p:txBody>
          <a:bodyPr wrap="square" lIns="0" tIns="0" rIns="0" bIns="0" rtlCol="0">
            <a:noAutofit/>
          </a:bodyPr>
          <a:lstStyle/>
          <a:p>
            <a:pPr>
              <a:lnSpc>
                <a:spcPct val="90000"/>
              </a:lnSpc>
            </a:pPr>
            <a:r>
              <a:rPr lang="en-US" sz="1100" dirty="0" smtClean="0"/>
              <a:t>*  </a:t>
            </a:r>
            <a:r>
              <a:rPr lang="en-US" sz="1100" dirty="0"/>
              <a:t>Estimations are based on</a:t>
            </a:r>
          </a:p>
          <a:p>
            <a:pPr marL="742950" lvl="1" indent="-285750">
              <a:lnSpc>
                <a:spcPct val="90000"/>
              </a:lnSpc>
              <a:buFont typeface="Arial" panose="020B0604020202020204" pitchFamily="34" charset="0"/>
              <a:buChar char="•"/>
            </a:pPr>
            <a:r>
              <a:rPr lang="en-US" sz="1100" dirty="0" smtClean="0"/>
              <a:t>site </a:t>
            </a:r>
            <a:r>
              <a:rPr lang="en-US" sz="1100" dirty="0"/>
              <a:t>with 30 computers</a:t>
            </a:r>
          </a:p>
          <a:p>
            <a:pPr marL="742950" lvl="1" indent="-285750">
              <a:lnSpc>
                <a:spcPct val="90000"/>
              </a:lnSpc>
              <a:buFont typeface="Arial" panose="020B0604020202020204" pitchFamily="34" charset="0"/>
              <a:buChar char="•"/>
            </a:pPr>
            <a:r>
              <a:rPr lang="en-US" sz="1100" dirty="0"/>
              <a:t>average Cumulative Update </a:t>
            </a:r>
            <a:r>
              <a:rPr lang="en-US" sz="1100" dirty="0" smtClean="0"/>
              <a:t>(CU) size </a:t>
            </a:r>
            <a:r>
              <a:rPr lang="en-US" sz="1100" dirty="0"/>
              <a:t>1 GB and </a:t>
            </a:r>
          </a:p>
          <a:p>
            <a:pPr marL="742950" lvl="1" indent="-285750">
              <a:lnSpc>
                <a:spcPct val="90000"/>
              </a:lnSpc>
              <a:buFont typeface="Arial" panose="020B0604020202020204" pitchFamily="34" charset="0"/>
              <a:buChar char="•"/>
            </a:pPr>
            <a:r>
              <a:rPr lang="en-US" sz="1100" dirty="0"/>
              <a:t>average </a:t>
            </a:r>
            <a:r>
              <a:rPr lang="en-US" sz="1100" dirty="0" smtClean="0"/>
              <a:t>size of Microsoft optimized package is 300-500 </a:t>
            </a:r>
            <a:r>
              <a:rPr lang="en-US" sz="1100" dirty="0"/>
              <a:t>MB</a:t>
            </a:r>
          </a:p>
          <a:p>
            <a:pPr marL="742950" lvl="1" indent="-285750">
              <a:lnSpc>
                <a:spcPct val="90000"/>
              </a:lnSpc>
              <a:buFont typeface="Arial" panose="020B0604020202020204" pitchFamily="34" charset="0"/>
              <a:buChar char="•"/>
            </a:pPr>
            <a:r>
              <a:rPr lang="en-US" sz="1100" dirty="0" smtClean="0"/>
              <a:t>multicasting efficiency 60%</a:t>
            </a:r>
          </a:p>
          <a:p>
            <a:pPr marL="742950" lvl="1" indent="-285750">
              <a:lnSpc>
                <a:spcPct val="90000"/>
              </a:lnSpc>
              <a:buFont typeface="Arial" panose="020B0604020202020204" pitchFamily="34" charset="0"/>
              <a:buChar char="•"/>
            </a:pPr>
            <a:endParaRPr lang="en-US" sz="1100" dirty="0"/>
          </a:p>
          <a:p>
            <a:pPr>
              <a:lnSpc>
                <a:spcPct val="90000"/>
              </a:lnSpc>
            </a:pPr>
            <a:r>
              <a:rPr lang="en-US" sz="1100" dirty="0" smtClean="0"/>
              <a:t>** In case the site has endpoints which missed some monthly updates, the traffic to that subnet will increase to 1.3 – 1.5GB to include CU</a:t>
            </a:r>
            <a:endParaRPr lang="en-US" sz="1100" dirty="0"/>
          </a:p>
        </p:txBody>
      </p:sp>
      <p:sp>
        <p:nvSpPr>
          <p:cNvPr id="11" name="Rectangle 2"/>
          <p:cNvSpPr>
            <a:spLocks noGrp="1" noChangeArrowheads="1"/>
          </p:cNvSpPr>
          <p:nvPr>
            <p:ph type="title"/>
          </p:nvPr>
        </p:nvSpPr>
        <p:spPr>
          <a:xfrm>
            <a:off x="609599" y="304800"/>
            <a:ext cx="10969625" cy="838200"/>
          </a:xfrm>
        </p:spPr>
        <p:txBody>
          <a:bodyPr/>
          <a:lstStyle/>
          <a:p>
            <a:r>
              <a:rPr lang="en-US" dirty="0"/>
              <a:t>Enhanced Support for Windows 10 </a:t>
            </a:r>
            <a:r>
              <a:rPr lang="en-US" dirty="0" smtClean="0"/>
              <a:t>CU – Benefits to Customers</a:t>
            </a:r>
            <a:endParaRPr lang="en-US" dirty="0"/>
          </a:p>
        </p:txBody>
      </p:sp>
      <p:sp>
        <p:nvSpPr>
          <p:cNvPr id="13" name="Content Placeholder 2"/>
          <p:cNvSpPr txBox="1">
            <a:spLocks/>
          </p:cNvSpPr>
          <p:nvPr/>
        </p:nvSpPr>
        <p:spPr>
          <a:xfrm>
            <a:off x="609440" y="3276600"/>
            <a:ext cx="6096000" cy="381000"/>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800"/>
              </a:spcBef>
              <a:buClr>
                <a:schemeClr val="tx1">
                  <a:lumMod val="40000"/>
                  <a:lumOff val="60000"/>
                </a:schemeClr>
              </a:buClr>
              <a:buFont typeface="Arial" panose="020B0604020202020204" pitchFamily="34" charset="0"/>
              <a:buChar char="•"/>
              <a:defRPr sz="2400" b="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40000"/>
                  <a:lumOff val="60000"/>
                </a:schemeClr>
              </a:buClr>
              <a:buFont typeface="Arial" panose="020B0604020202020204" pitchFamily="34" charset="0"/>
              <a:buChar char="–"/>
              <a:defRPr sz="2000" b="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800" b="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9pPr>
          </a:lstStyle>
          <a:p>
            <a:pPr marL="0" indent="0">
              <a:buNone/>
            </a:pPr>
            <a:r>
              <a:rPr lang="en-US" sz="2200" dirty="0" smtClean="0">
                <a:solidFill>
                  <a:srgbClr val="D89102"/>
                </a:solidFill>
              </a:rPr>
              <a:t>Example of Reduction in Network Traffic</a:t>
            </a:r>
            <a:endParaRPr lang="en-US" sz="2200" dirty="0">
              <a:solidFill>
                <a:srgbClr val="D89102"/>
              </a:solidFill>
            </a:endParaRPr>
          </a:p>
        </p:txBody>
      </p:sp>
      <p:sp>
        <p:nvSpPr>
          <p:cNvPr id="15" name="Content Placeholder 2"/>
          <p:cNvSpPr txBox="1">
            <a:spLocks/>
          </p:cNvSpPr>
          <p:nvPr/>
        </p:nvSpPr>
        <p:spPr>
          <a:xfrm>
            <a:off x="609598" y="1219200"/>
            <a:ext cx="11198385" cy="2057400"/>
          </a:xfrm>
          <a:prstGeom prst="rect">
            <a:avLst/>
          </a:prstGeom>
        </p:spPr>
        <p:txBody>
          <a:bodyPr vert="horz" lIns="0" tIns="0" rIns="0" bIns="0" rtlCol="0">
            <a:normAutofit lnSpcReduction="10000"/>
          </a:bodyPr>
          <a:lstStyle>
            <a:lvl1pPr marL="228600" indent="-228600" algn="l" defTabSz="914400" rtl="0" eaLnBrk="1" latinLnBrk="0" hangingPunct="1">
              <a:lnSpc>
                <a:spcPct val="90000"/>
              </a:lnSpc>
              <a:spcBef>
                <a:spcPts val="1800"/>
              </a:spcBef>
              <a:buClr>
                <a:schemeClr val="tx1">
                  <a:lumMod val="40000"/>
                  <a:lumOff val="60000"/>
                </a:schemeClr>
              </a:buClr>
              <a:buFont typeface="Arial" panose="020B0604020202020204" pitchFamily="34" charset="0"/>
              <a:buChar char="•"/>
              <a:defRPr sz="2400" b="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40000"/>
                  <a:lumOff val="60000"/>
                </a:schemeClr>
              </a:buClr>
              <a:buFont typeface="Arial" panose="020B0604020202020204" pitchFamily="34" charset="0"/>
              <a:buChar char="–"/>
              <a:defRPr sz="2000" b="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800" b="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9pPr>
          </a:lstStyle>
          <a:p>
            <a:pPr marL="0" indent="0">
              <a:buNone/>
            </a:pPr>
            <a:r>
              <a:rPr lang="en-US" sz="2200" dirty="0">
                <a:solidFill>
                  <a:srgbClr val="D89102"/>
                </a:solidFill>
              </a:rPr>
              <a:t>Benefit to customers</a:t>
            </a:r>
          </a:p>
          <a:p>
            <a:pPr lvl="1"/>
            <a:r>
              <a:rPr lang="en-US" dirty="0"/>
              <a:t>Significant reduction of file size for optimized bandwidth utilization</a:t>
            </a:r>
          </a:p>
          <a:p>
            <a:pPr lvl="1"/>
            <a:r>
              <a:rPr lang="en-US" dirty="0"/>
              <a:t>Scalable content distribution model at the endpoint, to supplement Package Server framework; doesn’t require changes to network and security configuration</a:t>
            </a:r>
          </a:p>
          <a:p>
            <a:pPr lvl="1"/>
            <a:r>
              <a:rPr lang="en-US" dirty="0"/>
              <a:t>Single Patch framework and user experience to update all </a:t>
            </a:r>
            <a:r>
              <a:rPr lang="en-US" dirty="0" err="1"/>
              <a:t>OS’es</a:t>
            </a:r>
            <a:r>
              <a:rPr lang="en-US" dirty="0"/>
              <a:t> and applications in the </a:t>
            </a:r>
            <a:r>
              <a:rPr lang="en-US" dirty="0" smtClean="0"/>
              <a:t>environment</a:t>
            </a:r>
          </a:p>
          <a:p>
            <a:pPr lvl="1"/>
            <a:r>
              <a:rPr lang="en-US" dirty="0" smtClean="0"/>
              <a:t>Simplified way to ensure that environment is safe by following the OS vendor update posture</a:t>
            </a:r>
            <a:endParaRPr lang="en-US" dirty="0"/>
          </a:p>
        </p:txBody>
      </p:sp>
      <p:sp>
        <p:nvSpPr>
          <p:cNvPr id="16" name="Footer Placeholder 3"/>
          <p:cNvSpPr txBox="1">
            <a:spLocks/>
          </p:cNvSpPr>
          <p:nvPr/>
        </p:nvSpPr>
        <p:spPr>
          <a:xfrm>
            <a:off x="609440" y="6329172"/>
            <a:ext cx="5495958" cy="182880"/>
          </a:xfrm>
          <a:prstGeom prst="rect">
            <a:avLst/>
          </a:prstGeom>
        </p:spPr>
        <p:txBody>
          <a:bodyPr vert="horz" wrap="none" lIns="0" tIns="0" rIns="0" bIns="0" rtlCol="0" anchor="b"/>
          <a:lstStyle>
            <a:defPPr>
              <a:defRPr lang="en-US"/>
            </a:defPPr>
            <a:lvl1pPr marL="0" algn="l" defTabSz="914400" rtl="0" eaLnBrk="1" latinLnBrk="0" hangingPunct="1">
              <a:defRPr sz="1000" kern="1200">
                <a:solidFill>
                  <a:schemeClr val="tx1">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Copyright © 2016 Symantec Corporation</a:t>
            </a:r>
            <a:endParaRPr lang="en-US" dirty="0"/>
          </a:p>
        </p:txBody>
      </p:sp>
    </p:spTree>
    <p:extLst>
      <p:ext uri="{BB962C8B-B14F-4D97-AF65-F5344CB8AC3E}">
        <p14:creationId xmlns:p14="http://schemas.microsoft.com/office/powerpoint/2010/main" val="4017001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Thank you!</a:t>
            </a:r>
            <a:endParaRPr lang="en-US" dirty="0"/>
          </a:p>
        </p:txBody>
      </p:sp>
      <p:sp>
        <p:nvSpPr>
          <p:cNvPr id="4" name="Slide Number Placeholder 3"/>
          <p:cNvSpPr>
            <a:spLocks noGrp="1"/>
          </p:cNvSpPr>
          <p:nvPr>
            <p:ph type="sldNum" sz="quarter" idx="4294967295"/>
          </p:nvPr>
        </p:nvSpPr>
        <p:spPr>
          <a:xfrm>
            <a:off x="11663363" y="6440488"/>
            <a:ext cx="525462" cy="182562"/>
          </a:xfrm>
        </p:spPr>
        <p:txBody>
          <a:bodyPr/>
          <a:lstStyle/>
          <a:p>
            <a:fld id="{2D88F0F9-74A8-45E4-B405-052EDB68E8BD}" type="slidenum">
              <a:rPr lang="en-US" smtClean="0"/>
              <a:t>27</a:t>
            </a:fld>
            <a:endParaRPr lang="en-US"/>
          </a:p>
        </p:txBody>
      </p:sp>
    </p:spTree>
    <p:extLst>
      <p:ext uri="{BB962C8B-B14F-4D97-AF65-F5344CB8AC3E}">
        <p14:creationId xmlns:p14="http://schemas.microsoft.com/office/powerpoint/2010/main" val="3037406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8883" y="3048001"/>
            <a:ext cx="7211721" cy="1393825"/>
          </a:xfrm>
        </p:spPr>
        <p:txBody>
          <a:bodyPr/>
          <a:lstStyle/>
          <a:p>
            <a:r>
              <a:rPr lang="en-US" dirty="0" smtClean="0"/>
              <a:t>ITMS 8.0</a:t>
            </a:r>
            <a:endParaRPr lang="en-US" dirty="0"/>
          </a:p>
        </p:txBody>
      </p:sp>
      <p:sp>
        <p:nvSpPr>
          <p:cNvPr id="5" name="Footer Placeholder 4"/>
          <p:cNvSpPr>
            <a:spLocks noGrp="1"/>
          </p:cNvSpPr>
          <p:nvPr>
            <p:ph type="ftr" sz="quarter" idx="11"/>
          </p:nvPr>
        </p:nvSpPr>
        <p:spPr/>
        <p:txBody>
          <a:bodyPr/>
          <a:lstStyle/>
          <a:p>
            <a:r>
              <a:rPr lang="en-US" smtClean="0"/>
              <a:t>Copyright © 2016 Symantec Corporation</a:t>
            </a:r>
            <a:endParaRPr lang="en-US"/>
          </a:p>
        </p:txBody>
      </p:sp>
      <p:sp>
        <p:nvSpPr>
          <p:cNvPr id="6" name="Slide Number Placeholder 5"/>
          <p:cNvSpPr>
            <a:spLocks noGrp="1"/>
          </p:cNvSpPr>
          <p:nvPr>
            <p:ph type="sldNum" sz="quarter" idx="12"/>
          </p:nvPr>
        </p:nvSpPr>
        <p:spPr/>
        <p:txBody>
          <a:bodyPr/>
          <a:lstStyle/>
          <a:p>
            <a:fld id="{C51EAA63-D034-42AE-91FA-B13B9518C7BE}" type="slidenum">
              <a:rPr lang="en-US" smtClean="0"/>
              <a:pPr/>
              <a:t>3</a:t>
            </a:fld>
            <a:endParaRPr lang="en-US"/>
          </a:p>
        </p:txBody>
      </p:sp>
      <p:sp>
        <p:nvSpPr>
          <p:cNvPr id="4" name="Text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59842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Management Suite 8.0</a:t>
            </a:r>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pPr/>
              <a:t>4</a:t>
            </a:fld>
            <a:endParaRPr lang="en-US" dirty="0"/>
          </a:p>
        </p:txBody>
      </p:sp>
      <p:sp>
        <p:nvSpPr>
          <p:cNvPr id="24" name="Rounded Rectangle 23"/>
          <p:cNvSpPr/>
          <p:nvPr/>
        </p:nvSpPr>
        <p:spPr bwMode="gray">
          <a:xfrm>
            <a:off x="1983572" y="1542384"/>
            <a:ext cx="4125142" cy="1384434"/>
          </a:xfrm>
          <a:prstGeom prst="roundRect">
            <a:avLst/>
          </a:prstGeom>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90000"/>
              </a:lnSpc>
            </a:pPr>
            <a:r>
              <a:rPr lang="en-US" sz="1350" b="1" dirty="0"/>
              <a:t>Release Objective</a:t>
            </a:r>
            <a:endParaRPr lang="en-US" sz="1350" b="1" dirty="0"/>
          </a:p>
          <a:p>
            <a:pPr marL="285750" indent="-285750">
              <a:lnSpc>
                <a:spcPct val="90000"/>
              </a:lnSpc>
              <a:buFont typeface="Arial"/>
              <a:buChar char="•"/>
            </a:pPr>
            <a:r>
              <a:rPr lang="en-US" sz="1350" dirty="0"/>
              <a:t>Introduce SUEP capabilities to ITMS customers</a:t>
            </a:r>
          </a:p>
          <a:p>
            <a:pPr marL="285750" indent="-285750">
              <a:lnSpc>
                <a:spcPct val="90000"/>
              </a:lnSpc>
              <a:buFont typeface="Arial"/>
              <a:buChar char="•"/>
            </a:pPr>
            <a:r>
              <a:rPr lang="en-US" sz="1350" dirty="0"/>
              <a:t>Doubled product scalability </a:t>
            </a:r>
          </a:p>
        </p:txBody>
      </p:sp>
      <p:sp>
        <p:nvSpPr>
          <p:cNvPr id="25" name="Rounded Rectangle 24"/>
          <p:cNvSpPr/>
          <p:nvPr/>
        </p:nvSpPr>
        <p:spPr bwMode="gray">
          <a:xfrm>
            <a:off x="1983572" y="3113196"/>
            <a:ext cx="4125142" cy="1421993"/>
          </a:xfrm>
          <a:prstGeom prst="roundRect">
            <a:avLst/>
          </a:prstGeom>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90000"/>
              </a:lnSpc>
            </a:pPr>
            <a:r>
              <a:rPr lang="en-US" sz="1350" b="1" dirty="0"/>
              <a:t>Value </a:t>
            </a:r>
            <a:r>
              <a:rPr lang="en-US" sz="1350" b="1" dirty="0"/>
              <a:t>Proposition</a:t>
            </a:r>
          </a:p>
          <a:p>
            <a:pPr marL="285750" indent="-285750">
              <a:lnSpc>
                <a:spcPct val="90000"/>
              </a:lnSpc>
              <a:buFont typeface="Arial"/>
              <a:buChar char="•"/>
            </a:pPr>
            <a:r>
              <a:rPr lang="en-US" sz="1350" dirty="0"/>
              <a:t>Gain unified view of all devices being used to access corporate resources</a:t>
            </a:r>
            <a:endParaRPr lang="en-US" sz="1350" dirty="0"/>
          </a:p>
        </p:txBody>
      </p:sp>
      <p:sp>
        <p:nvSpPr>
          <p:cNvPr id="26" name="Rounded Rectangle 25"/>
          <p:cNvSpPr/>
          <p:nvPr/>
        </p:nvSpPr>
        <p:spPr bwMode="gray">
          <a:xfrm>
            <a:off x="1983572" y="4721565"/>
            <a:ext cx="4125142" cy="1214905"/>
          </a:xfrm>
          <a:prstGeom prst="roundRect">
            <a:avLst/>
          </a:prstGeom>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90000"/>
              </a:lnSpc>
            </a:pPr>
            <a:r>
              <a:rPr lang="en-US" sz="1350" b="1" dirty="0"/>
              <a:t>Target</a:t>
            </a:r>
          </a:p>
          <a:p>
            <a:pPr marL="285750" indent="-285750">
              <a:lnSpc>
                <a:spcPct val="90000"/>
              </a:lnSpc>
              <a:buFont typeface="Arial"/>
              <a:buChar char="•"/>
            </a:pPr>
            <a:r>
              <a:rPr lang="en-US" sz="1350" dirty="0"/>
              <a:t>Customers managing traditional and modern OS devices</a:t>
            </a:r>
          </a:p>
          <a:p>
            <a:pPr marL="285750" indent="-285750">
              <a:lnSpc>
                <a:spcPct val="90000"/>
              </a:lnSpc>
              <a:buFont typeface="Arial"/>
              <a:buChar char="•"/>
            </a:pPr>
            <a:r>
              <a:rPr lang="en-US" sz="1350" dirty="0"/>
              <a:t>Customers with BYOD use cases</a:t>
            </a:r>
            <a:endParaRPr lang="en-US" sz="1350" dirty="0"/>
          </a:p>
        </p:txBody>
      </p:sp>
      <p:sp>
        <p:nvSpPr>
          <p:cNvPr id="15" name="TextBox 14"/>
          <p:cNvSpPr txBox="1"/>
          <p:nvPr/>
        </p:nvSpPr>
        <p:spPr>
          <a:xfrm>
            <a:off x="6246813" y="1923384"/>
            <a:ext cx="3962401" cy="4020216"/>
          </a:xfrm>
          <a:prstGeom prst="rect">
            <a:avLst/>
          </a:prstGeom>
          <a:solidFill>
            <a:schemeClr val="bg1"/>
          </a:solidFill>
          <a:ln>
            <a:solidFill>
              <a:schemeClr val="bg1">
                <a:lumMod val="75000"/>
              </a:schemeClr>
            </a:solidFill>
          </a:ln>
        </p:spPr>
        <p:txBody>
          <a:bodyPr wrap="square" lIns="0" tIns="0" rIns="0" bIns="0" rtlCol="0">
            <a:noAutofit/>
          </a:bodyPr>
          <a:lstStyle/>
          <a:p>
            <a:pPr>
              <a:lnSpc>
                <a:spcPct val="90000"/>
              </a:lnSpc>
            </a:pPr>
            <a:endParaRPr lang="en-US" dirty="0">
              <a:solidFill>
                <a:srgbClr val="404040"/>
              </a:solidFill>
              <a:latin typeface="Calibri"/>
            </a:endParaRPr>
          </a:p>
        </p:txBody>
      </p:sp>
      <p:sp>
        <p:nvSpPr>
          <p:cNvPr id="17" name="Rectangle 49"/>
          <p:cNvSpPr/>
          <p:nvPr/>
        </p:nvSpPr>
        <p:spPr bwMode="auto">
          <a:xfrm>
            <a:off x="6246814" y="1618583"/>
            <a:ext cx="3962400" cy="457200"/>
          </a:xfrm>
          <a:custGeom>
            <a:avLst/>
            <a:gdLst>
              <a:gd name="connsiteX0" fmla="*/ 0 w 1905000"/>
              <a:gd name="connsiteY0" fmla="*/ 0 h 931336"/>
              <a:gd name="connsiteX1" fmla="*/ 1905000 w 1905000"/>
              <a:gd name="connsiteY1" fmla="*/ 0 h 931336"/>
              <a:gd name="connsiteX2" fmla="*/ 1905000 w 1905000"/>
              <a:gd name="connsiteY2" fmla="*/ 838200 h 931336"/>
              <a:gd name="connsiteX3" fmla="*/ 1132420 w 1905000"/>
              <a:gd name="connsiteY3" fmla="*/ 838200 h 931336"/>
              <a:gd name="connsiteX4" fmla="*/ 952500 w 1905000"/>
              <a:gd name="connsiteY4" fmla="*/ 931336 h 931336"/>
              <a:gd name="connsiteX5" fmla="*/ 772580 w 1905000"/>
              <a:gd name="connsiteY5" fmla="*/ 838200 h 931336"/>
              <a:gd name="connsiteX6" fmla="*/ 0 w 1905000"/>
              <a:gd name="connsiteY6" fmla="*/ 838200 h 931336"/>
              <a:gd name="connsiteX7" fmla="*/ 0 w 1905000"/>
              <a:gd name="connsiteY7" fmla="*/ 0 h 9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00" h="931336">
                <a:moveTo>
                  <a:pt x="0" y="0"/>
                </a:moveTo>
                <a:lnTo>
                  <a:pt x="1905000" y="0"/>
                </a:lnTo>
                <a:lnTo>
                  <a:pt x="1905000" y="838200"/>
                </a:lnTo>
                <a:lnTo>
                  <a:pt x="1132420" y="838200"/>
                </a:lnTo>
                <a:lnTo>
                  <a:pt x="952500" y="931336"/>
                </a:lnTo>
                <a:lnTo>
                  <a:pt x="772580" y="838200"/>
                </a:lnTo>
                <a:lnTo>
                  <a:pt x="0" y="838200"/>
                </a:lnTo>
                <a:lnTo>
                  <a:pt x="0" y="0"/>
                </a:lnTo>
                <a:close/>
              </a:path>
            </a:pathLst>
          </a:custGeom>
          <a:solidFill>
            <a:schemeClr val="accent4"/>
          </a:solidFill>
          <a:ln>
            <a:solidFill>
              <a:schemeClr val="accent4"/>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ct val="90000"/>
              </a:lnSpc>
            </a:pPr>
            <a:r>
              <a:rPr lang="en-US" b="1" dirty="0">
                <a:solidFill>
                  <a:srgbClr val="FFFFFF"/>
                </a:solidFill>
                <a:latin typeface="Calibri"/>
              </a:rPr>
              <a:t>Release Highlights</a:t>
            </a:r>
            <a:endParaRPr lang="en-US" b="1" dirty="0">
              <a:solidFill>
                <a:srgbClr val="FFFFFF"/>
              </a:solidFill>
              <a:latin typeface="Calibri"/>
            </a:endParaRPr>
          </a:p>
        </p:txBody>
      </p:sp>
      <p:sp>
        <p:nvSpPr>
          <p:cNvPr id="18" name="TextBox 17"/>
          <p:cNvSpPr txBox="1"/>
          <p:nvPr/>
        </p:nvSpPr>
        <p:spPr>
          <a:xfrm>
            <a:off x="6246815" y="2084252"/>
            <a:ext cx="3795799" cy="3636323"/>
          </a:xfrm>
          <a:prstGeom prst="rect">
            <a:avLst/>
          </a:prstGeom>
          <a:noFill/>
        </p:spPr>
        <p:txBody>
          <a:bodyPr wrap="square" lIns="0" tIns="0" rIns="0" bIns="0" rtlCol="0">
            <a:noAutofit/>
          </a:bodyPr>
          <a:lstStyle/>
          <a:p>
            <a:pPr marL="171450">
              <a:lnSpc>
                <a:spcPct val="90000"/>
              </a:lnSpc>
              <a:spcBef>
                <a:spcPts val="400"/>
              </a:spcBef>
              <a:spcAft>
                <a:spcPts val="200"/>
              </a:spcAft>
            </a:pPr>
            <a:r>
              <a:rPr lang="en-US" sz="1200" b="1" dirty="0">
                <a:latin typeface="Calibri" pitchFamily="34" charset="0"/>
              </a:rPr>
              <a:t>Endpoint management convergence</a:t>
            </a:r>
            <a:endParaRPr lang="en-US" sz="1200" b="1" dirty="0">
              <a:solidFill>
                <a:schemeClr val="bg2">
                  <a:lumMod val="50000"/>
                </a:schemeClr>
              </a:solidFill>
              <a:latin typeface="Calibri" pitchFamily="34" charset="0"/>
            </a:endParaRPr>
          </a:p>
          <a:p>
            <a:pPr marL="285750" indent="-114300">
              <a:lnSpc>
                <a:spcPct val="90000"/>
              </a:lnSpc>
              <a:spcAft>
                <a:spcPts val="200"/>
              </a:spcAft>
              <a:buFont typeface="Arial" pitchFamily="34" charset="0"/>
              <a:buChar char="•"/>
            </a:pPr>
            <a:r>
              <a:rPr lang="en-US" sz="1200" dirty="0">
                <a:latin typeface="Calibri" pitchFamily="34" charset="0"/>
              </a:rPr>
              <a:t>Symantec Unified Endpoint Protection integration</a:t>
            </a:r>
          </a:p>
          <a:p>
            <a:pPr marL="374904" lvl="1" indent="-114300">
              <a:lnSpc>
                <a:spcPct val="90000"/>
              </a:lnSpc>
              <a:spcAft>
                <a:spcPts val="200"/>
              </a:spcAft>
              <a:buFont typeface="Arial" pitchFamily="34" charset="0"/>
              <a:buChar char="•"/>
            </a:pPr>
            <a:r>
              <a:rPr lang="en-US" sz="1200" dirty="0">
                <a:latin typeface="Calibri" pitchFamily="34" charset="0"/>
              </a:rPr>
              <a:t>User self-enrollment</a:t>
            </a:r>
          </a:p>
          <a:p>
            <a:pPr marL="374904" lvl="1" indent="-114300">
              <a:lnSpc>
                <a:spcPct val="90000"/>
              </a:lnSpc>
              <a:spcAft>
                <a:spcPts val="200"/>
              </a:spcAft>
              <a:buFont typeface="Arial" pitchFamily="34" charset="0"/>
              <a:buChar char="•"/>
            </a:pPr>
            <a:r>
              <a:rPr lang="en-US" sz="1200" dirty="0">
                <a:latin typeface="Calibri" pitchFamily="34" charset="0"/>
              </a:rPr>
              <a:t>Mobile inventory</a:t>
            </a:r>
          </a:p>
          <a:p>
            <a:pPr marL="374904" lvl="1" indent="-114300">
              <a:lnSpc>
                <a:spcPct val="90000"/>
              </a:lnSpc>
              <a:spcAft>
                <a:spcPts val="200"/>
              </a:spcAft>
              <a:buFont typeface="Arial" pitchFamily="34" charset="0"/>
              <a:buChar char="•"/>
            </a:pPr>
            <a:r>
              <a:rPr lang="en-US" sz="1200" dirty="0">
                <a:latin typeface="Calibri" pitchFamily="34" charset="0"/>
              </a:rPr>
              <a:t>Security configuration visibility</a:t>
            </a:r>
          </a:p>
          <a:p>
            <a:pPr marL="285750" indent="-114300">
              <a:lnSpc>
                <a:spcPct val="90000"/>
              </a:lnSpc>
              <a:spcAft>
                <a:spcPts val="200"/>
              </a:spcAft>
              <a:buFont typeface="Arial" pitchFamily="34" charset="0"/>
              <a:buChar char="•"/>
            </a:pPr>
            <a:r>
              <a:rPr lang="en-US" sz="1200" dirty="0">
                <a:latin typeface="Calibri" pitchFamily="34" charset="0"/>
              </a:rPr>
              <a:t>User-centric search and filter</a:t>
            </a:r>
          </a:p>
          <a:p>
            <a:pPr marL="171450">
              <a:lnSpc>
                <a:spcPct val="90000"/>
              </a:lnSpc>
              <a:spcBef>
                <a:spcPts val="400"/>
              </a:spcBef>
              <a:spcAft>
                <a:spcPts val="200"/>
              </a:spcAft>
            </a:pPr>
            <a:r>
              <a:rPr lang="en-US" sz="1200" b="1" dirty="0">
                <a:latin typeface="Calibri" pitchFamily="34" charset="0"/>
              </a:rPr>
              <a:t>Enhance core value</a:t>
            </a:r>
          </a:p>
          <a:p>
            <a:pPr marL="285750" indent="-114300">
              <a:lnSpc>
                <a:spcPct val="90000"/>
              </a:lnSpc>
              <a:spcAft>
                <a:spcPts val="200"/>
              </a:spcAft>
              <a:buFont typeface="Arial" pitchFamily="34" charset="0"/>
              <a:buChar char="•"/>
            </a:pPr>
            <a:r>
              <a:rPr lang="en-US" sz="1200" dirty="0">
                <a:latin typeface="Calibri" pitchFamily="34" charset="0"/>
              </a:rPr>
              <a:t>New SW licensing compliance tracking</a:t>
            </a:r>
          </a:p>
          <a:p>
            <a:pPr marL="285750" indent="-114300">
              <a:lnSpc>
                <a:spcPct val="90000"/>
              </a:lnSpc>
              <a:spcAft>
                <a:spcPts val="200"/>
              </a:spcAft>
              <a:buFont typeface="Arial" pitchFamily="34" charset="0"/>
              <a:buChar char="•"/>
            </a:pPr>
            <a:r>
              <a:rPr lang="en-US" sz="1200" dirty="0">
                <a:latin typeface="Calibri" pitchFamily="34" charset="0"/>
              </a:rPr>
              <a:t>FIPS support</a:t>
            </a:r>
          </a:p>
          <a:p>
            <a:pPr marL="285750" indent="-114300">
              <a:lnSpc>
                <a:spcPct val="90000"/>
              </a:lnSpc>
              <a:spcAft>
                <a:spcPts val="200"/>
              </a:spcAft>
              <a:buFont typeface="Arial" pitchFamily="34" charset="0"/>
              <a:buChar char="•"/>
            </a:pPr>
            <a:r>
              <a:rPr lang="en-US" sz="1200" dirty="0">
                <a:latin typeface="Calibri" pitchFamily="34" charset="0"/>
              </a:rPr>
              <a:t>Doubled nodes per SMP server</a:t>
            </a:r>
          </a:p>
          <a:p>
            <a:pPr marL="285750" indent="-114300">
              <a:lnSpc>
                <a:spcPct val="90000"/>
              </a:lnSpc>
              <a:spcAft>
                <a:spcPts val="200"/>
              </a:spcAft>
              <a:buFont typeface="Arial" pitchFamily="34" charset="0"/>
              <a:buChar char="•"/>
            </a:pPr>
            <a:r>
              <a:rPr lang="en-US" sz="1200" dirty="0">
                <a:latin typeface="Calibri" pitchFamily="34" charset="0"/>
              </a:rPr>
              <a:t>New </a:t>
            </a:r>
            <a:r>
              <a:rPr lang="en-US" sz="1200" dirty="0">
                <a:latin typeface="Calibri" pitchFamily="34" charset="0"/>
              </a:rPr>
              <a:t>report </a:t>
            </a:r>
            <a:r>
              <a:rPr lang="en-US" sz="1200" dirty="0">
                <a:latin typeface="Calibri" pitchFamily="34" charset="0"/>
              </a:rPr>
              <a:t>save option</a:t>
            </a:r>
            <a:endParaRPr lang="en-US" sz="1200" dirty="0">
              <a:latin typeface="Calibri" pitchFamily="34" charset="0"/>
            </a:endParaRPr>
          </a:p>
          <a:p>
            <a:pPr marL="285750" indent="-114300">
              <a:lnSpc>
                <a:spcPct val="90000"/>
              </a:lnSpc>
              <a:spcAft>
                <a:spcPts val="200"/>
              </a:spcAft>
              <a:buFont typeface="Arial" pitchFamily="34" charset="0"/>
              <a:buChar char="•"/>
            </a:pPr>
            <a:r>
              <a:rPr lang="en-US" sz="1200" dirty="0">
                <a:latin typeface="Calibri" pitchFamily="34" charset="0"/>
              </a:rPr>
              <a:t>Agent plugin version tracking in Agent Health</a:t>
            </a:r>
          </a:p>
          <a:p>
            <a:pPr marL="285750" indent="-114300">
              <a:lnSpc>
                <a:spcPct val="90000"/>
              </a:lnSpc>
              <a:spcAft>
                <a:spcPts val="200"/>
              </a:spcAft>
              <a:buFont typeface="Arial" pitchFamily="34" charset="0"/>
              <a:buChar char="•"/>
            </a:pPr>
            <a:r>
              <a:rPr lang="en-US" sz="1200" dirty="0">
                <a:latin typeface="Calibri" pitchFamily="34" charset="0"/>
              </a:rPr>
              <a:t>Increased filtering options</a:t>
            </a:r>
            <a:endParaRPr lang="en-US" sz="1200" dirty="0">
              <a:latin typeface="Calibri" pitchFamily="34" charset="0"/>
            </a:endParaRPr>
          </a:p>
          <a:p>
            <a:pPr marL="285750" indent="-114300">
              <a:lnSpc>
                <a:spcPct val="90000"/>
              </a:lnSpc>
              <a:spcAft>
                <a:spcPts val="200"/>
              </a:spcAft>
              <a:buFont typeface="Arial" pitchFamily="34" charset="0"/>
              <a:buChar char="•"/>
            </a:pPr>
            <a:r>
              <a:rPr lang="en-US" sz="1200" dirty="0">
                <a:latin typeface="Calibri" pitchFamily="34" charset="0"/>
              </a:rPr>
              <a:t>SW install reboot control</a:t>
            </a:r>
          </a:p>
          <a:p>
            <a:pPr marL="285750" indent="-114300">
              <a:lnSpc>
                <a:spcPct val="90000"/>
              </a:lnSpc>
              <a:spcAft>
                <a:spcPts val="200"/>
              </a:spcAft>
              <a:buFont typeface="Arial" pitchFamily="34" charset="0"/>
              <a:buChar char="•"/>
            </a:pPr>
            <a:r>
              <a:rPr lang="en-US" sz="1200" dirty="0">
                <a:latin typeface="Calibri" pitchFamily="34" charset="0"/>
              </a:rPr>
              <a:t>Application metering – UEFI secure boot support</a:t>
            </a:r>
          </a:p>
          <a:p>
            <a:pPr marL="285750" indent="-114300">
              <a:lnSpc>
                <a:spcPct val="90000"/>
              </a:lnSpc>
              <a:spcAft>
                <a:spcPts val="200"/>
              </a:spcAft>
              <a:buFont typeface="Arial" pitchFamily="34" charset="0"/>
              <a:buChar char="•"/>
            </a:pPr>
            <a:r>
              <a:rPr lang="en-US" sz="1200" dirty="0">
                <a:latin typeface="Calibri" pitchFamily="34" charset="0"/>
              </a:rPr>
              <a:t>Internet-based help system</a:t>
            </a:r>
          </a:p>
          <a:p>
            <a:pPr marL="171450">
              <a:lnSpc>
                <a:spcPct val="90000"/>
              </a:lnSpc>
              <a:spcBef>
                <a:spcPts val="400"/>
              </a:spcBef>
              <a:spcAft>
                <a:spcPts val="200"/>
              </a:spcAft>
            </a:pPr>
            <a:r>
              <a:rPr lang="en-US" sz="1200" b="1" dirty="0">
                <a:latin typeface="Calibri" pitchFamily="34" charset="0"/>
              </a:rPr>
              <a:t>Platforms  </a:t>
            </a:r>
            <a:r>
              <a:rPr lang="en-US" sz="1200" dirty="0">
                <a:latin typeface="Calibri" pitchFamily="34" charset="0"/>
              </a:rPr>
              <a:t>Windows 10, OS X 10.11, RHEL 6.6, 7, 7.1, SLES 11 SP3, 12, Android, </a:t>
            </a:r>
            <a:r>
              <a:rPr lang="en-US" sz="1200" dirty="0">
                <a:latin typeface="Calibri" pitchFamily="34" charset="0"/>
              </a:rPr>
              <a:t>iOS</a:t>
            </a:r>
            <a:endParaRPr lang="en-US" sz="1200" dirty="0">
              <a:latin typeface="Calibri" pitchFamily="34" charset="0"/>
            </a:endParaRPr>
          </a:p>
          <a:p>
            <a:pPr indent="166688" algn="ctr" fontAlgn="base">
              <a:spcBef>
                <a:spcPts val="600"/>
              </a:spcBef>
              <a:spcAft>
                <a:spcPct val="30000"/>
              </a:spcAft>
              <a:buClr>
                <a:schemeClr val="hlink"/>
              </a:buClr>
              <a:defRPr/>
            </a:pPr>
            <a:r>
              <a:rPr lang="en-US" sz="1200" dirty="0"/>
              <a:t>Ship Date: March 7, 2016</a:t>
            </a:r>
            <a:endParaRPr lang="en-US" sz="1200" dirty="0"/>
          </a:p>
          <a:p>
            <a:pPr algn="ctr" fontAlgn="base">
              <a:spcBef>
                <a:spcPct val="0"/>
              </a:spcBef>
              <a:spcAft>
                <a:spcPct val="30000"/>
              </a:spcAft>
              <a:buClr>
                <a:schemeClr val="hlink"/>
              </a:buClr>
              <a:defRPr/>
            </a:pPr>
            <a:endParaRPr lang="en-GB" sz="1200" dirty="0"/>
          </a:p>
        </p:txBody>
      </p:sp>
      <p:cxnSp>
        <p:nvCxnSpPr>
          <p:cNvPr id="28" name="Straight Connector 27"/>
          <p:cNvCxnSpPr/>
          <p:nvPr/>
        </p:nvCxnSpPr>
        <p:spPr>
          <a:xfrm>
            <a:off x="2103027" y="1295400"/>
            <a:ext cx="7728643" cy="0"/>
          </a:xfrm>
          <a:prstGeom prst="line">
            <a:avLst/>
          </a:prstGeom>
          <a:ln cap="rnd"/>
          <a:effectLst>
            <a:glow rad="228600">
              <a:schemeClr val="accent6">
                <a:satMod val="175000"/>
                <a:alpha val="40000"/>
              </a:schemeClr>
            </a:glow>
            <a:outerShdw blurRad="40000" dist="20000" dir="5400000" rotWithShape="0">
              <a:srgbClr val="000000">
                <a:alpha val="38000"/>
              </a:srgbClr>
            </a:outerShdw>
          </a:effectLst>
        </p:spPr>
        <p:style>
          <a:lnRef idx="2">
            <a:schemeClr val="accent4"/>
          </a:lnRef>
          <a:fillRef idx="0">
            <a:schemeClr val="accent4"/>
          </a:fillRef>
          <a:effectRef idx="1">
            <a:schemeClr val="accent4"/>
          </a:effectRef>
          <a:fontRef idx="minor">
            <a:schemeClr val="tx1"/>
          </a:fontRef>
        </p:style>
      </p:cxnSp>
      <p:sp>
        <p:nvSpPr>
          <p:cNvPr id="19" name="Footer Placeholder 2"/>
          <p:cNvSpPr>
            <a:spLocks noGrp="1"/>
          </p:cNvSpPr>
          <p:nvPr>
            <p:ph type="ftr" sz="quarter" idx="11"/>
          </p:nvPr>
        </p:nvSpPr>
        <p:spPr>
          <a:xfrm>
            <a:off x="1979612" y="6172200"/>
            <a:ext cx="2274421" cy="457200"/>
          </a:xfrm>
        </p:spPr>
        <p:txBody>
          <a:bodyPr/>
          <a:lstStyle/>
          <a:p>
            <a:r>
              <a:rPr lang="en-US" dirty="0" smtClean="0"/>
              <a:t>Copyright © 2016 Symantec Corporation</a:t>
            </a:r>
          </a:p>
          <a:p>
            <a:r>
              <a:rPr lang="en-US" dirty="0" smtClean="0"/>
              <a:t>Valid through 31OCT2016</a:t>
            </a:r>
          </a:p>
          <a:p>
            <a:r>
              <a:rPr lang="en-US" dirty="0" smtClean="0"/>
              <a:t> </a:t>
            </a:r>
            <a:endParaRPr lang="en-US" dirty="0"/>
          </a:p>
        </p:txBody>
      </p:sp>
      <p:grpSp>
        <p:nvGrpSpPr>
          <p:cNvPr id="20" name="Group 19"/>
          <p:cNvGrpSpPr/>
          <p:nvPr/>
        </p:nvGrpSpPr>
        <p:grpSpPr>
          <a:xfrm>
            <a:off x="4271791" y="6172200"/>
            <a:ext cx="4329098" cy="457200"/>
            <a:chOff x="2749379" y="6172200"/>
            <a:chExt cx="4329098" cy="457200"/>
          </a:xfrm>
        </p:grpSpPr>
        <p:sp>
          <p:nvSpPr>
            <p:cNvPr id="21" name="Rounded Rectangle 20"/>
            <p:cNvSpPr/>
            <p:nvPr/>
          </p:nvSpPr>
          <p:spPr bwMode="auto">
            <a:xfrm>
              <a:off x="2749379" y="6172200"/>
              <a:ext cx="4329098" cy="381000"/>
            </a:xfrm>
            <a:prstGeom prst="roundRect">
              <a:avLst/>
            </a:prstGeom>
            <a:solidFill>
              <a:schemeClr val="tx1"/>
            </a:solidFill>
            <a:ln w="19050" cap="flat" cmpd="sng" algn="ctr">
              <a:solidFill>
                <a:schemeClr val="accent1">
                  <a:lumMod val="75000"/>
                </a:schemeClr>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b="1" dirty="0">
                <a:solidFill>
                  <a:schemeClr val="bg1"/>
                </a:solidFill>
              </a:endParaRPr>
            </a:p>
          </p:txBody>
        </p:sp>
        <p:sp>
          <p:nvSpPr>
            <p:cNvPr id="22" name="TextBox 21"/>
            <p:cNvSpPr txBox="1"/>
            <p:nvPr/>
          </p:nvSpPr>
          <p:spPr>
            <a:xfrm>
              <a:off x="2811277" y="6324600"/>
              <a:ext cx="990600" cy="304800"/>
            </a:xfrm>
            <a:prstGeom prst="rect">
              <a:avLst/>
            </a:prstGeom>
            <a:noFill/>
          </p:spPr>
          <p:txBody>
            <a:bodyPr wrap="none" lIns="0" tIns="0" rIns="0" bIns="0" rtlCol="0">
              <a:noAutofit/>
            </a:bodyPr>
            <a:lstStyle/>
            <a:p>
              <a:pPr>
                <a:lnSpc>
                  <a:spcPct val="90000"/>
                </a:lnSpc>
              </a:pPr>
              <a:r>
                <a:rPr lang="en-US" sz="1200" dirty="0">
                  <a:solidFill>
                    <a:srgbClr val="FFFFFF"/>
                  </a:solidFill>
                  <a:latin typeface="Calibri"/>
                </a:rPr>
                <a:t>Release Status</a:t>
              </a:r>
              <a:endParaRPr lang="en-US" sz="1200" dirty="0">
                <a:solidFill>
                  <a:srgbClr val="FFFFFF"/>
                </a:solidFill>
                <a:latin typeface="Calibri"/>
              </a:endParaRPr>
            </a:p>
          </p:txBody>
        </p:sp>
        <p:sp>
          <p:nvSpPr>
            <p:cNvPr id="23" name="Rectangle 22"/>
            <p:cNvSpPr/>
            <p:nvPr/>
          </p:nvSpPr>
          <p:spPr bwMode="auto">
            <a:xfrm>
              <a:off x="4113806" y="6248400"/>
              <a:ext cx="1313630" cy="228600"/>
            </a:xfrm>
            <a:prstGeom prst="rect">
              <a:avLst/>
            </a:prstGeom>
            <a:solidFill>
              <a:schemeClr val="accent4"/>
            </a:solidFill>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ct val="90000"/>
                </a:lnSpc>
              </a:pPr>
              <a:r>
                <a:rPr lang="en-US" sz="1200" b="1" dirty="0">
                  <a:solidFill>
                    <a:srgbClr val="FFFFFF"/>
                  </a:solidFill>
                  <a:latin typeface="Calibri"/>
                </a:rPr>
                <a:t>Shipped</a:t>
              </a:r>
              <a:endParaRPr lang="en-US" sz="1200" b="1" dirty="0">
                <a:solidFill>
                  <a:srgbClr val="FFFFFF"/>
                </a:solidFill>
                <a:latin typeface="Calibri"/>
              </a:endParaRPr>
            </a:p>
          </p:txBody>
        </p:sp>
        <p:sp>
          <p:nvSpPr>
            <p:cNvPr id="34" name="Rectangle 33"/>
            <p:cNvSpPr/>
            <p:nvPr/>
          </p:nvSpPr>
          <p:spPr bwMode="auto">
            <a:xfrm>
              <a:off x="5655103" y="6248400"/>
              <a:ext cx="1266067" cy="228600"/>
            </a:xfrm>
            <a:prstGeom prst="rect">
              <a:avLst/>
            </a:prstGeom>
            <a:solidFill>
              <a:schemeClr val="accent3"/>
            </a:solidFill>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ct val="90000"/>
                </a:lnSpc>
              </a:pPr>
              <a:r>
                <a:rPr lang="en-US" sz="1200" b="1" dirty="0">
                  <a:solidFill>
                    <a:srgbClr val="FFFFFF"/>
                  </a:solidFill>
                  <a:latin typeface="Calibri"/>
                </a:rPr>
                <a:t>Execution</a:t>
              </a:r>
              <a:endParaRPr lang="en-US" sz="1200" b="1" dirty="0">
                <a:solidFill>
                  <a:srgbClr val="FFFFFF"/>
                </a:solidFill>
                <a:latin typeface="Calibri"/>
              </a:endParaRPr>
            </a:p>
          </p:txBody>
        </p:sp>
      </p:grpSp>
      <p:grpSp>
        <p:nvGrpSpPr>
          <p:cNvPr id="27" name="Group 26"/>
          <p:cNvGrpSpPr/>
          <p:nvPr/>
        </p:nvGrpSpPr>
        <p:grpSpPr>
          <a:xfrm>
            <a:off x="9904413" y="228600"/>
            <a:ext cx="571649" cy="762000"/>
            <a:chOff x="427545" y="4419600"/>
            <a:chExt cx="571649" cy="762000"/>
          </a:xfrm>
        </p:grpSpPr>
        <p:sp>
          <p:nvSpPr>
            <p:cNvPr id="29" name="Oval 28"/>
            <p:cNvSpPr/>
            <p:nvPr/>
          </p:nvSpPr>
          <p:spPr>
            <a:xfrm>
              <a:off x="427545" y="4419600"/>
              <a:ext cx="571649" cy="762000"/>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0" name="Picture 29" descr="on-pre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293" y="4533900"/>
              <a:ext cx="400154" cy="533400"/>
            </a:xfrm>
            <a:prstGeom prst="rect">
              <a:avLst/>
            </a:prstGeom>
          </p:spPr>
        </p:pic>
      </p:grpSp>
    </p:spTree>
    <p:extLst>
      <p:ext uri="{BB962C8B-B14F-4D97-AF65-F5344CB8AC3E}">
        <p14:creationId xmlns:p14="http://schemas.microsoft.com/office/powerpoint/2010/main" val="1758743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D88F0F9-74A8-45E4-B405-052EDB68E8BD}" type="slidenum">
              <a:rPr lang="en-US" smtClean="0"/>
              <a:pPr/>
              <a:t>5</a:t>
            </a:fld>
            <a:endParaRPr lang="en-US" dirty="0"/>
          </a:p>
        </p:txBody>
      </p:sp>
      <p:sp>
        <p:nvSpPr>
          <p:cNvPr id="9" name="TextBox 8"/>
          <p:cNvSpPr txBox="1"/>
          <p:nvPr/>
        </p:nvSpPr>
        <p:spPr>
          <a:xfrm>
            <a:off x="810371" y="6507238"/>
            <a:ext cx="914400" cy="914400"/>
          </a:xfrm>
          <a:prstGeom prst="rect">
            <a:avLst/>
          </a:prstGeom>
          <a:noFill/>
        </p:spPr>
        <p:txBody>
          <a:bodyPr wrap="none" lIns="0" tIns="0" rIns="0" bIns="0" rtlCol="0">
            <a:noAutofit/>
          </a:bodyPr>
          <a:lstStyle/>
          <a:p>
            <a:pPr>
              <a:lnSpc>
                <a:spcPct val="90000"/>
              </a:lnSpc>
            </a:pPr>
            <a:endParaRPr lang="en-US" dirty="0"/>
          </a:p>
        </p:txBody>
      </p:sp>
      <p:grpSp>
        <p:nvGrpSpPr>
          <p:cNvPr id="8" name="Group 7"/>
          <p:cNvGrpSpPr/>
          <p:nvPr/>
        </p:nvGrpSpPr>
        <p:grpSpPr>
          <a:xfrm>
            <a:off x="610951" y="616279"/>
            <a:ext cx="10966922" cy="5791642"/>
            <a:chOff x="610951" y="600425"/>
            <a:chExt cx="10966922" cy="5791642"/>
          </a:xfrm>
        </p:grpSpPr>
        <p:grpSp>
          <p:nvGrpSpPr>
            <p:cNvPr id="42" name="Group 41"/>
            <p:cNvGrpSpPr/>
            <p:nvPr/>
          </p:nvGrpSpPr>
          <p:grpSpPr>
            <a:xfrm>
              <a:off x="3784541" y="600425"/>
              <a:ext cx="4622446" cy="4622445"/>
              <a:chOff x="3783191" y="311355"/>
              <a:chExt cx="4622446" cy="4622445"/>
            </a:xfrm>
          </p:grpSpPr>
          <p:grpSp>
            <p:nvGrpSpPr>
              <p:cNvPr id="12" name="Group 11"/>
              <p:cNvGrpSpPr/>
              <p:nvPr/>
            </p:nvGrpSpPr>
            <p:grpSpPr>
              <a:xfrm>
                <a:off x="3783191" y="311355"/>
                <a:ext cx="4622446" cy="4622445"/>
                <a:chOff x="381000" y="304800"/>
                <a:chExt cx="2372045" cy="2372045"/>
              </a:xfrm>
            </p:grpSpPr>
            <p:sp>
              <p:nvSpPr>
                <p:cNvPr id="15" name="Freeform 22"/>
                <p:cNvSpPr>
                  <a:spLocks/>
                </p:cNvSpPr>
                <p:nvPr/>
              </p:nvSpPr>
              <p:spPr bwMode="auto">
                <a:xfrm>
                  <a:off x="381000" y="304800"/>
                  <a:ext cx="2372045" cy="2372045"/>
                </a:xfrm>
                <a:custGeom>
                  <a:avLst/>
                  <a:gdLst>
                    <a:gd name="T0" fmla="*/ 4354 w 7900"/>
                    <a:gd name="T1" fmla="*/ 20 h 7901"/>
                    <a:gd name="T2" fmla="*/ 4937 w 7900"/>
                    <a:gd name="T3" fmla="*/ 124 h 7901"/>
                    <a:gd name="T4" fmla="*/ 5488 w 7900"/>
                    <a:gd name="T5" fmla="*/ 310 h 7901"/>
                    <a:gd name="T6" fmla="*/ 5998 w 7900"/>
                    <a:gd name="T7" fmla="*/ 572 h 7901"/>
                    <a:gd name="T8" fmla="*/ 6463 w 7900"/>
                    <a:gd name="T9" fmla="*/ 902 h 7901"/>
                    <a:gd name="T10" fmla="*/ 6874 w 7900"/>
                    <a:gd name="T11" fmla="*/ 1294 h 7901"/>
                    <a:gd name="T12" fmla="*/ 7225 w 7900"/>
                    <a:gd name="T13" fmla="*/ 1742 h 7901"/>
                    <a:gd name="T14" fmla="*/ 7511 w 7900"/>
                    <a:gd name="T15" fmla="*/ 2237 h 7901"/>
                    <a:gd name="T16" fmla="*/ 7722 w 7900"/>
                    <a:gd name="T17" fmla="*/ 2776 h 7901"/>
                    <a:gd name="T18" fmla="*/ 7855 w 7900"/>
                    <a:gd name="T19" fmla="*/ 3349 h 7901"/>
                    <a:gd name="T20" fmla="*/ 7900 w 7900"/>
                    <a:gd name="T21" fmla="*/ 3951 h 7901"/>
                    <a:gd name="T22" fmla="*/ 7855 w 7900"/>
                    <a:gd name="T23" fmla="*/ 4552 h 7901"/>
                    <a:gd name="T24" fmla="*/ 7722 w 7900"/>
                    <a:gd name="T25" fmla="*/ 5125 h 7901"/>
                    <a:gd name="T26" fmla="*/ 7511 w 7900"/>
                    <a:gd name="T27" fmla="*/ 5663 h 7901"/>
                    <a:gd name="T28" fmla="*/ 7225 w 7900"/>
                    <a:gd name="T29" fmla="*/ 6159 h 7901"/>
                    <a:gd name="T30" fmla="*/ 6874 w 7900"/>
                    <a:gd name="T31" fmla="*/ 6607 h 7901"/>
                    <a:gd name="T32" fmla="*/ 6463 w 7900"/>
                    <a:gd name="T33" fmla="*/ 6999 h 7901"/>
                    <a:gd name="T34" fmla="*/ 5998 w 7900"/>
                    <a:gd name="T35" fmla="*/ 7329 h 7901"/>
                    <a:gd name="T36" fmla="*/ 5488 w 7900"/>
                    <a:gd name="T37" fmla="*/ 7590 h 7901"/>
                    <a:gd name="T38" fmla="*/ 4937 w 7900"/>
                    <a:gd name="T39" fmla="*/ 7777 h 7901"/>
                    <a:gd name="T40" fmla="*/ 4354 w 7900"/>
                    <a:gd name="T41" fmla="*/ 7881 h 7901"/>
                    <a:gd name="T42" fmla="*/ 3746 w 7900"/>
                    <a:gd name="T43" fmla="*/ 7896 h 7901"/>
                    <a:gd name="T44" fmla="*/ 3154 w 7900"/>
                    <a:gd name="T45" fmla="*/ 7820 h 7901"/>
                    <a:gd name="T46" fmla="*/ 2592 w 7900"/>
                    <a:gd name="T47" fmla="*/ 7661 h 7901"/>
                    <a:gd name="T48" fmla="*/ 2067 w 7900"/>
                    <a:gd name="T49" fmla="*/ 7424 h 7901"/>
                    <a:gd name="T50" fmla="*/ 1587 w 7900"/>
                    <a:gd name="T51" fmla="*/ 7116 h 7901"/>
                    <a:gd name="T52" fmla="*/ 1157 w 7900"/>
                    <a:gd name="T53" fmla="*/ 6744 h 7901"/>
                    <a:gd name="T54" fmla="*/ 785 w 7900"/>
                    <a:gd name="T55" fmla="*/ 6314 h 7901"/>
                    <a:gd name="T56" fmla="*/ 477 w 7900"/>
                    <a:gd name="T57" fmla="*/ 5833 h 7901"/>
                    <a:gd name="T58" fmla="*/ 240 w 7900"/>
                    <a:gd name="T59" fmla="*/ 5309 h 7901"/>
                    <a:gd name="T60" fmla="*/ 81 w 7900"/>
                    <a:gd name="T61" fmla="*/ 4747 h 7901"/>
                    <a:gd name="T62" fmla="*/ 5 w 7900"/>
                    <a:gd name="T63" fmla="*/ 4153 h 7901"/>
                    <a:gd name="T64" fmla="*/ 20 w 7900"/>
                    <a:gd name="T65" fmla="*/ 3547 h 7901"/>
                    <a:gd name="T66" fmla="*/ 124 w 7900"/>
                    <a:gd name="T67" fmla="*/ 2963 h 7901"/>
                    <a:gd name="T68" fmla="*/ 310 w 7900"/>
                    <a:gd name="T69" fmla="*/ 2413 h 7901"/>
                    <a:gd name="T70" fmla="*/ 572 w 7900"/>
                    <a:gd name="T71" fmla="*/ 1902 h 7901"/>
                    <a:gd name="T72" fmla="*/ 902 w 7900"/>
                    <a:gd name="T73" fmla="*/ 1438 h 7901"/>
                    <a:gd name="T74" fmla="*/ 1294 w 7900"/>
                    <a:gd name="T75" fmla="*/ 1026 h 7901"/>
                    <a:gd name="T76" fmla="*/ 1742 w 7900"/>
                    <a:gd name="T77" fmla="*/ 675 h 7901"/>
                    <a:gd name="T78" fmla="*/ 2237 w 7900"/>
                    <a:gd name="T79" fmla="*/ 390 h 7901"/>
                    <a:gd name="T80" fmla="*/ 2776 w 7900"/>
                    <a:gd name="T81" fmla="*/ 177 h 7901"/>
                    <a:gd name="T82" fmla="*/ 3349 w 7900"/>
                    <a:gd name="T83" fmla="*/ 46 h 7901"/>
                    <a:gd name="T84" fmla="*/ 3950 w 7900"/>
                    <a:gd name="T85" fmla="*/ 0 h 7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00" h="7901">
                      <a:moveTo>
                        <a:pt x="3950" y="0"/>
                      </a:moveTo>
                      <a:lnTo>
                        <a:pt x="4153" y="5"/>
                      </a:lnTo>
                      <a:lnTo>
                        <a:pt x="4354" y="20"/>
                      </a:lnTo>
                      <a:lnTo>
                        <a:pt x="4552" y="46"/>
                      </a:lnTo>
                      <a:lnTo>
                        <a:pt x="4746" y="81"/>
                      </a:lnTo>
                      <a:lnTo>
                        <a:pt x="4937" y="124"/>
                      </a:lnTo>
                      <a:lnTo>
                        <a:pt x="5125" y="177"/>
                      </a:lnTo>
                      <a:lnTo>
                        <a:pt x="5308" y="240"/>
                      </a:lnTo>
                      <a:lnTo>
                        <a:pt x="5488" y="310"/>
                      </a:lnTo>
                      <a:lnTo>
                        <a:pt x="5662" y="390"/>
                      </a:lnTo>
                      <a:lnTo>
                        <a:pt x="5833" y="477"/>
                      </a:lnTo>
                      <a:lnTo>
                        <a:pt x="5998" y="572"/>
                      </a:lnTo>
                      <a:lnTo>
                        <a:pt x="6159" y="675"/>
                      </a:lnTo>
                      <a:lnTo>
                        <a:pt x="6314" y="785"/>
                      </a:lnTo>
                      <a:lnTo>
                        <a:pt x="6463" y="902"/>
                      </a:lnTo>
                      <a:lnTo>
                        <a:pt x="6605" y="1026"/>
                      </a:lnTo>
                      <a:lnTo>
                        <a:pt x="6743" y="1157"/>
                      </a:lnTo>
                      <a:lnTo>
                        <a:pt x="6874" y="1294"/>
                      </a:lnTo>
                      <a:lnTo>
                        <a:pt x="6998" y="1438"/>
                      </a:lnTo>
                      <a:lnTo>
                        <a:pt x="7115" y="1587"/>
                      </a:lnTo>
                      <a:lnTo>
                        <a:pt x="7225" y="1742"/>
                      </a:lnTo>
                      <a:lnTo>
                        <a:pt x="7328" y="1902"/>
                      </a:lnTo>
                      <a:lnTo>
                        <a:pt x="7423" y="2067"/>
                      </a:lnTo>
                      <a:lnTo>
                        <a:pt x="7511" y="2237"/>
                      </a:lnTo>
                      <a:lnTo>
                        <a:pt x="7589" y="2413"/>
                      </a:lnTo>
                      <a:lnTo>
                        <a:pt x="7661" y="2592"/>
                      </a:lnTo>
                      <a:lnTo>
                        <a:pt x="7722" y="2776"/>
                      </a:lnTo>
                      <a:lnTo>
                        <a:pt x="7776" y="2963"/>
                      </a:lnTo>
                      <a:lnTo>
                        <a:pt x="7820" y="3154"/>
                      </a:lnTo>
                      <a:lnTo>
                        <a:pt x="7855" y="3349"/>
                      </a:lnTo>
                      <a:lnTo>
                        <a:pt x="7880" y="3547"/>
                      </a:lnTo>
                      <a:lnTo>
                        <a:pt x="7895" y="3748"/>
                      </a:lnTo>
                      <a:lnTo>
                        <a:pt x="7900" y="3951"/>
                      </a:lnTo>
                      <a:lnTo>
                        <a:pt x="7895" y="4153"/>
                      </a:lnTo>
                      <a:lnTo>
                        <a:pt x="7880" y="4354"/>
                      </a:lnTo>
                      <a:lnTo>
                        <a:pt x="7855" y="4552"/>
                      </a:lnTo>
                      <a:lnTo>
                        <a:pt x="7820" y="4747"/>
                      </a:lnTo>
                      <a:lnTo>
                        <a:pt x="7776" y="4938"/>
                      </a:lnTo>
                      <a:lnTo>
                        <a:pt x="7722" y="5125"/>
                      </a:lnTo>
                      <a:lnTo>
                        <a:pt x="7661" y="5309"/>
                      </a:lnTo>
                      <a:lnTo>
                        <a:pt x="7589" y="5488"/>
                      </a:lnTo>
                      <a:lnTo>
                        <a:pt x="7511" y="5663"/>
                      </a:lnTo>
                      <a:lnTo>
                        <a:pt x="7423" y="5833"/>
                      </a:lnTo>
                      <a:lnTo>
                        <a:pt x="7328" y="5999"/>
                      </a:lnTo>
                      <a:lnTo>
                        <a:pt x="7225" y="6159"/>
                      </a:lnTo>
                      <a:lnTo>
                        <a:pt x="7115" y="6314"/>
                      </a:lnTo>
                      <a:lnTo>
                        <a:pt x="6998" y="6463"/>
                      </a:lnTo>
                      <a:lnTo>
                        <a:pt x="6874" y="6607"/>
                      </a:lnTo>
                      <a:lnTo>
                        <a:pt x="6743" y="6744"/>
                      </a:lnTo>
                      <a:lnTo>
                        <a:pt x="6605" y="6874"/>
                      </a:lnTo>
                      <a:lnTo>
                        <a:pt x="6463" y="6999"/>
                      </a:lnTo>
                      <a:lnTo>
                        <a:pt x="6314" y="7116"/>
                      </a:lnTo>
                      <a:lnTo>
                        <a:pt x="6159" y="7226"/>
                      </a:lnTo>
                      <a:lnTo>
                        <a:pt x="5998" y="7329"/>
                      </a:lnTo>
                      <a:lnTo>
                        <a:pt x="5833" y="7424"/>
                      </a:lnTo>
                      <a:lnTo>
                        <a:pt x="5662" y="7511"/>
                      </a:lnTo>
                      <a:lnTo>
                        <a:pt x="5488" y="7590"/>
                      </a:lnTo>
                      <a:lnTo>
                        <a:pt x="5308" y="7661"/>
                      </a:lnTo>
                      <a:lnTo>
                        <a:pt x="5125" y="7724"/>
                      </a:lnTo>
                      <a:lnTo>
                        <a:pt x="4937" y="7777"/>
                      </a:lnTo>
                      <a:lnTo>
                        <a:pt x="4746" y="7820"/>
                      </a:lnTo>
                      <a:lnTo>
                        <a:pt x="4552" y="7855"/>
                      </a:lnTo>
                      <a:lnTo>
                        <a:pt x="4354" y="7881"/>
                      </a:lnTo>
                      <a:lnTo>
                        <a:pt x="4153" y="7896"/>
                      </a:lnTo>
                      <a:lnTo>
                        <a:pt x="3950" y="7901"/>
                      </a:lnTo>
                      <a:lnTo>
                        <a:pt x="3746" y="7896"/>
                      </a:lnTo>
                      <a:lnTo>
                        <a:pt x="3546" y="7881"/>
                      </a:lnTo>
                      <a:lnTo>
                        <a:pt x="3349" y="7855"/>
                      </a:lnTo>
                      <a:lnTo>
                        <a:pt x="3154" y="7820"/>
                      </a:lnTo>
                      <a:lnTo>
                        <a:pt x="2963" y="7777"/>
                      </a:lnTo>
                      <a:lnTo>
                        <a:pt x="2776" y="7724"/>
                      </a:lnTo>
                      <a:lnTo>
                        <a:pt x="2592" y="7661"/>
                      </a:lnTo>
                      <a:lnTo>
                        <a:pt x="2413" y="7590"/>
                      </a:lnTo>
                      <a:lnTo>
                        <a:pt x="2237" y="7511"/>
                      </a:lnTo>
                      <a:lnTo>
                        <a:pt x="2067" y="7424"/>
                      </a:lnTo>
                      <a:lnTo>
                        <a:pt x="1902" y="7329"/>
                      </a:lnTo>
                      <a:lnTo>
                        <a:pt x="1742" y="7226"/>
                      </a:lnTo>
                      <a:lnTo>
                        <a:pt x="1587" y="7116"/>
                      </a:lnTo>
                      <a:lnTo>
                        <a:pt x="1438" y="6999"/>
                      </a:lnTo>
                      <a:lnTo>
                        <a:pt x="1294" y="6874"/>
                      </a:lnTo>
                      <a:lnTo>
                        <a:pt x="1157" y="6744"/>
                      </a:lnTo>
                      <a:lnTo>
                        <a:pt x="1026" y="6607"/>
                      </a:lnTo>
                      <a:lnTo>
                        <a:pt x="902" y="6463"/>
                      </a:lnTo>
                      <a:lnTo>
                        <a:pt x="785" y="6314"/>
                      </a:lnTo>
                      <a:lnTo>
                        <a:pt x="675" y="6159"/>
                      </a:lnTo>
                      <a:lnTo>
                        <a:pt x="572" y="5999"/>
                      </a:lnTo>
                      <a:lnTo>
                        <a:pt x="477" y="5833"/>
                      </a:lnTo>
                      <a:lnTo>
                        <a:pt x="390" y="5663"/>
                      </a:lnTo>
                      <a:lnTo>
                        <a:pt x="310" y="5488"/>
                      </a:lnTo>
                      <a:lnTo>
                        <a:pt x="240" y="5309"/>
                      </a:lnTo>
                      <a:lnTo>
                        <a:pt x="177" y="5125"/>
                      </a:lnTo>
                      <a:lnTo>
                        <a:pt x="124" y="4938"/>
                      </a:lnTo>
                      <a:lnTo>
                        <a:pt x="81" y="4747"/>
                      </a:lnTo>
                      <a:lnTo>
                        <a:pt x="46" y="4552"/>
                      </a:lnTo>
                      <a:lnTo>
                        <a:pt x="20" y="4354"/>
                      </a:lnTo>
                      <a:lnTo>
                        <a:pt x="5" y="4153"/>
                      </a:lnTo>
                      <a:lnTo>
                        <a:pt x="0" y="3951"/>
                      </a:lnTo>
                      <a:lnTo>
                        <a:pt x="5" y="3748"/>
                      </a:lnTo>
                      <a:lnTo>
                        <a:pt x="20" y="3547"/>
                      </a:lnTo>
                      <a:lnTo>
                        <a:pt x="46" y="3349"/>
                      </a:lnTo>
                      <a:lnTo>
                        <a:pt x="81" y="3154"/>
                      </a:lnTo>
                      <a:lnTo>
                        <a:pt x="124" y="2963"/>
                      </a:lnTo>
                      <a:lnTo>
                        <a:pt x="177" y="2776"/>
                      </a:lnTo>
                      <a:lnTo>
                        <a:pt x="240" y="2592"/>
                      </a:lnTo>
                      <a:lnTo>
                        <a:pt x="310" y="2413"/>
                      </a:lnTo>
                      <a:lnTo>
                        <a:pt x="390" y="2237"/>
                      </a:lnTo>
                      <a:lnTo>
                        <a:pt x="477" y="2067"/>
                      </a:lnTo>
                      <a:lnTo>
                        <a:pt x="572" y="1902"/>
                      </a:lnTo>
                      <a:lnTo>
                        <a:pt x="675" y="1742"/>
                      </a:lnTo>
                      <a:lnTo>
                        <a:pt x="785" y="1587"/>
                      </a:lnTo>
                      <a:lnTo>
                        <a:pt x="902" y="1438"/>
                      </a:lnTo>
                      <a:lnTo>
                        <a:pt x="1026" y="1294"/>
                      </a:lnTo>
                      <a:lnTo>
                        <a:pt x="1157" y="1157"/>
                      </a:lnTo>
                      <a:lnTo>
                        <a:pt x="1294" y="1026"/>
                      </a:lnTo>
                      <a:lnTo>
                        <a:pt x="1438" y="902"/>
                      </a:lnTo>
                      <a:lnTo>
                        <a:pt x="1587" y="785"/>
                      </a:lnTo>
                      <a:lnTo>
                        <a:pt x="1742" y="675"/>
                      </a:lnTo>
                      <a:lnTo>
                        <a:pt x="1902" y="572"/>
                      </a:lnTo>
                      <a:lnTo>
                        <a:pt x="2067" y="477"/>
                      </a:lnTo>
                      <a:lnTo>
                        <a:pt x="2237" y="390"/>
                      </a:lnTo>
                      <a:lnTo>
                        <a:pt x="2413" y="310"/>
                      </a:lnTo>
                      <a:lnTo>
                        <a:pt x="2592" y="240"/>
                      </a:lnTo>
                      <a:lnTo>
                        <a:pt x="2776" y="177"/>
                      </a:lnTo>
                      <a:lnTo>
                        <a:pt x="2963" y="124"/>
                      </a:lnTo>
                      <a:lnTo>
                        <a:pt x="3154" y="81"/>
                      </a:lnTo>
                      <a:lnTo>
                        <a:pt x="3349" y="46"/>
                      </a:lnTo>
                      <a:lnTo>
                        <a:pt x="3546" y="20"/>
                      </a:lnTo>
                      <a:lnTo>
                        <a:pt x="3746" y="5"/>
                      </a:lnTo>
                      <a:lnTo>
                        <a:pt x="3950"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16" name="Freeform 23"/>
                <p:cNvSpPr>
                  <a:spLocks/>
                </p:cNvSpPr>
                <p:nvPr/>
              </p:nvSpPr>
              <p:spPr bwMode="auto">
                <a:xfrm>
                  <a:off x="519118" y="378064"/>
                  <a:ext cx="1026886" cy="1107355"/>
                </a:xfrm>
                <a:custGeom>
                  <a:avLst/>
                  <a:gdLst>
                    <a:gd name="T0" fmla="*/ 0 w 3422"/>
                    <a:gd name="T1" fmla="*/ 2453 h 3688"/>
                    <a:gd name="T2" fmla="*/ 50 w 3422"/>
                    <a:gd name="T3" fmla="*/ 2323 h 3688"/>
                    <a:gd name="T4" fmla="*/ 105 w 3422"/>
                    <a:gd name="T5" fmla="*/ 2193 h 3688"/>
                    <a:gd name="T6" fmla="*/ 164 w 3422"/>
                    <a:gd name="T7" fmla="*/ 2068 h 3688"/>
                    <a:gd name="T8" fmla="*/ 227 w 3422"/>
                    <a:gd name="T9" fmla="*/ 1944 h 3688"/>
                    <a:gd name="T10" fmla="*/ 296 w 3422"/>
                    <a:gd name="T11" fmla="*/ 1823 h 3688"/>
                    <a:gd name="T12" fmla="*/ 369 w 3422"/>
                    <a:gd name="T13" fmla="*/ 1706 h 3688"/>
                    <a:gd name="T14" fmla="*/ 445 w 3422"/>
                    <a:gd name="T15" fmla="*/ 1591 h 3688"/>
                    <a:gd name="T16" fmla="*/ 526 w 3422"/>
                    <a:gd name="T17" fmla="*/ 1478 h 3688"/>
                    <a:gd name="T18" fmla="*/ 612 w 3422"/>
                    <a:gd name="T19" fmla="*/ 1370 h 3688"/>
                    <a:gd name="T20" fmla="*/ 700 w 3422"/>
                    <a:gd name="T21" fmla="*/ 1265 h 3688"/>
                    <a:gd name="T22" fmla="*/ 793 w 3422"/>
                    <a:gd name="T23" fmla="*/ 1163 h 3688"/>
                    <a:gd name="T24" fmla="*/ 889 w 3422"/>
                    <a:gd name="T25" fmla="*/ 1064 h 3688"/>
                    <a:gd name="T26" fmla="*/ 989 w 3422"/>
                    <a:gd name="T27" fmla="*/ 969 h 3688"/>
                    <a:gd name="T28" fmla="*/ 1092 w 3422"/>
                    <a:gd name="T29" fmla="*/ 879 h 3688"/>
                    <a:gd name="T30" fmla="*/ 1199 w 3422"/>
                    <a:gd name="T31" fmla="*/ 791 h 3688"/>
                    <a:gd name="T32" fmla="*/ 1309 w 3422"/>
                    <a:gd name="T33" fmla="*/ 708 h 3688"/>
                    <a:gd name="T34" fmla="*/ 1422 w 3422"/>
                    <a:gd name="T35" fmla="*/ 629 h 3688"/>
                    <a:gd name="T36" fmla="*/ 1539 w 3422"/>
                    <a:gd name="T37" fmla="*/ 553 h 3688"/>
                    <a:gd name="T38" fmla="*/ 1657 w 3422"/>
                    <a:gd name="T39" fmla="*/ 483 h 3688"/>
                    <a:gd name="T40" fmla="*/ 1779 w 3422"/>
                    <a:gd name="T41" fmla="*/ 417 h 3688"/>
                    <a:gd name="T42" fmla="*/ 1904 w 3422"/>
                    <a:gd name="T43" fmla="*/ 355 h 3688"/>
                    <a:gd name="T44" fmla="*/ 2031 w 3422"/>
                    <a:gd name="T45" fmla="*/ 297 h 3688"/>
                    <a:gd name="T46" fmla="*/ 2161 w 3422"/>
                    <a:gd name="T47" fmla="*/ 244 h 3688"/>
                    <a:gd name="T48" fmla="*/ 2292 w 3422"/>
                    <a:gd name="T49" fmla="*/ 197 h 3688"/>
                    <a:gd name="T50" fmla="*/ 2427 w 3422"/>
                    <a:gd name="T51" fmla="*/ 154 h 3688"/>
                    <a:gd name="T52" fmla="*/ 2563 w 3422"/>
                    <a:gd name="T53" fmla="*/ 116 h 3688"/>
                    <a:gd name="T54" fmla="*/ 2702 w 3422"/>
                    <a:gd name="T55" fmla="*/ 82 h 3688"/>
                    <a:gd name="T56" fmla="*/ 2843 w 3422"/>
                    <a:gd name="T57" fmla="*/ 55 h 3688"/>
                    <a:gd name="T58" fmla="*/ 2984 w 3422"/>
                    <a:gd name="T59" fmla="*/ 33 h 3688"/>
                    <a:gd name="T60" fmla="*/ 3128 w 3422"/>
                    <a:gd name="T61" fmla="*/ 16 h 3688"/>
                    <a:gd name="T62" fmla="*/ 3274 w 3422"/>
                    <a:gd name="T63" fmla="*/ 5 h 3688"/>
                    <a:gd name="T64" fmla="*/ 3422 w 3422"/>
                    <a:gd name="T65" fmla="*/ 0 h 3688"/>
                    <a:gd name="T66" fmla="*/ 3422 w 3422"/>
                    <a:gd name="T67" fmla="*/ 3688 h 3688"/>
                    <a:gd name="T68" fmla="*/ 0 w 3422"/>
                    <a:gd name="T69" fmla="*/ 2453 h 3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22" h="3688">
                      <a:moveTo>
                        <a:pt x="0" y="2453"/>
                      </a:moveTo>
                      <a:lnTo>
                        <a:pt x="50" y="2323"/>
                      </a:lnTo>
                      <a:lnTo>
                        <a:pt x="105" y="2193"/>
                      </a:lnTo>
                      <a:lnTo>
                        <a:pt x="164" y="2068"/>
                      </a:lnTo>
                      <a:lnTo>
                        <a:pt x="227" y="1944"/>
                      </a:lnTo>
                      <a:lnTo>
                        <a:pt x="296" y="1823"/>
                      </a:lnTo>
                      <a:lnTo>
                        <a:pt x="369" y="1706"/>
                      </a:lnTo>
                      <a:lnTo>
                        <a:pt x="445" y="1591"/>
                      </a:lnTo>
                      <a:lnTo>
                        <a:pt x="526" y="1478"/>
                      </a:lnTo>
                      <a:lnTo>
                        <a:pt x="612" y="1370"/>
                      </a:lnTo>
                      <a:lnTo>
                        <a:pt x="700" y="1265"/>
                      </a:lnTo>
                      <a:lnTo>
                        <a:pt x="793" y="1163"/>
                      </a:lnTo>
                      <a:lnTo>
                        <a:pt x="889" y="1064"/>
                      </a:lnTo>
                      <a:lnTo>
                        <a:pt x="989" y="969"/>
                      </a:lnTo>
                      <a:lnTo>
                        <a:pt x="1092" y="879"/>
                      </a:lnTo>
                      <a:lnTo>
                        <a:pt x="1199" y="791"/>
                      </a:lnTo>
                      <a:lnTo>
                        <a:pt x="1309" y="708"/>
                      </a:lnTo>
                      <a:lnTo>
                        <a:pt x="1422" y="629"/>
                      </a:lnTo>
                      <a:lnTo>
                        <a:pt x="1539" y="553"/>
                      </a:lnTo>
                      <a:lnTo>
                        <a:pt x="1657" y="483"/>
                      </a:lnTo>
                      <a:lnTo>
                        <a:pt x="1779" y="417"/>
                      </a:lnTo>
                      <a:lnTo>
                        <a:pt x="1904" y="355"/>
                      </a:lnTo>
                      <a:lnTo>
                        <a:pt x="2031" y="297"/>
                      </a:lnTo>
                      <a:lnTo>
                        <a:pt x="2161" y="244"/>
                      </a:lnTo>
                      <a:lnTo>
                        <a:pt x="2292" y="197"/>
                      </a:lnTo>
                      <a:lnTo>
                        <a:pt x="2427" y="154"/>
                      </a:lnTo>
                      <a:lnTo>
                        <a:pt x="2563" y="116"/>
                      </a:lnTo>
                      <a:lnTo>
                        <a:pt x="2702" y="82"/>
                      </a:lnTo>
                      <a:lnTo>
                        <a:pt x="2843" y="55"/>
                      </a:lnTo>
                      <a:lnTo>
                        <a:pt x="2984" y="33"/>
                      </a:lnTo>
                      <a:lnTo>
                        <a:pt x="3128" y="16"/>
                      </a:lnTo>
                      <a:lnTo>
                        <a:pt x="3274" y="5"/>
                      </a:lnTo>
                      <a:lnTo>
                        <a:pt x="3422" y="0"/>
                      </a:lnTo>
                      <a:lnTo>
                        <a:pt x="3422" y="3688"/>
                      </a:lnTo>
                      <a:lnTo>
                        <a:pt x="0" y="245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17" name="Freeform 24"/>
                <p:cNvSpPr>
                  <a:spLocks/>
                </p:cNvSpPr>
                <p:nvPr/>
              </p:nvSpPr>
              <p:spPr bwMode="auto">
                <a:xfrm>
                  <a:off x="453062" y="1153933"/>
                  <a:ext cx="1055711" cy="1175814"/>
                </a:xfrm>
                <a:custGeom>
                  <a:avLst/>
                  <a:gdLst>
                    <a:gd name="T0" fmla="*/ 1268 w 3516"/>
                    <a:gd name="T1" fmla="*/ 3916 h 3916"/>
                    <a:gd name="T2" fmla="*/ 1197 w 3516"/>
                    <a:gd name="T3" fmla="*/ 3851 h 3916"/>
                    <a:gd name="T4" fmla="*/ 1126 w 3516"/>
                    <a:gd name="T5" fmla="*/ 3785 h 3916"/>
                    <a:gd name="T6" fmla="*/ 1057 w 3516"/>
                    <a:gd name="T7" fmla="*/ 3717 h 3916"/>
                    <a:gd name="T8" fmla="*/ 991 w 3516"/>
                    <a:gd name="T9" fmla="*/ 3646 h 3916"/>
                    <a:gd name="T10" fmla="*/ 926 w 3516"/>
                    <a:gd name="T11" fmla="*/ 3575 h 3916"/>
                    <a:gd name="T12" fmla="*/ 862 w 3516"/>
                    <a:gd name="T13" fmla="*/ 3502 h 3916"/>
                    <a:gd name="T14" fmla="*/ 801 w 3516"/>
                    <a:gd name="T15" fmla="*/ 3426 h 3916"/>
                    <a:gd name="T16" fmla="*/ 742 w 3516"/>
                    <a:gd name="T17" fmla="*/ 3350 h 3916"/>
                    <a:gd name="T18" fmla="*/ 685 w 3516"/>
                    <a:gd name="T19" fmla="*/ 3271 h 3916"/>
                    <a:gd name="T20" fmla="*/ 630 w 3516"/>
                    <a:gd name="T21" fmla="*/ 3192 h 3916"/>
                    <a:gd name="T22" fmla="*/ 576 w 3516"/>
                    <a:gd name="T23" fmla="*/ 3110 h 3916"/>
                    <a:gd name="T24" fmla="*/ 525 w 3516"/>
                    <a:gd name="T25" fmla="*/ 3027 h 3916"/>
                    <a:gd name="T26" fmla="*/ 476 w 3516"/>
                    <a:gd name="T27" fmla="*/ 2943 h 3916"/>
                    <a:gd name="T28" fmla="*/ 429 w 3516"/>
                    <a:gd name="T29" fmla="*/ 2857 h 3916"/>
                    <a:gd name="T30" fmla="*/ 385 w 3516"/>
                    <a:gd name="T31" fmla="*/ 2770 h 3916"/>
                    <a:gd name="T32" fmla="*/ 342 w 3516"/>
                    <a:gd name="T33" fmla="*/ 2682 h 3916"/>
                    <a:gd name="T34" fmla="*/ 303 w 3516"/>
                    <a:gd name="T35" fmla="*/ 2593 h 3916"/>
                    <a:gd name="T36" fmla="*/ 265 w 3516"/>
                    <a:gd name="T37" fmla="*/ 2502 h 3916"/>
                    <a:gd name="T38" fmla="*/ 229 w 3516"/>
                    <a:gd name="T39" fmla="*/ 2409 h 3916"/>
                    <a:gd name="T40" fmla="*/ 195 w 3516"/>
                    <a:gd name="T41" fmla="*/ 2317 h 3916"/>
                    <a:gd name="T42" fmla="*/ 165 w 3516"/>
                    <a:gd name="T43" fmla="*/ 2223 h 3916"/>
                    <a:gd name="T44" fmla="*/ 137 w 3516"/>
                    <a:gd name="T45" fmla="*/ 2127 h 3916"/>
                    <a:gd name="T46" fmla="*/ 112 w 3516"/>
                    <a:gd name="T47" fmla="*/ 2031 h 3916"/>
                    <a:gd name="T48" fmla="*/ 88 w 3516"/>
                    <a:gd name="T49" fmla="*/ 1933 h 3916"/>
                    <a:gd name="T50" fmla="*/ 68 w 3516"/>
                    <a:gd name="T51" fmla="*/ 1835 h 3916"/>
                    <a:gd name="T52" fmla="*/ 50 w 3516"/>
                    <a:gd name="T53" fmla="*/ 1735 h 3916"/>
                    <a:gd name="T54" fmla="*/ 34 w 3516"/>
                    <a:gd name="T55" fmla="*/ 1635 h 3916"/>
                    <a:gd name="T56" fmla="*/ 22 w 3516"/>
                    <a:gd name="T57" fmla="*/ 1534 h 3916"/>
                    <a:gd name="T58" fmla="*/ 12 w 3516"/>
                    <a:gd name="T59" fmla="*/ 1433 h 3916"/>
                    <a:gd name="T60" fmla="*/ 5 w 3516"/>
                    <a:gd name="T61" fmla="*/ 1330 h 3916"/>
                    <a:gd name="T62" fmla="*/ 1 w 3516"/>
                    <a:gd name="T63" fmla="*/ 1227 h 3916"/>
                    <a:gd name="T64" fmla="*/ 0 w 3516"/>
                    <a:gd name="T65" fmla="*/ 1123 h 3916"/>
                    <a:gd name="T66" fmla="*/ 0 w 3516"/>
                    <a:gd name="T67" fmla="*/ 1049 h 3916"/>
                    <a:gd name="T68" fmla="*/ 2 w 3516"/>
                    <a:gd name="T69" fmla="*/ 977 h 3916"/>
                    <a:gd name="T70" fmla="*/ 6 w 3516"/>
                    <a:gd name="T71" fmla="*/ 904 h 3916"/>
                    <a:gd name="T72" fmla="*/ 11 w 3516"/>
                    <a:gd name="T73" fmla="*/ 832 h 3916"/>
                    <a:gd name="T74" fmla="*/ 17 w 3516"/>
                    <a:gd name="T75" fmla="*/ 759 h 3916"/>
                    <a:gd name="T76" fmla="*/ 24 w 3516"/>
                    <a:gd name="T77" fmla="*/ 689 h 3916"/>
                    <a:gd name="T78" fmla="*/ 33 w 3516"/>
                    <a:gd name="T79" fmla="*/ 618 h 3916"/>
                    <a:gd name="T80" fmla="*/ 44 w 3516"/>
                    <a:gd name="T81" fmla="*/ 547 h 3916"/>
                    <a:gd name="T82" fmla="*/ 56 w 3516"/>
                    <a:gd name="T83" fmla="*/ 477 h 3916"/>
                    <a:gd name="T84" fmla="*/ 68 w 3516"/>
                    <a:gd name="T85" fmla="*/ 408 h 3916"/>
                    <a:gd name="T86" fmla="*/ 82 w 3516"/>
                    <a:gd name="T87" fmla="*/ 338 h 3916"/>
                    <a:gd name="T88" fmla="*/ 98 w 3516"/>
                    <a:gd name="T89" fmla="*/ 270 h 3916"/>
                    <a:gd name="T90" fmla="*/ 115 w 3516"/>
                    <a:gd name="T91" fmla="*/ 202 h 3916"/>
                    <a:gd name="T92" fmla="*/ 132 w 3516"/>
                    <a:gd name="T93" fmla="*/ 133 h 3916"/>
                    <a:gd name="T94" fmla="*/ 152 w 3516"/>
                    <a:gd name="T95" fmla="*/ 66 h 3916"/>
                    <a:gd name="T96" fmla="*/ 172 w 3516"/>
                    <a:gd name="T97" fmla="*/ 0 h 3916"/>
                    <a:gd name="T98" fmla="*/ 3516 w 3516"/>
                    <a:gd name="T99" fmla="*/ 1206 h 3916"/>
                    <a:gd name="T100" fmla="*/ 1268 w 3516"/>
                    <a:gd name="T101" fmla="*/ 3916 h 3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16" h="3916">
                      <a:moveTo>
                        <a:pt x="1268" y="3916"/>
                      </a:moveTo>
                      <a:lnTo>
                        <a:pt x="1197" y="3851"/>
                      </a:lnTo>
                      <a:lnTo>
                        <a:pt x="1126" y="3785"/>
                      </a:lnTo>
                      <a:lnTo>
                        <a:pt x="1057" y="3717"/>
                      </a:lnTo>
                      <a:lnTo>
                        <a:pt x="991" y="3646"/>
                      </a:lnTo>
                      <a:lnTo>
                        <a:pt x="926" y="3575"/>
                      </a:lnTo>
                      <a:lnTo>
                        <a:pt x="862" y="3502"/>
                      </a:lnTo>
                      <a:lnTo>
                        <a:pt x="801" y="3426"/>
                      </a:lnTo>
                      <a:lnTo>
                        <a:pt x="742" y="3350"/>
                      </a:lnTo>
                      <a:lnTo>
                        <a:pt x="685" y="3271"/>
                      </a:lnTo>
                      <a:lnTo>
                        <a:pt x="630" y="3192"/>
                      </a:lnTo>
                      <a:lnTo>
                        <a:pt x="576" y="3110"/>
                      </a:lnTo>
                      <a:lnTo>
                        <a:pt x="525" y="3027"/>
                      </a:lnTo>
                      <a:lnTo>
                        <a:pt x="476" y="2943"/>
                      </a:lnTo>
                      <a:lnTo>
                        <a:pt x="429" y="2857"/>
                      </a:lnTo>
                      <a:lnTo>
                        <a:pt x="385" y="2770"/>
                      </a:lnTo>
                      <a:lnTo>
                        <a:pt x="342" y="2682"/>
                      </a:lnTo>
                      <a:lnTo>
                        <a:pt x="303" y="2593"/>
                      </a:lnTo>
                      <a:lnTo>
                        <a:pt x="265" y="2502"/>
                      </a:lnTo>
                      <a:lnTo>
                        <a:pt x="229" y="2409"/>
                      </a:lnTo>
                      <a:lnTo>
                        <a:pt x="195" y="2317"/>
                      </a:lnTo>
                      <a:lnTo>
                        <a:pt x="165" y="2223"/>
                      </a:lnTo>
                      <a:lnTo>
                        <a:pt x="137" y="2127"/>
                      </a:lnTo>
                      <a:lnTo>
                        <a:pt x="112" y="2031"/>
                      </a:lnTo>
                      <a:lnTo>
                        <a:pt x="88" y="1933"/>
                      </a:lnTo>
                      <a:lnTo>
                        <a:pt x="68" y="1835"/>
                      </a:lnTo>
                      <a:lnTo>
                        <a:pt x="50" y="1735"/>
                      </a:lnTo>
                      <a:lnTo>
                        <a:pt x="34" y="1635"/>
                      </a:lnTo>
                      <a:lnTo>
                        <a:pt x="22" y="1534"/>
                      </a:lnTo>
                      <a:lnTo>
                        <a:pt x="12" y="1433"/>
                      </a:lnTo>
                      <a:lnTo>
                        <a:pt x="5" y="1330"/>
                      </a:lnTo>
                      <a:lnTo>
                        <a:pt x="1" y="1227"/>
                      </a:lnTo>
                      <a:lnTo>
                        <a:pt x="0" y="1123"/>
                      </a:lnTo>
                      <a:lnTo>
                        <a:pt x="0" y="1049"/>
                      </a:lnTo>
                      <a:lnTo>
                        <a:pt x="2" y="977"/>
                      </a:lnTo>
                      <a:lnTo>
                        <a:pt x="6" y="904"/>
                      </a:lnTo>
                      <a:lnTo>
                        <a:pt x="11" y="832"/>
                      </a:lnTo>
                      <a:lnTo>
                        <a:pt x="17" y="759"/>
                      </a:lnTo>
                      <a:lnTo>
                        <a:pt x="24" y="689"/>
                      </a:lnTo>
                      <a:lnTo>
                        <a:pt x="33" y="618"/>
                      </a:lnTo>
                      <a:lnTo>
                        <a:pt x="44" y="547"/>
                      </a:lnTo>
                      <a:lnTo>
                        <a:pt x="56" y="477"/>
                      </a:lnTo>
                      <a:lnTo>
                        <a:pt x="68" y="408"/>
                      </a:lnTo>
                      <a:lnTo>
                        <a:pt x="82" y="338"/>
                      </a:lnTo>
                      <a:lnTo>
                        <a:pt x="98" y="270"/>
                      </a:lnTo>
                      <a:lnTo>
                        <a:pt x="115" y="202"/>
                      </a:lnTo>
                      <a:lnTo>
                        <a:pt x="132" y="133"/>
                      </a:lnTo>
                      <a:lnTo>
                        <a:pt x="152" y="66"/>
                      </a:lnTo>
                      <a:lnTo>
                        <a:pt x="172" y="0"/>
                      </a:lnTo>
                      <a:lnTo>
                        <a:pt x="3516" y="1206"/>
                      </a:lnTo>
                      <a:lnTo>
                        <a:pt x="1268" y="3916"/>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18" name="Freeform 25"/>
                <p:cNvSpPr>
                  <a:spLocks/>
                </p:cNvSpPr>
                <p:nvPr/>
              </p:nvSpPr>
              <p:spPr bwMode="auto">
                <a:xfrm>
                  <a:off x="866217" y="1526254"/>
                  <a:ext cx="1388397" cy="1078530"/>
                </a:xfrm>
                <a:custGeom>
                  <a:avLst/>
                  <a:gdLst>
                    <a:gd name="T0" fmla="*/ 4563 w 4623"/>
                    <a:gd name="T1" fmla="*/ 2845 h 3590"/>
                    <a:gd name="T2" fmla="*/ 4442 w 4623"/>
                    <a:gd name="T3" fmla="*/ 2934 h 3590"/>
                    <a:gd name="T4" fmla="*/ 4315 w 4623"/>
                    <a:gd name="T5" fmla="*/ 3016 h 3590"/>
                    <a:gd name="T6" fmla="*/ 4187 w 4623"/>
                    <a:gd name="T7" fmla="*/ 3095 h 3590"/>
                    <a:gd name="T8" fmla="*/ 4054 w 4623"/>
                    <a:gd name="T9" fmla="*/ 3168 h 3590"/>
                    <a:gd name="T10" fmla="*/ 3918 w 4623"/>
                    <a:gd name="T11" fmla="*/ 3235 h 3590"/>
                    <a:gd name="T12" fmla="*/ 3779 w 4623"/>
                    <a:gd name="T13" fmla="*/ 3298 h 3590"/>
                    <a:gd name="T14" fmla="*/ 3637 w 4623"/>
                    <a:gd name="T15" fmla="*/ 3355 h 3590"/>
                    <a:gd name="T16" fmla="*/ 3493 w 4623"/>
                    <a:gd name="T17" fmla="*/ 3406 h 3590"/>
                    <a:gd name="T18" fmla="*/ 3346 w 4623"/>
                    <a:gd name="T19" fmla="*/ 3451 h 3590"/>
                    <a:gd name="T20" fmla="*/ 3196 w 4623"/>
                    <a:gd name="T21" fmla="*/ 3489 h 3590"/>
                    <a:gd name="T22" fmla="*/ 3044 w 4623"/>
                    <a:gd name="T23" fmla="*/ 3522 h 3590"/>
                    <a:gd name="T24" fmla="*/ 2889 w 4623"/>
                    <a:gd name="T25" fmla="*/ 3549 h 3590"/>
                    <a:gd name="T26" fmla="*/ 2733 w 4623"/>
                    <a:gd name="T27" fmla="*/ 3569 h 3590"/>
                    <a:gd name="T28" fmla="*/ 2574 w 4623"/>
                    <a:gd name="T29" fmla="*/ 3583 h 3590"/>
                    <a:gd name="T30" fmla="*/ 2414 w 4623"/>
                    <a:gd name="T31" fmla="*/ 3589 h 3590"/>
                    <a:gd name="T32" fmla="*/ 2251 w 4623"/>
                    <a:gd name="T33" fmla="*/ 3589 h 3590"/>
                    <a:gd name="T34" fmla="*/ 2086 w 4623"/>
                    <a:gd name="T35" fmla="*/ 3582 h 3590"/>
                    <a:gd name="T36" fmla="*/ 1924 w 4623"/>
                    <a:gd name="T37" fmla="*/ 3568 h 3590"/>
                    <a:gd name="T38" fmla="*/ 1764 w 4623"/>
                    <a:gd name="T39" fmla="*/ 3548 h 3590"/>
                    <a:gd name="T40" fmla="*/ 1606 w 4623"/>
                    <a:gd name="T41" fmla="*/ 3519 h 3590"/>
                    <a:gd name="T42" fmla="*/ 1451 w 4623"/>
                    <a:gd name="T43" fmla="*/ 3485 h 3590"/>
                    <a:gd name="T44" fmla="*/ 1298 w 4623"/>
                    <a:gd name="T45" fmla="*/ 3445 h 3590"/>
                    <a:gd name="T46" fmla="*/ 1148 w 4623"/>
                    <a:gd name="T47" fmla="*/ 3397 h 3590"/>
                    <a:gd name="T48" fmla="*/ 1001 w 4623"/>
                    <a:gd name="T49" fmla="*/ 3344 h 3590"/>
                    <a:gd name="T50" fmla="*/ 856 w 4623"/>
                    <a:gd name="T51" fmla="*/ 3284 h 3590"/>
                    <a:gd name="T52" fmla="*/ 715 w 4623"/>
                    <a:gd name="T53" fmla="*/ 3219 h 3590"/>
                    <a:gd name="T54" fmla="*/ 576 w 4623"/>
                    <a:gd name="T55" fmla="*/ 3149 h 3590"/>
                    <a:gd name="T56" fmla="*/ 442 w 4623"/>
                    <a:gd name="T57" fmla="*/ 3072 h 3590"/>
                    <a:gd name="T58" fmla="*/ 311 w 4623"/>
                    <a:gd name="T59" fmla="*/ 2991 h 3590"/>
                    <a:gd name="T60" fmla="*/ 184 w 4623"/>
                    <a:gd name="T61" fmla="*/ 2904 h 3590"/>
                    <a:gd name="T62" fmla="*/ 60 w 4623"/>
                    <a:gd name="T63" fmla="*/ 2812 h 3590"/>
                    <a:gd name="T64" fmla="*/ 2293 w 4623"/>
                    <a:gd name="T65" fmla="*/ 0 h 3590"/>
                    <a:gd name="T66" fmla="*/ 4623 w 4623"/>
                    <a:gd name="T67" fmla="*/ 2799 h 3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623" h="3590">
                      <a:moveTo>
                        <a:pt x="4623" y="2799"/>
                      </a:moveTo>
                      <a:lnTo>
                        <a:pt x="4563" y="2845"/>
                      </a:lnTo>
                      <a:lnTo>
                        <a:pt x="4503" y="2890"/>
                      </a:lnTo>
                      <a:lnTo>
                        <a:pt x="4442" y="2934"/>
                      </a:lnTo>
                      <a:lnTo>
                        <a:pt x="4379" y="2975"/>
                      </a:lnTo>
                      <a:lnTo>
                        <a:pt x="4315" y="3016"/>
                      </a:lnTo>
                      <a:lnTo>
                        <a:pt x="4251" y="3056"/>
                      </a:lnTo>
                      <a:lnTo>
                        <a:pt x="4187" y="3095"/>
                      </a:lnTo>
                      <a:lnTo>
                        <a:pt x="4121" y="3131"/>
                      </a:lnTo>
                      <a:lnTo>
                        <a:pt x="4054" y="3168"/>
                      </a:lnTo>
                      <a:lnTo>
                        <a:pt x="3986" y="3202"/>
                      </a:lnTo>
                      <a:lnTo>
                        <a:pt x="3918" y="3235"/>
                      </a:lnTo>
                      <a:lnTo>
                        <a:pt x="3849" y="3267"/>
                      </a:lnTo>
                      <a:lnTo>
                        <a:pt x="3779" y="3298"/>
                      </a:lnTo>
                      <a:lnTo>
                        <a:pt x="3709" y="3327"/>
                      </a:lnTo>
                      <a:lnTo>
                        <a:pt x="3637" y="3355"/>
                      </a:lnTo>
                      <a:lnTo>
                        <a:pt x="3566" y="3380"/>
                      </a:lnTo>
                      <a:lnTo>
                        <a:pt x="3493" y="3406"/>
                      </a:lnTo>
                      <a:lnTo>
                        <a:pt x="3420" y="3428"/>
                      </a:lnTo>
                      <a:lnTo>
                        <a:pt x="3346" y="3451"/>
                      </a:lnTo>
                      <a:lnTo>
                        <a:pt x="3271" y="3471"/>
                      </a:lnTo>
                      <a:lnTo>
                        <a:pt x="3196" y="3489"/>
                      </a:lnTo>
                      <a:lnTo>
                        <a:pt x="3120" y="3507"/>
                      </a:lnTo>
                      <a:lnTo>
                        <a:pt x="3044" y="3522"/>
                      </a:lnTo>
                      <a:lnTo>
                        <a:pt x="2966" y="3536"/>
                      </a:lnTo>
                      <a:lnTo>
                        <a:pt x="2889" y="3549"/>
                      </a:lnTo>
                      <a:lnTo>
                        <a:pt x="2811" y="3560"/>
                      </a:lnTo>
                      <a:lnTo>
                        <a:pt x="2733" y="3569"/>
                      </a:lnTo>
                      <a:lnTo>
                        <a:pt x="2653" y="3577"/>
                      </a:lnTo>
                      <a:lnTo>
                        <a:pt x="2574" y="3583"/>
                      </a:lnTo>
                      <a:lnTo>
                        <a:pt x="2494" y="3587"/>
                      </a:lnTo>
                      <a:lnTo>
                        <a:pt x="2414" y="3589"/>
                      </a:lnTo>
                      <a:lnTo>
                        <a:pt x="2333" y="3590"/>
                      </a:lnTo>
                      <a:lnTo>
                        <a:pt x="2251" y="3589"/>
                      </a:lnTo>
                      <a:lnTo>
                        <a:pt x="2168" y="3587"/>
                      </a:lnTo>
                      <a:lnTo>
                        <a:pt x="2086" y="3582"/>
                      </a:lnTo>
                      <a:lnTo>
                        <a:pt x="2005" y="3576"/>
                      </a:lnTo>
                      <a:lnTo>
                        <a:pt x="1924" y="3568"/>
                      </a:lnTo>
                      <a:lnTo>
                        <a:pt x="1844" y="3559"/>
                      </a:lnTo>
                      <a:lnTo>
                        <a:pt x="1764" y="3548"/>
                      </a:lnTo>
                      <a:lnTo>
                        <a:pt x="1685" y="3534"/>
                      </a:lnTo>
                      <a:lnTo>
                        <a:pt x="1606" y="3519"/>
                      </a:lnTo>
                      <a:lnTo>
                        <a:pt x="1529" y="3503"/>
                      </a:lnTo>
                      <a:lnTo>
                        <a:pt x="1451" y="3485"/>
                      </a:lnTo>
                      <a:lnTo>
                        <a:pt x="1375" y="3465"/>
                      </a:lnTo>
                      <a:lnTo>
                        <a:pt x="1298" y="3445"/>
                      </a:lnTo>
                      <a:lnTo>
                        <a:pt x="1223" y="3421"/>
                      </a:lnTo>
                      <a:lnTo>
                        <a:pt x="1148" y="3397"/>
                      </a:lnTo>
                      <a:lnTo>
                        <a:pt x="1074" y="3371"/>
                      </a:lnTo>
                      <a:lnTo>
                        <a:pt x="1001" y="3344"/>
                      </a:lnTo>
                      <a:lnTo>
                        <a:pt x="928" y="3315"/>
                      </a:lnTo>
                      <a:lnTo>
                        <a:pt x="856" y="3284"/>
                      </a:lnTo>
                      <a:lnTo>
                        <a:pt x="785" y="3253"/>
                      </a:lnTo>
                      <a:lnTo>
                        <a:pt x="715" y="3219"/>
                      </a:lnTo>
                      <a:lnTo>
                        <a:pt x="646" y="3184"/>
                      </a:lnTo>
                      <a:lnTo>
                        <a:pt x="576" y="3149"/>
                      </a:lnTo>
                      <a:lnTo>
                        <a:pt x="509" y="3111"/>
                      </a:lnTo>
                      <a:lnTo>
                        <a:pt x="442" y="3072"/>
                      </a:lnTo>
                      <a:lnTo>
                        <a:pt x="376" y="3033"/>
                      </a:lnTo>
                      <a:lnTo>
                        <a:pt x="311" y="2991"/>
                      </a:lnTo>
                      <a:lnTo>
                        <a:pt x="247" y="2948"/>
                      </a:lnTo>
                      <a:lnTo>
                        <a:pt x="184" y="2904"/>
                      </a:lnTo>
                      <a:lnTo>
                        <a:pt x="122" y="2859"/>
                      </a:lnTo>
                      <a:lnTo>
                        <a:pt x="60" y="2812"/>
                      </a:lnTo>
                      <a:lnTo>
                        <a:pt x="0" y="2764"/>
                      </a:lnTo>
                      <a:lnTo>
                        <a:pt x="2293" y="0"/>
                      </a:lnTo>
                      <a:lnTo>
                        <a:pt x="2304" y="3"/>
                      </a:lnTo>
                      <a:lnTo>
                        <a:pt x="4623" y="2799"/>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19" name="Freeform 26"/>
                <p:cNvSpPr>
                  <a:spLocks/>
                </p:cNvSpPr>
                <p:nvPr/>
              </p:nvSpPr>
              <p:spPr bwMode="auto">
                <a:xfrm>
                  <a:off x="1602453" y="1146726"/>
                  <a:ext cx="1078530" cy="1193829"/>
                </a:xfrm>
                <a:custGeom>
                  <a:avLst/>
                  <a:gdLst>
                    <a:gd name="T0" fmla="*/ 3408 w 3589"/>
                    <a:gd name="T1" fmla="*/ 0 h 3976"/>
                    <a:gd name="T2" fmla="*/ 3430 w 3589"/>
                    <a:gd name="T3" fmla="*/ 69 h 3976"/>
                    <a:gd name="T4" fmla="*/ 3449 w 3589"/>
                    <a:gd name="T5" fmla="*/ 137 h 3976"/>
                    <a:gd name="T6" fmla="*/ 3468 w 3589"/>
                    <a:gd name="T7" fmla="*/ 206 h 3976"/>
                    <a:gd name="T8" fmla="*/ 3486 w 3589"/>
                    <a:gd name="T9" fmla="*/ 276 h 3976"/>
                    <a:gd name="T10" fmla="*/ 3502 w 3589"/>
                    <a:gd name="T11" fmla="*/ 346 h 3976"/>
                    <a:gd name="T12" fmla="*/ 3516 w 3589"/>
                    <a:gd name="T13" fmla="*/ 416 h 3976"/>
                    <a:gd name="T14" fmla="*/ 3531 w 3589"/>
                    <a:gd name="T15" fmla="*/ 488 h 3976"/>
                    <a:gd name="T16" fmla="*/ 3542 w 3589"/>
                    <a:gd name="T17" fmla="*/ 559 h 3976"/>
                    <a:gd name="T18" fmla="*/ 3553 w 3589"/>
                    <a:gd name="T19" fmla="*/ 631 h 3976"/>
                    <a:gd name="T20" fmla="*/ 3562 w 3589"/>
                    <a:gd name="T21" fmla="*/ 703 h 3976"/>
                    <a:gd name="T22" fmla="*/ 3570 w 3589"/>
                    <a:gd name="T23" fmla="*/ 776 h 3976"/>
                    <a:gd name="T24" fmla="*/ 3577 w 3589"/>
                    <a:gd name="T25" fmla="*/ 850 h 3976"/>
                    <a:gd name="T26" fmla="*/ 3582 w 3589"/>
                    <a:gd name="T27" fmla="*/ 923 h 3976"/>
                    <a:gd name="T28" fmla="*/ 3586 w 3589"/>
                    <a:gd name="T29" fmla="*/ 998 h 3976"/>
                    <a:gd name="T30" fmla="*/ 3588 w 3589"/>
                    <a:gd name="T31" fmla="*/ 1072 h 3976"/>
                    <a:gd name="T32" fmla="*/ 3589 w 3589"/>
                    <a:gd name="T33" fmla="*/ 1147 h 3976"/>
                    <a:gd name="T34" fmla="*/ 3587 w 3589"/>
                    <a:gd name="T35" fmla="*/ 1253 h 3976"/>
                    <a:gd name="T36" fmla="*/ 3583 w 3589"/>
                    <a:gd name="T37" fmla="*/ 1358 h 3976"/>
                    <a:gd name="T38" fmla="*/ 3576 w 3589"/>
                    <a:gd name="T39" fmla="*/ 1462 h 3976"/>
                    <a:gd name="T40" fmla="*/ 3565 w 3589"/>
                    <a:gd name="T41" fmla="*/ 1566 h 3976"/>
                    <a:gd name="T42" fmla="*/ 3552 w 3589"/>
                    <a:gd name="T43" fmla="*/ 1669 h 3976"/>
                    <a:gd name="T44" fmla="*/ 3537 w 3589"/>
                    <a:gd name="T45" fmla="*/ 1771 h 3976"/>
                    <a:gd name="T46" fmla="*/ 3517 w 3589"/>
                    <a:gd name="T47" fmla="*/ 1872 h 3976"/>
                    <a:gd name="T48" fmla="*/ 3497 w 3589"/>
                    <a:gd name="T49" fmla="*/ 1971 h 3976"/>
                    <a:gd name="T50" fmla="*/ 3473 w 3589"/>
                    <a:gd name="T51" fmla="*/ 2070 h 3976"/>
                    <a:gd name="T52" fmla="*/ 3446 w 3589"/>
                    <a:gd name="T53" fmla="*/ 2168 h 3976"/>
                    <a:gd name="T54" fmla="*/ 3417 w 3589"/>
                    <a:gd name="T55" fmla="*/ 2265 h 3976"/>
                    <a:gd name="T56" fmla="*/ 3385 w 3589"/>
                    <a:gd name="T57" fmla="*/ 2361 h 3976"/>
                    <a:gd name="T58" fmla="*/ 3351 w 3589"/>
                    <a:gd name="T59" fmla="*/ 2455 h 3976"/>
                    <a:gd name="T60" fmla="*/ 3314 w 3589"/>
                    <a:gd name="T61" fmla="*/ 2549 h 3976"/>
                    <a:gd name="T62" fmla="*/ 3276 w 3589"/>
                    <a:gd name="T63" fmla="*/ 2640 h 3976"/>
                    <a:gd name="T64" fmla="*/ 3234 w 3589"/>
                    <a:gd name="T65" fmla="*/ 2731 h 3976"/>
                    <a:gd name="T66" fmla="*/ 3190 w 3589"/>
                    <a:gd name="T67" fmla="*/ 2821 h 3976"/>
                    <a:gd name="T68" fmla="*/ 3144 w 3589"/>
                    <a:gd name="T69" fmla="*/ 2909 h 3976"/>
                    <a:gd name="T70" fmla="*/ 3095 w 3589"/>
                    <a:gd name="T71" fmla="*/ 2995 h 3976"/>
                    <a:gd name="T72" fmla="*/ 3045 w 3589"/>
                    <a:gd name="T73" fmla="*/ 3081 h 3976"/>
                    <a:gd name="T74" fmla="*/ 2992 w 3589"/>
                    <a:gd name="T75" fmla="*/ 3165 h 3976"/>
                    <a:gd name="T76" fmla="*/ 2937 w 3589"/>
                    <a:gd name="T77" fmla="*/ 3247 h 3976"/>
                    <a:gd name="T78" fmla="*/ 2880 w 3589"/>
                    <a:gd name="T79" fmla="*/ 3328 h 3976"/>
                    <a:gd name="T80" fmla="*/ 2821 w 3589"/>
                    <a:gd name="T81" fmla="*/ 3406 h 3976"/>
                    <a:gd name="T82" fmla="*/ 2760 w 3589"/>
                    <a:gd name="T83" fmla="*/ 3484 h 3976"/>
                    <a:gd name="T84" fmla="*/ 2697 w 3589"/>
                    <a:gd name="T85" fmla="*/ 3559 h 3976"/>
                    <a:gd name="T86" fmla="*/ 2631 w 3589"/>
                    <a:gd name="T87" fmla="*/ 3634 h 3976"/>
                    <a:gd name="T88" fmla="*/ 2564 w 3589"/>
                    <a:gd name="T89" fmla="*/ 3706 h 3976"/>
                    <a:gd name="T90" fmla="*/ 2495 w 3589"/>
                    <a:gd name="T91" fmla="*/ 3776 h 3976"/>
                    <a:gd name="T92" fmla="*/ 2424 w 3589"/>
                    <a:gd name="T93" fmla="*/ 3845 h 3976"/>
                    <a:gd name="T94" fmla="*/ 2352 w 3589"/>
                    <a:gd name="T95" fmla="*/ 3911 h 3976"/>
                    <a:gd name="T96" fmla="*/ 2277 w 3589"/>
                    <a:gd name="T97" fmla="*/ 3976 h 3976"/>
                    <a:gd name="T98" fmla="*/ 0 w 3589"/>
                    <a:gd name="T99" fmla="*/ 1230 h 3976"/>
                    <a:gd name="T100" fmla="*/ 3408 w 3589"/>
                    <a:gd name="T101" fmla="*/ 0 h 3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89" h="3976">
                      <a:moveTo>
                        <a:pt x="3408" y="0"/>
                      </a:moveTo>
                      <a:lnTo>
                        <a:pt x="3430" y="69"/>
                      </a:lnTo>
                      <a:lnTo>
                        <a:pt x="3449" y="137"/>
                      </a:lnTo>
                      <a:lnTo>
                        <a:pt x="3468" y="206"/>
                      </a:lnTo>
                      <a:lnTo>
                        <a:pt x="3486" y="276"/>
                      </a:lnTo>
                      <a:lnTo>
                        <a:pt x="3502" y="346"/>
                      </a:lnTo>
                      <a:lnTo>
                        <a:pt x="3516" y="416"/>
                      </a:lnTo>
                      <a:lnTo>
                        <a:pt x="3531" y="488"/>
                      </a:lnTo>
                      <a:lnTo>
                        <a:pt x="3542" y="559"/>
                      </a:lnTo>
                      <a:lnTo>
                        <a:pt x="3553" y="631"/>
                      </a:lnTo>
                      <a:lnTo>
                        <a:pt x="3562" y="703"/>
                      </a:lnTo>
                      <a:lnTo>
                        <a:pt x="3570" y="776"/>
                      </a:lnTo>
                      <a:lnTo>
                        <a:pt x="3577" y="850"/>
                      </a:lnTo>
                      <a:lnTo>
                        <a:pt x="3582" y="923"/>
                      </a:lnTo>
                      <a:lnTo>
                        <a:pt x="3586" y="998"/>
                      </a:lnTo>
                      <a:lnTo>
                        <a:pt x="3588" y="1072"/>
                      </a:lnTo>
                      <a:lnTo>
                        <a:pt x="3589" y="1147"/>
                      </a:lnTo>
                      <a:lnTo>
                        <a:pt x="3587" y="1253"/>
                      </a:lnTo>
                      <a:lnTo>
                        <a:pt x="3583" y="1358"/>
                      </a:lnTo>
                      <a:lnTo>
                        <a:pt x="3576" y="1462"/>
                      </a:lnTo>
                      <a:lnTo>
                        <a:pt x="3565" y="1566"/>
                      </a:lnTo>
                      <a:lnTo>
                        <a:pt x="3552" y="1669"/>
                      </a:lnTo>
                      <a:lnTo>
                        <a:pt x="3537" y="1771"/>
                      </a:lnTo>
                      <a:lnTo>
                        <a:pt x="3517" y="1872"/>
                      </a:lnTo>
                      <a:lnTo>
                        <a:pt x="3497" y="1971"/>
                      </a:lnTo>
                      <a:lnTo>
                        <a:pt x="3473" y="2070"/>
                      </a:lnTo>
                      <a:lnTo>
                        <a:pt x="3446" y="2168"/>
                      </a:lnTo>
                      <a:lnTo>
                        <a:pt x="3417" y="2265"/>
                      </a:lnTo>
                      <a:lnTo>
                        <a:pt x="3385" y="2361"/>
                      </a:lnTo>
                      <a:lnTo>
                        <a:pt x="3351" y="2455"/>
                      </a:lnTo>
                      <a:lnTo>
                        <a:pt x="3314" y="2549"/>
                      </a:lnTo>
                      <a:lnTo>
                        <a:pt x="3276" y="2640"/>
                      </a:lnTo>
                      <a:lnTo>
                        <a:pt x="3234" y="2731"/>
                      </a:lnTo>
                      <a:lnTo>
                        <a:pt x="3190" y="2821"/>
                      </a:lnTo>
                      <a:lnTo>
                        <a:pt x="3144" y="2909"/>
                      </a:lnTo>
                      <a:lnTo>
                        <a:pt x="3095" y="2995"/>
                      </a:lnTo>
                      <a:lnTo>
                        <a:pt x="3045" y="3081"/>
                      </a:lnTo>
                      <a:lnTo>
                        <a:pt x="2992" y="3165"/>
                      </a:lnTo>
                      <a:lnTo>
                        <a:pt x="2937" y="3247"/>
                      </a:lnTo>
                      <a:lnTo>
                        <a:pt x="2880" y="3328"/>
                      </a:lnTo>
                      <a:lnTo>
                        <a:pt x="2821" y="3406"/>
                      </a:lnTo>
                      <a:lnTo>
                        <a:pt x="2760" y="3484"/>
                      </a:lnTo>
                      <a:lnTo>
                        <a:pt x="2697" y="3559"/>
                      </a:lnTo>
                      <a:lnTo>
                        <a:pt x="2631" y="3634"/>
                      </a:lnTo>
                      <a:lnTo>
                        <a:pt x="2564" y="3706"/>
                      </a:lnTo>
                      <a:lnTo>
                        <a:pt x="2495" y="3776"/>
                      </a:lnTo>
                      <a:lnTo>
                        <a:pt x="2424" y="3845"/>
                      </a:lnTo>
                      <a:lnTo>
                        <a:pt x="2352" y="3911"/>
                      </a:lnTo>
                      <a:lnTo>
                        <a:pt x="2277" y="3976"/>
                      </a:lnTo>
                      <a:lnTo>
                        <a:pt x="0" y="1230"/>
                      </a:lnTo>
                      <a:lnTo>
                        <a:pt x="3408" y="0"/>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20" name="Freeform 27"/>
                <p:cNvSpPr>
                  <a:spLocks/>
                </p:cNvSpPr>
                <p:nvPr/>
              </p:nvSpPr>
              <p:spPr bwMode="auto">
                <a:xfrm>
                  <a:off x="1588041" y="378064"/>
                  <a:ext cx="1024484" cy="1098948"/>
                </a:xfrm>
                <a:custGeom>
                  <a:avLst/>
                  <a:gdLst>
                    <a:gd name="T0" fmla="*/ 0 w 3413"/>
                    <a:gd name="T1" fmla="*/ 0 h 3662"/>
                    <a:gd name="T2" fmla="*/ 145 w 3413"/>
                    <a:gd name="T3" fmla="*/ 5 h 3662"/>
                    <a:gd name="T4" fmla="*/ 291 w 3413"/>
                    <a:gd name="T5" fmla="*/ 16 h 3662"/>
                    <a:gd name="T6" fmla="*/ 434 w 3413"/>
                    <a:gd name="T7" fmla="*/ 32 h 3662"/>
                    <a:gd name="T8" fmla="*/ 576 w 3413"/>
                    <a:gd name="T9" fmla="*/ 55 h 3662"/>
                    <a:gd name="T10" fmla="*/ 715 w 3413"/>
                    <a:gd name="T11" fmla="*/ 82 h 3662"/>
                    <a:gd name="T12" fmla="*/ 853 w 3413"/>
                    <a:gd name="T13" fmla="*/ 114 h 3662"/>
                    <a:gd name="T14" fmla="*/ 989 w 3413"/>
                    <a:gd name="T15" fmla="*/ 152 h 3662"/>
                    <a:gd name="T16" fmla="*/ 1123 w 3413"/>
                    <a:gd name="T17" fmla="*/ 194 h 3662"/>
                    <a:gd name="T18" fmla="*/ 1254 w 3413"/>
                    <a:gd name="T19" fmla="*/ 242 h 3662"/>
                    <a:gd name="T20" fmla="*/ 1383 w 3413"/>
                    <a:gd name="T21" fmla="*/ 294 h 3662"/>
                    <a:gd name="T22" fmla="*/ 1510 w 3413"/>
                    <a:gd name="T23" fmla="*/ 350 h 3662"/>
                    <a:gd name="T24" fmla="*/ 1634 w 3413"/>
                    <a:gd name="T25" fmla="*/ 413 h 3662"/>
                    <a:gd name="T26" fmla="*/ 1755 w 3413"/>
                    <a:gd name="T27" fmla="*/ 478 h 3662"/>
                    <a:gd name="T28" fmla="*/ 1874 w 3413"/>
                    <a:gd name="T29" fmla="*/ 548 h 3662"/>
                    <a:gd name="T30" fmla="*/ 1990 w 3413"/>
                    <a:gd name="T31" fmla="*/ 623 h 3662"/>
                    <a:gd name="T32" fmla="*/ 2102 w 3413"/>
                    <a:gd name="T33" fmla="*/ 701 h 3662"/>
                    <a:gd name="T34" fmla="*/ 2212 w 3413"/>
                    <a:gd name="T35" fmla="*/ 784 h 3662"/>
                    <a:gd name="T36" fmla="*/ 2318 w 3413"/>
                    <a:gd name="T37" fmla="*/ 870 h 3662"/>
                    <a:gd name="T38" fmla="*/ 2421 w 3413"/>
                    <a:gd name="T39" fmla="*/ 960 h 3662"/>
                    <a:gd name="T40" fmla="*/ 2521 w 3413"/>
                    <a:gd name="T41" fmla="*/ 1054 h 3662"/>
                    <a:gd name="T42" fmla="*/ 2617 w 3413"/>
                    <a:gd name="T43" fmla="*/ 1151 h 3662"/>
                    <a:gd name="T44" fmla="*/ 2710 w 3413"/>
                    <a:gd name="T45" fmla="*/ 1252 h 3662"/>
                    <a:gd name="T46" fmla="*/ 2799 w 3413"/>
                    <a:gd name="T47" fmla="*/ 1357 h 3662"/>
                    <a:gd name="T48" fmla="*/ 2884 w 3413"/>
                    <a:gd name="T49" fmla="*/ 1464 h 3662"/>
                    <a:gd name="T50" fmla="*/ 2965 w 3413"/>
                    <a:gd name="T51" fmla="*/ 1575 h 3662"/>
                    <a:gd name="T52" fmla="*/ 3042 w 3413"/>
                    <a:gd name="T53" fmla="*/ 1689 h 3662"/>
                    <a:gd name="T54" fmla="*/ 3115 w 3413"/>
                    <a:gd name="T55" fmla="*/ 1806 h 3662"/>
                    <a:gd name="T56" fmla="*/ 3183 w 3413"/>
                    <a:gd name="T57" fmla="*/ 1925 h 3662"/>
                    <a:gd name="T58" fmla="*/ 3247 w 3413"/>
                    <a:gd name="T59" fmla="*/ 2047 h 3662"/>
                    <a:gd name="T60" fmla="*/ 3307 w 3413"/>
                    <a:gd name="T61" fmla="*/ 2173 h 3662"/>
                    <a:gd name="T62" fmla="*/ 3362 w 3413"/>
                    <a:gd name="T63" fmla="*/ 2300 h 3662"/>
                    <a:gd name="T64" fmla="*/ 3413 w 3413"/>
                    <a:gd name="T65" fmla="*/ 2430 h 3662"/>
                    <a:gd name="T66" fmla="*/ 0 w 3413"/>
                    <a:gd name="T67" fmla="*/ 3662 h 3662"/>
                    <a:gd name="T68" fmla="*/ 0 w 3413"/>
                    <a:gd name="T69" fmla="*/ 0 h 3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13" h="3662">
                      <a:moveTo>
                        <a:pt x="0" y="0"/>
                      </a:moveTo>
                      <a:lnTo>
                        <a:pt x="145" y="5"/>
                      </a:lnTo>
                      <a:lnTo>
                        <a:pt x="291" y="16"/>
                      </a:lnTo>
                      <a:lnTo>
                        <a:pt x="434" y="32"/>
                      </a:lnTo>
                      <a:lnTo>
                        <a:pt x="576" y="55"/>
                      </a:lnTo>
                      <a:lnTo>
                        <a:pt x="715" y="82"/>
                      </a:lnTo>
                      <a:lnTo>
                        <a:pt x="853" y="114"/>
                      </a:lnTo>
                      <a:lnTo>
                        <a:pt x="989" y="152"/>
                      </a:lnTo>
                      <a:lnTo>
                        <a:pt x="1123" y="194"/>
                      </a:lnTo>
                      <a:lnTo>
                        <a:pt x="1254" y="242"/>
                      </a:lnTo>
                      <a:lnTo>
                        <a:pt x="1383" y="294"/>
                      </a:lnTo>
                      <a:lnTo>
                        <a:pt x="1510" y="350"/>
                      </a:lnTo>
                      <a:lnTo>
                        <a:pt x="1634" y="413"/>
                      </a:lnTo>
                      <a:lnTo>
                        <a:pt x="1755" y="478"/>
                      </a:lnTo>
                      <a:lnTo>
                        <a:pt x="1874" y="548"/>
                      </a:lnTo>
                      <a:lnTo>
                        <a:pt x="1990" y="623"/>
                      </a:lnTo>
                      <a:lnTo>
                        <a:pt x="2102" y="701"/>
                      </a:lnTo>
                      <a:lnTo>
                        <a:pt x="2212" y="784"/>
                      </a:lnTo>
                      <a:lnTo>
                        <a:pt x="2318" y="870"/>
                      </a:lnTo>
                      <a:lnTo>
                        <a:pt x="2421" y="960"/>
                      </a:lnTo>
                      <a:lnTo>
                        <a:pt x="2521" y="1054"/>
                      </a:lnTo>
                      <a:lnTo>
                        <a:pt x="2617" y="1151"/>
                      </a:lnTo>
                      <a:lnTo>
                        <a:pt x="2710" y="1252"/>
                      </a:lnTo>
                      <a:lnTo>
                        <a:pt x="2799" y="1357"/>
                      </a:lnTo>
                      <a:lnTo>
                        <a:pt x="2884" y="1464"/>
                      </a:lnTo>
                      <a:lnTo>
                        <a:pt x="2965" y="1575"/>
                      </a:lnTo>
                      <a:lnTo>
                        <a:pt x="3042" y="1689"/>
                      </a:lnTo>
                      <a:lnTo>
                        <a:pt x="3115" y="1806"/>
                      </a:lnTo>
                      <a:lnTo>
                        <a:pt x="3183" y="1925"/>
                      </a:lnTo>
                      <a:lnTo>
                        <a:pt x="3247" y="2047"/>
                      </a:lnTo>
                      <a:lnTo>
                        <a:pt x="3307" y="2173"/>
                      </a:lnTo>
                      <a:lnTo>
                        <a:pt x="3362" y="2300"/>
                      </a:lnTo>
                      <a:lnTo>
                        <a:pt x="3413" y="2430"/>
                      </a:lnTo>
                      <a:lnTo>
                        <a:pt x="0" y="3662"/>
                      </a:lnTo>
                      <a:lnTo>
                        <a:pt x="0" y="0"/>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grpSp>
          <p:sp>
            <p:nvSpPr>
              <p:cNvPr id="41" name="Freeform 29"/>
              <p:cNvSpPr>
                <a:spLocks/>
              </p:cNvSpPr>
              <p:nvPr/>
            </p:nvSpPr>
            <p:spPr bwMode="auto">
              <a:xfrm>
                <a:off x="4660344" y="1188508"/>
                <a:ext cx="2868142" cy="2868145"/>
              </a:xfrm>
              <a:custGeom>
                <a:avLst/>
                <a:gdLst>
                  <a:gd name="T0" fmla="*/ 1845 w 3347"/>
                  <a:gd name="T1" fmla="*/ 8 h 3347"/>
                  <a:gd name="T2" fmla="*/ 2091 w 3347"/>
                  <a:gd name="T3" fmla="*/ 53 h 3347"/>
                  <a:gd name="T4" fmla="*/ 2324 w 3347"/>
                  <a:gd name="T5" fmla="*/ 132 h 3347"/>
                  <a:gd name="T6" fmla="*/ 2541 w 3347"/>
                  <a:gd name="T7" fmla="*/ 243 h 3347"/>
                  <a:gd name="T8" fmla="*/ 2738 w 3347"/>
                  <a:gd name="T9" fmla="*/ 383 h 3347"/>
                  <a:gd name="T10" fmla="*/ 2911 w 3347"/>
                  <a:gd name="T11" fmla="*/ 549 h 3347"/>
                  <a:gd name="T12" fmla="*/ 3060 w 3347"/>
                  <a:gd name="T13" fmla="*/ 737 h 3347"/>
                  <a:gd name="T14" fmla="*/ 3181 w 3347"/>
                  <a:gd name="T15" fmla="*/ 947 h 3347"/>
                  <a:gd name="T16" fmla="*/ 3271 w 3347"/>
                  <a:gd name="T17" fmla="*/ 1176 h 3347"/>
                  <a:gd name="T18" fmla="*/ 3327 w 3347"/>
                  <a:gd name="T19" fmla="*/ 1419 h 3347"/>
                  <a:gd name="T20" fmla="*/ 3347 w 3347"/>
                  <a:gd name="T21" fmla="*/ 1674 h 3347"/>
                  <a:gd name="T22" fmla="*/ 3327 w 3347"/>
                  <a:gd name="T23" fmla="*/ 1928 h 3347"/>
                  <a:gd name="T24" fmla="*/ 3271 w 3347"/>
                  <a:gd name="T25" fmla="*/ 2171 h 3347"/>
                  <a:gd name="T26" fmla="*/ 3181 w 3347"/>
                  <a:gd name="T27" fmla="*/ 2399 h 3347"/>
                  <a:gd name="T28" fmla="*/ 3060 w 3347"/>
                  <a:gd name="T29" fmla="*/ 2609 h 3347"/>
                  <a:gd name="T30" fmla="*/ 2911 w 3347"/>
                  <a:gd name="T31" fmla="*/ 2798 h 3347"/>
                  <a:gd name="T32" fmla="*/ 2738 w 3347"/>
                  <a:gd name="T33" fmla="*/ 2965 h 3347"/>
                  <a:gd name="T34" fmla="*/ 2541 w 3347"/>
                  <a:gd name="T35" fmla="*/ 3104 h 3347"/>
                  <a:gd name="T36" fmla="*/ 2324 w 3347"/>
                  <a:gd name="T37" fmla="*/ 3215 h 3347"/>
                  <a:gd name="T38" fmla="*/ 2091 w 3347"/>
                  <a:gd name="T39" fmla="*/ 3294 h 3347"/>
                  <a:gd name="T40" fmla="*/ 1845 w 3347"/>
                  <a:gd name="T41" fmla="*/ 3338 h 3347"/>
                  <a:gd name="T42" fmla="*/ 1587 w 3347"/>
                  <a:gd name="T43" fmla="*/ 3345 h 3347"/>
                  <a:gd name="T44" fmla="*/ 1336 w 3347"/>
                  <a:gd name="T45" fmla="*/ 3312 h 3347"/>
                  <a:gd name="T46" fmla="*/ 1098 w 3347"/>
                  <a:gd name="T47" fmla="*/ 3245 h 3347"/>
                  <a:gd name="T48" fmla="*/ 876 w 3347"/>
                  <a:gd name="T49" fmla="*/ 3145 h 3347"/>
                  <a:gd name="T50" fmla="*/ 672 w 3347"/>
                  <a:gd name="T51" fmla="*/ 3014 h 3347"/>
                  <a:gd name="T52" fmla="*/ 490 w 3347"/>
                  <a:gd name="T53" fmla="*/ 2856 h 3347"/>
                  <a:gd name="T54" fmla="*/ 332 w 3347"/>
                  <a:gd name="T55" fmla="*/ 2675 h 3347"/>
                  <a:gd name="T56" fmla="*/ 202 w 3347"/>
                  <a:gd name="T57" fmla="*/ 2471 h 3347"/>
                  <a:gd name="T58" fmla="*/ 102 w 3347"/>
                  <a:gd name="T59" fmla="*/ 2249 h 3347"/>
                  <a:gd name="T60" fmla="*/ 34 w 3347"/>
                  <a:gd name="T61" fmla="*/ 2011 h 3347"/>
                  <a:gd name="T62" fmla="*/ 2 w 3347"/>
                  <a:gd name="T63" fmla="*/ 1759 h 3347"/>
                  <a:gd name="T64" fmla="*/ 8 w 3347"/>
                  <a:gd name="T65" fmla="*/ 1502 h 3347"/>
                  <a:gd name="T66" fmla="*/ 53 w 3347"/>
                  <a:gd name="T67" fmla="*/ 1255 h 3347"/>
                  <a:gd name="T68" fmla="*/ 131 w 3347"/>
                  <a:gd name="T69" fmla="*/ 1022 h 3347"/>
                  <a:gd name="T70" fmla="*/ 243 w 3347"/>
                  <a:gd name="T71" fmla="*/ 806 h 3347"/>
                  <a:gd name="T72" fmla="*/ 382 w 3347"/>
                  <a:gd name="T73" fmla="*/ 609 h 3347"/>
                  <a:gd name="T74" fmla="*/ 549 w 3347"/>
                  <a:gd name="T75" fmla="*/ 435 h 3347"/>
                  <a:gd name="T76" fmla="*/ 737 w 3347"/>
                  <a:gd name="T77" fmla="*/ 286 h 3347"/>
                  <a:gd name="T78" fmla="*/ 947 w 3347"/>
                  <a:gd name="T79" fmla="*/ 165 h 3347"/>
                  <a:gd name="T80" fmla="*/ 1176 w 3347"/>
                  <a:gd name="T81" fmla="*/ 76 h 3347"/>
                  <a:gd name="T82" fmla="*/ 1418 w 3347"/>
                  <a:gd name="T83" fmla="*/ 19 h 3347"/>
                  <a:gd name="T84" fmla="*/ 1673 w 3347"/>
                  <a:gd name="T85" fmla="*/ 0 h 3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47" h="3347">
                    <a:moveTo>
                      <a:pt x="1673" y="0"/>
                    </a:moveTo>
                    <a:lnTo>
                      <a:pt x="1759" y="2"/>
                    </a:lnTo>
                    <a:lnTo>
                      <a:pt x="1845" y="8"/>
                    </a:lnTo>
                    <a:lnTo>
                      <a:pt x="1928" y="19"/>
                    </a:lnTo>
                    <a:lnTo>
                      <a:pt x="2010" y="34"/>
                    </a:lnTo>
                    <a:lnTo>
                      <a:pt x="2091" y="53"/>
                    </a:lnTo>
                    <a:lnTo>
                      <a:pt x="2171" y="76"/>
                    </a:lnTo>
                    <a:lnTo>
                      <a:pt x="2248" y="102"/>
                    </a:lnTo>
                    <a:lnTo>
                      <a:pt x="2324" y="132"/>
                    </a:lnTo>
                    <a:lnTo>
                      <a:pt x="2398" y="165"/>
                    </a:lnTo>
                    <a:lnTo>
                      <a:pt x="2471" y="202"/>
                    </a:lnTo>
                    <a:lnTo>
                      <a:pt x="2541" y="243"/>
                    </a:lnTo>
                    <a:lnTo>
                      <a:pt x="2608" y="286"/>
                    </a:lnTo>
                    <a:lnTo>
                      <a:pt x="2675" y="333"/>
                    </a:lnTo>
                    <a:lnTo>
                      <a:pt x="2738" y="383"/>
                    </a:lnTo>
                    <a:lnTo>
                      <a:pt x="2798" y="435"/>
                    </a:lnTo>
                    <a:lnTo>
                      <a:pt x="2856" y="491"/>
                    </a:lnTo>
                    <a:lnTo>
                      <a:pt x="2911" y="549"/>
                    </a:lnTo>
                    <a:lnTo>
                      <a:pt x="2964" y="609"/>
                    </a:lnTo>
                    <a:lnTo>
                      <a:pt x="3014" y="672"/>
                    </a:lnTo>
                    <a:lnTo>
                      <a:pt x="3060" y="737"/>
                    </a:lnTo>
                    <a:lnTo>
                      <a:pt x="3104" y="806"/>
                    </a:lnTo>
                    <a:lnTo>
                      <a:pt x="3145" y="876"/>
                    </a:lnTo>
                    <a:lnTo>
                      <a:pt x="3181" y="947"/>
                    </a:lnTo>
                    <a:lnTo>
                      <a:pt x="3215" y="1022"/>
                    </a:lnTo>
                    <a:lnTo>
                      <a:pt x="3245" y="1098"/>
                    </a:lnTo>
                    <a:lnTo>
                      <a:pt x="3271" y="1176"/>
                    </a:lnTo>
                    <a:lnTo>
                      <a:pt x="3293" y="1255"/>
                    </a:lnTo>
                    <a:lnTo>
                      <a:pt x="3312" y="1336"/>
                    </a:lnTo>
                    <a:lnTo>
                      <a:pt x="3327" y="1419"/>
                    </a:lnTo>
                    <a:lnTo>
                      <a:pt x="3337" y="1502"/>
                    </a:lnTo>
                    <a:lnTo>
                      <a:pt x="3343" y="1587"/>
                    </a:lnTo>
                    <a:lnTo>
                      <a:pt x="3347" y="1674"/>
                    </a:lnTo>
                    <a:lnTo>
                      <a:pt x="3343" y="1759"/>
                    </a:lnTo>
                    <a:lnTo>
                      <a:pt x="3337" y="1845"/>
                    </a:lnTo>
                    <a:lnTo>
                      <a:pt x="3327" y="1928"/>
                    </a:lnTo>
                    <a:lnTo>
                      <a:pt x="3312" y="2011"/>
                    </a:lnTo>
                    <a:lnTo>
                      <a:pt x="3293" y="2092"/>
                    </a:lnTo>
                    <a:lnTo>
                      <a:pt x="3271" y="2171"/>
                    </a:lnTo>
                    <a:lnTo>
                      <a:pt x="3245" y="2249"/>
                    </a:lnTo>
                    <a:lnTo>
                      <a:pt x="3215" y="2325"/>
                    </a:lnTo>
                    <a:lnTo>
                      <a:pt x="3181" y="2399"/>
                    </a:lnTo>
                    <a:lnTo>
                      <a:pt x="3145" y="2471"/>
                    </a:lnTo>
                    <a:lnTo>
                      <a:pt x="3104" y="2541"/>
                    </a:lnTo>
                    <a:lnTo>
                      <a:pt x="3060" y="2609"/>
                    </a:lnTo>
                    <a:lnTo>
                      <a:pt x="3014" y="2675"/>
                    </a:lnTo>
                    <a:lnTo>
                      <a:pt x="2964" y="2738"/>
                    </a:lnTo>
                    <a:lnTo>
                      <a:pt x="2911" y="2798"/>
                    </a:lnTo>
                    <a:lnTo>
                      <a:pt x="2856" y="2856"/>
                    </a:lnTo>
                    <a:lnTo>
                      <a:pt x="2798" y="2911"/>
                    </a:lnTo>
                    <a:lnTo>
                      <a:pt x="2738" y="2965"/>
                    </a:lnTo>
                    <a:lnTo>
                      <a:pt x="2675" y="3014"/>
                    </a:lnTo>
                    <a:lnTo>
                      <a:pt x="2608" y="3061"/>
                    </a:lnTo>
                    <a:lnTo>
                      <a:pt x="2541" y="3104"/>
                    </a:lnTo>
                    <a:lnTo>
                      <a:pt x="2471" y="3145"/>
                    </a:lnTo>
                    <a:lnTo>
                      <a:pt x="2398" y="3182"/>
                    </a:lnTo>
                    <a:lnTo>
                      <a:pt x="2324" y="3215"/>
                    </a:lnTo>
                    <a:lnTo>
                      <a:pt x="2248" y="3245"/>
                    </a:lnTo>
                    <a:lnTo>
                      <a:pt x="2171" y="3271"/>
                    </a:lnTo>
                    <a:lnTo>
                      <a:pt x="2091" y="3294"/>
                    </a:lnTo>
                    <a:lnTo>
                      <a:pt x="2010" y="3312"/>
                    </a:lnTo>
                    <a:lnTo>
                      <a:pt x="1928" y="3328"/>
                    </a:lnTo>
                    <a:lnTo>
                      <a:pt x="1845" y="3338"/>
                    </a:lnTo>
                    <a:lnTo>
                      <a:pt x="1759" y="3345"/>
                    </a:lnTo>
                    <a:lnTo>
                      <a:pt x="1673" y="3347"/>
                    </a:lnTo>
                    <a:lnTo>
                      <a:pt x="1587" y="3345"/>
                    </a:lnTo>
                    <a:lnTo>
                      <a:pt x="1502" y="3338"/>
                    </a:lnTo>
                    <a:lnTo>
                      <a:pt x="1418" y="3328"/>
                    </a:lnTo>
                    <a:lnTo>
                      <a:pt x="1336" y="3312"/>
                    </a:lnTo>
                    <a:lnTo>
                      <a:pt x="1255" y="3294"/>
                    </a:lnTo>
                    <a:lnTo>
                      <a:pt x="1176" y="3271"/>
                    </a:lnTo>
                    <a:lnTo>
                      <a:pt x="1098" y="3245"/>
                    </a:lnTo>
                    <a:lnTo>
                      <a:pt x="1022" y="3215"/>
                    </a:lnTo>
                    <a:lnTo>
                      <a:pt x="947" y="3182"/>
                    </a:lnTo>
                    <a:lnTo>
                      <a:pt x="876" y="3145"/>
                    </a:lnTo>
                    <a:lnTo>
                      <a:pt x="805" y="3104"/>
                    </a:lnTo>
                    <a:lnTo>
                      <a:pt x="737" y="3061"/>
                    </a:lnTo>
                    <a:lnTo>
                      <a:pt x="672" y="3014"/>
                    </a:lnTo>
                    <a:lnTo>
                      <a:pt x="609" y="2965"/>
                    </a:lnTo>
                    <a:lnTo>
                      <a:pt x="549" y="2911"/>
                    </a:lnTo>
                    <a:lnTo>
                      <a:pt x="490" y="2856"/>
                    </a:lnTo>
                    <a:lnTo>
                      <a:pt x="434" y="2798"/>
                    </a:lnTo>
                    <a:lnTo>
                      <a:pt x="382" y="2738"/>
                    </a:lnTo>
                    <a:lnTo>
                      <a:pt x="332" y="2675"/>
                    </a:lnTo>
                    <a:lnTo>
                      <a:pt x="285" y="2609"/>
                    </a:lnTo>
                    <a:lnTo>
                      <a:pt x="243" y="2541"/>
                    </a:lnTo>
                    <a:lnTo>
                      <a:pt x="202" y="2471"/>
                    </a:lnTo>
                    <a:lnTo>
                      <a:pt x="165" y="2399"/>
                    </a:lnTo>
                    <a:lnTo>
                      <a:pt x="131" y="2325"/>
                    </a:lnTo>
                    <a:lnTo>
                      <a:pt x="102" y="2249"/>
                    </a:lnTo>
                    <a:lnTo>
                      <a:pt x="75" y="2171"/>
                    </a:lnTo>
                    <a:lnTo>
                      <a:pt x="53" y="2092"/>
                    </a:lnTo>
                    <a:lnTo>
                      <a:pt x="34" y="2011"/>
                    </a:lnTo>
                    <a:lnTo>
                      <a:pt x="19" y="1928"/>
                    </a:lnTo>
                    <a:lnTo>
                      <a:pt x="8" y="1845"/>
                    </a:lnTo>
                    <a:lnTo>
                      <a:pt x="2" y="1759"/>
                    </a:lnTo>
                    <a:lnTo>
                      <a:pt x="0" y="1674"/>
                    </a:lnTo>
                    <a:lnTo>
                      <a:pt x="2" y="1587"/>
                    </a:lnTo>
                    <a:lnTo>
                      <a:pt x="8" y="1502"/>
                    </a:lnTo>
                    <a:lnTo>
                      <a:pt x="19" y="1419"/>
                    </a:lnTo>
                    <a:lnTo>
                      <a:pt x="34" y="1336"/>
                    </a:lnTo>
                    <a:lnTo>
                      <a:pt x="53" y="1255"/>
                    </a:lnTo>
                    <a:lnTo>
                      <a:pt x="75" y="1176"/>
                    </a:lnTo>
                    <a:lnTo>
                      <a:pt x="102" y="1098"/>
                    </a:lnTo>
                    <a:lnTo>
                      <a:pt x="131" y="1022"/>
                    </a:lnTo>
                    <a:lnTo>
                      <a:pt x="165" y="947"/>
                    </a:lnTo>
                    <a:lnTo>
                      <a:pt x="202" y="876"/>
                    </a:lnTo>
                    <a:lnTo>
                      <a:pt x="243" y="806"/>
                    </a:lnTo>
                    <a:lnTo>
                      <a:pt x="285" y="737"/>
                    </a:lnTo>
                    <a:lnTo>
                      <a:pt x="332" y="672"/>
                    </a:lnTo>
                    <a:lnTo>
                      <a:pt x="382" y="609"/>
                    </a:lnTo>
                    <a:lnTo>
                      <a:pt x="434" y="549"/>
                    </a:lnTo>
                    <a:lnTo>
                      <a:pt x="490" y="491"/>
                    </a:lnTo>
                    <a:lnTo>
                      <a:pt x="549" y="435"/>
                    </a:lnTo>
                    <a:lnTo>
                      <a:pt x="609" y="383"/>
                    </a:lnTo>
                    <a:lnTo>
                      <a:pt x="672" y="333"/>
                    </a:lnTo>
                    <a:lnTo>
                      <a:pt x="737" y="286"/>
                    </a:lnTo>
                    <a:lnTo>
                      <a:pt x="805" y="243"/>
                    </a:lnTo>
                    <a:lnTo>
                      <a:pt x="876" y="202"/>
                    </a:lnTo>
                    <a:lnTo>
                      <a:pt x="947" y="165"/>
                    </a:lnTo>
                    <a:lnTo>
                      <a:pt x="1022" y="132"/>
                    </a:lnTo>
                    <a:lnTo>
                      <a:pt x="1098" y="102"/>
                    </a:lnTo>
                    <a:lnTo>
                      <a:pt x="1176" y="76"/>
                    </a:lnTo>
                    <a:lnTo>
                      <a:pt x="1255" y="53"/>
                    </a:lnTo>
                    <a:lnTo>
                      <a:pt x="1336" y="34"/>
                    </a:lnTo>
                    <a:lnTo>
                      <a:pt x="1418" y="19"/>
                    </a:lnTo>
                    <a:lnTo>
                      <a:pt x="1502" y="8"/>
                    </a:lnTo>
                    <a:lnTo>
                      <a:pt x="1587" y="2"/>
                    </a:lnTo>
                    <a:lnTo>
                      <a:pt x="1673"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23" name="Rectangle 22"/>
              <p:cNvSpPr/>
              <p:nvPr/>
            </p:nvSpPr>
            <p:spPr>
              <a:xfrm>
                <a:off x="5576641" y="1310076"/>
                <a:ext cx="1035540" cy="2517612"/>
              </a:xfrm>
              <a:prstGeom prst="rect">
                <a:avLst/>
              </a:prstGeom>
            </p:spPr>
            <p:txBody>
              <a:bodyPr wrap="none" lIns="0" tIns="0" rIns="0" bIns="0">
                <a:spAutoFit/>
              </a:bodyPr>
              <a:lstStyle/>
              <a:p>
                <a:pPr algn="ctr"/>
                <a:r>
                  <a:rPr lang="en-US" sz="3600" dirty="0" smtClean="0"/>
                  <a:t>ITMS</a:t>
                </a:r>
                <a:endParaRPr lang="en-US" dirty="0" smtClean="0"/>
              </a:p>
              <a:p>
                <a:pPr algn="ctr">
                  <a:lnSpc>
                    <a:spcPct val="90000"/>
                  </a:lnSpc>
                </a:pPr>
                <a:r>
                  <a:rPr lang="en-US" sz="6000" b="1" dirty="0" smtClean="0">
                    <a:solidFill>
                      <a:schemeClr val="accent4"/>
                    </a:solidFill>
                  </a:rPr>
                  <a:t>8.0</a:t>
                </a:r>
              </a:p>
              <a:p>
                <a:pPr algn="ctr">
                  <a:lnSpc>
                    <a:spcPct val="80000"/>
                  </a:lnSpc>
                </a:pPr>
                <a:r>
                  <a:rPr lang="en-US" sz="2400" dirty="0" smtClean="0"/>
                  <a:t>SOLVES</a:t>
                </a:r>
              </a:p>
              <a:p>
                <a:pPr algn="ctr">
                  <a:lnSpc>
                    <a:spcPct val="80000"/>
                  </a:lnSpc>
                </a:pPr>
                <a:r>
                  <a:rPr lang="en-US" sz="5400" dirty="0" smtClean="0"/>
                  <a:t>KEY</a:t>
                </a:r>
                <a:endParaRPr lang="en-US" sz="4400" dirty="0" smtClean="0"/>
              </a:p>
              <a:p>
                <a:pPr algn="ctr">
                  <a:lnSpc>
                    <a:spcPct val="80000"/>
                  </a:lnSpc>
                </a:pPr>
                <a:r>
                  <a:rPr lang="en-US" sz="1400" dirty="0" smtClean="0"/>
                  <a:t>CHALLENGES</a:t>
                </a:r>
                <a:endParaRPr lang="en-US" dirty="0"/>
              </a:p>
            </p:txBody>
          </p:sp>
          <p:grpSp>
            <p:nvGrpSpPr>
              <p:cNvPr id="24" name="Group 23"/>
              <p:cNvGrpSpPr/>
              <p:nvPr/>
            </p:nvGrpSpPr>
            <p:grpSpPr>
              <a:xfrm>
                <a:off x="4852682" y="2187043"/>
                <a:ext cx="658901" cy="102335"/>
                <a:chOff x="4323565" y="2771119"/>
                <a:chExt cx="1065624" cy="123825"/>
              </a:xfrm>
            </p:grpSpPr>
            <p:cxnSp>
              <p:nvCxnSpPr>
                <p:cNvPr id="28" name="Straight Connector 27"/>
                <p:cNvCxnSpPr/>
                <p:nvPr/>
              </p:nvCxnSpPr>
              <p:spPr>
                <a:xfrm>
                  <a:off x="4323565" y="2771119"/>
                  <a:ext cx="1065624" cy="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323565" y="2894944"/>
                  <a:ext cx="1065624" cy="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6677243" y="2187043"/>
                <a:ext cx="658901" cy="102335"/>
                <a:chOff x="4323565" y="2771119"/>
                <a:chExt cx="1065624" cy="123825"/>
              </a:xfrm>
            </p:grpSpPr>
            <p:cxnSp>
              <p:nvCxnSpPr>
                <p:cNvPr id="26" name="Straight Connector 25"/>
                <p:cNvCxnSpPr/>
                <p:nvPr/>
              </p:nvCxnSpPr>
              <p:spPr>
                <a:xfrm>
                  <a:off x="4323565" y="2771119"/>
                  <a:ext cx="1065624" cy="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323565" y="2894944"/>
                  <a:ext cx="1065624" cy="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grpSp>
        </p:grpSp>
        <p:cxnSp>
          <p:nvCxnSpPr>
            <p:cNvPr id="7" name="Straight Arrow Connector 6"/>
            <p:cNvCxnSpPr/>
            <p:nvPr/>
          </p:nvCxnSpPr>
          <p:spPr>
            <a:xfrm>
              <a:off x="610951" y="1440478"/>
              <a:ext cx="3695116" cy="0"/>
            </a:xfrm>
            <a:prstGeom prst="straightConnector1">
              <a:avLst/>
            </a:prstGeom>
            <a:ln w="6350">
              <a:solidFill>
                <a:schemeClr val="accent1"/>
              </a:solidFill>
              <a:miter lim="800000"/>
              <a:tailEnd type="oval" w="lg" len="lg"/>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610951" y="1574845"/>
              <a:ext cx="2683359" cy="997196"/>
            </a:xfrm>
            <a:prstGeom prst="rect">
              <a:avLst/>
            </a:prstGeom>
          </p:spPr>
          <p:txBody>
            <a:bodyPr wrap="square" lIns="0" tIns="0" rIns="0" bIns="0">
              <a:spAutoFit/>
            </a:bodyPr>
            <a:lstStyle/>
            <a:p>
              <a:pPr>
                <a:lnSpc>
                  <a:spcPct val="90000"/>
                </a:lnSpc>
              </a:pPr>
              <a:r>
                <a:rPr lang="en-US" sz="2400" dirty="0" smtClean="0"/>
                <a:t>Unifies </a:t>
              </a:r>
              <a:r>
                <a:rPr lang="en-US" sz="2400" dirty="0"/>
                <a:t>visibility across </a:t>
              </a:r>
              <a:endParaRPr lang="en-US" sz="2400" dirty="0" smtClean="0"/>
            </a:p>
            <a:p>
              <a:pPr>
                <a:lnSpc>
                  <a:spcPct val="90000"/>
                </a:lnSpc>
              </a:pPr>
              <a:r>
                <a:rPr lang="en-US" sz="2400" dirty="0" smtClean="0"/>
                <a:t>all </a:t>
              </a:r>
              <a:r>
                <a:rPr lang="en-US" sz="2400" dirty="0"/>
                <a:t>endpoints </a:t>
              </a:r>
            </a:p>
          </p:txBody>
        </p:sp>
        <p:cxnSp>
          <p:nvCxnSpPr>
            <p:cNvPr id="48" name="Straight Arrow Connector 47"/>
            <p:cNvCxnSpPr/>
            <p:nvPr/>
          </p:nvCxnSpPr>
          <p:spPr>
            <a:xfrm>
              <a:off x="610951" y="3364434"/>
              <a:ext cx="3212516" cy="0"/>
            </a:xfrm>
            <a:prstGeom prst="straightConnector1">
              <a:avLst/>
            </a:prstGeom>
            <a:ln w="6350">
              <a:solidFill>
                <a:schemeClr val="tx1">
                  <a:lumMod val="20000"/>
                  <a:lumOff val="80000"/>
                </a:schemeClr>
              </a:solidFill>
              <a:miter lim="800000"/>
              <a:tailEnd type="oval" w="lg"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6095764" y="5227195"/>
              <a:ext cx="0" cy="380437"/>
            </a:xfrm>
            <a:prstGeom prst="straightConnector1">
              <a:avLst/>
            </a:prstGeom>
            <a:ln w="6350">
              <a:solidFill>
                <a:schemeClr val="tx1">
                  <a:lumMod val="20000"/>
                  <a:lumOff val="80000"/>
                </a:schemeClr>
              </a:solidFill>
              <a:miter lim="800000"/>
              <a:tailEnd type="oval" w="lg" len="lg"/>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8894514" y="1574845"/>
              <a:ext cx="2683359" cy="664797"/>
            </a:xfrm>
            <a:prstGeom prst="rect">
              <a:avLst/>
            </a:prstGeom>
          </p:spPr>
          <p:txBody>
            <a:bodyPr wrap="square" lIns="0" tIns="0" rIns="0" bIns="0">
              <a:spAutoFit/>
            </a:bodyPr>
            <a:lstStyle/>
            <a:p>
              <a:pPr algn="r">
                <a:lnSpc>
                  <a:spcPct val="90000"/>
                </a:lnSpc>
              </a:pPr>
              <a:r>
                <a:rPr lang="en-US" sz="2400" dirty="0">
                  <a:solidFill>
                    <a:schemeClr val="tx1">
                      <a:lumMod val="20000"/>
                      <a:lumOff val="80000"/>
                    </a:schemeClr>
                  </a:solidFill>
                </a:rPr>
                <a:t>Optimizes software </a:t>
              </a:r>
              <a:endParaRPr lang="en-US" sz="2400" dirty="0" smtClean="0">
                <a:solidFill>
                  <a:schemeClr val="tx1">
                    <a:lumMod val="20000"/>
                    <a:lumOff val="80000"/>
                  </a:schemeClr>
                </a:solidFill>
              </a:endParaRPr>
            </a:p>
            <a:p>
              <a:pPr algn="r">
                <a:lnSpc>
                  <a:spcPct val="90000"/>
                </a:lnSpc>
              </a:pPr>
              <a:r>
                <a:rPr lang="en-US" sz="2400" dirty="0" smtClean="0">
                  <a:solidFill>
                    <a:schemeClr val="tx1">
                      <a:lumMod val="20000"/>
                      <a:lumOff val="80000"/>
                    </a:schemeClr>
                  </a:solidFill>
                </a:rPr>
                <a:t>license </a:t>
              </a:r>
              <a:r>
                <a:rPr lang="en-US" sz="2400" dirty="0">
                  <a:solidFill>
                    <a:schemeClr val="tx1">
                      <a:lumMod val="20000"/>
                      <a:lumOff val="80000"/>
                    </a:schemeClr>
                  </a:solidFill>
                </a:rPr>
                <a:t>costs </a:t>
              </a:r>
            </a:p>
          </p:txBody>
        </p:sp>
        <p:grpSp>
          <p:nvGrpSpPr>
            <p:cNvPr id="5" name="Group 4"/>
            <p:cNvGrpSpPr/>
            <p:nvPr/>
          </p:nvGrpSpPr>
          <p:grpSpPr>
            <a:xfrm>
              <a:off x="7882757" y="1440478"/>
              <a:ext cx="3695116" cy="1923956"/>
              <a:chOff x="7881405" y="1293846"/>
              <a:chExt cx="3214729" cy="1923956"/>
            </a:xfrm>
          </p:grpSpPr>
          <p:cxnSp>
            <p:nvCxnSpPr>
              <p:cNvPr id="56" name="Straight Arrow Connector 55"/>
              <p:cNvCxnSpPr/>
              <p:nvPr/>
            </p:nvCxnSpPr>
            <p:spPr>
              <a:xfrm flipH="1">
                <a:off x="7881405" y="1293846"/>
                <a:ext cx="3214729" cy="0"/>
              </a:xfrm>
              <a:prstGeom prst="straightConnector1">
                <a:avLst/>
              </a:prstGeom>
              <a:ln w="6350">
                <a:solidFill>
                  <a:schemeClr val="tx1">
                    <a:lumMod val="20000"/>
                    <a:lumOff val="80000"/>
                  </a:schemeClr>
                </a:solidFill>
                <a:miter lim="800000"/>
                <a:tailEnd type="oval" w="lg"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8297712" y="3217802"/>
                <a:ext cx="2798422" cy="0"/>
              </a:xfrm>
              <a:prstGeom prst="straightConnector1">
                <a:avLst/>
              </a:prstGeom>
              <a:ln w="6350">
                <a:solidFill>
                  <a:schemeClr val="tx1">
                    <a:lumMod val="20000"/>
                    <a:lumOff val="80000"/>
                  </a:schemeClr>
                </a:solidFill>
                <a:miter lim="800000"/>
                <a:tailEnd type="oval" w="lg" len="lg"/>
              </a:ln>
            </p:spPr>
            <p:style>
              <a:lnRef idx="1">
                <a:schemeClr val="accent1"/>
              </a:lnRef>
              <a:fillRef idx="0">
                <a:schemeClr val="accent1"/>
              </a:fillRef>
              <a:effectRef idx="0">
                <a:schemeClr val="accent1"/>
              </a:effectRef>
              <a:fontRef idx="minor">
                <a:schemeClr val="tx1"/>
              </a:fontRef>
            </p:style>
          </p:cxnSp>
        </p:grpSp>
        <p:sp>
          <p:nvSpPr>
            <p:cNvPr id="60" name="Rectangle 59"/>
            <p:cNvSpPr/>
            <p:nvPr/>
          </p:nvSpPr>
          <p:spPr>
            <a:xfrm>
              <a:off x="610951" y="3525929"/>
              <a:ext cx="2683359" cy="1329595"/>
            </a:xfrm>
            <a:prstGeom prst="rect">
              <a:avLst/>
            </a:prstGeom>
          </p:spPr>
          <p:txBody>
            <a:bodyPr wrap="square" lIns="0" tIns="0" rIns="0" bIns="0">
              <a:spAutoFit/>
            </a:bodyPr>
            <a:lstStyle/>
            <a:p>
              <a:pPr>
                <a:lnSpc>
                  <a:spcPct val="90000"/>
                </a:lnSpc>
              </a:pPr>
              <a:r>
                <a:rPr lang="en-US" sz="2400" dirty="0" smtClean="0">
                  <a:solidFill>
                    <a:schemeClr val="tx1">
                      <a:lumMod val="20000"/>
                      <a:lumOff val="80000"/>
                    </a:schemeClr>
                  </a:solidFill>
                </a:rPr>
                <a:t>Enhances </a:t>
              </a:r>
              <a:r>
                <a:rPr lang="en-US" sz="2400" dirty="0">
                  <a:solidFill>
                    <a:schemeClr val="tx1">
                      <a:lumMod val="20000"/>
                      <a:lumOff val="80000"/>
                    </a:schemeClr>
                  </a:solidFill>
                </a:rPr>
                <a:t>reporting, patch and software management, platform support</a:t>
              </a:r>
            </a:p>
          </p:txBody>
        </p:sp>
        <p:sp>
          <p:nvSpPr>
            <p:cNvPr id="62" name="Rectangle 61"/>
            <p:cNvSpPr/>
            <p:nvPr/>
          </p:nvSpPr>
          <p:spPr>
            <a:xfrm>
              <a:off x="8894514" y="3525929"/>
              <a:ext cx="2683359" cy="997196"/>
            </a:xfrm>
            <a:prstGeom prst="rect">
              <a:avLst/>
            </a:prstGeom>
          </p:spPr>
          <p:txBody>
            <a:bodyPr wrap="square" lIns="0" tIns="0" rIns="0" bIns="0">
              <a:spAutoFit/>
            </a:bodyPr>
            <a:lstStyle/>
            <a:p>
              <a:pPr algn="r">
                <a:lnSpc>
                  <a:spcPct val="90000"/>
                </a:lnSpc>
              </a:pPr>
              <a:r>
                <a:rPr lang="en-US" sz="2400" dirty="0">
                  <a:solidFill>
                    <a:schemeClr val="tx1">
                      <a:lumMod val="20000"/>
                      <a:lumOff val="80000"/>
                    </a:schemeClr>
                  </a:solidFill>
                </a:rPr>
                <a:t>Gives organizations room to grow </a:t>
              </a:r>
              <a:r>
                <a:rPr lang="en-US" sz="2400" dirty="0" smtClean="0">
                  <a:solidFill>
                    <a:schemeClr val="tx1">
                      <a:lumMod val="20000"/>
                      <a:lumOff val="80000"/>
                    </a:schemeClr>
                  </a:solidFill>
                </a:rPr>
                <a:t>and</a:t>
              </a:r>
              <a:br>
                <a:rPr lang="en-US" sz="2400" dirty="0" smtClean="0">
                  <a:solidFill>
                    <a:schemeClr val="tx1">
                      <a:lumMod val="20000"/>
                      <a:lumOff val="80000"/>
                    </a:schemeClr>
                  </a:solidFill>
                </a:rPr>
              </a:br>
              <a:r>
                <a:rPr lang="en-US" sz="2400" dirty="0" smtClean="0">
                  <a:solidFill>
                    <a:schemeClr val="tx1">
                      <a:lumMod val="20000"/>
                      <a:lumOff val="80000"/>
                    </a:schemeClr>
                  </a:solidFill>
                </a:rPr>
                <a:t>is easier </a:t>
              </a:r>
              <a:r>
                <a:rPr lang="en-US" sz="2400" dirty="0">
                  <a:solidFill>
                    <a:schemeClr val="tx1">
                      <a:lumMod val="20000"/>
                      <a:lumOff val="80000"/>
                    </a:schemeClr>
                  </a:solidFill>
                </a:rPr>
                <a:t>to use</a:t>
              </a:r>
            </a:p>
          </p:txBody>
        </p:sp>
        <p:sp>
          <p:nvSpPr>
            <p:cNvPr id="65" name="Rectangle 64"/>
            <p:cNvSpPr/>
            <p:nvPr/>
          </p:nvSpPr>
          <p:spPr>
            <a:xfrm>
              <a:off x="4754085" y="5727270"/>
              <a:ext cx="2683359" cy="664797"/>
            </a:xfrm>
            <a:prstGeom prst="rect">
              <a:avLst/>
            </a:prstGeom>
          </p:spPr>
          <p:txBody>
            <a:bodyPr wrap="square" lIns="0" tIns="0" rIns="0" bIns="0">
              <a:spAutoFit/>
            </a:bodyPr>
            <a:lstStyle/>
            <a:p>
              <a:pPr algn="ctr">
                <a:lnSpc>
                  <a:spcPct val="90000"/>
                </a:lnSpc>
              </a:pPr>
              <a:r>
                <a:rPr lang="en-US" sz="2400" dirty="0">
                  <a:solidFill>
                    <a:schemeClr val="tx1">
                      <a:lumMod val="20000"/>
                      <a:lumOff val="80000"/>
                    </a:schemeClr>
                  </a:solidFill>
                </a:rPr>
                <a:t>Increases protection of information </a:t>
              </a:r>
            </a:p>
          </p:txBody>
        </p:sp>
        <p:grpSp>
          <p:nvGrpSpPr>
            <p:cNvPr id="63" name="Group 62"/>
            <p:cNvGrpSpPr/>
            <p:nvPr/>
          </p:nvGrpSpPr>
          <p:grpSpPr>
            <a:xfrm>
              <a:off x="4668408" y="1346268"/>
              <a:ext cx="612531" cy="357311"/>
              <a:chOff x="8161338" y="2565400"/>
              <a:chExt cx="285750" cy="166688"/>
            </a:xfrm>
            <a:solidFill>
              <a:schemeClr val="bg1"/>
            </a:solidFill>
          </p:grpSpPr>
          <p:sp>
            <p:nvSpPr>
              <p:cNvPr id="64" name="Freeform 3857"/>
              <p:cNvSpPr>
                <a:spLocks noEditPoints="1"/>
              </p:cNvSpPr>
              <p:nvPr/>
            </p:nvSpPr>
            <p:spPr bwMode="auto">
              <a:xfrm>
                <a:off x="8261350" y="2603500"/>
                <a:ext cx="85725" cy="85725"/>
              </a:xfrm>
              <a:custGeom>
                <a:avLst/>
                <a:gdLst>
                  <a:gd name="T0" fmla="*/ 108 w 270"/>
                  <a:gd name="T1" fmla="*/ 221 h 270"/>
                  <a:gd name="T2" fmla="*/ 78 w 270"/>
                  <a:gd name="T3" fmla="*/ 204 h 270"/>
                  <a:gd name="T4" fmla="*/ 56 w 270"/>
                  <a:gd name="T5" fmla="*/ 178 h 270"/>
                  <a:gd name="T6" fmla="*/ 45 w 270"/>
                  <a:gd name="T7" fmla="*/ 144 h 270"/>
                  <a:gd name="T8" fmla="*/ 47 w 270"/>
                  <a:gd name="T9" fmla="*/ 126 h 270"/>
                  <a:gd name="T10" fmla="*/ 57 w 270"/>
                  <a:gd name="T11" fmla="*/ 120 h 270"/>
                  <a:gd name="T12" fmla="*/ 69 w 270"/>
                  <a:gd name="T13" fmla="*/ 123 h 270"/>
                  <a:gd name="T14" fmla="*/ 75 w 270"/>
                  <a:gd name="T15" fmla="*/ 132 h 270"/>
                  <a:gd name="T16" fmla="*/ 78 w 270"/>
                  <a:gd name="T17" fmla="*/ 153 h 270"/>
                  <a:gd name="T18" fmla="*/ 89 w 270"/>
                  <a:gd name="T19" fmla="*/ 173 h 270"/>
                  <a:gd name="T20" fmla="*/ 106 w 270"/>
                  <a:gd name="T21" fmla="*/ 187 h 270"/>
                  <a:gd name="T22" fmla="*/ 129 w 270"/>
                  <a:gd name="T23" fmla="*/ 195 h 270"/>
                  <a:gd name="T24" fmla="*/ 153 w 270"/>
                  <a:gd name="T25" fmla="*/ 193 h 270"/>
                  <a:gd name="T26" fmla="*/ 174 w 270"/>
                  <a:gd name="T27" fmla="*/ 181 h 270"/>
                  <a:gd name="T28" fmla="*/ 188 w 270"/>
                  <a:gd name="T29" fmla="*/ 164 h 270"/>
                  <a:gd name="T30" fmla="*/ 195 w 270"/>
                  <a:gd name="T31" fmla="*/ 141 h 270"/>
                  <a:gd name="T32" fmla="*/ 193 w 270"/>
                  <a:gd name="T33" fmla="*/ 118 h 270"/>
                  <a:gd name="T34" fmla="*/ 181 w 270"/>
                  <a:gd name="T35" fmla="*/ 97 h 270"/>
                  <a:gd name="T36" fmla="*/ 164 w 270"/>
                  <a:gd name="T37" fmla="*/ 82 h 270"/>
                  <a:gd name="T38" fmla="*/ 142 w 270"/>
                  <a:gd name="T39" fmla="*/ 75 h 270"/>
                  <a:gd name="T40" fmla="*/ 127 w 270"/>
                  <a:gd name="T41" fmla="*/ 73 h 270"/>
                  <a:gd name="T42" fmla="*/ 120 w 270"/>
                  <a:gd name="T43" fmla="*/ 63 h 270"/>
                  <a:gd name="T44" fmla="*/ 123 w 270"/>
                  <a:gd name="T45" fmla="*/ 51 h 270"/>
                  <a:gd name="T46" fmla="*/ 132 w 270"/>
                  <a:gd name="T47" fmla="*/ 45 h 270"/>
                  <a:gd name="T48" fmla="*/ 162 w 270"/>
                  <a:gd name="T49" fmla="*/ 49 h 270"/>
                  <a:gd name="T50" fmla="*/ 193 w 270"/>
                  <a:gd name="T51" fmla="*/ 65 h 270"/>
                  <a:gd name="T52" fmla="*/ 215 w 270"/>
                  <a:gd name="T53" fmla="*/ 92 h 270"/>
                  <a:gd name="T54" fmla="*/ 225 w 270"/>
                  <a:gd name="T55" fmla="*/ 126 h 270"/>
                  <a:gd name="T56" fmla="*/ 221 w 270"/>
                  <a:gd name="T57" fmla="*/ 162 h 270"/>
                  <a:gd name="T58" fmla="*/ 205 w 270"/>
                  <a:gd name="T59" fmla="*/ 193 h 270"/>
                  <a:gd name="T60" fmla="*/ 178 w 270"/>
                  <a:gd name="T61" fmla="*/ 214 h 270"/>
                  <a:gd name="T62" fmla="*/ 145 w 270"/>
                  <a:gd name="T63" fmla="*/ 225 h 270"/>
                  <a:gd name="T64" fmla="*/ 108 w 270"/>
                  <a:gd name="T65" fmla="*/ 3 h 270"/>
                  <a:gd name="T66" fmla="*/ 60 w 270"/>
                  <a:gd name="T67" fmla="*/ 23 h 270"/>
                  <a:gd name="T68" fmla="*/ 24 w 270"/>
                  <a:gd name="T69" fmla="*/ 60 h 270"/>
                  <a:gd name="T70" fmla="*/ 3 w 270"/>
                  <a:gd name="T71" fmla="*/ 108 h 270"/>
                  <a:gd name="T72" fmla="*/ 3 w 270"/>
                  <a:gd name="T73" fmla="*/ 163 h 270"/>
                  <a:gd name="T74" fmla="*/ 24 w 270"/>
                  <a:gd name="T75" fmla="*/ 211 h 270"/>
                  <a:gd name="T76" fmla="*/ 60 w 270"/>
                  <a:gd name="T77" fmla="*/ 247 h 270"/>
                  <a:gd name="T78" fmla="*/ 108 w 270"/>
                  <a:gd name="T79" fmla="*/ 268 h 270"/>
                  <a:gd name="T80" fmla="*/ 163 w 270"/>
                  <a:gd name="T81" fmla="*/ 268 h 270"/>
                  <a:gd name="T82" fmla="*/ 211 w 270"/>
                  <a:gd name="T83" fmla="*/ 247 h 270"/>
                  <a:gd name="T84" fmla="*/ 248 w 270"/>
                  <a:gd name="T85" fmla="*/ 211 h 270"/>
                  <a:gd name="T86" fmla="*/ 268 w 270"/>
                  <a:gd name="T87" fmla="*/ 163 h 270"/>
                  <a:gd name="T88" fmla="*/ 268 w 270"/>
                  <a:gd name="T89" fmla="*/ 108 h 270"/>
                  <a:gd name="T90" fmla="*/ 248 w 270"/>
                  <a:gd name="T91" fmla="*/ 60 h 270"/>
                  <a:gd name="T92" fmla="*/ 211 w 270"/>
                  <a:gd name="T93" fmla="*/ 23 h 270"/>
                  <a:gd name="T94" fmla="*/ 163 w 270"/>
                  <a:gd name="T95" fmla="*/ 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0" h="270">
                    <a:moveTo>
                      <a:pt x="135" y="225"/>
                    </a:moveTo>
                    <a:lnTo>
                      <a:pt x="127" y="225"/>
                    </a:lnTo>
                    <a:lnTo>
                      <a:pt x="117" y="224"/>
                    </a:lnTo>
                    <a:lnTo>
                      <a:pt x="108" y="221"/>
                    </a:lnTo>
                    <a:lnTo>
                      <a:pt x="100" y="218"/>
                    </a:lnTo>
                    <a:lnTo>
                      <a:pt x="92" y="214"/>
                    </a:lnTo>
                    <a:lnTo>
                      <a:pt x="85" y="210"/>
                    </a:lnTo>
                    <a:lnTo>
                      <a:pt x="78" y="204"/>
                    </a:lnTo>
                    <a:lnTo>
                      <a:pt x="72" y="199"/>
                    </a:lnTo>
                    <a:lnTo>
                      <a:pt x="65" y="193"/>
                    </a:lnTo>
                    <a:lnTo>
                      <a:pt x="60" y="185"/>
                    </a:lnTo>
                    <a:lnTo>
                      <a:pt x="56" y="178"/>
                    </a:lnTo>
                    <a:lnTo>
                      <a:pt x="53" y="170"/>
                    </a:lnTo>
                    <a:lnTo>
                      <a:pt x="49" y="162"/>
                    </a:lnTo>
                    <a:lnTo>
                      <a:pt x="47" y="153"/>
                    </a:lnTo>
                    <a:lnTo>
                      <a:pt x="45" y="144"/>
                    </a:lnTo>
                    <a:lnTo>
                      <a:pt x="45" y="135"/>
                    </a:lnTo>
                    <a:lnTo>
                      <a:pt x="45" y="132"/>
                    </a:lnTo>
                    <a:lnTo>
                      <a:pt x="46" y="129"/>
                    </a:lnTo>
                    <a:lnTo>
                      <a:pt x="47" y="126"/>
                    </a:lnTo>
                    <a:lnTo>
                      <a:pt x="49" y="124"/>
                    </a:lnTo>
                    <a:lnTo>
                      <a:pt x="52" y="123"/>
                    </a:lnTo>
                    <a:lnTo>
                      <a:pt x="55" y="121"/>
                    </a:lnTo>
                    <a:lnTo>
                      <a:pt x="57" y="120"/>
                    </a:lnTo>
                    <a:lnTo>
                      <a:pt x="60" y="120"/>
                    </a:lnTo>
                    <a:lnTo>
                      <a:pt x="63" y="120"/>
                    </a:lnTo>
                    <a:lnTo>
                      <a:pt x="67" y="121"/>
                    </a:lnTo>
                    <a:lnTo>
                      <a:pt x="69" y="123"/>
                    </a:lnTo>
                    <a:lnTo>
                      <a:pt x="71" y="124"/>
                    </a:lnTo>
                    <a:lnTo>
                      <a:pt x="73" y="126"/>
                    </a:lnTo>
                    <a:lnTo>
                      <a:pt x="74" y="129"/>
                    </a:lnTo>
                    <a:lnTo>
                      <a:pt x="75" y="132"/>
                    </a:lnTo>
                    <a:lnTo>
                      <a:pt x="75" y="135"/>
                    </a:lnTo>
                    <a:lnTo>
                      <a:pt x="75" y="141"/>
                    </a:lnTo>
                    <a:lnTo>
                      <a:pt x="76" y="147"/>
                    </a:lnTo>
                    <a:lnTo>
                      <a:pt x="78" y="153"/>
                    </a:lnTo>
                    <a:lnTo>
                      <a:pt x="79" y="158"/>
                    </a:lnTo>
                    <a:lnTo>
                      <a:pt x="83" y="164"/>
                    </a:lnTo>
                    <a:lnTo>
                      <a:pt x="86" y="168"/>
                    </a:lnTo>
                    <a:lnTo>
                      <a:pt x="89" y="173"/>
                    </a:lnTo>
                    <a:lnTo>
                      <a:pt x="93" y="178"/>
                    </a:lnTo>
                    <a:lnTo>
                      <a:pt x="97" y="181"/>
                    </a:lnTo>
                    <a:lnTo>
                      <a:pt x="102" y="185"/>
                    </a:lnTo>
                    <a:lnTo>
                      <a:pt x="106" y="187"/>
                    </a:lnTo>
                    <a:lnTo>
                      <a:pt x="112" y="191"/>
                    </a:lnTo>
                    <a:lnTo>
                      <a:pt x="117" y="193"/>
                    </a:lnTo>
                    <a:lnTo>
                      <a:pt x="123" y="194"/>
                    </a:lnTo>
                    <a:lnTo>
                      <a:pt x="129" y="195"/>
                    </a:lnTo>
                    <a:lnTo>
                      <a:pt x="135" y="195"/>
                    </a:lnTo>
                    <a:lnTo>
                      <a:pt x="142" y="195"/>
                    </a:lnTo>
                    <a:lnTo>
                      <a:pt x="147" y="194"/>
                    </a:lnTo>
                    <a:lnTo>
                      <a:pt x="153" y="193"/>
                    </a:lnTo>
                    <a:lnTo>
                      <a:pt x="159" y="191"/>
                    </a:lnTo>
                    <a:lnTo>
                      <a:pt x="164" y="187"/>
                    </a:lnTo>
                    <a:lnTo>
                      <a:pt x="168" y="185"/>
                    </a:lnTo>
                    <a:lnTo>
                      <a:pt x="174" y="181"/>
                    </a:lnTo>
                    <a:lnTo>
                      <a:pt x="178" y="178"/>
                    </a:lnTo>
                    <a:lnTo>
                      <a:pt x="181" y="173"/>
                    </a:lnTo>
                    <a:lnTo>
                      <a:pt x="186" y="169"/>
                    </a:lnTo>
                    <a:lnTo>
                      <a:pt x="188" y="164"/>
                    </a:lnTo>
                    <a:lnTo>
                      <a:pt x="191" y="158"/>
                    </a:lnTo>
                    <a:lnTo>
                      <a:pt x="193" y="153"/>
                    </a:lnTo>
                    <a:lnTo>
                      <a:pt x="194" y="147"/>
                    </a:lnTo>
                    <a:lnTo>
                      <a:pt x="195" y="141"/>
                    </a:lnTo>
                    <a:lnTo>
                      <a:pt x="195" y="135"/>
                    </a:lnTo>
                    <a:lnTo>
                      <a:pt x="195" y="128"/>
                    </a:lnTo>
                    <a:lnTo>
                      <a:pt x="194" y="123"/>
                    </a:lnTo>
                    <a:lnTo>
                      <a:pt x="193" y="118"/>
                    </a:lnTo>
                    <a:lnTo>
                      <a:pt x="191" y="111"/>
                    </a:lnTo>
                    <a:lnTo>
                      <a:pt x="188" y="106"/>
                    </a:lnTo>
                    <a:lnTo>
                      <a:pt x="186" y="102"/>
                    </a:lnTo>
                    <a:lnTo>
                      <a:pt x="181" y="97"/>
                    </a:lnTo>
                    <a:lnTo>
                      <a:pt x="178" y="93"/>
                    </a:lnTo>
                    <a:lnTo>
                      <a:pt x="174" y="89"/>
                    </a:lnTo>
                    <a:lnTo>
                      <a:pt x="168" y="85"/>
                    </a:lnTo>
                    <a:lnTo>
                      <a:pt x="164" y="82"/>
                    </a:lnTo>
                    <a:lnTo>
                      <a:pt x="159" y="80"/>
                    </a:lnTo>
                    <a:lnTo>
                      <a:pt x="153" y="78"/>
                    </a:lnTo>
                    <a:lnTo>
                      <a:pt x="147" y="76"/>
                    </a:lnTo>
                    <a:lnTo>
                      <a:pt x="142" y="75"/>
                    </a:lnTo>
                    <a:lnTo>
                      <a:pt x="135" y="75"/>
                    </a:lnTo>
                    <a:lnTo>
                      <a:pt x="132" y="75"/>
                    </a:lnTo>
                    <a:lnTo>
                      <a:pt x="130" y="74"/>
                    </a:lnTo>
                    <a:lnTo>
                      <a:pt x="127" y="73"/>
                    </a:lnTo>
                    <a:lnTo>
                      <a:pt x="124" y="70"/>
                    </a:lnTo>
                    <a:lnTo>
                      <a:pt x="123" y="68"/>
                    </a:lnTo>
                    <a:lnTo>
                      <a:pt x="121" y="66"/>
                    </a:lnTo>
                    <a:lnTo>
                      <a:pt x="120" y="63"/>
                    </a:lnTo>
                    <a:lnTo>
                      <a:pt x="120" y="60"/>
                    </a:lnTo>
                    <a:lnTo>
                      <a:pt x="120" y="57"/>
                    </a:lnTo>
                    <a:lnTo>
                      <a:pt x="121" y="54"/>
                    </a:lnTo>
                    <a:lnTo>
                      <a:pt x="123" y="51"/>
                    </a:lnTo>
                    <a:lnTo>
                      <a:pt x="124" y="49"/>
                    </a:lnTo>
                    <a:lnTo>
                      <a:pt x="127" y="48"/>
                    </a:lnTo>
                    <a:lnTo>
                      <a:pt x="130" y="46"/>
                    </a:lnTo>
                    <a:lnTo>
                      <a:pt x="132" y="45"/>
                    </a:lnTo>
                    <a:lnTo>
                      <a:pt x="135" y="45"/>
                    </a:lnTo>
                    <a:lnTo>
                      <a:pt x="145" y="46"/>
                    </a:lnTo>
                    <a:lnTo>
                      <a:pt x="153" y="47"/>
                    </a:lnTo>
                    <a:lnTo>
                      <a:pt x="162" y="49"/>
                    </a:lnTo>
                    <a:lnTo>
                      <a:pt x="171" y="52"/>
                    </a:lnTo>
                    <a:lnTo>
                      <a:pt x="178" y="55"/>
                    </a:lnTo>
                    <a:lnTo>
                      <a:pt x="186" y="60"/>
                    </a:lnTo>
                    <a:lnTo>
                      <a:pt x="193" y="65"/>
                    </a:lnTo>
                    <a:lnTo>
                      <a:pt x="200" y="72"/>
                    </a:lnTo>
                    <a:lnTo>
                      <a:pt x="205" y="78"/>
                    </a:lnTo>
                    <a:lnTo>
                      <a:pt x="210" y="84"/>
                    </a:lnTo>
                    <a:lnTo>
                      <a:pt x="215" y="92"/>
                    </a:lnTo>
                    <a:lnTo>
                      <a:pt x="219" y="99"/>
                    </a:lnTo>
                    <a:lnTo>
                      <a:pt x="221" y="108"/>
                    </a:lnTo>
                    <a:lnTo>
                      <a:pt x="223" y="117"/>
                    </a:lnTo>
                    <a:lnTo>
                      <a:pt x="225" y="126"/>
                    </a:lnTo>
                    <a:lnTo>
                      <a:pt x="225" y="135"/>
                    </a:lnTo>
                    <a:lnTo>
                      <a:pt x="225" y="144"/>
                    </a:lnTo>
                    <a:lnTo>
                      <a:pt x="223" y="153"/>
                    </a:lnTo>
                    <a:lnTo>
                      <a:pt x="221" y="162"/>
                    </a:lnTo>
                    <a:lnTo>
                      <a:pt x="219" y="170"/>
                    </a:lnTo>
                    <a:lnTo>
                      <a:pt x="215" y="178"/>
                    </a:lnTo>
                    <a:lnTo>
                      <a:pt x="210" y="185"/>
                    </a:lnTo>
                    <a:lnTo>
                      <a:pt x="205" y="193"/>
                    </a:lnTo>
                    <a:lnTo>
                      <a:pt x="200" y="199"/>
                    </a:lnTo>
                    <a:lnTo>
                      <a:pt x="193" y="204"/>
                    </a:lnTo>
                    <a:lnTo>
                      <a:pt x="186" y="210"/>
                    </a:lnTo>
                    <a:lnTo>
                      <a:pt x="178" y="214"/>
                    </a:lnTo>
                    <a:lnTo>
                      <a:pt x="171" y="218"/>
                    </a:lnTo>
                    <a:lnTo>
                      <a:pt x="162" y="221"/>
                    </a:lnTo>
                    <a:lnTo>
                      <a:pt x="153" y="224"/>
                    </a:lnTo>
                    <a:lnTo>
                      <a:pt x="145" y="225"/>
                    </a:lnTo>
                    <a:lnTo>
                      <a:pt x="135" y="225"/>
                    </a:lnTo>
                    <a:close/>
                    <a:moveTo>
                      <a:pt x="135" y="0"/>
                    </a:moveTo>
                    <a:lnTo>
                      <a:pt x="121" y="1"/>
                    </a:lnTo>
                    <a:lnTo>
                      <a:pt x="108" y="3"/>
                    </a:lnTo>
                    <a:lnTo>
                      <a:pt x="95" y="6"/>
                    </a:lnTo>
                    <a:lnTo>
                      <a:pt x="83" y="10"/>
                    </a:lnTo>
                    <a:lnTo>
                      <a:pt x="71" y="16"/>
                    </a:lnTo>
                    <a:lnTo>
                      <a:pt x="60" y="23"/>
                    </a:lnTo>
                    <a:lnTo>
                      <a:pt x="49" y="31"/>
                    </a:lnTo>
                    <a:lnTo>
                      <a:pt x="40" y="39"/>
                    </a:lnTo>
                    <a:lnTo>
                      <a:pt x="31" y="49"/>
                    </a:lnTo>
                    <a:lnTo>
                      <a:pt x="24" y="60"/>
                    </a:lnTo>
                    <a:lnTo>
                      <a:pt x="16" y="70"/>
                    </a:lnTo>
                    <a:lnTo>
                      <a:pt x="11" y="82"/>
                    </a:lnTo>
                    <a:lnTo>
                      <a:pt x="6" y="95"/>
                    </a:lnTo>
                    <a:lnTo>
                      <a:pt x="3" y="108"/>
                    </a:lnTo>
                    <a:lnTo>
                      <a:pt x="1" y="121"/>
                    </a:lnTo>
                    <a:lnTo>
                      <a:pt x="0" y="135"/>
                    </a:lnTo>
                    <a:lnTo>
                      <a:pt x="1" y="149"/>
                    </a:lnTo>
                    <a:lnTo>
                      <a:pt x="3" y="163"/>
                    </a:lnTo>
                    <a:lnTo>
                      <a:pt x="6" y="176"/>
                    </a:lnTo>
                    <a:lnTo>
                      <a:pt x="11" y="187"/>
                    </a:lnTo>
                    <a:lnTo>
                      <a:pt x="16" y="199"/>
                    </a:lnTo>
                    <a:lnTo>
                      <a:pt x="24" y="211"/>
                    </a:lnTo>
                    <a:lnTo>
                      <a:pt x="31" y="221"/>
                    </a:lnTo>
                    <a:lnTo>
                      <a:pt x="40" y="230"/>
                    </a:lnTo>
                    <a:lnTo>
                      <a:pt x="49" y="239"/>
                    </a:lnTo>
                    <a:lnTo>
                      <a:pt x="60" y="247"/>
                    </a:lnTo>
                    <a:lnTo>
                      <a:pt x="71" y="254"/>
                    </a:lnTo>
                    <a:lnTo>
                      <a:pt x="83" y="259"/>
                    </a:lnTo>
                    <a:lnTo>
                      <a:pt x="95" y="265"/>
                    </a:lnTo>
                    <a:lnTo>
                      <a:pt x="108" y="268"/>
                    </a:lnTo>
                    <a:lnTo>
                      <a:pt x="121" y="270"/>
                    </a:lnTo>
                    <a:lnTo>
                      <a:pt x="135" y="270"/>
                    </a:lnTo>
                    <a:lnTo>
                      <a:pt x="149" y="270"/>
                    </a:lnTo>
                    <a:lnTo>
                      <a:pt x="163" y="268"/>
                    </a:lnTo>
                    <a:lnTo>
                      <a:pt x="176" y="265"/>
                    </a:lnTo>
                    <a:lnTo>
                      <a:pt x="188" y="259"/>
                    </a:lnTo>
                    <a:lnTo>
                      <a:pt x="200" y="254"/>
                    </a:lnTo>
                    <a:lnTo>
                      <a:pt x="211" y="247"/>
                    </a:lnTo>
                    <a:lnTo>
                      <a:pt x="221" y="239"/>
                    </a:lnTo>
                    <a:lnTo>
                      <a:pt x="231" y="230"/>
                    </a:lnTo>
                    <a:lnTo>
                      <a:pt x="239" y="221"/>
                    </a:lnTo>
                    <a:lnTo>
                      <a:pt x="248" y="211"/>
                    </a:lnTo>
                    <a:lnTo>
                      <a:pt x="254" y="199"/>
                    </a:lnTo>
                    <a:lnTo>
                      <a:pt x="260" y="187"/>
                    </a:lnTo>
                    <a:lnTo>
                      <a:pt x="265" y="176"/>
                    </a:lnTo>
                    <a:lnTo>
                      <a:pt x="268" y="163"/>
                    </a:lnTo>
                    <a:lnTo>
                      <a:pt x="270" y="149"/>
                    </a:lnTo>
                    <a:lnTo>
                      <a:pt x="270" y="135"/>
                    </a:lnTo>
                    <a:lnTo>
                      <a:pt x="270" y="121"/>
                    </a:lnTo>
                    <a:lnTo>
                      <a:pt x="268" y="108"/>
                    </a:lnTo>
                    <a:lnTo>
                      <a:pt x="265" y="95"/>
                    </a:lnTo>
                    <a:lnTo>
                      <a:pt x="260" y="82"/>
                    </a:lnTo>
                    <a:lnTo>
                      <a:pt x="254" y="70"/>
                    </a:lnTo>
                    <a:lnTo>
                      <a:pt x="248" y="60"/>
                    </a:lnTo>
                    <a:lnTo>
                      <a:pt x="239" y="49"/>
                    </a:lnTo>
                    <a:lnTo>
                      <a:pt x="231" y="39"/>
                    </a:lnTo>
                    <a:lnTo>
                      <a:pt x="221" y="31"/>
                    </a:lnTo>
                    <a:lnTo>
                      <a:pt x="211" y="23"/>
                    </a:lnTo>
                    <a:lnTo>
                      <a:pt x="200" y="16"/>
                    </a:lnTo>
                    <a:lnTo>
                      <a:pt x="188" y="10"/>
                    </a:lnTo>
                    <a:lnTo>
                      <a:pt x="176" y="6"/>
                    </a:lnTo>
                    <a:lnTo>
                      <a:pt x="163" y="3"/>
                    </a:lnTo>
                    <a:lnTo>
                      <a:pt x="149" y="1"/>
                    </a:lnTo>
                    <a:lnTo>
                      <a:pt x="135" y="0"/>
                    </a:lnTo>
                    <a:lnTo>
                      <a:pt x="135"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3858"/>
              <p:cNvSpPr>
                <a:spLocks noEditPoints="1"/>
              </p:cNvSpPr>
              <p:nvPr/>
            </p:nvSpPr>
            <p:spPr bwMode="auto">
              <a:xfrm>
                <a:off x="8161338" y="2565400"/>
                <a:ext cx="285750" cy="166688"/>
              </a:xfrm>
              <a:custGeom>
                <a:avLst/>
                <a:gdLst>
                  <a:gd name="T0" fmla="*/ 417 w 901"/>
                  <a:gd name="T1" fmla="*/ 417 h 525"/>
                  <a:gd name="T2" fmla="*/ 372 w 901"/>
                  <a:gd name="T3" fmla="*/ 401 h 525"/>
                  <a:gd name="T4" fmla="*/ 333 w 901"/>
                  <a:gd name="T5" fmla="*/ 372 h 525"/>
                  <a:gd name="T6" fmla="*/ 305 w 901"/>
                  <a:gd name="T7" fmla="*/ 334 h 525"/>
                  <a:gd name="T8" fmla="*/ 288 w 901"/>
                  <a:gd name="T9" fmla="*/ 288 h 525"/>
                  <a:gd name="T10" fmla="*/ 286 w 901"/>
                  <a:gd name="T11" fmla="*/ 238 h 525"/>
                  <a:gd name="T12" fmla="*/ 298 w 901"/>
                  <a:gd name="T13" fmla="*/ 190 h 525"/>
                  <a:gd name="T14" fmla="*/ 323 w 901"/>
                  <a:gd name="T15" fmla="*/ 150 h 525"/>
                  <a:gd name="T16" fmla="*/ 358 w 901"/>
                  <a:gd name="T17" fmla="*/ 118 h 525"/>
                  <a:gd name="T18" fmla="*/ 401 w 901"/>
                  <a:gd name="T19" fmla="*/ 97 h 525"/>
                  <a:gd name="T20" fmla="*/ 450 w 901"/>
                  <a:gd name="T21" fmla="*/ 90 h 525"/>
                  <a:gd name="T22" fmla="*/ 499 w 901"/>
                  <a:gd name="T23" fmla="*/ 97 h 525"/>
                  <a:gd name="T24" fmla="*/ 542 w 901"/>
                  <a:gd name="T25" fmla="*/ 118 h 525"/>
                  <a:gd name="T26" fmla="*/ 578 w 901"/>
                  <a:gd name="T27" fmla="*/ 150 h 525"/>
                  <a:gd name="T28" fmla="*/ 602 w 901"/>
                  <a:gd name="T29" fmla="*/ 190 h 525"/>
                  <a:gd name="T30" fmla="*/ 614 w 901"/>
                  <a:gd name="T31" fmla="*/ 238 h 525"/>
                  <a:gd name="T32" fmla="*/ 612 w 901"/>
                  <a:gd name="T33" fmla="*/ 288 h 525"/>
                  <a:gd name="T34" fmla="*/ 596 w 901"/>
                  <a:gd name="T35" fmla="*/ 334 h 525"/>
                  <a:gd name="T36" fmla="*/ 567 w 901"/>
                  <a:gd name="T37" fmla="*/ 372 h 525"/>
                  <a:gd name="T38" fmla="*/ 530 w 901"/>
                  <a:gd name="T39" fmla="*/ 401 h 525"/>
                  <a:gd name="T40" fmla="*/ 483 w 901"/>
                  <a:gd name="T41" fmla="*/ 417 h 525"/>
                  <a:gd name="T42" fmla="*/ 450 w 901"/>
                  <a:gd name="T43" fmla="*/ 420 h 525"/>
                  <a:gd name="T44" fmla="*/ 862 w 901"/>
                  <a:gd name="T45" fmla="*/ 205 h 525"/>
                  <a:gd name="T46" fmla="*/ 796 w 901"/>
                  <a:gd name="T47" fmla="*/ 145 h 525"/>
                  <a:gd name="T48" fmla="*/ 705 w 901"/>
                  <a:gd name="T49" fmla="*/ 80 h 525"/>
                  <a:gd name="T50" fmla="*/ 650 w 901"/>
                  <a:gd name="T51" fmla="*/ 49 h 525"/>
                  <a:gd name="T52" fmla="*/ 587 w 901"/>
                  <a:gd name="T53" fmla="*/ 24 h 525"/>
                  <a:gd name="T54" fmla="*/ 521 w 901"/>
                  <a:gd name="T55" fmla="*/ 6 h 525"/>
                  <a:gd name="T56" fmla="*/ 450 w 901"/>
                  <a:gd name="T57" fmla="*/ 0 h 525"/>
                  <a:gd name="T58" fmla="*/ 379 w 901"/>
                  <a:gd name="T59" fmla="*/ 6 h 525"/>
                  <a:gd name="T60" fmla="*/ 313 w 901"/>
                  <a:gd name="T61" fmla="*/ 24 h 525"/>
                  <a:gd name="T62" fmla="*/ 252 w 901"/>
                  <a:gd name="T63" fmla="*/ 49 h 525"/>
                  <a:gd name="T64" fmla="*/ 196 w 901"/>
                  <a:gd name="T65" fmla="*/ 80 h 525"/>
                  <a:gd name="T66" fmla="*/ 105 w 901"/>
                  <a:gd name="T67" fmla="*/ 145 h 525"/>
                  <a:gd name="T68" fmla="*/ 39 w 901"/>
                  <a:gd name="T69" fmla="*/ 205 h 525"/>
                  <a:gd name="T70" fmla="*/ 1 w 901"/>
                  <a:gd name="T71" fmla="*/ 249 h 525"/>
                  <a:gd name="T72" fmla="*/ 3 w 901"/>
                  <a:gd name="T73" fmla="*/ 264 h 525"/>
                  <a:gd name="T74" fmla="*/ 61 w 901"/>
                  <a:gd name="T75" fmla="*/ 330 h 525"/>
                  <a:gd name="T76" fmla="*/ 137 w 901"/>
                  <a:gd name="T77" fmla="*/ 398 h 525"/>
                  <a:gd name="T78" fmla="*/ 185 w 901"/>
                  <a:gd name="T79" fmla="*/ 434 h 525"/>
                  <a:gd name="T80" fmla="*/ 239 w 901"/>
                  <a:gd name="T81" fmla="*/ 467 h 525"/>
                  <a:gd name="T82" fmla="*/ 298 w 901"/>
                  <a:gd name="T83" fmla="*/ 495 h 525"/>
                  <a:gd name="T84" fmla="*/ 361 w 901"/>
                  <a:gd name="T85" fmla="*/ 514 h 525"/>
                  <a:gd name="T86" fmla="*/ 428 w 901"/>
                  <a:gd name="T87" fmla="*/ 525 h 525"/>
                  <a:gd name="T88" fmla="*/ 495 w 901"/>
                  <a:gd name="T89" fmla="*/ 523 h 525"/>
                  <a:gd name="T90" fmla="*/ 561 w 901"/>
                  <a:gd name="T91" fmla="*/ 509 h 525"/>
                  <a:gd name="T92" fmla="*/ 623 w 901"/>
                  <a:gd name="T93" fmla="*/ 486 h 525"/>
                  <a:gd name="T94" fmla="*/ 680 w 901"/>
                  <a:gd name="T95" fmla="*/ 456 h 525"/>
                  <a:gd name="T96" fmla="*/ 731 w 901"/>
                  <a:gd name="T97" fmla="*/ 422 h 525"/>
                  <a:gd name="T98" fmla="*/ 791 w 901"/>
                  <a:gd name="T99" fmla="*/ 375 h 525"/>
                  <a:gd name="T100" fmla="*/ 859 w 901"/>
                  <a:gd name="T101" fmla="*/ 309 h 525"/>
                  <a:gd name="T102" fmla="*/ 901 w 901"/>
                  <a:gd name="T103" fmla="*/ 260 h 525"/>
                  <a:gd name="T104" fmla="*/ 897 w 901"/>
                  <a:gd name="T105" fmla="*/ 24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01" h="525">
                    <a:moveTo>
                      <a:pt x="450" y="420"/>
                    </a:moveTo>
                    <a:lnTo>
                      <a:pt x="433" y="419"/>
                    </a:lnTo>
                    <a:lnTo>
                      <a:pt x="417" y="417"/>
                    </a:lnTo>
                    <a:lnTo>
                      <a:pt x="401" y="412"/>
                    </a:lnTo>
                    <a:lnTo>
                      <a:pt x="386" y="407"/>
                    </a:lnTo>
                    <a:lnTo>
                      <a:pt x="372" y="401"/>
                    </a:lnTo>
                    <a:lnTo>
                      <a:pt x="358" y="392"/>
                    </a:lnTo>
                    <a:lnTo>
                      <a:pt x="345" y="382"/>
                    </a:lnTo>
                    <a:lnTo>
                      <a:pt x="333" y="372"/>
                    </a:lnTo>
                    <a:lnTo>
                      <a:pt x="323" y="360"/>
                    </a:lnTo>
                    <a:lnTo>
                      <a:pt x="313" y="347"/>
                    </a:lnTo>
                    <a:lnTo>
                      <a:pt x="305" y="334"/>
                    </a:lnTo>
                    <a:lnTo>
                      <a:pt x="298" y="319"/>
                    </a:lnTo>
                    <a:lnTo>
                      <a:pt x="292" y="304"/>
                    </a:lnTo>
                    <a:lnTo>
                      <a:pt x="288" y="288"/>
                    </a:lnTo>
                    <a:lnTo>
                      <a:pt x="286" y="272"/>
                    </a:lnTo>
                    <a:lnTo>
                      <a:pt x="285" y="255"/>
                    </a:lnTo>
                    <a:lnTo>
                      <a:pt x="286" y="238"/>
                    </a:lnTo>
                    <a:lnTo>
                      <a:pt x="288" y="222"/>
                    </a:lnTo>
                    <a:lnTo>
                      <a:pt x="292" y="205"/>
                    </a:lnTo>
                    <a:lnTo>
                      <a:pt x="298" y="190"/>
                    </a:lnTo>
                    <a:lnTo>
                      <a:pt x="305" y="177"/>
                    </a:lnTo>
                    <a:lnTo>
                      <a:pt x="313" y="163"/>
                    </a:lnTo>
                    <a:lnTo>
                      <a:pt x="323" y="150"/>
                    </a:lnTo>
                    <a:lnTo>
                      <a:pt x="333" y="138"/>
                    </a:lnTo>
                    <a:lnTo>
                      <a:pt x="345" y="127"/>
                    </a:lnTo>
                    <a:lnTo>
                      <a:pt x="358" y="118"/>
                    </a:lnTo>
                    <a:lnTo>
                      <a:pt x="372" y="110"/>
                    </a:lnTo>
                    <a:lnTo>
                      <a:pt x="386" y="103"/>
                    </a:lnTo>
                    <a:lnTo>
                      <a:pt x="401" y="97"/>
                    </a:lnTo>
                    <a:lnTo>
                      <a:pt x="417" y="93"/>
                    </a:lnTo>
                    <a:lnTo>
                      <a:pt x="433" y="91"/>
                    </a:lnTo>
                    <a:lnTo>
                      <a:pt x="450" y="90"/>
                    </a:lnTo>
                    <a:lnTo>
                      <a:pt x="467" y="91"/>
                    </a:lnTo>
                    <a:lnTo>
                      <a:pt x="483" y="93"/>
                    </a:lnTo>
                    <a:lnTo>
                      <a:pt x="499" y="97"/>
                    </a:lnTo>
                    <a:lnTo>
                      <a:pt x="515" y="103"/>
                    </a:lnTo>
                    <a:lnTo>
                      <a:pt x="530" y="110"/>
                    </a:lnTo>
                    <a:lnTo>
                      <a:pt x="542" y="118"/>
                    </a:lnTo>
                    <a:lnTo>
                      <a:pt x="555" y="127"/>
                    </a:lnTo>
                    <a:lnTo>
                      <a:pt x="567" y="138"/>
                    </a:lnTo>
                    <a:lnTo>
                      <a:pt x="578" y="150"/>
                    </a:lnTo>
                    <a:lnTo>
                      <a:pt x="587" y="163"/>
                    </a:lnTo>
                    <a:lnTo>
                      <a:pt x="596" y="177"/>
                    </a:lnTo>
                    <a:lnTo>
                      <a:pt x="602" y="190"/>
                    </a:lnTo>
                    <a:lnTo>
                      <a:pt x="608" y="205"/>
                    </a:lnTo>
                    <a:lnTo>
                      <a:pt x="612" y="222"/>
                    </a:lnTo>
                    <a:lnTo>
                      <a:pt x="614" y="238"/>
                    </a:lnTo>
                    <a:lnTo>
                      <a:pt x="615" y="255"/>
                    </a:lnTo>
                    <a:lnTo>
                      <a:pt x="614" y="272"/>
                    </a:lnTo>
                    <a:lnTo>
                      <a:pt x="612" y="288"/>
                    </a:lnTo>
                    <a:lnTo>
                      <a:pt x="608" y="304"/>
                    </a:lnTo>
                    <a:lnTo>
                      <a:pt x="602" y="319"/>
                    </a:lnTo>
                    <a:lnTo>
                      <a:pt x="596" y="334"/>
                    </a:lnTo>
                    <a:lnTo>
                      <a:pt x="587" y="347"/>
                    </a:lnTo>
                    <a:lnTo>
                      <a:pt x="578" y="360"/>
                    </a:lnTo>
                    <a:lnTo>
                      <a:pt x="567" y="372"/>
                    </a:lnTo>
                    <a:lnTo>
                      <a:pt x="555" y="382"/>
                    </a:lnTo>
                    <a:lnTo>
                      <a:pt x="542" y="392"/>
                    </a:lnTo>
                    <a:lnTo>
                      <a:pt x="530" y="401"/>
                    </a:lnTo>
                    <a:lnTo>
                      <a:pt x="515" y="407"/>
                    </a:lnTo>
                    <a:lnTo>
                      <a:pt x="499" y="412"/>
                    </a:lnTo>
                    <a:lnTo>
                      <a:pt x="483" y="417"/>
                    </a:lnTo>
                    <a:lnTo>
                      <a:pt x="467" y="420"/>
                    </a:lnTo>
                    <a:lnTo>
                      <a:pt x="450" y="420"/>
                    </a:lnTo>
                    <a:lnTo>
                      <a:pt x="450" y="420"/>
                    </a:lnTo>
                    <a:close/>
                    <a:moveTo>
                      <a:pt x="897" y="245"/>
                    </a:moveTo>
                    <a:lnTo>
                      <a:pt x="888" y="233"/>
                    </a:lnTo>
                    <a:lnTo>
                      <a:pt x="862" y="205"/>
                    </a:lnTo>
                    <a:lnTo>
                      <a:pt x="843" y="187"/>
                    </a:lnTo>
                    <a:lnTo>
                      <a:pt x="821" y="167"/>
                    </a:lnTo>
                    <a:lnTo>
                      <a:pt x="796" y="145"/>
                    </a:lnTo>
                    <a:lnTo>
                      <a:pt x="768" y="123"/>
                    </a:lnTo>
                    <a:lnTo>
                      <a:pt x="738" y="101"/>
                    </a:lnTo>
                    <a:lnTo>
                      <a:pt x="705" y="80"/>
                    </a:lnTo>
                    <a:lnTo>
                      <a:pt x="687" y="69"/>
                    </a:lnTo>
                    <a:lnTo>
                      <a:pt x="669" y="60"/>
                    </a:lnTo>
                    <a:lnTo>
                      <a:pt x="650" y="49"/>
                    </a:lnTo>
                    <a:lnTo>
                      <a:pt x="629" y="40"/>
                    </a:lnTo>
                    <a:lnTo>
                      <a:pt x="609" y="32"/>
                    </a:lnTo>
                    <a:lnTo>
                      <a:pt x="587" y="24"/>
                    </a:lnTo>
                    <a:lnTo>
                      <a:pt x="566" y="17"/>
                    </a:lnTo>
                    <a:lnTo>
                      <a:pt x="543" y="11"/>
                    </a:lnTo>
                    <a:lnTo>
                      <a:pt x="521" y="6"/>
                    </a:lnTo>
                    <a:lnTo>
                      <a:pt x="497" y="3"/>
                    </a:lnTo>
                    <a:lnTo>
                      <a:pt x="474" y="1"/>
                    </a:lnTo>
                    <a:lnTo>
                      <a:pt x="450" y="0"/>
                    </a:lnTo>
                    <a:lnTo>
                      <a:pt x="427" y="1"/>
                    </a:lnTo>
                    <a:lnTo>
                      <a:pt x="403" y="3"/>
                    </a:lnTo>
                    <a:lnTo>
                      <a:pt x="379" y="6"/>
                    </a:lnTo>
                    <a:lnTo>
                      <a:pt x="357" y="11"/>
                    </a:lnTo>
                    <a:lnTo>
                      <a:pt x="334" y="17"/>
                    </a:lnTo>
                    <a:lnTo>
                      <a:pt x="313" y="24"/>
                    </a:lnTo>
                    <a:lnTo>
                      <a:pt x="291" y="32"/>
                    </a:lnTo>
                    <a:lnTo>
                      <a:pt x="271" y="40"/>
                    </a:lnTo>
                    <a:lnTo>
                      <a:pt x="252" y="49"/>
                    </a:lnTo>
                    <a:lnTo>
                      <a:pt x="232" y="60"/>
                    </a:lnTo>
                    <a:lnTo>
                      <a:pt x="213" y="69"/>
                    </a:lnTo>
                    <a:lnTo>
                      <a:pt x="196" y="80"/>
                    </a:lnTo>
                    <a:lnTo>
                      <a:pt x="163" y="101"/>
                    </a:lnTo>
                    <a:lnTo>
                      <a:pt x="133" y="123"/>
                    </a:lnTo>
                    <a:lnTo>
                      <a:pt x="105" y="145"/>
                    </a:lnTo>
                    <a:lnTo>
                      <a:pt x="79" y="167"/>
                    </a:lnTo>
                    <a:lnTo>
                      <a:pt x="58" y="187"/>
                    </a:lnTo>
                    <a:lnTo>
                      <a:pt x="39" y="205"/>
                    </a:lnTo>
                    <a:lnTo>
                      <a:pt x="13" y="233"/>
                    </a:lnTo>
                    <a:lnTo>
                      <a:pt x="3" y="245"/>
                    </a:lnTo>
                    <a:lnTo>
                      <a:pt x="1" y="249"/>
                    </a:lnTo>
                    <a:lnTo>
                      <a:pt x="0" y="255"/>
                    </a:lnTo>
                    <a:lnTo>
                      <a:pt x="0" y="260"/>
                    </a:lnTo>
                    <a:lnTo>
                      <a:pt x="3" y="264"/>
                    </a:lnTo>
                    <a:lnTo>
                      <a:pt x="14" y="278"/>
                    </a:lnTo>
                    <a:lnTo>
                      <a:pt x="42" y="309"/>
                    </a:lnTo>
                    <a:lnTo>
                      <a:pt x="61" y="330"/>
                    </a:lnTo>
                    <a:lnTo>
                      <a:pt x="83" y="351"/>
                    </a:lnTo>
                    <a:lnTo>
                      <a:pt x="109" y="375"/>
                    </a:lnTo>
                    <a:lnTo>
                      <a:pt x="137" y="398"/>
                    </a:lnTo>
                    <a:lnTo>
                      <a:pt x="153" y="410"/>
                    </a:lnTo>
                    <a:lnTo>
                      <a:pt x="169" y="422"/>
                    </a:lnTo>
                    <a:lnTo>
                      <a:pt x="185" y="434"/>
                    </a:lnTo>
                    <a:lnTo>
                      <a:pt x="203" y="446"/>
                    </a:lnTo>
                    <a:lnTo>
                      <a:pt x="221" y="456"/>
                    </a:lnTo>
                    <a:lnTo>
                      <a:pt x="239" y="467"/>
                    </a:lnTo>
                    <a:lnTo>
                      <a:pt x="258" y="477"/>
                    </a:lnTo>
                    <a:lnTo>
                      <a:pt x="277" y="486"/>
                    </a:lnTo>
                    <a:lnTo>
                      <a:pt x="298" y="495"/>
                    </a:lnTo>
                    <a:lnTo>
                      <a:pt x="318" y="502"/>
                    </a:lnTo>
                    <a:lnTo>
                      <a:pt x="340" y="509"/>
                    </a:lnTo>
                    <a:lnTo>
                      <a:pt x="361" y="514"/>
                    </a:lnTo>
                    <a:lnTo>
                      <a:pt x="383" y="520"/>
                    </a:lnTo>
                    <a:lnTo>
                      <a:pt x="405" y="523"/>
                    </a:lnTo>
                    <a:lnTo>
                      <a:pt x="428" y="525"/>
                    </a:lnTo>
                    <a:lnTo>
                      <a:pt x="450" y="525"/>
                    </a:lnTo>
                    <a:lnTo>
                      <a:pt x="473" y="525"/>
                    </a:lnTo>
                    <a:lnTo>
                      <a:pt x="495" y="523"/>
                    </a:lnTo>
                    <a:lnTo>
                      <a:pt x="518" y="520"/>
                    </a:lnTo>
                    <a:lnTo>
                      <a:pt x="539" y="514"/>
                    </a:lnTo>
                    <a:lnTo>
                      <a:pt x="561" y="509"/>
                    </a:lnTo>
                    <a:lnTo>
                      <a:pt x="582" y="502"/>
                    </a:lnTo>
                    <a:lnTo>
                      <a:pt x="602" y="495"/>
                    </a:lnTo>
                    <a:lnTo>
                      <a:pt x="623" y="486"/>
                    </a:lnTo>
                    <a:lnTo>
                      <a:pt x="642" y="477"/>
                    </a:lnTo>
                    <a:lnTo>
                      <a:pt x="661" y="467"/>
                    </a:lnTo>
                    <a:lnTo>
                      <a:pt x="680" y="456"/>
                    </a:lnTo>
                    <a:lnTo>
                      <a:pt x="698" y="446"/>
                    </a:lnTo>
                    <a:lnTo>
                      <a:pt x="715" y="434"/>
                    </a:lnTo>
                    <a:lnTo>
                      <a:pt x="731" y="422"/>
                    </a:lnTo>
                    <a:lnTo>
                      <a:pt x="747" y="410"/>
                    </a:lnTo>
                    <a:lnTo>
                      <a:pt x="763" y="398"/>
                    </a:lnTo>
                    <a:lnTo>
                      <a:pt x="791" y="375"/>
                    </a:lnTo>
                    <a:lnTo>
                      <a:pt x="817" y="351"/>
                    </a:lnTo>
                    <a:lnTo>
                      <a:pt x="839" y="330"/>
                    </a:lnTo>
                    <a:lnTo>
                      <a:pt x="859" y="309"/>
                    </a:lnTo>
                    <a:lnTo>
                      <a:pt x="887" y="278"/>
                    </a:lnTo>
                    <a:lnTo>
                      <a:pt x="898" y="264"/>
                    </a:lnTo>
                    <a:lnTo>
                      <a:pt x="901" y="260"/>
                    </a:lnTo>
                    <a:lnTo>
                      <a:pt x="901" y="255"/>
                    </a:lnTo>
                    <a:lnTo>
                      <a:pt x="901" y="249"/>
                    </a:lnTo>
                    <a:lnTo>
                      <a:pt x="897" y="245"/>
                    </a:lnTo>
                    <a:lnTo>
                      <a:pt x="897" y="24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1" name="Group 70"/>
            <p:cNvGrpSpPr/>
            <p:nvPr/>
          </p:nvGrpSpPr>
          <p:grpSpPr>
            <a:xfrm>
              <a:off x="6981177" y="1262617"/>
              <a:ext cx="462761" cy="462761"/>
              <a:chOff x="877888" y="3065463"/>
              <a:chExt cx="287338" cy="287338"/>
            </a:xfrm>
            <a:solidFill>
              <a:schemeClr val="accent4"/>
            </a:solidFill>
          </p:grpSpPr>
          <p:sp>
            <p:nvSpPr>
              <p:cNvPr id="73" name="Freeform 377"/>
              <p:cNvSpPr>
                <a:spLocks/>
              </p:cNvSpPr>
              <p:nvPr/>
            </p:nvSpPr>
            <p:spPr bwMode="auto">
              <a:xfrm>
                <a:off x="1027113" y="3214688"/>
                <a:ext cx="19050" cy="46038"/>
              </a:xfrm>
              <a:custGeom>
                <a:avLst/>
                <a:gdLst>
                  <a:gd name="T0" fmla="*/ 0 w 60"/>
                  <a:gd name="T1" fmla="*/ 147 h 147"/>
                  <a:gd name="T2" fmla="*/ 6 w 60"/>
                  <a:gd name="T3" fmla="*/ 146 h 147"/>
                  <a:gd name="T4" fmla="*/ 12 w 60"/>
                  <a:gd name="T5" fmla="*/ 144 h 147"/>
                  <a:gd name="T6" fmla="*/ 18 w 60"/>
                  <a:gd name="T7" fmla="*/ 141 h 147"/>
                  <a:gd name="T8" fmla="*/ 24 w 60"/>
                  <a:gd name="T9" fmla="*/ 138 h 147"/>
                  <a:gd name="T10" fmla="*/ 34 w 60"/>
                  <a:gd name="T11" fmla="*/ 130 h 147"/>
                  <a:gd name="T12" fmla="*/ 43 w 60"/>
                  <a:gd name="T13" fmla="*/ 122 h 147"/>
                  <a:gd name="T14" fmla="*/ 47 w 60"/>
                  <a:gd name="T15" fmla="*/ 116 h 147"/>
                  <a:gd name="T16" fmla="*/ 50 w 60"/>
                  <a:gd name="T17" fmla="*/ 111 h 147"/>
                  <a:gd name="T18" fmla="*/ 53 w 60"/>
                  <a:gd name="T19" fmla="*/ 105 h 147"/>
                  <a:gd name="T20" fmla="*/ 55 w 60"/>
                  <a:gd name="T21" fmla="*/ 99 h 147"/>
                  <a:gd name="T22" fmla="*/ 58 w 60"/>
                  <a:gd name="T23" fmla="*/ 94 h 147"/>
                  <a:gd name="T24" fmla="*/ 59 w 60"/>
                  <a:gd name="T25" fmla="*/ 87 h 147"/>
                  <a:gd name="T26" fmla="*/ 60 w 60"/>
                  <a:gd name="T27" fmla="*/ 81 h 147"/>
                  <a:gd name="T28" fmla="*/ 60 w 60"/>
                  <a:gd name="T29" fmla="*/ 73 h 147"/>
                  <a:gd name="T30" fmla="*/ 60 w 60"/>
                  <a:gd name="T31" fmla="*/ 67 h 147"/>
                  <a:gd name="T32" fmla="*/ 59 w 60"/>
                  <a:gd name="T33" fmla="*/ 60 h 147"/>
                  <a:gd name="T34" fmla="*/ 58 w 60"/>
                  <a:gd name="T35" fmla="*/ 54 h 147"/>
                  <a:gd name="T36" fmla="*/ 55 w 60"/>
                  <a:gd name="T37" fmla="*/ 48 h 147"/>
                  <a:gd name="T38" fmla="*/ 53 w 60"/>
                  <a:gd name="T39" fmla="*/ 42 h 147"/>
                  <a:gd name="T40" fmla="*/ 50 w 60"/>
                  <a:gd name="T41" fmla="*/ 36 h 147"/>
                  <a:gd name="T42" fmla="*/ 47 w 60"/>
                  <a:gd name="T43" fmla="*/ 30 h 147"/>
                  <a:gd name="T44" fmla="*/ 43 w 60"/>
                  <a:gd name="T45" fmla="*/ 26 h 147"/>
                  <a:gd name="T46" fmla="*/ 34 w 60"/>
                  <a:gd name="T47" fmla="*/ 16 h 147"/>
                  <a:gd name="T48" fmla="*/ 24 w 60"/>
                  <a:gd name="T49" fmla="*/ 9 h 147"/>
                  <a:gd name="T50" fmla="*/ 18 w 60"/>
                  <a:gd name="T51" fmla="*/ 6 h 147"/>
                  <a:gd name="T52" fmla="*/ 12 w 60"/>
                  <a:gd name="T53" fmla="*/ 4 h 147"/>
                  <a:gd name="T54" fmla="*/ 6 w 60"/>
                  <a:gd name="T55" fmla="*/ 1 h 147"/>
                  <a:gd name="T56" fmla="*/ 0 w 60"/>
                  <a:gd name="T57" fmla="*/ 0 h 147"/>
                  <a:gd name="T58" fmla="*/ 0 w 60"/>
                  <a:gd name="T59"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147">
                    <a:moveTo>
                      <a:pt x="0" y="147"/>
                    </a:moveTo>
                    <a:lnTo>
                      <a:pt x="6" y="146"/>
                    </a:lnTo>
                    <a:lnTo>
                      <a:pt x="12" y="144"/>
                    </a:lnTo>
                    <a:lnTo>
                      <a:pt x="18" y="141"/>
                    </a:lnTo>
                    <a:lnTo>
                      <a:pt x="24" y="138"/>
                    </a:lnTo>
                    <a:lnTo>
                      <a:pt x="34" y="130"/>
                    </a:lnTo>
                    <a:lnTo>
                      <a:pt x="43" y="122"/>
                    </a:lnTo>
                    <a:lnTo>
                      <a:pt x="47" y="116"/>
                    </a:lnTo>
                    <a:lnTo>
                      <a:pt x="50" y="111"/>
                    </a:lnTo>
                    <a:lnTo>
                      <a:pt x="53" y="105"/>
                    </a:lnTo>
                    <a:lnTo>
                      <a:pt x="55" y="99"/>
                    </a:lnTo>
                    <a:lnTo>
                      <a:pt x="58" y="94"/>
                    </a:lnTo>
                    <a:lnTo>
                      <a:pt x="59" y="87"/>
                    </a:lnTo>
                    <a:lnTo>
                      <a:pt x="60" y="81"/>
                    </a:lnTo>
                    <a:lnTo>
                      <a:pt x="60" y="73"/>
                    </a:lnTo>
                    <a:lnTo>
                      <a:pt x="60" y="67"/>
                    </a:lnTo>
                    <a:lnTo>
                      <a:pt x="59" y="60"/>
                    </a:lnTo>
                    <a:lnTo>
                      <a:pt x="58" y="54"/>
                    </a:lnTo>
                    <a:lnTo>
                      <a:pt x="55" y="48"/>
                    </a:lnTo>
                    <a:lnTo>
                      <a:pt x="53" y="42"/>
                    </a:lnTo>
                    <a:lnTo>
                      <a:pt x="50" y="36"/>
                    </a:lnTo>
                    <a:lnTo>
                      <a:pt x="47" y="30"/>
                    </a:lnTo>
                    <a:lnTo>
                      <a:pt x="43" y="26"/>
                    </a:lnTo>
                    <a:lnTo>
                      <a:pt x="34" y="16"/>
                    </a:lnTo>
                    <a:lnTo>
                      <a:pt x="24" y="9"/>
                    </a:lnTo>
                    <a:lnTo>
                      <a:pt x="18" y="6"/>
                    </a:lnTo>
                    <a:lnTo>
                      <a:pt x="12" y="4"/>
                    </a:lnTo>
                    <a:lnTo>
                      <a:pt x="6" y="1"/>
                    </a:lnTo>
                    <a:lnTo>
                      <a:pt x="0" y="0"/>
                    </a:lnTo>
                    <a:lnTo>
                      <a:pt x="0" y="14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378"/>
              <p:cNvSpPr>
                <a:spLocks/>
              </p:cNvSpPr>
              <p:nvPr/>
            </p:nvSpPr>
            <p:spPr bwMode="auto">
              <a:xfrm>
                <a:off x="998538" y="3157538"/>
                <a:ext cx="19050" cy="46038"/>
              </a:xfrm>
              <a:custGeom>
                <a:avLst/>
                <a:gdLst>
                  <a:gd name="T0" fmla="*/ 0 w 60"/>
                  <a:gd name="T1" fmla="*/ 74 h 148"/>
                  <a:gd name="T2" fmla="*/ 0 w 60"/>
                  <a:gd name="T3" fmla="*/ 81 h 148"/>
                  <a:gd name="T4" fmla="*/ 1 w 60"/>
                  <a:gd name="T5" fmla="*/ 87 h 148"/>
                  <a:gd name="T6" fmla="*/ 3 w 60"/>
                  <a:gd name="T7" fmla="*/ 93 h 148"/>
                  <a:gd name="T8" fmla="*/ 4 w 60"/>
                  <a:gd name="T9" fmla="*/ 100 h 148"/>
                  <a:gd name="T10" fmla="*/ 7 w 60"/>
                  <a:gd name="T11" fmla="*/ 106 h 148"/>
                  <a:gd name="T12" fmla="*/ 9 w 60"/>
                  <a:gd name="T13" fmla="*/ 112 h 148"/>
                  <a:gd name="T14" fmla="*/ 13 w 60"/>
                  <a:gd name="T15" fmla="*/ 117 h 148"/>
                  <a:gd name="T16" fmla="*/ 17 w 60"/>
                  <a:gd name="T17" fmla="*/ 122 h 148"/>
                  <a:gd name="T18" fmla="*/ 25 w 60"/>
                  <a:gd name="T19" fmla="*/ 131 h 148"/>
                  <a:gd name="T20" fmla="*/ 36 w 60"/>
                  <a:gd name="T21" fmla="*/ 138 h 148"/>
                  <a:gd name="T22" fmla="*/ 41 w 60"/>
                  <a:gd name="T23" fmla="*/ 142 h 148"/>
                  <a:gd name="T24" fmla="*/ 48 w 60"/>
                  <a:gd name="T25" fmla="*/ 144 h 148"/>
                  <a:gd name="T26" fmla="*/ 53 w 60"/>
                  <a:gd name="T27" fmla="*/ 146 h 148"/>
                  <a:gd name="T28" fmla="*/ 60 w 60"/>
                  <a:gd name="T29" fmla="*/ 148 h 148"/>
                  <a:gd name="T30" fmla="*/ 60 w 60"/>
                  <a:gd name="T31" fmla="*/ 0 h 148"/>
                  <a:gd name="T32" fmla="*/ 53 w 60"/>
                  <a:gd name="T33" fmla="*/ 2 h 148"/>
                  <a:gd name="T34" fmla="*/ 48 w 60"/>
                  <a:gd name="T35" fmla="*/ 4 h 148"/>
                  <a:gd name="T36" fmla="*/ 41 w 60"/>
                  <a:gd name="T37" fmla="*/ 7 h 148"/>
                  <a:gd name="T38" fmla="*/ 36 w 60"/>
                  <a:gd name="T39" fmla="*/ 10 h 148"/>
                  <a:gd name="T40" fmla="*/ 25 w 60"/>
                  <a:gd name="T41" fmla="*/ 17 h 148"/>
                  <a:gd name="T42" fmla="*/ 17 w 60"/>
                  <a:gd name="T43" fmla="*/ 26 h 148"/>
                  <a:gd name="T44" fmla="*/ 13 w 60"/>
                  <a:gd name="T45" fmla="*/ 31 h 148"/>
                  <a:gd name="T46" fmla="*/ 9 w 60"/>
                  <a:gd name="T47" fmla="*/ 37 h 148"/>
                  <a:gd name="T48" fmla="*/ 7 w 60"/>
                  <a:gd name="T49" fmla="*/ 42 h 148"/>
                  <a:gd name="T50" fmla="*/ 4 w 60"/>
                  <a:gd name="T51" fmla="*/ 48 h 148"/>
                  <a:gd name="T52" fmla="*/ 3 w 60"/>
                  <a:gd name="T53" fmla="*/ 55 h 148"/>
                  <a:gd name="T54" fmla="*/ 1 w 60"/>
                  <a:gd name="T55" fmla="*/ 61 h 148"/>
                  <a:gd name="T56" fmla="*/ 0 w 60"/>
                  <a:gd name="T57" fmla="*/ 68 h 148"/>
                  <a:gd name="T58" fmla="*/ 0 w 60"/>
                  <a:gd name="T59" fmla="*/ 74 h 148"/>
                  <a:gd name="T60" fmla="*/ 0 w 60"/>
                  <a:gd name="T61" fmla="*/ 7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 h="148">
                    <a:moveTo>
                      <a:pt x="0" y="74"/>
                    </a:moveTo>
                    <a:lnTo>
                      <a:pt x="0" y="81"/>
                    </a:lnTo>
                    <a:lnTo>
                      <a:pt x="1" y="87"/>
                    </a:lnTo>
                    <a:lnTo>
                      <a:pt x="3" y="93"/>
                    </a:lnTo>
                    <a:lnTo>
                      <a:pt x="4" y="100"/>
                    </a:lnTo>
                    <a:lnTo>
                      <a:pt x="7" y="106"/>
                    </a:lnTo>
                    <a:lnTo>
                      <a:pt x="9" y="112"/>
                    </a:lnTo>
                    <a:lnTo>
                      <a:pt x="13" y="117"/>
                    </a:lnTo>
                    <a:lnTo>
                      <a:pt x="17" y="122"/>
                    </a:lnTo>
                    <a:lnTo>
                      <a:pt x="25" y="131"/>
                    </a:lnTo>
                    <a:lnTo>
                      <a:pt x="36" y="138"/>
                    </a:lnTo>
                    <a:lnTo>
                      <a:pt x="41" y="142"/>
                    </a:lnTo>
                    <a:lnTo>
                      <a:pt x="48" y="144"/>
                    </a:lnTo>
                    <a:lnTo>
                      <a:pt x="53" y="146"/>
                    </a:lnTo>
                    <a:lnTo>
                      <a:pt x="60" y="148"/>
                    </a:lnTo>
                    <a:lnTo>
                      <a:pt x="60" y="0"/>
                    </a:lnTo>
                    <a:lnTo>
                      <a:pt x="53" y="2"/>
                    </a:lnTo>
                    <a:lnTo>
                      <a:pt x="48" y="4"/>
                    </a:lnTo>
                    <a:lnTo>
                      <a:pt x="41" y="7"/>
                    </a:lnTo>
                    <a:lnTo>
                      <a:pt x="36" y="10"/>
                    </a:lnTo>
                    <a:lnTo>
                      <a:pt x="25" y="17"/>
                    </a:lnTo>
                    <a:lnTo>
                      <a:pt x="17" y="26"/>
                    </a:lnTo>
                    <a:lnTo>
                      <a:pt x="13" y="31"/>
                    </a:lnTo>
                    <a:lnTo>
                      <a:pt x="9" y="37"/>
                    </a:lnTo>
                    <a:lnTo>
                      <a:pt x="7" y="42"/>
                    </a:lnTo>
                    <a:lnTo>
                      <a:pt x="4" y="48"/>
                    </a:lnTo>
                    <a:lnTo>
                      <a:pt x="3" y="55"/>
                    </a:lnTo>
                    <a:lnTo>
                      <a:pt x="1" y="61"/>
                    </a:lnTo>
                    <a:lnTo>
                      <a:pt x="0" y="68"/>
                    </a:lnTo>
                    <a:lnTo>
                      <a:pt x="0" y="74"/>
                    </a:lnTo>
                    <a:lnTo>
                      <a:pt x="0" y="7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379"/>
              <p:cNvSpPr>
                <a:spLocks noEditPoints="1"/>
              </p:cNvSpPr>
              <p:nvPr/>
            </p:nvSpPr>
            <p:spPr bwMode="auto">
              <a:xfrm>
                <a:off x="877888" y="3065463"/>
                <a:ext cx="287338" cy="287338"/>
              </a:xfrm>
              <a:custGeom>
                <a:avLst/>
                <a:gdLst>
                  <a:gd name="T0" fmla="*/ 536 w 903"/>
                  <a:gd name="T1" fmla="*/ 604 h 903"/>
                  <a:gd name="T2" fmla="*/ 475 w 903"/>
                  <a:gd name="T3" fmla="*/ 644 h 903"/>
                  <a:gd name="T4" fmla="*/ 457 w 903"/>
                  <a:gd name="T5" fmla="*/ 706 h 903"/>
                  <a:gd name="T6" fmla="*/ 437 w 903"/>
                  <a:gd name="T7" fmla="*/ 698 h 903"/>
                  <a:gd name="T8" fmla="*/ 393 w 903"/>
                  <a:gd name="T9" fmla="*/ 629 h 903"/>
                  <a:gd name="T10" fmla="*/ 350 w 903"/>
                  <a:gd name="T11" fmla="*/ 570 h 903"/>
                  <a:gd name="T12" fmla="*/ 352 w 903"/>
                  <a:gd name="T13" fmla="*/ 529 h 903"/>
                  <a:gd name="T14" fmla="*/ 373 w 903"/>
                  <a:gd name="T15" fmla="*/ 533 h 903"/>
                  <a:gd name="T16" fmla="*/ 383 w 903"/>
                  <a:gd name="T17" fmla="*/ 573 h 903"/>
                  <a:gd name="T18" fmla="*/ 429 w 903"/>
                  <a:gd name="T19" fmla="*/ 614 h 903"/>
                  <a:gd name="T20" fmla="*/ 385 w 903"/>
                  <a:gd name="T21" fmla="*/ 443 h 903"/>
                  <a:gd name="T22" fmla="*/ 348 w 903"/>
                  <a:gd name="T23" fmla="*/ 380 h 903"/>
                  <a:gd name="T24" fmla="*/ 361 w 903"/>
                  <a:gd name="T25" fmla="*/ 306 h 903"/>
                  <a:gd name="T26" fmla="*/ 417 w 903"/>
                  <a:gd name="T27" fmla="*/ 261 h 903"/>
                  <a:gd name="T28" fmla="*/ 442 w 903"/>
                  <a:gd name="T29" fmla="*/ 198 h 903"/>
                  <a:gd name="T30" fmla="*/ 463 w 903"/>
                  <a:gd name="T31" fmla="*/ 202 h 903"/>
                  <a:gd name="T32" fmla="*/ 502 w 903"/>
                  <a:gd name="T33" fmla="*/ 269 h 903"/>
                  <a:gd name="T34" fmla="*/ 549 w 903"/>
                  <a:gd name="T35" fmla="*/ 324 h 903"/>
                  <a:gd name="T36" fmla="*/ 551 w 903"/>
                  <a:gd name="T37" fmla="*/ 372 h 903"/>
                  <a:gd name="T38" fmla="*/ 531 w 903"/>
                  <a:gd name="T39" fmla="*/ 372 h 903"/>
                  <a:gd name="T40" fmla="*/ 521 w 903"/>
                  <a:gd name="T41" fmla="*/ 335 h 903"/>
                  <a:gd name="T42" fmla="*/ 478 w 903"/>
                  <a:gd name="T43" fmla="*/ 291 h 903"/>
                  <a:gd name="T44" fmla="*/ 510 w 903"/>
                  <a:gd name="T45" fmla="*/ 454 h 903"/>
                  <a:gd name="T46" fmla="*/ 553 w 903"/>
                  <a:gd name="T47" fmla="*/ 513 h 903"/>
                  <a:gd name="T48" fmla="*/ 890 w 903"/>
                  <a:gd name="T49" fmla="*/ 404 h 903"/>
                  <a:gd name="T50" fmla="*/ 874 w 903"/>
                  <a:gd name="T51" fmla="*/ 327 h 903"/>
                  <a:gd name="T52" fmla="*/ 839 w 903"/>
                  <a:gd name="T53" fmla="*/ 240 h 903"/>
                  <a:gd name="T54" fmla="*/ 795 w 903"/>
                  <a:gd name="T55" fmla="*/ 174 h 903"/>
                  <a:gd name="T56" fmla="*/ 741 w 903"/>
                  <a:gd name="T57" fmla="*/ 112 h 903"/>
                  <a:gd name="T58" fmla="*/ 675 w 903"/>
                  <a:gd name="T59" fmla="*/ 85 h 903"/>
                  <a:gd name="T60" fmla="*/ 601 w 903"/>
                  <a:gd name="T61" fmla="*/ 27 h 903"/>
                  <a:gd name="T62" fmla="*/ 517 w 903"/>
                  <a:gd name="T63" fmla="*/ 29 h 903"/>
                  <a:gd name="T64" fmla="*/ 427 w 903"/>
                  <a:gd name="T65" fmla="*/ 3 h 903"/>
                  <a:gd name="T66" fmla="*/ 351 w 903"/>
                  <a:gd name="T67" fmla="*/ 35 h 903"/>
                  <a:gd name="T68" fmla="*/ 258 w 903"/>
                  <a:gd name="T69" fmla="*/ 47 h 903"/>
                  <a:gd name="T70" fmla="*/ 196 w 903"/>
                  <a:gd name="T71" fmla="*/ 106 h 903"/>
                  <a:gd name="T72" fmla="*/ 132 w 903"/>
                  <a:gd name="T73" fmla="*/ 132 h 903"/>
                  <a:gd name="T74" fmla="*/ 110 w 903"/>
                  <a:gd name="T75" fmla="*/ 223 h 903"/>
                  <a:gd name="T76" fmla="*/ 34 w 903"/>
                  <a:gd name="T77" fmla="*/ 278 h 903"/>
                  <a:gd name="T78" fmla="*/ 48 w 903"/>
                  <a:gd name="T79" fmla="*/ 371 h 903"/>
                  <a:gd name="T80" fmla="*/ 0 w 903"/>
                  <a:gd name="T81" fmla="*/ 451 h 903"/>
                  <a:gd name="T82" fmla="*/ 48 w 903"/>
                  <a:gd name="T83" fmla="*/ 532 h 903"/>
                  <a:gd name="T84" fmla="*/ 34 w 903"/>
                  <a:gd name="T85" fmla="*/ 624 h 903"/>
                  <a:gd name="T86" fmla="*/ 110 w 903"/>
                  <a:gd name="T87" fmla="*/ 680 h 903"/>
                  <a:gd name="T88" fmla="*/ 132 w 903"/>
                  <a:gd name="T89" fmla="*/ 771 h 903"/>
                  <a:gd name="T90" fmla="*/ 196 w 903"/>
                  <a:gd name="T91" fmla="*/ 798 h 903"/>
                  <a:gd name="T92" fmla="*/ 258 w 903"/>
                  <a:gd name="T93" fmla="*/ 856 h 903"/>
                  <a:gd name="T94" fmla="*/ 351 w 903"/>
                  <a:gd name="T95" fmla="*/ 867 h 903"/>
                  <a:gd name="T96" fmla="*/ 427 w 903"/>
                  <a:gd name="T97" fmla="*/ 900 h 903"/>
                  <a:gd name="T98" fmla="*/ 517 w 903"/>
                  <a:gd name="T99" fmla="*/ 875 h 903"/>
                  <a:gd name="T100" fmla="*/ 601 w 903"/>
                  <a:gd name="T101" fmla="*/ 875 h 903"/>
                  <a:gd name="T102" fmla="*/ 675 w 903"/>
                  <a:gd name="T103" fmla="*/ 817 h 903"/>
                  <a:gd name="T104" fmla="*/ 741 w 903"/>
                  <a:gd name="T105" fmla="*/ 790 h 903"/>
                  <a:gd name="T106" fmla="*/ 795 w 903"/>
                  <a:gd name="T107" fmla="*/ 728 h 903"/>
                  <a:gd name="T108" fmla="*/ 839 w 903"/>
                  <a:gd name="T109" fmla="*/ 663 h 903"/>
                  <a:gd name="T110" fmla="*/ 874 w 903"/>
                  <a:gd name="T111" fmla="*/ 576 h 903"/>
                  <a:gd name="T112" fmla="*/ 890 w 903"/>
                  <a:gd name="T113" fmla="*/ 498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3" h="903">
                    <a:moveTo>
                      <a:pt x="557" y="541"/>
                    </a:moveTo>
                    <a:lnTo>
                      <a:pt x="556" y="552"/>
                    </a:lnTo>
                    <a:lnTo>
                      <a:pt x="555" y="561"/>
                    </a:lnTo>
                    <a:lnTo>
                      <a:pt x="553" y="570"/>
                    </a:lnTo>
                    <a:lnTo>
                      <a:pt x="549" y="579"/>
                    </a:lnTo>
                    <a:lnTo>
                      <a:pt x="546" y="587"/>
                    </a:lnTo>
                    <a:lnTo>
                      <a:pt x="541" y="596"/>
                    </a:lnTo>
                    <a:lnTo>
                      <a:pt x="536" y="604"/>
                    </a:lnTo>
                    <a:lnTo>
                      <a:pt x="530" y="611"/>
                    </a:lnTo>
                    <a:lnTo>
                      <a:pt x="524" y="617"/>
                    </a:lnTo>
                    <a:lnTo>
                      <a:pt x="517" y="624"/>
                    </a:lnTo>
                    <a:lnTo>
                      <a:pt x="510" y="629"/>
                    </a:lnTo>
                    <a:lnTo>
                      <a:pt x="502" y="634"/>
                    </a:lnTo>
                    <a:lnTo>
                      <a:pt x="494" y="638"/>
                    </a:lnTo>
                    <a:lnTo>
                      <a:pt x="485" y="641"/>
                    </a:lnTo>
                    <a:lnTo>
                      <a:pt x="475" y="644"/>
                    </a:lnTo>
                    <a:lnTo>
                      <a:pt x="466" y="645"/>
                    </a:lnTo>
                    <a:lnTo>
                      <a:pt x="466" y="693"/>
                    </a:lnTo>
                    <a:lnTo>
                      <a:pt x="466" y="696"/>
                    </a:lnTo>
                    <a:lnTo>
                      <a:pt x="465" y="698"/>
                    </a:lnTo>
                    <a:lnTo>
                      <a:pt x="463" y="701"/>
                    </a:lnTo>
                    <a:lnTo>
                      <a:pt x="461" y="703"/>
                    </a:lnTo>
                    <a:lnTo>
                      <a:pt x="459" y="704"/>
                    </a:lnTo>
                    <a:lnTo>
                      <a:pt x="457" y="706"/>
                    </a:lnTo>
                    <a:lnTo>
                      <a:pt x="454" y="706"/>
                    </a:lnTo>
                    <a:lnTo>
                      <a:pt x="451" y="708"/>
                    </a:lnTo>
                    <a:lnTo>
                      <a:pt x="447" y="706"/>
                    </a:lnTo>
                    <a:lnTo>
                      <a:pt x="445" y="706"/>
                    </a:lnTo>
                    <a:lnTo>
                      <a:pt x="442" y="704"/>
                    </a:lnTo>
                    <a:lnTo>
                      <a:pt x="440" y="703"/>
                    </a:lnTo>
                    <a:lnTo>
                      <a:pt x="439" y="701"/>
                    </a:lnTo>
                    <a:lnTo>
                      <a:pt x="437" y="698"/>
                    </a:lnTo>
                    <a:lnTo>
                      <a:pt x="437" y="696"/>
                    </a:lnTo>
                    <a:lnTo>
                      <a:pt x="436" y="693"/>
                    </a:lnTo>
                    <a:lnTo>
                      <a:pt x="436" y="645"/>
                    </a:lnTo>
                    <a:lnTo>
                      <a:pt x="426" y="644"/>
                    </a:lnTo>
                    <a:lnTo>
                      <a:pt x="417" y="641"/>
                    </a:lnTo>
                    <a:lnTo>
                      <a:pt x="409" y="638"/>
                    </a:lnTo>
                    <a:lnTo>
                      <a:pt x="400" y="634"/>
                    </a:lnTo>
                    <a:lnTo>
                      <a:pt x="393" y="629"/>
                    </a:lnTo>
                    <a:lnTo>
                      <a:pt x="385" y="624"/>
                    </a:lnTo>
                    <a:lnTo>
                      <a:pt x="378" y="617"/>
                    </a:lnTo>
                    <a:lnTo>
                      <a:pt x="371" y="611"/>
                    </a:lnTo>
                    <a:lnTo>
                      <a:pt x="366" y="604"/>
                    </a:lnTo>
                    <a:lnTo>
                      <a:pt x="361" y="596"/>
                    </a:lnTo>
                    <a:lnTo>
                      <a:pt x="356" y="587"/>
                    </a:lnTo>
                    <a:lnTo>
                      <a:pt x="353" y="579"/>
                    </a:lnTo>
                    <a:lnTo>
                      <a:pt x="350" y="570"/>
                    </a:lnTo>
                    <a:lnTo>
                      <a:pt x="348" y="561"/>
                    </a:lnTo>
                    <a:lnTo>
                      <a:pt x="346" y="552"/>
                    </a:lnTo>
                    <a:lnTo>
                      <a:pt x="346" y="541"/>
                    </a:lnTo>
                    <a:lnTo>
                      <a:pt x="346" y="539"/>
                    </a:lnTo>
                    <a:lnTo>
                      <a:pt x="347" y="536"/>
                    </a:lnTo>
                    <a:lnTo>
                      <a:pt x="348" y="533"/>
                    </a:lnTo>
                    <a:lnTo>
                      <a:pt x="350" y="531"/>
                    </a:lnTo>
                    <a:lnTo>
                      <a:pt x="352" y="529"/>
                    </a:lnTo>
                    <a:lnTo>
                      <a:pt x="355" y="527"/>
                    </a:lnTo>
                    <a:lnTo>
                      <a:pt x="357" y="527"/>
                    </a:lnTo>
                    <a:lnTo>
                      <a:pt x="361" y="526"/>
                    </a:lnTo>
                    <a:lnTo>
                      <a:pt x="364" y="527"/>
                    </a:lnTo>
                    <a:lnTo>
                      <a:pt x="367" y="527"/>
                    </a:lnTo>
                    <a:lnTo>
                      <a:pt x="369" y="529"/>
                    </a:lnTo>
                    <a:lnTo>
                      <a:pt x="371" y="531"/>
                    </a:lnTo>
                    <a:lnTo>
                      <a:pt x="373" y="533"/>
                    </a:lnTo>
                    <a:lnTo>
                      <a:pt x="374" y="536"/>
                    </a:lnTo>
                    <a:lnTo>
                      <a:pt x="376" y="539"/>
                    </a:lnTo>
                    <a:lnTo>
                      <a:pt x="376" y="541"/>
                    </a:lnTo>
                    <a:lnTo>
                      <a:pt x="376" y="549"/>
                    </a:lnTo>
                    <a:lnTo>
                      <a:pt x="377" y="555"/>
                    </a:lnTo>
                    <a:lnTo>
                      <a:pt x="379" y="562"/>
                    </a:lnTo>
                    <a:lnTo>
                      <a:pt x="380" y="567"/>
                    </a:lnTo>
                    <a:lnTo>
                      <a:pt x="383" y="573"/>
                    </a:lnTo>
                    <a:lnTo>
                      <a:pt x="385" y="579"/>
                    </a:lnTo>
                    <a:lnTo>
                      <a:pt x="389" y="584"/>
                    </a:lnTo>
                    <a:lnTo>
                      <a:pt x="393" y="590"/>
                    </a:lnTo>
                    <a:lnTo>
                      <a:pt x="401" y="598"/>
                    </a:lnTo>
                    <a:lnTo>
                      <a:pt x="412" y="606"/>
                    </a:lnTo>
                    <a:lnTo>
                      <a:pt x="417" y="609"/>
                    </a:lnTo>
                    <a:lnTo>
                      <a:pt x="424" y="612"/>
                    </a:lnTo>
                    <a:lnTo>
                      <a:pt x="429" y="614"/>
                    </a:lnTo>
                    <a:lnTo>
                      <a:pt x="436" y="615"/>
                    </a:lnTo>
                    <a:lnTo>
                      <a:pt x="436" y="465"/>
                    </a:lnTo>
                    <a:lnTo>
                      <a:pt x="426" y="463"/>
                    </a:lnTo>
                    <a:lnTo>
                      <a:pt x="417" y="461"/>
                    </a:lnTo>
                    <a:lnTo>
                      <a:pt x="409" y="458"/>
                    </a:lnTo>
                    <a:lnTo>
                      <a:pt x="400" y="453"/>
                    </a:lnTo>
                    <a:lnTo>
                      <a:pt x="393" y="448"/>
                    </a:lnTo>
                    <a:lnTo>
                      <a:pt x="385" y="443"/>
                    </a:lnTo>
                    <a:lnTo>
                      <a:pt x="378" y="437"/>
                    </a:lnTo>
                    <a:lnTo>
                      <a:pt x="371" y="430"/>
                    </a:lnTo>
                    <a:lnTo>
                      <a:pt x="366" y="423"/>
                    </a:lnTo>
                    <a:lnTo>
                      <a:pt x="361" y="416"/>
                    </a:lnTo>
                    <a:lnTo>
                      <a:pt x="356" y="407"/>
                    </a:lnTo>
                    <a:lnTo>
                      <a:pt x="353" y="399"/>
                    </a:lnTo>
                    <a:lnTo>
                      <a:pt x="350" y="390"/>
                    </a:lnTo>
                    <a:lnTo>
                      <a:pt x="348" y="380"/>
                    </a:lnTo>
                    <a:lnTo>
                      <a:pt x="346" y="371"/>
                    </a:lnTo>
                    <a:lnTo>
                      <a:pt x="346" y="361"/>
                    </a:lnTo>
                    <a:lnTo>
                      <a:pt x="346" y="351"/>
                    </a:lnTo>
                    <a:lnTo>
                      <a:pt x="348" y="342"/>
                    </a:lnTo>
                    <a:lnTo>
                      <a:pt x="350" y="332"/>
                    </a:lnTo>
                    <a:lnTo>
                      <a:pt x="353" y="324"/>
                    </a:lnTo>
                    <a:lnTo>
                      <a:pt x="356" y="315"/>
                    </a:lnTo>
                    <a:lnTo>
                      <a:pt x="361" y="306"/>
                    </a:lnTo>
                    <a:lnTo>
                      <a:pt x="366" y="299"/>
                    </a:lnTo>
                    <a:lnTo>
                      <a:pt x="371" y="291"/>
                    </a:lnTo>
                    <a:lnTo>
                      <a:pt x="378" y="285"/>
                    </a:lnTo>
                    <a:lnTo>
                      <a:pt x="385" y="280"/>
                    </a:lnTo>
                    <a:lnTo>
                      <a:pt x="393" y="273"/>
                    </a:lnTo>
                    <a:lnTo>
                      <a:pt x="400" y="269"/>
                    </a:lnTo>
                    <a:lnTo>
                      <a:pt x="409" y="265"/>
                    </a:lnTo>
                    <a:lnTo>
                      <a:pt x="417" y="261"/>
                    </a:lnTo>
                    <a:lnTo>
                      <a:pt x="426" y="258"/>
                    </a:lnTo>
                    <a:lnTo>
                      <a:pt x="436" y="257"/>
                    </a:lnTo>
                    <a:lnTo>
                      <a:pt x="436" y="211"/>
                    </a:lnTo>
                    <a:lnTo>
                      <a:pt x="437" y="208"/>
                    </a:lnTo>
                    <a:lnTo>
                      <a:pt x="437" y="204"/>
                    </a:lnTo>
                    <a:lnTo>
                      <a:pt x="439" y="202"/>
                    </a:lnTo>
                    <a:lnTo>
                      <a:pt x="440" y="200"/>
                    </a:lnTo>
                    <a:lnTo>
                      <a:pt x="442" y="198"/>
                    </a:lnTo>
                    <a:lnTo>
                      <a:pt x="445" y="197"/>
                    </a:lnTo>
                    <a:lnTo>
                      <a:pt x="447" y="196"/>
                    </a:lnTo>
                    <a:lnTo>
                      <a:pt x="451" y="196"/>
                    </a:lnTo>
                    <a:lnTo>
                      <a:pt x="454" y="196"/>
                    </a:lnTo>
                    <a:lnTo>
                      <a:pt x="457" y="197"/>
                    </a:lnTo>
                    <a:lnTo>
                      <a:pt x="459" y="198"/>
                    </a:lnTo>
                    <a:lnTo>
                      <a:pt x="461" y="200"/>
                    </a:lnTo>
                    <a:lnTo>
                      <a:pt x="463" y="202"/>
                    </a:lnTo>
                    <a:lnTo>
                      <a:pt x="465" y="204"/>
                    </a:lnTo>
                    <a:lnTo>
                      <a:pt x="466" y="208"/>
                    </a:lnTo>
                    <a:lnTo>
                      <a:pt x="466" y="211"/>
                    </a:lnTo>
                    <a:lnTo>
                      <a:pt x="466" y="257"/>
                    </a:lnTo>
                    <a:lnTo>
                      <a:pt x="475" y="258"/>
                    </a:lnTo>
                    <a:lnTo>
                      <a:pt x="485" y="261"/>
                    </a:lnTo>
                    <a:lnTo>
                      <a:pt x="494" y="265"/>
                    </a:lnTo>
                    <a:lnTo>
                      <a:pt x="502" y="269"/>
                    </a:lnTo>
                    <a:lnTo>
                      <a:pt x="510" y="273"/>
                    </a:lnTo>
                    <a:lnTo>
                      <a:pt x="517" y="280"/>
                    </a:lnTo>
                    <a:lnTo>
                      <a:pt x="524" y="285"/>
                    </a:lnTo>
                    <a:lnTo>
                      <a:pt x="530" y="291"/>
                    </a:lnTo>
                    <a:lnTo>
                      <a:pt x="536" y="299"/>
                    </a:lnTo>
                    <a:lnTo>
                      <a:pt x="541" y="306"/>
                    </a:lnTo>
                    <a:lnTo>
                      <a:pt x="546" y="315"/>
                    </a:lnTo>
                    <a:lnTo>
                      <a:pt x="549" y="324"/>
                    </a:lnTo>
                    <a:lnTo>
                      <a:pt x="553" y="332"/>
                    </a:lnTo>
                    <a:lnTo>
                      <a:pt x="555" y="342"/>
                    </a:lnTo>
                    <a:lnTo>
                      <a:pt x="556" y="351"/>
                    </a:lnTo>
                    <a:lnTo>
                      <a:pt x="557" y="361"/>
                    </a:lnTo>
                    <a:lnTo>
                      <a:pt x="556" y="364"/>
                    </a:lnTo>
                    <a:lnTo>
                      <a:pt x="555" y="366"/>
                    </a:lnTo>
                    <a:lnTo>
                      <a:pt x="554" y="370"/>
                    </a:lnTo>
                    <a:lnTo>
                      <a:pt x="551" y="372"/>
                    </a:lnTo>
                    <a:lnTo>
                      <a:pt x="549" y="374"/>
                    </a:lnTo>
                    <a:lnTo>
                      <a:pt x="547" y="375"/>
                    </a:lnTo>
                    <a:lnTo>
                      <a:pt x="544" y="376"/>
                    </a:lnTo>
                    <a:lnTo>
                      <a:pt x="541" y="376"/>
                    </a:lnTo>
                    <a:lnTo>
                      <a:pt x="539" y="376"/>
                    </a:lnTo>
                    <a:lnTo>
                      <a:pt x="535" y="375"/>
                    </a:lnTo>
                    <a:lnTo>
                      <a:pt x="533" y="374"/>
                    </a:lnTo>
                    <a:lnTo>
                      <a:pt x="531" y="372"/>
                    </a:lnTo>
                    <a:lnTo>
                      <a:pt x="529" y="370"/>
                    </a:lnTo>
                    <a:lnTo>
                      <a:pt x="528" y="366"/>
                    </a:lnTo>
                    <a:lnTo>
                      <a:pt x="527" y="364"/>
                    </a:lnTo>
                    <a:lnTo>
                      <a:pt x="526" y="361"/>
                    </a:lnTo>
                    <a:lnTo>
                      <a:pt x="526" y="355"/>
                    </a:lnTo>
                    <a:lnTo>
                      <a:pt x="525" y="348"/>
                    </a:lnTo>
                    <a:lnTo>
                      <a:pt x="524" y="342"/>
                    </a:lnTo>
                    <a:lnTo>
                      <a:pt x="521" y="335"/>
                    </a:lnTo>
                    <a:lnTo>
                      <a:pt x="519" y="329"/>
                    </a:lnTo>
                    <a:lnTo>
                      <a:pt x="516" y="324"/>
                    </a:lnTo>
                    <a:lnTo>
                      <a:pt x="513" y="318"/>
                    </a:lnTo>
                    <a:lnTo>
                      <a:pt x="509" y="313"/>
                    </a:lnTo>
                    <a:lnTo>
                      <a:pt x="500" y="304"/>
                    </a:lnTo>
                    <a:lnTo>
                      <a:pt x="490" y="297"/>
                    </a:lnTo>
                    <a:lnTo>
                      <a:pt x="484" y="294"/>
                    </a:lnTo>
                    <a:lnTo>
                      <a:pt x="478" y="291"/>
                    </a:lnTo>
                    <a:lnTo>
                      <a:pt x="472" y="289"/>
                    </a:lnTo>
                    <a:lnTo>
                      <a:pt x="466" y="287"/>
                    </a:lnTo>
                    <a:lnTo>
                      <a:pt x="466" y="437"/>
                    </a:lnTo>
                    <a:lnTo>
                      <a:pt x="475" y="439"/>
                    </a:lnTo>
                    <a:lnTo>
                      <a:pt x="485" y="442"/>
                    </a:lnTo>
                    <a:lnTo>
                      <a:pt x="494" y="445"/>
                    </a:lnTo>
                    <a:lnTo>
                      <a:pt x="502" y="449"/>
                    </a:lnTo>
                    <a:lnTo>
                      <a:pt x="510" y="454"/>
                    </a:lnTo>
                    <a:lnTo>
                      <a:pt x="517" y="460"/>
                    </a:lnTo>
                    <a:lnTo>
                      <a:pt x="524" y="466"/>
                    </a:lnTo>
                    <a:lnTo>
                      <a:pt x="530" y="473"/>
                    </a:lnTo>
                    <a:lnTo>
                      <a:pt x="536" y="480"/>
                    </a:lnTo>
                    <a:lnTo>
                      <a:pt x="541" y="488"/>
                    </a:lnTo>
                    <a:lnTo>
                      <a:pt x="546" y="495"/>
                    </a:lnTo>
                    <a:lnTo>
                      <a:pt x="549" y="504"/>
                    </a:lnTo>
                    <a:lnTo>
                      <a:pt x="553" y="513"/>
                    </a:lnTo>
                    <a:lnTo>
                      <a:pt x="555" y="522"/>
                    </a:lnTo>
                    <a:lnTo>
                      <a:pt x="556" y="532"/>
                    </a:lnTo>
                    <a:lnTo>
                      <a:pt x="557" y="541"/>
                    </a:lnTo>
                    <a:close/>
                    <a:moveTo>
                      <a:pt x="903" y="451"/>
                    </a:moveTo>
                    <a:lnTo>
                      <a:pt x="902" y="438"/>
                    </a:lnTo>
                    <a:lnTo>
                      <a:pt x="900" y="427"/>
                    </a:lnTo>
                    <a:lnTo>
                      <a:pt x="896" y="415"/>
                    </a:lnTo>
                    <a:lnTo>
                      <a:pt x="890" y="404"/>
                    </a:lnTo>
                    <a:lnTo>
                      <a:pt x="883" y="394"/>
                    </a:lnTo>
                    <a:lnTo>
                      <a:pt x="874" y="386"/>
                    </a:lnTo>
                    <a:lnTo>
                      <a:pt x="866" y="377"/>
                    </a:lnTo>
                    <a:lnTo>
                      <a:pt x="855" y="371"/>
                    </a:lnTo>
                    <a:lnTo>
                      <a:pt x="862" y="361"/>
                    </a:lnTo>
                    <a:lnTo>
                      <a:pt x="868" y="350"/>
                    </a:lnTo>
                    <a:lnTo>
                      <a:pt x="872" y="339"/>
                    </a:lnTo>
                    <a:lnTo>
                      <a:pt x="874" y="327"/>
                    </a:lnTo>
                    <a:lnTo>
                      <a:pt x="875" y="315"/>
                    </a:lnTo>
                    <a:lnTo>
                      <a:pt x="875" y="303"/>
                    </a:lnTo>
                    <a:lnTo>
                      <a:pt x="873" y="290"/>
                    </a:lnTo>
                    <a:lnTo>
                      <a:pt x="869" y="278"/>
                    </a:lnTo>
                    <a:lnTo>
                      <a:pt x="864" y="268"/>
                    </a:lnTo>
                    <a:lnTo>
                      <a:pt x="856" y="257"/>
                    </a:lnTo>
                    <a:lnTo>
                      <a:pt x="849" y="248"/>
                    </a:lnTo>
                    <a:lnTo>
                      <a:pt x="839" y="240"/>
                    </a:lnTo>
                    <a:lnTo>
                      <a:pt x="828" y="233"/>
                    </a:lnTo>
                    <a:lnTo>
                      <a:pt x="817" y="228"/>
                    </a:lnTo>
                    <a:lnTo>
                      <a:pt x="806" y="225"/>
                    </a:lnTo>
                    <a:lnTo>
                      <a:pt x="794" y="223"/>
                    </a:lnTo>
                    <a:lnTo>
                      <a:pt x="796" y="211"/>
                    </a:lnTo>
                    <a:lnTo>
                      <a:pt x="797" y="199"/>
                    </a:lnTo>
                    <a:lnTo>
                      <a:pt x="797" y="186"/>
                    </a:lnTo>
                    <a:lnTo>
                      <a:pt x="795" y="174"/>
                    </a:lnTo>
                    <a:lnTo>
                      <a:pt x="792" y="163"/>
                    </a:lnTo>
                    <a:lnTo>
                      <a:pt x="786" y="152"/>
                    </a:lnTo>
                    <a:lnTo>
                      <a:pt x="779" y="141"/>
                    </a:lnTo>
                    <a:lnTo>
                      <a:pt x="771" y="132"/>
                    </a:lnTo>
                    <a:lnTo>
                      <a:pt x="764" y="126"/>
                    </a:lnTo>
                    <a:lnTo>
                      <a:pt x="757" y="121"/>
                    </a:lnTo>
                    <a:lnTo>
                      <a:pt x="750" y="117"/>
                    </a:lnTo>
                    <a:lnTo>
                      <a:pt x="741" y="112"/>
                    </a:lnTo>
                    <a:lnTo>
                      <a:pt x="733" y="109"/>
                    </a:lnTo>
                    <a:lnTo>
                      <a:pt x="724" y="107"/>
                    </a:lnTo>
                    <a:lnTo>
                      <a:pt x="716" y="106"/>
                    </a:lnTo>
                    <a:lnTo>
                      <a:pt x="707" y="106"/>
                    </a:lnTo>
                    <a:lnTo>
                      <a:pt x="693" y="107"/>
                    </a:lnTo>
                    <a:lnTo>
                      <a:pt x="680" y="109"/>
                    </a:lnTo>
                    <a:lnTo>
                      <a:pt x="678" y="97"/>
                    </a:lnTo>
                    <a:lnTo>
                      <a:pt x="675" y="85"/>
                    </a:lnTo>
                    <a:lnTo>
                      <a:pt x="669" y="75"/>
                    </a:lnTo>
                    <a:lnTo>
                      <a:pt x="663" y="64"/>
                    </a:lnTo>
                    <a:lnTo>
                      <a:pt x="655" y="55"/>
                    </a:lnTo>
                    <a:lnTo>
                      <a:pt x="646" y="47"/>
                    </a:lnTo>
                    <a:lnTo>
                      <a:pt x="636" y="39"/>
                    </a:lnTo>
                    <a:lnTo>
                      <a:pt x="624" y="34"/>
                    </a:lnTo>
                    <a:lnTo>
                      <a:pt x="613" y="30"/>
                    </a:lnTo>
                    <a:lnTo>
                      <a:pt x="601" y="27"/>
                    </a:lnTo>
                    <a:lnTo>
                      <a:pt x="588" y="27"/>
                    </a:lnTo>
                    <a:lnTo>
                      <a:pt x="576" y="29"/>
                    </a:lnTo>
                    <a:lnTo>
                      <a:pt x="564" y="31"/>
                    </a:lnTo>
                    <a:lnTo>
                      <a:pt x="553" y="35"/>
                    </a:lnTo>
                    <a:lnTo>
                      <a:pt x="542" y="40"/>
                    </a:lnTo>
                    <a:lnTo>
                      <a:pt x="532" y="48"/>
                    </a:lnTo>
                    <a:lnTo>
                      <a:pt x="526" y="37"/>
                    </a:lnTo>
                    <a:lnTo>
                      <a:pt x="517" y="29"/>
                    </a:lnTo>
                    <a:lnTo>
                      <a:pt x="509" y="20"/>
                    </a:lnTo>
                    <a:lnTo>
                      <a:pt x="499" y="12"/>
                    </a:lnTo>
                    <a:lnTo>
                      <a:pt x="488" y="7"/>
                    </a:lnTo>
                    <a:lnTo>
                      <a:pt x="476" y="3"/>
                    </a:lnTo>
                    <a:lnTo>
                      <a:pt x="465" y="1"/>
                    </a:lnTo>
                    <a:lnTo>
                      <a:pt x="452" y="0"/>
                    </a:lnTo>
                    <a:lnTo>
                      <a:pt x="439" y="1"/>
                    </a:lnTo>
                    <a:lnTo>
                      <a:pt x="427" y="3"/>
                    </a:lnTo>
                    <a:lnTo>
                      <a:pt x="415" y="7"/>
                    </a:lnTo>
                    <a:lnTo>
                      <a:pt x="404" y="12"/>
                    </a:lnTo>
                    <a:lnTo>
                      <a:pt x="395" y="20"/>
                    </a:lnTo>
                    <a:lnTo>
                      <a:pt x="385" y="29"/>
                    </a:lnTo>
                    <a:lnTo>
                      <a:pt x="378" y="37"/>
                    </a:lnTo>
                    <a:lnTo>
                      <a:pt x="371" y="48"/>
                    </a:lnTo>
                    <a:lnTo>
                      <a:pt x="362" y="40"/>
                    </a:lnTo>
                    <a:lnTo>
                      <a:pt x="351" y="35"/>
                    </a:lnTo>
                    <a:lnTo>
                      <a:pt x="339" y="31"/>
                    </a:lnTo>
                    <a:lnTo>
                      <a:pt x="327" y="29"/>
                    </a:lnTo>
                    <a:lnTo>
                      <a:pt x="315" y="27"/>
                    </a:lnTo>
                    <a:lnTo>
                      <a:pt x="303" y="27"/>
                    </a:lnTo>
                    <a:lnTo>
                      <a:pt x="291" y="30"/>
                    </a:lnTo>
                    <a:lnTo>
                      <a:pt x="279" y="34"/>
                    </a:lnTo>
                    <a:lnTo>
                      <a:pt x="267" y="39"/>
                    </a:lnTo>
                    <a:lnTo>
                      <a:pt x="258" y="47"/>
                    </a:lnTo>
                    <a:lnTo>
                      <a:pt x="248" y="55"/>
                    </a:lnTo>
                    <a:lnTo>
                      <a:pt x="240" y="64"/>
                    </a:lnTo>
                    <a:lnTo>
                      <a:pt x="234" y="75"/>
                    </a:lnTo>
                    <a:lnTo>
                      <a:pt x="229" y="85"/>
                    </a:lnTo>
                    <a:lnTo>
                      <a:pt x="225" y="97"/>
                    </a:lnTo>
                    <a:lnTo>
                      <a:pt x="223" y="109"/>
                    </a:lnTo>
                    <a:lnTo>
                      <a:pt x="210" y="107"/>
                    </a:lnTo>
                    <a:lnTo>
                      <a:pt x="196" y="106"/>
                    </a:lnTo>
                    <a:lnTo>
                      <a:pt x="188" y="106"/>
                    </a:lnTo>
                    <a:lnTo>
                      <a:pt x="178" y="107"/>
                    </a:lnTo>
                    <a:lnTo>
                      <a:pt x="170" y="109"/>
                    </a:lnTo>
                    <a:lnTo>
                      <a:pt x="162" y="112"/>
                    </a:lnTo>
                    <a:lnTo>
                      <a:pt x="154" y="117"/>
                    </a:lnTo>
                    <a:lnTo>
                      <a:pt x="146" y="121"/>
                    </a:lnTo>
                    <a:lnTo>
                      <a:pt x="139" y="126"/>
                    </a:lnTo>
                    <a:lnTo>
                      <a:pt x="132" y="132"/>
                    </a:lnTo>
                    <a:lnTo>
                      <a:pt x="124" y="141"/>
                    </a:lnTo>
                    <a:lnTo>
                      <a:pt x="117" y="152"/>
                    </a:lnTo>
                    <a:lnTo>
                      <a:pt x="112" y="163"/>
                    </a:lnTo>
                    <a:lnTo>
                      <a:pt x="108" y="174"/>
                    </a:lnTo>
                    <a:lnTo>
                      <a:pt x="106" y="186"/>
                    </a:lnTo>
                    <a:lnTo>
                      <a:pt x="105" y="199"/>
                    </a:lnTo>
                    <a:lnTo>
                      <a:pt x="107" y="211"/>
                    </a:lnTo>
                    <a:lnTo>
                      <a:pt x="110" y="223"/>
                    </a:lnTo>
                    <a:lnTo>
                      <a:pt x="98" y="225"/>
                    </a:lnTo>
                    <a:lnTo>
                      <a:pt x="86" y="228"/>
                    </a:lnTo>
                    <a:lnTo>
                      <a:pt x="74" y="233"/>
                    </a:lnTo>
                    <a:lnTo>
                      <a:pt x="65" y="240"/>
                    </a:lnTo>
                    <a:lnTo>
                      <a:pt x="55" y="248"/>
                    </a:lnTo>
                    <a:lnTo>
                      <a:pt x="47" y="257"/>
                    </a:lnTo>
                    <a:lnTo>
                      <a:pt x="40" y="268"/>
                    </a:lnTo>
                    <a:lnTo>
                      <a:pt x="34" y="278"/>
                    </a:lnTo>
                    <a:lnTo>
                      <a:pt x="30" y="290"/>
                    </a:lnTo>
                    <a:lnTo>
                      <a:pt x="28" y="303"/>
                    </a:lnTo>
                    <a:lnTo>
                      <a:pt x="28" y="315"/>
                    </a:lnTo>
                    <a:lnTo>
                      <a:pt x="29" y="327"/>
                    </a:lnTo>
                    <a:lnTo>
                      <a:pt x="31" y="339"/>
                    </a:lnTo>
                    <a:lnTo>
                      <a:pt x="36" y="350"/>
                    </a:lnTo>
                    <a:lnTo>
                      <a:pt x="41" y="361"/>
                    </a:lnTo>
                    <a:lnTo>
                      <a:pt x="48" y="371"/>
                    </a:lnTo>
                    <a:lnTo>
                      <a:pt x="38" y="377"/>
                    </a:lnTo>
                    <a:lnTo>
                      <a:pt x="28" y="386"/>
                    </a:lnTo>
                    <a:lnTo>
                      <a:pt x="21" y="394"/>
                    </a:lnTo>
                    <a:lnTo>
                      <a:pt x="13" y="404"/>
                    </a:lnTo>
                    <a:lnTo>
                      <a:pt x="8" y="415"/>
                    </a:lnTo>
                    <a:lnTo>
                      <a:pt x="3" y="427"/>
                    </a:lnTo>
                    <a:lnTo>
                      <a:pt x="1" y="438"/>
                    </a:lnTo>
                    <a:lnTo>
                      <a:pt x="0" y="451"/>
                    </a:lnTo>
                    <a:lnTo>
                      <a:pt x="1" y="464"/>
                    </a:lnTo>
                    <a:lnTo>
                      <a:pt x="3" y="476"/>
                    </a:lnTo>
                    <a:lnTo>
                      <a:pt x="8" y="488"/>
                    </a:lnTo>
                    <a:lnTo>
                      <a:pt x="13" y="498"/>
                    </a:lnTo>
                    <a:lnTo>
                      <a:pt x="21" y="508"/>
                    </a:lnTo>
                    <a:lnTo>
                      <a:pt x="28" y="518"/>
                    </a:lnTo>
                    <a:lnTo>
                      <a:pt x="38" y="525"/>
                    </a:lnTo>
                    <a:lnTo>
                      <a:pt x="48" y="532"/>
                    </a:lnTo>
                    <a:lnTo>
                      <a:pt x="41" y="541"/>
                    </a:lnTo>
                    <a:lnTo>
                      <a:pt x="36" y="552"/>
                    </a:lnTo>
                    <a:lnTo>
                      <a:pt x="31" y="564"/>
                    </a:lnTo>
                    <a:lnTo>
                      <a:pt x="28" y="576"/>
                    </a:lnTo>
                    <a:lnTo>
                      <a:pt x="27" y="587"/>
                    </a:lnTo>
                    <a:lnTo>
                      <a:pt x="28" y="600"/>
                    </a:lnTo>
                    <a:lnTo>
                      <a:pt x="30" y="612"/>
                    </a:lnTo>
                    <a:lnTo>
                      <a:pt x="34" y="624"/>
                    </a:lnTo>
                    <a:lnTo>
                      <a:pt x="40" y="636"/>
                    </a:lnTo>
                    <a:lnTo>
                      <a:pt x="47" y="645"/>
                    </a:lnTo>
                    <a:lnTo>
                      <a:pt x="55" y="655"/>
                    </a:lnTo>
                    <a:lnTo>
                      <a:pt x="65" y="663"/>
                    </a:lnTo>
                    <a:lnTo>
                      <a:pt x="74" y="669"/>
                    </a:lnTo>
                    <a:lnTo>
                      <a:pt x="86" y="674"/>
                    </a:lnTo>
                    <a:lnTo>
                      <a:pt x="98" y="678"/>
                    </a:lnTo>
                    <a:lnTo>
                      <a:pt x="110" y="680"/>
                    </a:lnTo>
                    <a:lnTo>
                      <a:pt x="107" y="691"/>
                    </a:lnTo>
                    <a:lnTo>
                      <a:pt x="105" y="704"/>
                    </a:lnTo>
                    <a:lnTo>
                      <a:pt x="106" y="716"/>
                    </a:lnTo>
                    <a:lnTo>
                      <a:pt x="108" y="728"/>
                    </a:lnTo>
                    <a:lnTo>
                      <a:pt x="112" y="740"/>
                    </a:lnTo>
                    <a:lnTo>
                      <a:pt x="117" y="750"/>
                    </a:lnTo>
                    <a:lnTo>
                      <a:pt x="124" y="761"/>
                    </a:lnTo>
                    <a:lnTo>
                      <a:pt x="132" y="771"/>
                    </a:lnTo>
                    <a:lnTo>
                      <a:pt x="139" y="777"/>
                    </a:lnTo>
                    <a:lnTo>
                      <a:pt x="146" y="783"/>
                    </a:lnTo>
                    <a:lnTo>
                      <a:pt x="154" y="787"/>
                    </a:lnTo>
                    <a:lnTo>
                      <a:pt x="162" y="790"/>
                    </a:lnTo>
                    <a:lnTo>
                      <a:pt x="170" y="793"/>
                    </a:lnTo>
                    <a:lnTo>
                      <a:pt x="178" y="796"/>
                    </a:lnTo>
                    <a:lnTo>
                      <a:pt x="188" y="797"/>
                    </a:lnTo>
                    <a:lnTo>
                      <a:pt x="196" y="798"/>
                    </a:lnTo>
                    <a:lnTo>
                      <a:pt x="210" y="797"/>
                    </a:lnTo>
                    <a:lnTo>
                      <a:pt x="223" y="793"/>
                    </a:lnTo>
                    <a:lnTo>
                      <a:pt x="225" y="805"/>
                    </a:lnTo>
                    <a:lnTo>
                      <a:pt x="229" y="817"/>
                    </a:lnTo>
                    <a:lnTo>
                      <a:pt x="234" y="828"/>
                    </a:lnTo>
                    <a:lnTo>
                      <a:pt x="240" y="838"/>
                    </a:lnTo>
                    <a:lnTo>
                      <a:pt x="248" y="848"/>
                    </a:lnTo>
                    <a:lnTo>
                      <a:pt x="258" y="856"/>
                    </a:lnTo>
                    <a:lnTo>
                      <a:pt x="267" y="863"/>
                    </a:lnTo>
                    <a:lnTo>
                      <a:pt x="279" y="868"/>
                    </a:lnTo>
                    <a:lnTo>
                      <a:pt x="291" y="873"/>
                    </a:lnTo>
                    <a:lnTo>
                      <a:pt x="303" y="875"/>
                    </a:lnTo>
                    <a:lnTo>
                      <a:pt x="315" y="875"/>
                    </a:lnTo>
                    <a:lnTo>
                      <a:pt x="327" y="874"/>
                    </a:lnTo>
                    <a:lnTo>
                      <a:pt x="339" y="872"/>
                    </a:lnTo>
                    <a:lnTo>
                      <a:pt x="351" y="867"/>
                    </a:lnTo>
                    <a:lnTo>
                      <a:pt x="362" y="862"/>
                    </a:lnTo>
                    <a:lnTo>
                      <a:pt x="371" y="855"/>
                    </a:lnTo>
                    <a:lnTo>
                      <a:pt x="378" y="865"/>
                    </a:lnTo>
                    <a:lnTo>
                      <a:pt x="385" y="875"/>
                    </a:lnTo>
                    <a:lnTo>
                      <a:pt x="395" y="882"/>
                    </a:lnTo>
                    <a:lnTo>
                      <a:pt x="404" y="890"/>
                    </a:lnTo>
                    <a:lnTo>
                      <a:pt x="415" y="895"/>
                    </a:lnTo>
                    <a:lnTo>
                      <a:pt x="427" y="900"/>
                    </a:lnTo>
                    <a:lnTo>
                      <a:pt x="439" y="902"/>
                    </a:lnTo>
                    <a:lnTo>
                      <a:pt x="452" y="903"/>
                    </a:lnTo>
                    <a:lnTo>
                      <a:pt x="465" y="902"/>
                    </a:lnTo>
                    <a:lnTo>
                      <a:pt x="476" y="900"/>
                    </a:lnTo>
                    <a:lnTo>
                      <a:pt x="488" y="895"/>
                    </a:lnTo>
                    <a:lnTo>
                      <a:pt x="499" y="890"/>
                    </a:lnTo>
                    <a:lnTo>
                      <a:pt x="509" y="882"/>
                    </a:lnTo>
                    <a:lnTo>
                      <a:pt x="517" y="875"/>
                    </a:lnTo>
                    <a:lnTo>
                      <a:pt x="526" y="865"/>
                    </a:lnTo>
                    <a:lnTo>
                      <a:pt x="532" y="855"/>
                    </a:lnTo>
                    <a:lnTo>
                      <a:pt x="542" y="862"/>
                    </a:lnTo>
                    <a:lnTo>
                      <a:pt x="553" y="867"/>
                    </a:lnTo>
                    <a:lnTo>
                      <a:pt x="564" y="872"/>
                    </a:lnTo>
                    <a:lnTo>
                      <a:pt x="576" y="874"/>
                    </a:lnTo>
                    <a:lnTo>
                      <a:pt x="588" y="875"/>
                    </a:lnTo>
                    <a:lnTo>
                      <a:pt x="601" y="875"/>
                    </a:lnTo>
                    <a:lnTo>
                      <a:pt x="613" y="873"/>
                    </a:lnTo>
                    <a:lnTo>
                      <a:pt x="624" y="868"/>
                    </a:lnTo>
                    <a:lnTo>
                      <a:pt x="636" y="863"/>
                    </a:lnTo>
                    <a:lnTo>
                      <a:pt x="646" y="856"/>
                    </a:lnTo>
                    <a:lnTo>
                      <a:pt x="655" y="848"/>
                    </a:lnTo>
                    <a:lnTo>
                      <a:pt x="663" y="838"/>
                    </a:lnTo>
                    <a:lnTo>
                      <a:pt x="669" y="828"/>
                    </a:lnTo>
                    <a:lnTo>
                      <a:pt x="675" y="817"/>
                    </a:lnTo>
                    <a:lnTo>
                      <a:pt x="678" y="805"/>
                    </a:lnTo>
                    <a:lnTo>
                      <a:pt x="680" y="793"/>
                    </a:lnTo>
                    <a:lnTo>
                      <a:pt x="693" y="797"/>
                    </a:lnTo>
                    <a:lnTo>
                      <a:pt x="707" y="798"/>
                    </a:lnTo>
                    <a:lnTo>
                      <a:pt x="716" y="797"/>
                    </a:lnTo>
                    <a:lnTo>
                      <a:pt x="724" y="796"/>
                    </a:lnTo>
                    <a:lnTo>
                      <a:pt x="733" y="793"/>
                    </a:lnTo>
                    <a:lnTo>
                      <a:pt x="741" y="790"/>
                    </a:lnTo>
                    <a:lnTo>
                      <a:pt x="750" y="787"/>
                    </a:lnTo>
                    <a:lnTo>
                      <a:pt x="757" y="783"/>
                    </a:lnTo>
                    <a:lnTo>
                      <a:pt x="764" y="777"/>
                    </a:lnTo>
                    <a:lnTo>
                      <a:pt x="771" y="771"/>
                    </a:lnTo>
                    <a:lnTo>
                      <a:pt x="779" y="761"/>
                    </a:lnTo>
                    <a:lnTo>
                      <a:pt x="786" y="750"/>
                    </a:lnTo>
                    <a:lnTo>
                      <a:pt x="792" y="740"/>
                    </a:lnTo>
                    <a:lnTo>
                      <a:pt x="795" y="728"/>
                    </a:lnTo>
                    <a:lnTo>
                      <a:pt x="797" y="716"/>
                    </a:lnTo>
                    <a:lnTo>
                      <a:pt x="797" y="704"/>
                    </a:lnTo>
                    <a:lnTo>
                      <a:pt x="796" y="691"/>
                    </a:lnTo>
                    <a:lnTo>
                      <a:pt x="794" y="680"/>
                    </a:lnTo>
                    <a:lnTo>
                      <a:pt x="806" y="678"/>
                    </a:lnTo>
                    <a:lnTo>
                      <a:pt x="817" y="674"/>
                    </a:lnTo>
                    <a:lnTo>
                      <a:pt x="828" y="669"/>
                    </a:lnTo>
                    <a:lnTo>
                      <a:pt x="839" y="663"/>
                    </a:lnTo>
                    <a:lnTo>
                      <a:pt x="849" y="655"/>
                    </a:lnTo>
                    <a:lnTo>
                      <a:pt x="856" y="645"/>
                    </a:lnTo>
                    <a:lnTo>
                      <a:pt x="864" y="636"/>
                    </a:lnTo>
                    <a:lnTo>
                      <a:pt x="869" y="624"/>
                    </a:lnTo>
                    <a:lnTo>
                      <a:pt x="873" y="612"/>
                    </a:lnTo>
                    <a:lnTo>
                      <a:pt x="875" y="600"/>
                    </a:lnTo>
                    <a:lnTo>
                      <a:pt x="875" y="587"/>
                    </a:lnTo>
                    <a:lnTo>
                      <a:pt x="874" y="576"/>
                    </a:lnTo>
                    <a:lnTo>
                      <a:pt x="872" y="564"/>
                    </a:lnTo>
                    <a:lnTo>
                      <a:pt x="868" y="552"/>
                    </a:lnTo>
                    <a:lnTo>
                      <a:pt x="862" y="541"/>
                    </a:lnTo>
                    <a:lnTo>
                      <a:pt x="855" y="532"/>
                    </a:lnTo>
                    <a:lnTo>
                      <a:pt x="866" y="525"/>
                    </a:lnTo>
                    <a:lnTo>
                      <a:pt x="874" y="518"/>
                    </a:lnTo>
                    <a:lnTo>
                      <a:pt x="883" y="508"/>
                    </a:lnTo>
                    <a:lnTo>
                      <a:pt x="890" y="498"/>
                    </a:lnTo>
                    <a:lnTo>
                      <a:pt x="896" y="488"/>
                    </a:lnTo>
                    <a:lnTo>
                      <a:pt x="900" y="476"/>
                    </a:lnTo>
                    <a:lnTo>
                      <a:pt x="902" y="464"/>
                    </a:lnTo>
                    <a:lnTo>
                      <a:pt x="903" y="45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9" name="Group 78"/>
            <p:cNvGrpSpPr/>
            <p:nvPr/>
          </p:nvGrpSpPr>
          <p:grpSpPr>
            <a:xfrm>
              <a:off x="5885414" y="4501727"/>
              <a:ext cx="420692" cy="418367"/>
              <a:chOff x="4892675" y="3090863"/>
              <a:chExt cx="287338" cy="285750"/>
            </a:xfrm>
            <a:solidFill>
              <a:schemeClr val="accent4"/>
            </a:solidFill>
          </p:grpSpPr>
          <p:sp>
            <p:nvSpPr>
              <p:cNvPr id="81" name="Freeform 998"/>
              <p:cNvSpPr>
                <a:spLocks noEditPoints="1"/>
              </p:cNvSpPr>
              <p:nvPr/>
            </p:nvSpPr>
            <p:spPr bwMode="auto">
              <a:xfrm>
                <a:off x="4892675" y="3090863"/>
                <a:ext cx="200025" cy="257175"/>
              </a:xfrm>
              <a:custGeom>
                <a:avLst/>
                <a:gdLst>
                  <a:gd name="T0" fmla="*/ 350 w 506"/>
                  <a:gd name="T1" fmla="*/ 157 h 651"/>
                  <a:gd name="T2" fmla="*/ 350 w 506"/>
                  <a:gd name="T3" fmla="*/ 12 h 651"/>
                  <a:gd name="T4" fmla="*/ 494 w 506"/>
                  <a:gd name="T5" fmla="*/ 157 h 651"/>
                  <a:gd name="T6" fmla="*/ 350 w 506"/>
                  <a:gd name="T7" fmla="*/ 157 h 651"/>
                  <a:gd name="T8" fmla="*/ 447 w 506"/>
                  <a:gd name="T9" fmla="*/ 458 h 651"/>
                  <a:gd name="T10" fmla="*/ 449 w 506"/>
                  <a:gd name="T11" fmla="*/ 442 h 651"/>
                  <a:gd name="T12" fmla="*/ 453 w 506"/>
                  <a:gd name="T13" fmla="*/ 426 h 651"/>
                  <a:gd name="T14" fmla="*/ 458 w 506"/>
                  <a:gd name="T15" fmla="*/ 411 h 651"/>
                  <a:gd name="T16" fmla="*/ 465 w 506"/>
                  <a:gd name="T17" fmla="*/ 398 h 651"/>
                  <a:gd name="T18" fmla="*/ 473 w 506"/>
                  <a:gd name="T19" fmla="*/ 386 h 651"/>
                  <a:gd name="T20" fmla="*/ 483 w 506"/>
                  <a:gd name="T21" fmla="*/ 374 h 651"/>
                  <a:gd name="T22" fmla="*/ 495 w 506"/>
                  <a:gd name="T23" fmla="*/ 364 h 651"/>
                  <a:gd name="T24" fmla="*/ 506 w 506"/>
                  <a:gd name="T25" fmla="*/ 356 h 651"/>
                  <a:gd name="T26" fmla="*/ 506 w 506"/>
                  <a:gd name="T27" fmla="*/ 157 h 651"/>
                  <a:gd name="T28" fmla="*/ 505 w 506"/>
                  <a:gd name="T29" fmla="*/ 153 h 651"/>
                  <a:gd name="T30" fmla="*/ 503 w 506"/>
                  <a:gd name="T31" fmla="*/ 149 h 651"/>
                  <a:gd name="T32" fmla="*/ 358 w 506"/>
                  <a:gd name="T33" fmla="*/ 4 h 651"/>
                  <a:gd name="T34" fmla="*/ 354 w 506"/>
                  <a:gd name="T35" fmla="*/ 1 h 651"/>
                  <a:gd name="T36" fmla="*/ 350 w 506"/>
                  <a:gd name="T37" fmla="*/ 0 h 651"/>
                  <a:gd name="T38" fmla="*/ 12 w 506"/>
                  <a:gd name="T39" fmla="*/ 0 h 651"/>
                  <a:gd name="T40" fmla="*/ 7 w 506"/>
                  <a:gd name="T41" fmla="*/ 1 h 651"/>
                  <a:gd name="T42" fmla="*/ 4 w 506"/>
                  <a:gd name="T43" fmla="*/ 4 h 651"/>
                  <a:gd name="T44" fmla="*/ 1 w 506"/>
                  <a:gd name="T45" fmla="*/ 8 h 651"/>
                  <a:gd name="T46" fmla="*/ 0 w 506"/>
                  <a:gd name="T47" fmla="*/ 12 h 651"/>
                  <a:gd name="T48" fmla="*/ 0 w 506"/>
                  <a:gd name="T49" fmla="*/ 638 h 651"/>
                  <a:gd name="T50" fmla="*/ 1 w 506"/>
                  <a:gd name="T51" fmla="*/ 644 h 651"/>
                  <a:gd name="T52" fmla="*/ 4 w 506"/>
                  <a:gd name="T53" fmla="*/ 648 h 651"/>
                  <a:gd name="T54" fmla="*/ 7 w 506"/>
                  <a:gd name="T55" fmla="*/ 650 h 651"/>
                  <a:gd name="T56" fmla="*/ 12 w 506"/>
                  <a:gd name="T57" fmla="*/ 651 h 651"/>
                  <a:gd name="T58" fmla="*/ 386 w 506"/>
                  <a:gd name="T59" fmla="*/ 651 h 651"/>
                  <a:gd name="T60" fmla="*/ 386 w 506"/>
                  <a:gd name="T61" fmla="*/ 495 h 651"/>
                  <a:gd name="T62" fmla="*/ 387 w 506"/>
                  <a:gd name="T63" fmla="*/ 488 h 651"/>
                  <a:gd name="T64" fmla="*/ 389 w 506"/>
                  <a:gd name="T65" fmla="*/ 480 h 651"/>
                  <a:gd name="T66" fmla="*/ 392 w 506"/>
                  <a:gd name="T67" fmla="*/ 474 h 651"/>
                  <a:gd name="T68" fmla="*/ 397 w 506"/>
                  <a:gd name="T69" fmla="*/ 469 h 651"/>
                  <a:gd name="T70" fmla="*/ 402 w 506"/>
                  <a:gd name="T71" fmla="*/ 464 h 651"/>
                  <a:gd name="T72" fmla="*/ 408 w 506"/>
                  <a:gd name="T73" fmla="*/ 461 h 651"/>
                  <a:gd name="T74" fmla="*/ 414 w 506"/>
                  <a:gd name="T75" fmla="*/ 459 h 651"/>
                  <a:gd name="T76" fmla="*/ 422 w 506"/>
                  <a:gd name="T77" fmla="*/ 458 h 651"/>
                  <a:gd name="T78" fmla="*/ 447 w 506"/>
                  <a:gd name="T79" fmla="*/ 458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06" h="651">
                    <a:moveTo>
                      <a:pt x="350" y="157"/>
                    </a:moveTo>
                    <a:lnTo>
                      <a:pt x="350" y="12"/>
                    </a:lnTo>
                    <a:lnTo>
                      <a:pt x="494" y="157"/>
                    </a:lnTo>
                    <a:lnTo>
                      <a:pt x="350" y="157"/>
                    </a:lnTo>
                    <a:close/>
                    <a:moveTo>
                      <a:pt x="447" y="458"/>
                    </a:moveTo>
                    <a:lnTo>
                      <a:pt x="449" y="442"/>
                    </a:lnTo>
                    <a:lnTo>
                      <a:pt x="453" y="426"/>
                    </a:lnTo>
                    <a:lnTo>
                      <a:pt x="458" y="411"/>
                    </a:lnTo>
                    <a:lnTo>
                      <a:pt x="465" y="398"/>
                    </a:lnTo>
                    <a:lnTo>
                      <a:pt x="473" y="386"/>
                    </a:lnTo>
                    <a:lnTo>
                      <a:pt x="483" y="374"/>
                    </a:lnTo>
                    <a:lnTo>
                      <a:pt x="495" y="364"/>
                    </a:lnTo>
                    <a:lnTo>
                      <a:pt x="506" y="356"/>
                    </a:lnTo>
                    <a:lnTo>
                      <a:pt x="506" y="157"/>
                    </a:lnTo>
                    <a:lnTo>
                      <a:pt x="505" y="153"/>
                    </a:lnTo>
                    <a:lnTo>
                      <a:pt x="503" y="149"/>
                    </a:lnTo>
                    <a:lnTo>
                      <a:pt x="358" y="4"/>
                    </a:lnTo>
                    <a:lnTo>
                      <a:pt x="354" y="1"/>
                    </a:lnTo>
                    <a:lnTo>
                      <a:pt x="350" y="0"/>
                    </a:lnTo>
                    <a:lnTo>
                      <a:pt x="12" y="0"/>
                    </a:lnTo>
                    <a:lnTo>
                      <a:pt x="7" y="1"/>
                    </a:lnTo>
                    <a:lnTo>
                      <a:pt x="4" y="4"/>
                    </a:lnTo>
                    <a:lnTo>
                      <a:pt x="1" y="8"/>
                    </a:lnTo>
                    <a:lnTo>
                      <a:pt x="0" y="12"/>
                    </a:lnTo>
                    <a:lnTo>
                      <a:pt x="0" y="638"/>
                    </a:lnTo>
                    <a:lnTo>
                      <a:pt x="1" y="644"/>
                    </a:lnTo>
                    <a:lnTo>
                      <a:pt x="4" y="648"/>
                    </a:lnTo>
                    <a:lnTo>
                      <a:pt x="7" y="650"/>
                    </a:lnTo>
                    <a:lnTo>
                      <a:pt x="12" y="651"/>
                    </a:lnTo>
                    <a:lnTo>
                      <a:pt x="386" y="651"/>
                    </a:lnTo>
                    <a:lnTo>
                      <a:pt x="386" y="495"/>
                    </a:lnTo>
                    <a:lnTo>
                      <a:pt x="387" y="488"/>
                    </a:lnTo>
                    <a:lnTo>
                      <a:pt x="389" y="480"/>
                    </a:lnTo>
                    <a:lnTo>
                      <a:pt x="392" y="474"/>
                    </a:lnTo>
                    <a:lnTo>
                      <a:pt x="397" y="469"/>
                    </a:lnTo>
                    <a:lnTo>
                      <a:pt x="402" y="464"/>
                    </a:lnTo>
                    <a:lnTo>
                      <a:pt x="408" y="461"/>
                    </a:lnTo>
                    <a:lnTo>
                      <a:pt x="414" y="459"/>
                    </a:lnTo>
                    <a:lnTo>
                      <a:pt x="422" y="458"/>
                    </a:lnTo>
                    <a:lnTo>
                      <a:pt x="447" y="45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999"/>
              <p:cNvSpPr>
                <a:spLocks noEditPoints="1"/>
              </p:cNvSpPr>
              <p:nvPr/>
            </p:nvSpPr>
            <p:spPr bwMode="auto">
              <a:xfrm>
                <a:off x="5056188" y="3233738"/>
                <a:ext cx="123825" cy="142875"/>
              </a:xfrm>
              <a:custGeom>
                <a:avLst/>
                <a:gdLst>
                  <a:gd name="T0" fmla="*/ 84 w 313"/>
                  <a:gd name="T1" fmla="*/ 120 h 361"/>
                  <a:gd name="T2" fmla="*/ 85 w 313"/>
                  <a:gd name="T3" fmla="*/ 97 h 361"/>
                  <a:gd name="T4" fmla="*/ 91 w 313"/>
                  <a:gd name="T5" fmla="*/ 73 h 361"/>
                  <a:gd name="T6" fmla="*/ 98 w 313"/>
                  <a:gd name="T7" fmla="*/ 59 h 361"/>
                  <a:gd name="T8" fmla="*/ 103 w 313"/>
                  <a:gd name="T9" fmla="*/ 51 h 361"/>
                  <a:gd name="T10" fmla="*/ 113 w 313"/>
                  <a:gd name="T11" fmla="*/ 40 h 361"/>
                  <a:gd name="T12" fmla="*/ 127 w 313"/>
                  <a:gd name="T13" fmla="*/ 32 h 361"/>
                  <a:gd name="T14" fmla="*/ 144 w 313"/>
                  <a:gd name="T15" fmla="*/ 26 h 361"/>
                  <a:gd name="T16" fmla="*/ 166 w 313"/>
                  <a:gd name="T17" fmla="*/ 25 h 361"/>
                  <a:gd name="T18" fmla="*/ 185 w 313"/>
                  <a:gd name="T19" fmla="*/ 31 h 361"/>
                  <a:gd name="T20" fmla="*/ 199 w 313"/>
                  <a:gd name="T21" fmla="*/ 40 h 361"/>
                  <a:gd name="T22" fmla="*/ 209 w 313"/>
                  <a:gd name="T23" fmla="*/ 51 h 361"/>
                  <a:gd name="T24" fmla="*/ 219 w 313"/>
                  <a:gd name="T25" fmla="*/ 67 h 361"/>
                  <a:gd name="T26" fmla="*/ 225 w 313"/>
                  <a:gd name="T27" fmla="*/ 86 h 361"/>
                  <a:gd name="T28" fmla="*/ 228 w 313"/>
                  <a:gd name="T29" fmla="*/ 101 h 361"/>
                  <a:gd name="T30" fmla="*/ 228 w 313"/>
                  <a:gd name="T31" fmla="*/ 120 h 361"/>
                  <a:gd name="T32" fmla="*/ 168 w 313"/>
                  <a:gd name="T33" fmla="*/ 289 h 361"/>
                  <a:gd name="T34" fmla="*/ 165 w 313"/>
                  <a:gd name="T35" fmla="*/ 297 h 361"/>
                  <a:gd name="T36" fmla="*/ 156 w 313"/>
                  <a:gd name="T37" fmla="*/ 301 h 361"/>
                  <a:gd name="T38" fmla="*/ 148 w 313"/>
                  <a:gd name="T39" fmla="*/ 297 h 361"/>
                  <a:gd name="T40" fmla="*/ 144 w 313"/>
                  <a:gd name="T41" fmla="*/ 289 h 361"/>
                  <a:gd name="T42" fmla="*/ 140 w 313"/>
                  <a:gd name="T43" fmla="*/ 234 h 361"/>
                  <a:gd name="T44" fmla="*/ 134 w 313"/>
                  <a:gd name="T45" fmla="*/ 223 h 361"/>
                  <a:gd name="T46" fmla="*/ 133 w 313"/>
                  <a:gd name="T47" fmla="*/ 211 h 361"/>
                  <a:gd name="T48" fmla="*/ 137 w 313"/>
                  <a:gd name="T49" fmla="*/ 203 h 361"/>
                  <a:gd name="T50" fmla="*/ 143 w 313"/>
                  <a:gd name="T51" fmla="*/ 197 h 361"/>
                  <a:gd name="T52" fmla="*/ 152 w 313"/>
                  <a:gd name="T53" fmla="*/ 193 h 361"/>
                  <a:gd name="T54" fmla="*/ 161 w 313"/>
                  <a:gd name="T55" fmla="*/ 193 h 361"/>
                  <a:gd name="T56" fmla="*/ 169 w 313"/>
                  <a:gd name="T57" fmla="*/ 197 h 361"/>
                  <a:gd name="T58" fmla="*/ 176 w 313"/>
                  <a:gd name="T59" fmla="*/ 203 h 361"/>
                  <a:gd name="T60" fmla="*/ 180 w 313"/>
                  <a:gd name="T61" fmla="*/ 211 h 361"/>
                  <a:gd name="T62" fmla="*/ 180 w 313"/>
                  <a:gd name="T63" fmla="*/ 223 h 361"/>
                  <a:gd name="T64" fmla="*/ 173 w 313"/>
                  <a:gd name="T65" fmla="*/ 234 h 361"/>
                  <a:gd name="T66" fmla="*/ 301 w 313"/>
                  <a:gd name="T67" fmla="*/ 120 h 361"/>
                  <a:gd name="T68" fmla="*/ 253 w 313"/>
                  <a:gd name="T69" fmla="*/ 108 h 361"/>
                  <a:gd name="T70" fmla="*/ 251 w 313"/>
                  <a:gd name="T71" fmla="*/ 87 h 361"/>
                  <a:gd name="T72" fmla="*/ 245 w 313"/>
                  <a:gd name="T73" fmla="*/ 65 h 361"/>
                  <a:gd name="T74" fmla="*/ 237 w 313"/>
                  <a:gd name="T75" fmla="*/ 48 h 361"/>
                  <a:gd name="T76" fmla="*/ 224 w 313"/>
                  <a:gd name="T77" fmla="*/ 31 h 361"/>
                  <a:gd name="T78" fmla="*/ 210 w 313"/>
                  <a:gd name="T79" fmla="*/ 18 h 361"/>
                  <a:gd name="T80" fmla="*/ 194 w 313"/>
                  <a:gd name="T81" fmla="*/ 8 h 361"/>
                  <a:gd name="T82" fmla="*/ 176 w 313"/>
                  <a:gd name="T83" fmla="*/ 2 h 361"/>
                  <a:gd name="T84" fmla="*/ 156 w 313"/>
                  <a:gd name="T85" fmla="*/ 0 h 361"/>
                  <a:gd name="T86" fmla="*/ 137 w 313"/>
                  <a:gd name="T87" fmla="*/ 2 h 361"/>
                  <a:gd name="T88" fmla="*/ 118 w 313"/>
                  <a:gd name="T89" fmla="*/ 8 h 361"/>
                  <a:gd name="T90" fmla="*/ 102 w 313"/>
                  <a:gd name="T91" fmla="*/ 18 h 361"/>
                  <a:gd name="T92" fmla="*/ 96 w 313"/>
                  <a:gd name="T93" fmla="*/ 24 h 361"/>
                  <a:gd name="T94" fmla="*/ 88 w 313"/>
                  <a:gd name="T95" fmla="*/ 31 h 361"/>
                  <a:gd name="T96" fmla="*/ 77 w 313"/>
                  <a:gd name="T97" fmla="*/ 48 h 361"/>
                  <a:gd name="T98" fmla="*/ 67 w 313"/>
                  <a:gd name="T99" fmla="*/ 65 h 361"/>
                  <a:gd name="T100" fmla="*/ 62 w 313"/>
                  <a:gd name="T101" fmla="*/ 87 h 361"/>
                  <a:gd name="T102" fmla="*/ 60 w 313"/>
                  <a:gd name="T103" fmla="*/ 108 h 361"/>
                  <a:gd name="T104" fmla="*/ 12 w 313"/>
                  <a:gd name="T105" fmla="*/ 120 h 361"/>
                  <a:gd name="T106" fmla="*/ 3 w 313"/>
                  <a:gd name="T107" fmla="*/ 123 h 361"/>
                  <a:gd name="T108" fmla="*/ 0 w 313"/>
                  <a:gd name="T109" fmla="*/ 133 h 361"/>
                  <a:gd name="T110" fmla="*/ 1 w 313"/>
                  <a:gd name="T111" fmla="*/ 354 h 361"/>
                  <a:gd name="T112" fmla="*/ 7 w 313"/>
                  <a:gd name="T113" fmla="*/ 360 h 361"/>
                  <a:gd name="T114" fmla="*/ 301 w 313"/>
                  <a:gd name="T115" fmla="*/ 361 h 361"/>
                  <a:gd name="T116" fmla="*/ 309 w 313"/>
                  <a:gd name="T117" fmla="*/ 358 h 361"/>
                  <a:gd name="T118" fmla="*/ 313 w 313"/>
                  <a:gd name="T119" fmla="*/ 349 h 361"/>
                  <a:gd name="T120" fmla="*/ 312 w 313"/>
                  <a:gd name="T121" fmla="*/ 128 h 361"/>
                  <a:gd name="T122" fmla="*/ 306 w 313"/>
                  <a:gd name="T123" fmla="*/ 12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3" h="361">
                    <a:moveTo>
                      <a:pt x="228" y="120"/>
                    </a:moveTo>
                    <a:lnTo>
                      <a:pt x="84" y="120"/>
                    </a:lnTo>
                    <a:lnTo>
                      <a:pt x="84" y="108"/>
                    </a:lnTo>
                    <a:lnTo>
                      <a:pt x="85" y="97"/>
                    </a:lnTo>
                    <a:lnTo>
                      <a:pt x="87" y="85"/>
                    </a:lnTo>
                    <a:lnTo>
                      <a:pt x="91" y="73"/>
                    </a:lnTo>
                    <a:lnTo>
                      <a:pt x="96" y="62"/>
                    </a:lnTo>
                    <a:lnTo>
                      <a:pt x="98" y="59"/>
                    </a:lnTo>
                    <a:lnTo>
                      <a:pt x="99" y="57"/>
                    </a:lnTo>
                    <a:lnTo>
                      <a:pt x="103" y="51"/>
                    </a:lnTo>
                    <a:lnTo>
                      <a:pt x="108" y="45"/>
                    </a:lnTo>
                    <a:lnTo>
                      <a:pt x="113" y="40"/>
                    </a:lnTo>
                    <a:lnTo>
                      <a:pt x="119" y="36"/>
                    </a:lnTo>
                    <a:lnTo>
                      <a:pt x="127" y="32"/>
                    </a:lnTo>
                    <a:lnTo>
                      <a:pt x="133" y="29"/>
                    </a:lnTo>
                    <a:lnTo>
                      <a:pt x="144" y="26"/>
                    </a:lnTo>
                    <a:lnTo>
                      <a:pt x="156" y="24"/>
                    </a:lnTo>
                    <a:lnTo>
                      <a:pt x="166" y="25"/>
                    </a:lnTo>
                    <a:lnTo>
                      <a:pt x="176" y="27"/>
                    </a:lnTo>
                    <a:lnTo>
                      <a:pt x="185" y="31"/>
                    </a:lnTo>
                    <a:lnTo>
                      <a:pt x="193" y="36"/>
                    </a:lnTo>
                    <a:lnTo>
                      <a:pt x="199" y="40"/>
                    </a:lnTo>
                    <a:lnTo>
                      <a:pt x="205" y="45"/>
                    </a:lnTo>
                    <a:lnTo>
                      <a:pt x="209" y="51"/>
                    </a:lnTo>
                    <a:lnTo>
                      <a:pt x="214" y="57"/>
                    </a:lnTo>
                    <a:lnTo>
                      <a:pt x="219" y="67"/>
                    </a:lnTo>
                    <a:lnTo>
                      <a:pt x="223" y="78"/>
                    </a:lnTo>
                    <a:lnTo>
                      <a:pt x="225" y="86"/>
                    </a:lnTo>
                    <a:lnTo>
                      <a:pt x="227" y="93"/>
                    </a:lnTo>
                    <a:lnTo>
                      <a:pt x="228" y="101"/>
                    </a:lnTo>
                    <a:lnTo>
                      <a:pt x="228" y="108"/>
                    </a:lnTo>
                    <a:lnTo>
                      <a:pt x="228" y="120"/>
                    </a:lnTo>
                    <a:close/>
                    <a:moveTo>
                      <a:pt x="168" y="238"/>
                    </a:moveTo>
                    <a:lnTo>
                      <a:pt x="168" y="289"/>
                    </a:lnTo>
                    <a:lnTo>
                      <a:pt x="167" y="293"/>
                    </a:lnTo>
                    <a:lnTo>
                      <a:pt x="165" y="297"/>
                    </a:lnTo>
                    <a:lnTo>
                      <a:pt x="161" y="300"/>
                    </a:lnTo>
                    <a:lnTo>
                      <a:pt x="156" y="301"/>
                    </a:lnTo>
                    <a:lnTo>
                      <a:pt x="152" y="300"/>
                    </a:lnTo>
                    <a:lnTo>
                      <a:pt x="148" y="297"/>
                    </a:lnTo>
                    <a:lnTo>
                      <a:pt x="145" y="293"/>
                    </a:lnTo>
                    <a:lnTo>
                      <a:pt x="144" y="289"/>
                    </a:lnTo>
                    <a:lnTo>
                      <a:pt x="144" y="238"/>
                    </a:lnTo>
                    <a:lnTo>
                      <a:pt x="140" y="234"/>
                    </a:lnTo>
                    <a:lnTo>
                      <a:pt x="136" y="230"/>
                    </a:lnTo>
                    <a:lnTo>
                      <a:pt x="134" y="223"/>
                    </a:lnTo>
                    <a:lnTo>
                      <a:pt x="133" y="216"/>
                    </a:lnTo>
                    <a:lnTo>
                      <a:pt x="133" y="211"/>
                    </a:lnTo>
                    <a:lnTo>
                      <a:pt x="135" y="207"/>
                    </a:lnTo>
                    <a:lnTo>
                      <a:pt x="137" y="203"/>
                    </a:lnTo>
                    <a:lnTo>
                      <a:pt x="140" y="199"/>
                    </a:lnTo>
                    <a:lnTo>
                      <a:pt x="143" y="197"/>
                    </a:lnTo>
                    <a:lnTo>
                      <a:pt x="147" y="194"/>
                    </a:lnTo>
                    <a:lnTo>
                      <a:pt x="152" y="193"/>
                    </a:lnTo>
                    <a:lnTo>
                      <a:pt x="156" y="193"/>
                    </a:lnTo>
                    <a:lnTo>
                      <a:pt x="161" y="193"/>
                    </a:lnTo>
                    <a:lnTo>
                      <a:pt x="165" y="194"/>
                    </a:lnTo>
                    <a:lnTo>
                      <a:pt x="169" y="197"/>
                    </a:lnTo>
                    <a:lnTo>
                      <a:pt x="173" y="200"/>
                    </a:lnTo>
                    <a:lnTo>
                      <a:pt x="176" y="203"/>
                    </a:lnTo>
                    <a:lnTo>
                      <a:pt x="179" y="207"/>
                    </a:lnTo>
                    <a:lnTo>
                      <a:pt x="180" y="211"/>
                    </a:lnTo>
                    <a:lnTo>
                      <a:pt x="181" y="216"/>
                    </a:lnTo>
                    <a:lnTo>
                      <a:pt x="180" y="223"/>
                    </a:lnTo>
                    <a:lnTo>
                      <a:pt x="177" y="230"/>
                    </a:lnTo>
                    <a:lnTo>
                      <a:pt x="173" y="234"/>
                    </a:lnTo>
                    <a:lnTo>
                      <a:pt x="168" y="238"/>
                    </a:lnTo>
                    <a:close/>
                    <a:moveTo>
                      <a:pt x="301" y="120"/>
                    </a:moveTo>
                    <a:lnTo>
                      <a:pt x="253" y="120"/>
                    </a:lnTo>
                    <a:lnTo>
                      <a:pt x="253" y="108"/>
                    </a:lnTo>
                    <a:lnTo>
                      <a:pt x="252" y="97"/>
                    </a:lnTo>
                    <a:lnTo>
                      <a:pt x="251" y="87"/>
                    </a:lnTo>
                    <a:lnTo>
                      <a:pt x="249" y="76"/>
                    </a:lnTo>
                    <a:lnTo>
                      <a:pt x="245" y="65"/>
                    </a:lnTo>
                    <a:lnTo>
                      <a:pt x="242" y="56"/>
                    </a:lnTo>
                    <a:lnTo>
                      <a:pt x="237" y="48"/>
                    </a:lnTo>
                    <a:lnTo>
                      <a:pt x="231" y="39"/>
                    </a:lnTo>
                    <a:lnTo>
                      <a:pt x="224" y="31"/>
                    </a:lnTo>
                    <a:lnTo>
                      <a:pt x="218" y="25"/>
                    </a:lnTo>
                    <a:lnTo>
                      <a:pt x="210" y="18"/>
                    </a:lnTo>
                    <a:lnTo>
                      <a:pt x="203" y="13"/>
                    </a:lnTo>
                    <a:lnTo>
                      <a:pt x="194" y="8"/>
                    </a:lnTo>
                    <a:lnTo>
                      <a:pt x="186" y="4"/>
                    </a:lnTo>
                    <a:lnTo>
                      <a:pt x="176" y="2"/>
                    </a:lnTo>
                    <a:lnTo>
                      <a:pt x="166" y="0"/>
                    </a:lnTo>
                    <a:lnTo>
                      <a:pt x="156" y="0"/>
                    </a:lnTo>
                    <a:lnTo>
                      <a:pt x="146" y="0"/>
                    </a:lnTo>
                    <a:lnTo>
                      <a:pt x="137" y="2"/>
                    </a:lnTo>
                    <a:lnTo>
                      <a:pt x="128" y="4"/>
                    </a:lnTo>
                    <a:lnTo>
                      <a:pt x="118" y="8"/>
                    </a:lnTo>
                    <a:lnTo>
                      <a:pt x="110" y="13"/>
                    </a:lnTo>
                    <a:lnTo>
                      <a:pt x="102" y="18"/>
                    </a:lnTo>
                    <a:lnTo>
                      <a:pt x="99" y="20"/>
                    </a:lnTo>
                    <a:lnTo>
                      <a:pt x="96" y="24"/>
                    </a:lnTo>
                    <a:lnTo>
                      <a:pt x="92" y="28"/>
                    </a:lnTo>
                    <a:lnTo>
                      <a:pt x="88" y="31"/>
                    </a:lnTo>
                    <a:lnTo>
                      <a:pt x="82" y="39"/>
                    </a:lnTo>
                    <a:lnTo>
                      <a:pt x="77" y="48"/>
                    </a:lnTo>
                    <a:lnTo>
                      <a:pt x="71" y="56"/>
                    </a:lnTo>
                    <a:lnTo>
                      <a:pt x="67" y="65"/>
                    </a:lnTo>
                    <a:lnTo>
                      <a:pt x="64" y="76"/>
                    </a:lnTo>
                    <a:lnTo>
                      <a:pt x="62" y="87"/>
                    </a:lnTo>
                    <a:lnTo>
                      <a:pt x="60" y="97"/>
                    </a:lnTo>
                    <a:lnTo>
                      <a:pt x="60" y="108"/>
                    </a:lnTo>
                    <a:lnTo>
                      <a:pt x="60" y="120"/>
                    </a:lnTo>
                    <a:lnTo>
                      <a:pt x="12" y="120"/>
                    </a:lnTo>
                    <a:lnTo>
                      <a:pt x="7" y="121"/>
                    </a:lnTo>
                    <a:lnTo>
                      <a:pt x="3" y="123"/>
                    </a:lnTo>
                    <a:lnTo>
                      <a:pt x="1" y="128"/>
                    </a:lnTo>
                    <a:lnTo>
                      <a:pt x="0" y="133"/>
                    </a:lnTo>
                    <a:lnTo>
                      <a:pt x="0" y="349"/>
                    </a:lnTo>
                    <a:lnTo>
                      <a:pt x="1" y="354"/>
                    </a:lnTo>
                    <a:lnTo>
                      <a:pt x="3" y="358"/>
                    </a:lnTo>
                    <a:lnTo>
                      <a:pt x="7" y="360"/>
                    </a:lnTo>
                    <a:lnTo>
                      <a:pt x="12" y="361"/>
                    </a:lnTo>
                    <a:lnTo>
                      <a:pt x="301" y="361"/>
                    </a:lnTo>
                    <a:lnTo>
                      <a:pt x="306" y="360"/>
                    </a:lnTo>
                    <a:lnTo>
                      <a:pt x="309" y="358"/>
                    </a:lnTo>
                    <a:lnTo>
                      <a:pt x="312" y="354"/>
                    </a:lnTo>
                    <a:lnTo>
                      <a:pt x="313" y="349"/>
                    </a:lnTo>
                    <a:lnTo>
                      <a:pt x="313" y="133"/>
                    </a:lnTo>
                    <a:lnTo>
                      <a:pt x="312" y="128"/>
                    </a:lnTo>
                    <a:lnTo>
                      <a:pt x="309" y="123"/>
                    </a:lnTo>
                    <a:lnTo>
                      <a:pt x="306" y="121"/>
                    </a:lnTo>
                    <a:lnTo>
                      <a:pt x="301" y="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4" name="Group 83"/>
            <p:cNvGrpSpPr/>
            <p:nvPr/>
          </p:nvGrpSpPr>
          <p:grpSpPr>
            <a:xfrm>
              <a:off x="4142160" y="3217529"/>
              <a:ext cx="460204" cy="352823"/>
              <a:chOff x="2039938" y="3365500"/>
              <a:chExt cx="285750" cy="219075"/>
            </a:xfrm>
            <a:solidFill>
              <a:schemeClr val="accent4"/>
            </a:solidFill>
          </p:grpSpPr>
          <p:sp>
            <p:nvSpPr>
              <p:cNvPr id="86" name="Freeform 4763"/>
              <p:cNvSpPr>
                <a:spLocks noEditPoints="1"/>
              </p:cNvSpPr>
              <p:nvPr/>
            </p:nvSpPr>
            <p:spPr bwMode="auto">
              <a:xfrm>
                <a:off x="2039938" y="3365500"/>
                <a:ext cx="285750" cy="47625"/>
              </a:xfrm>
              <a:custGeom>
                <a:avLst/>
                <a:gdLst>
                  <a:gd name="T0" fmla="*/ 289 w 902"/>
                  <a:gd name="T1" fmla="*/ 118 h 150"/>
                  <a:gd name="T2" fmla="*/ 276 w 902"/>
                  <a:gd name="T3" fmla="*/ 106 h 150"/>
                  <a:gd name="T4" fmla="*/ 270 w 902"/>
                  <a:gd name="T5" fmla="*/ 90 h 150"/>
                  <a:gd name="T6" fmla="*/ 276 w 902"/>
                  <a:gd name="T7" fmla="*/ 73 h 150"/>
                  <a:gd name="T8" fmla="*/ 289 w 902"/>
                  <a:gd name="T9" fmla="*/ 62 h 150"/>
                  <a:gd name="T10" fmla="*/ 306 w 902"/>
                  <a:gd name="T11" fmla="*/ 60 h 150"/>
                  <a:gd name="T12" fmla="*/ 322 w 902"/>
                  <a:gd name="T13" fmla="*/ 69 h 150"/>
                  <a:gd name="T14" fmla="*/ 330 w 902"/>
                  <a:gd name="T15" fmla="*/ 84 h 150"/>
                  <a:gd name="T16" fmla="*/ 328 w 902"/>
                  <a:gd name="T17" fmla="*/ 102 h 150"/>
                  <a:gd name="T18" fmla="*/ 318 w 902"/>
                  <a:gd name="T19" fmla="*/ 114 h 150"/>
                  <a:gd name="T20" fmla="*/ 300 w 902"/>
                  <a:gd name="T21" fmla="*/ 120 h 150"/>
                  <a:gd name="T22" fmla="*/ 198 w 902"/>
                  <a:gd name="T23" fmla="*/ 118 h 150"/>
                  <a:gd name="T24" fmla="*/ 186 w 902"/>
                  <a:gd name="T25" fmla="*/ 106 h 150"/>
                  <a:gd name="T26" fmla="*/ 180 w 902"/>
                  <a:gd name="T27" fmla="*/ 90 h 150"/>
                  <a:gd name="T28" fmla="*/ 186 w 902"/>
                  <a:gd name="T29" fmla="*/ 73 h 150"/>
                  <a:gd name="T30" fmla="*/ 198 w 902"/>
                  <a:gd name="T31" fmla="*/ 62 h 150"/>
                  <a:gd name="T32" fmla="*/ 217 w 902"/>
                  <a:gd name="T33" fmla="*/ 60 h 150"/>
                  <a:gd name="T34" fmla="*/ 232 w 902"/>
                  <a:gd name="T35" fmla="*/ 69 h 150"/>
                  <a:gd name="T36" fmla="*/ 240 w 902"/>
                  <a:gd name="T37" fmla="*/ 84 h 150"/>
                  <a:gd name="T38" fmla="*/ 238 w 902"/>
                  <a:gd name="T39" fmla="*/ 102 h 150"/>
                  <a:gd name="T40" fmla="*/ 227 w 902"/>
                  <a:gd name="T41" fmla="*/ 114 h 150"/>
                  <a:gd name="T42" fmla="*/ 210 w 902"/>
                  <a:gd name="T43" fmla="*/ 120 h 150"/>
                  <a:gd name="T44" fmla="*/ 109 w 902"/>
                  <a:gd name="T45" fmla="*/ 118 h 150"/>
                  <a:gd name="T46" fmla="*/ 95 w 902"/>
                  <a:gd name="T47" fmla="*/ 106 h 150"/>
                  <a:gd name="T48" fmla="*/ 91 w 902"/>
                  <a:gd name="T49" fmla="*/ 90 h 150"/>
                  <a:gd name="T50" fmla="*/ 95 w 902"/>
                  <a:gd name="T51" fmla="*/ 73 h 150"/>
                  <a:gd name="T52" fmla="*/ 109 w 902"/>
                  <a:gd name="T53" fmla="*/ 62 h 150"/>
                  <a:gd name="T54" fmla="*/ 127 w 902"/>
                  <a:gd name="T55" fmla="*/ 60 h 150"/>
                  <a:gd name="T56" fmla="*/ 142 w 902"/>
                  <a:gd name="T57" fmla="*/ 69 h 150"/>
                  <a:gd name="T58" fmla="*/ 150 w 902"/>
                  <a:gd name="T59" fmla="*/ 84 h 150"/>
                  <a:gd name="T60" fmla="*/ 149 w 902"/>
                  <a:gd name="T61" fmla="*/ 102 h 150"/>
                  <a:gd name="T62" fmla="*/ 137 w 902"/>
                  <a:gd name="T63" fmla="*/ 114 h 150"/>
                  <a:gd name="T64" fmla="*/ 121 w 902"/>
                  <a:gd name="T65" fmla="*/ 120 h 150"/>
                  <a:gd name="T66" fmla="*/ 81 w 902"/>
                  <a:gd name="T67" fmla="*/ 0 h 150"/>
                  <a:gd name="T68" fmla="*/ 55 w 902"/>
                  <a:gd name="T69" fmla="*/ 7 h 150"/>
                  <a:gd name="T70" fmla="*/ 33 w 902"/>
                  <a:gd name="T71" fmla="*/ 20 h 150"/>
                  <a:gd name="T72" fmla="*/ 15 w 902"/>
                  <a:gd name="T73" fmla="*/ 39 h 150"/>
                  <a:gd name="T74" fmla="*/ 4 w 902"/>
                  <a:gd name="T75" fmla="*/ 63 h 150"/>
                  <a:gd name="T76" fmla="*/ 0 w 902"/>
                  <a:gd name="T77" fmla="*/ 90 h 150"/>
                  <a:gd name="T78" fmla="*/ 902 w 902"/>
                  <a:gd name="T79" fmla="*/ 90 h 150"/>
                  <a:gd name="T80" fmla="*/ 897 w 902"/>
                  <a:gd name="T81" fmla="*/ 63 h 150"/>
                  <a:gd name="T82" fmla="*/ 886 w 902"/>
                  <a:gd name="T83" fmla="*/ 39 h 150"/>
                  <a:gd name="T84" fmla="*/ 869 w 902"/>
                  <a:gd name="T85" fmla="*/ 20 h 150"/>
                  <a:gd name="T86" fmla="*/ 846 w 902"/>
                  <a:gd name="T87" fmla="*/ 7 h 150"/>
                  <a:gd name="T88" fmla="*/ 820 w 902"/>
                  <a:gd name="T8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02" h="150">
                    <a:moveTo>
                      <a:pt x="300" y="120"/>
                    </a:moveTo>
                    <a:lnTo>
                      <a:pt x="295" y="119"/>
                    </a:lnTo>
                    <a:lnTo>
                      <a:pt x="289" y="118"/>
                    </a:lnTo>
                    <a:lnTo>
                      <a:pt x="284" y="114"/>
                    </a:lnTo>
                    <a:lnTo>
                      <a:pt x="280" y="111"/>
                    </a:lnTo>
                    <a:lnTo>
                      <a:pt x="276" y="106"/>
                    </a:lnTo>
                    <a:lnTo>
                      <a:pt x="273" y="102"/>
                    </a:lnTo>
                    <a:lnTo>
                      <a:pt x="271" y="96"/>
                    </a:lnTo>
                    <a:lnTo>
                      <a:pt x="270" y="90"/>
                    </a:lnTo>
                    <a:lnTo>
                      <a:pt x="271" y="84"/>
                    </a:lnTo>
                    <a:lnTo>
                      <a:pt x="273" y="78"/>
                    </a:lnTo>
                    <a:lnTo>
                      <a:pt x="276" y="73"/>
                    </a:lnTo>
                    <a:lnTo>
                      <a:pt x="280" y="69"/>
                    </a:lnTo>
                    <a:lnTo>
                      <a:pt x="284" y="64"/>
                    </a:lnTo>
                    <a:lnTo>
                      <a:pt x="289" y="62"/>
                    </a:lnTo>
                    <a:lnTo>
                      <a:pt x="295" y="60"/>
                    </a:lnTo>
                    <a:lnTo>
                      <a:pt x="300" y="60"/>
                    </a:lnTo>
                    <a:lnTo>
                      <a:pt x="306" y="60"/>
                    </a:lnTo>
                    <a:lnTo>
                      <a:pt x="312" y="62"/>
                    </a:lnTo>
                    <a:lnTo>
                      <a:pt x="318" y="64"/>
                    </a:lnTo>
                    <a:lnTo>
                      <a:pt x="322" y="69"/>
                    </a:lnTo>
                    <a:lnTo>
                      <a:pt x="326" y="73"/>
                    </a:lnTo>
                    <a:lnTo>
                      <a:pt x="328" y="78"/>
                    </a:lnTo>
                    <a:lnTo>
                      <a:pt x="330" y="84"/>
                    </a:lnTo>
                    <a:lnTo>
                      <a:pt x="330" y="90"/>
                    </a:lnTo>
                    <a:lnTo>
                      <a:pt x="330" y="96"/>
                    </a:lnTo>
                    <a:lnTo>
                      <a:pt x="328" y="102"/>
                    </a:lnTo>
                    <a:lnTo>
                      <a:pt x="326" y="106"/>
                    </a:lnTo>
                    <a:lnTo>
                      <a:pt x="322" y="111"/>
                    </a:lnTo>
                    <a:lnTo>
                      <a:pt x="318" y="114"/>
                    </a:lnTo>
                    <a:lnTo>
                      <a:pt x="312" y="118"/>
                    </a:lnTo>
                    <a:lnTo>
                      <a:pt x="306" y="119"/>
                    </a:lnTo>
                    <a:lnTo>
                      <a:pt x="300" y="120"/>
                    </a:lnTo>
                    <a:close/>
                    <a:moveTo>
                      <a:pt x="210" y="120"/>
                    </a:moveTo>
                    <a:lnTo>
                      <a:pt x="204" y="119"/>
                    </a:lnTo>
                    <a:lnTo>
                      <a:pt x="198" y="118"/>
                    </a:lnTo>
                    <a:lnTo>
                      <a:pt x="194" y="114"/>
                    </a:lnTo>
                    <a:lnTo>
                      <a:pt x="189" y="111"/>
                    </a:lnTo>
                    <a:lnTo>
                      <a:pt x="186" y="106"/>
                    </a:lnTo>
                    <a:lnTo>
                      <a:pt x="183" y="102"/>
                    </a:lnTo>
                    <a:lnTo>
                      <a:pt x="181" y="96"/>
                    </a:lnTo>
                    <a:lnTo>
                      <a:pt x="180" y="90"/>
                    </a:lnTo>
                    <a:lnTo>
                      <a:pt x="181" y="84"/>
                    </a:lnTo>
                    <a:lnTo>
                      <a:pt x="183" y="78"/>
                    </a:lnTo>
                    <a:lnTo>
                      <a:pt x="186" y="73"/>
                    </a:lnTo>
                    <a:lnTo>
                      <a:pt x="189" y="69"/>
                    </a:lnTo>
                    <a:lnTo>
                      <a:pt x="194" y="64"/>
                    </a:lnTo>
                    <a:lnTo>
                      <a:pt x="198" y="62"/>
                    </a:lnTo>
                    <a:lnTo>
                      <a:pt x="204" y="60"/>
                    </a:lnTo>
                    <a:lnTo>
                      <a:pt x="210" y="60"/>
                    </a:lnTo>
                    <a:lnTo>
                      <a:pt x="217" y="60"/>
                    </a:lnTo>
                    <a:lnTo>
                      <a:pt x="223" y="62"/>
                    </a:lnTo>
                    <a:lnTo>
                      <a:pt x="227" y="64"/>
                    </a:lnTo>
                    <a:lnTo>
                      <a:pt x="232" y="69"/>
                    </a:lnTo>
                    <a:lnTo>
                      <a:pt x="235" y="73"/>
                    </a:lnTo>
                    <a:lnTo>
                      <a:pt x="238" y="78"/>
                    </a:lnTo>
                    <a:lnTo>
                      <a:pt x="240" y="84"/>
                    </a:lnTo>
                    <a:lnTo>
                      <a:pt x="240" y="90"/>
                    </a:lnTo>
                    <a:lnTo>
                      <a:pt x="240" y="96"/>
                    </a:lnTo>
                    <a:lnTo>
                      <a:pt x="238" y="102"/>
                    </a:lnTo>
                    <a:lnTo>
                      <a:pt x="235" y="106"/>
                    </a:lnTo>
                    <a:lnTo>
                      <a:pt x="232" y="111"/>
                    </a:lnTo>
                    <a:lnTo>
                      <a:pt x="227" y="114"/>
                    </a:lnTo>
                    <a:lnTo>
                      <a:pt x="223" y="118"/>
                    </a:lnTo>
                    <a:lnTo>
                      <a:pt x="217" y="119"/>
                    </a:lnTo>
                    <a:lnTo>
                      <a:pt x="210" y="120"/>
                    </a:lnTo>
                    <a:close/>
                    <a:moveTo>
                      <a:pt x="121" y="120"/>
                    </a:moveTo>
                    <a:lnTo>
                      <a:pt x="114" y="119"/>
                    </a:lnTo>
                    <a:lnTo>
                      <a:pt x="109" y="118"/>
                    </a:lnTo>
                    <a:lnTo>
                      <a:pt x="103" y="114"/>
                    </a:lnTo>
                    <a:lnTo>
                      <a:pt x="99" y="111"/>
                    </a:lnTo>
                    <a:lnTo>
                      <a:pt x="95" y="106"/>
                    </a:lnTo>
                    <a:lnTo>
                      <a:pt x="93" y="102"/>
                    </a:lnTo>
                    <a:lnTo>
                      <a:pt x="91" y="96"/>
                    </a:lnTo>
                    <a:lnTo>
                      <a:pt x="91" y="90"/>
                    </a:lnTo>
                    <a:lnTo>
                      <a:pt x="91" y="84"/>
                    </a:lnTo>
                    <a:lnTo>
                      <a:pt x="93" y="78"/>
                    </a:lnTo>
                    <a:lnTo>
                      <a:pt x="95" y="73"/>
                    </a:lnTo>
                    <a:lnTo>
                      <a:pt x="99" y="69"/>
                    </a:lnTo>
                    <a:lnTo>
                      <a:pt x="103" y="64"/>
                    </a:lnTo>
                    <a:lnTo>
                      <a:pt x="109" y="62"/>
                    </a:lnTo>
                    <a:lnTo>
                      <a:pt x="114" y="60"/>
                    </a:lnTo>
                    <a:lnTo>
                      <a:pt x="121" y="60"/>
                    </a:lnTo>
                    <a:lnTo>
                      <a:pt x="127" y="60"/>
                    </a:lnTo>
                    <a:lnTo>
                      <a:pt x="132" y="62"/>
                    </a:lnTo>
                    <a:lnTo>
                      <a:pt x="137" y="64"/>
                    </a:lnTo>
                    <a:lnTo>
                      <a:pt x="142" y="69"/>
                    </a:lnTo>
                    <a:lnTo>
                      <a:pt x="145" y="73"/>
                    </a:lnTo>
                    <a:lnTo>
                      <a:pt x="149" y="78"/>
                    </a:lnTo>
                    <a:lnTo>
                      <a:pt x="150" y="84"/>
                    </a:lnTo>
                    <a:lnTo>
                      <a:pt x="151" y="90"/>
                    </a:lnTo>
                    <a:lnTo>
                      <a:pt x="150" y="96"/>
                    </a:lnTo>
                    <a:lnTo>
                      <a:pt x="149" y="102"/>
                    </a:lnTo>
                    <a:lnTo>
                      <a:pt x="145" y="106"/>
                    </a:lnTo>
                    <a:lnTo>
                      <a:pt x="142" y="111"/>
                    </a:lnTo>
                    <a:lnTo>
                      <a:pt x="137" y="114"/>
                    </a:lnTo>
                    <a:lnTo>
                      <a:pt x="132" y="118"/>
                    </a:lnTo>
                    <a:lnTo>
                      <a:pt x="127" y="119"/>
                    </a:lnTo>
                    <a:lnTo>
                      <a:pt x="121" y="120"/>
                    </a:lnTo>
                    <a:close/>
                    <a:moveTo>
                      <a:pt x="811" y="0"/>
                    </a:moveTo>
                    <a:lnTo>
                      <a:pt x="91" y="0"/>
                    </a:lnTo>
                    <a:lnTo>
                      <a:pt x="81" y="0"/>
                    </a:lnTo>
                    <a:lnTo>
                      <a:pt x="72" y="2"/>
                    </a:lnTo>
                    <a:lnTo>
                      <a:pt x="64" y="4"/>
                    </a:lnTo>
                    <a:lnTo>
                      <a:pt x="55" y="7"/>
                    </a:lnTo>
                    <a:lnTo>
                      <a:pt x="48" y="10"/>
                    </a:lnTo>
                    <a:lnTo>
                      <a:pt x="40" y="15"/>
                    </a:lnTo>
                    <a:lnTo>
                      <a:pt x="33" y="20"/>
                    </a:lnTo>
                    <a:lnTo>
                      <a:pt x="27" y="26"/>
                    </a:lnTo>
                    <a:lnTo>
                      <a:pt x="21" y="32"/>
                    </a:lnTo>
                    <a:lnTo>
                      <a:pt x="15" y="39"/>
                    </a:lnTo>
                    <a:lnTo>
                      <a:pt x="11" y="47"/>
                    </a:lnTo>
                    <a:lnTo>
                      <a:pt x="7" y="55"/>
                    </a:lnTo>
                    <a:lnTo>
                      <a:pt x="4" y="63"/>
                    </a:lnTo>
                    <a:lnTo>
                      <a:pt x="2" y="71"/>
                    </a:lnTo>
                    <a:lnTo>
                      <a:pt x="0" y="81"/>
                    </a:lnTo>
                    <a:lnTo>
                      <a:pt x="0" y="90"/>
                    </a:lnTo>
                    <a:lnTo>
                      <a:pt x="0" y="150"/>
                    </a:lnTo>
                    <a:lnTo>
                      <a:pt x="902" y="150"/>
                    </a:lnTo>
                    <a:lnTo>
                      <a:pt x="902" y="90"/>
                    </a:lnTo>
                    <a:lnTo>
                      <a:pt x="902" y="81"/>
                    </a:lnTo>
                    <a:lnTo>
                      <a:pt x="899" y="71"/>
                    </a:lnTo>
                    <a:lnTo>
                      <a:pt x="897" y="63"/>
                    </a:lnTo>
                    <a:lnTo>
                      <a:pt x="895" y="55"/>
                    </a:lnTo>
                    <a:lnTo>
                      <a:pt x="891" y="47"/>
                    </a:lnTo>
                    <a:lnTo>
                      <a:pt x="886" y="39"/>
                    </a:lnTo>
                    <a:lnTo>
                      <a:pt x="881" y="32"/>
                    </a:lnTo>
                    <a:lnTo>
                      <a:pt x="875" y="26"/>
                    </a:lnTo>
                    <a:lnTo>
                      <a:pt x="869" y="20"/>
                    </a:lnTo>
                    <a:lnTo>
                      <a:pt x="862" y="15"/>
                    </a:lnTo>
                    <a:lnTo>
                      <a:pt x="854" y="10"/>
                    </a:lnTo>
                    <a:lnTo>
                      <a:pt x="846" y="7"/>
                    </a:lnTo>
                    <a:lnTo>
                      <a:pt x="838" y="4"/>
                    </a:lnTo>
                    <a:lnTo>
                      <a:pt x="830" y="2"/>
                    </a:lnTo>
                    <a:lnTo>
                      <a:pt x="820" y="0"/>
                    </a:lnTo>
                    <a:lnTo>
                      <a:pt x="811"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4764"/>
              <p:cNvSpPr>
                <a:spLocks noEditPoints="1"/>
              </p:cNvSpPr>
              <p:nvPr/>
            </p:nvSpPr>
            <p:spPr bwMode="auto">
              <a:xfrm>
                <a:off x="2039938" y="3422650"/>
                <a:ext cx="285750" cy="161925"/>
              </a:xfrm>
              <a:custGeom>
                <a:avLst/>
                <a:gdLst>
                  <a:gd name="T0" fmla="*/ 216 w 902"/>
                  <a:gd name="T1" fmla="*/ 332 h 511"/>
                  <a:gd name="T2" fmla="*/ 225 w 902"/>
                  <a:gd name="T3" fmla="*/ 345 h 511"/>
                  <a:gd name="T4" fmla="*/ 216 w 902"/>
                  <a:gd name="T5" fmla="*/ 359 h 511"/>
                  <a:gd name="T6" fmla="*/ 145 w 902"/>
                  <a:gd name="T7" fmla="*/ 359 h 511"/>
                  <a:gd name="T8" fmla="*/ 136 w 902"/>
                  <a:gd name="T9" fmla="*/ 345 h 511"/>
                  <a:gd name="T10" fmla="*/ 145 w 902"/>
                  <a:gd name="T11" fmla="*/ 332 h 511"/>
                  <a:gd name="T12" fmla="*/ 210 w 902"/>
                  <a:gd name="T13" fmla="*/ 210 h 511"/>
                  <a:gd name="T14" fmla="*/ 224 w 902"/>
                  <a:gd name="T15" fmla="*/ 219 h 511"/>
                  <a:gd name="T16" fmla="*/ 222 w 902"/>
                  <a:gd name="T17" fmla="*/ 235 h 511"/>
                  <a:gd name="T18" fmla="*/ 151 w 902"/>
                  <a:gd name="T19" fmla="*/ 240 h 511"/>
                  <a:gd name="T20" fmla="*/ 137 w 902"/>
                  <a:gd name="T21" fmla="*/ 231 h 511"/>
                  <a:gd name="T22" fmla="*/ 139 w 902"/>
                  <a:gd name="T23" fmla="*/ 215 h 511"/>
                  <a:gd name="T24" fmla="*/ 151 w 902"/>
                  <a:gd name="T25" fmla="*/ 91 h 511"/>
                  <a:gd name="T26" fmla="*/ 222 w 902"/>
                  <a:gd name="T27" fmla="*/ 94 h 511"/>
                  <a:gd name="T28" fmla="*/ 224 w 902"/>
                  <a:gd name="T29" fmla="*/ 111 h 511"/>
                  <a:gd name="T30" fmla="*/ 210 w 902"/>
                  <a:gd name="T31" fmla="*/ 120 h 511"/>
                  <a:gd name="T32" fmla="*/ 139 w 902"/>
                  <a:gd name="T33" fmla="*/ 116 h 511"/>
                  <a:gd name="T34" fmla="*/ 137 w 902"/>
                  <a:gd name="T35" fmla="*/ 99 h 511"/>
                  <a:gd name="T36" fmla="*/ 151 w 902"/>
                  <a:gd name="T37" fmla="*/ 91 h 511"/>
                  <a:gd name="T38" fmla="*/ 727 w 902"/>
                  <a:gd name="T39" fmla="*/ 332 h 511"/>
                  <a:gd name="T40" fmla="*/ 736 w 902"/>
                  <a:gd name="T41" fmla="*/ 345 h 511"/>
                  <a:gd name="T42" fmla="*/ 727 w 902"/>
                  <a:gd name="T43" fmla="*/ 359 h 511"/>
                  <a:gd name="T44" fmla="*/ 325 w 902"/>
                  <a:gd name="T45" fmla="*/ 359 h 511"/>
                  <a:gd name="T46" fmla="*/ 315 w 902"/>
                  <a:gd name="T47" fmla="*/ 345 h 511"/>
                  <a:gd name="T48" fmla="*/ 325 w 902"/>
                  <a:gd name="T49" fmla="*/ 332 h 511"/>
                  <a:gd name="T50" fmla="*/ 721 w 902"/>
                  <a:gd name="T51" fmla="*/ 210 h 511"/>
                  <a:gd name="T52" fmla="*/ 735 w 902"/>
                  <a:gd name="T53" fmla="*/ 219 h 511"/>
                  <a:gd name="T54" fmla="*/ 732 w 902"/>
                  <a:gd name="T55" fmla="*/ 235 h 511"/>
                  <a:gd name="T56" fmla="*/ 330 w 902"/>
                  <a:gd name="T57" fmla="*/ 240 h 511"/>
                  <a:gd name="T58" fmla="*/ 317 w 902"/>
                  <a:gd name="T59" fmla="*/ 231 h 511"/>
                  <a:gd name="T60" fmla="*/ 320 w 902"/>
                  <a:gd name="T61" fmla="*/ 215 h 511"/>
                  <a:gd name="T62" fmla="*/ 330 w 902"/>
                  <a:gd name="T63" fmla="*/ 91 h 511"/>
                  <a:gd name="T64" fmla="*/ 732 w 902"/>
                  <a:gd name="T65" fmla="*/ 94 h 511"/>
                  <a:gd name="T66" fmla="*/ 735 w 902"/>
                  <a:gd name="T67" fmla="*/ 111 h 511"/>
                  <a:gd name="T68" fmla="*/ 721 w 902"/>
                  <a:gd name="T69" fmla="*/ 120 h 511"/>
                  <a:gd name="T70" fmla="*/ 320 w 902"/>
                  <a:gd name="T71" fmla="*/ 116 h 511"/>
                  <a:gd name="T72" fmla="*/ 317 w 902"/>
                  <a:gd name="T73" fmla="*/ 99 h 511"/>
                  <a:gd name="T74" fmla="*/ 330 w 902"/>
                  <a:gd name="T75" fmla="*/ 91 h 511"/>
                  <a:gd name="T76" fmla="*/ 2 w 902"/>
                  <a:gd name="T77" fmla="*/ 438 h 511"/>
                  <a:gd name="T78" fmla="*/ 11 w 902"/>
                  <a:gd name="T79" fmla="*/ 464 h 511"/>
                  <a:gd name="T80" fmla="*/ 27 w 902"/>
                  <a:gd name="T81" fmla="*/ 484 h 511"/>
                  <a:gd name="T82" fmla="*/ 48 w 902"/>
                  <a:gd name="T83" fmla="*/ 499 h 511"/>
                  <a:gd name="T84" fmla="*/ 72 w 902"/>
                  <a:gd name="T85" fmla="*/ 509 h 511"/>
                  <a:gd name="T86" fmla="*/ 811 w 902"/>
                  <a:gd name="T87" fmla="*/ 511 h 511"/>
                  <a:gd name="T88" fmla="*/ 838 w 902"/>
                  <a:gd name="T89" fmla="*/ 506 h 511"/>
                  <a:gd name="T90" fmla="*/ 862 w 902"/>
                  <a:gd name="T91" fmla="*/ 495 h 511"/>
                  <a:gd name="T92" fmla="*/ 881 w 902"/>
                  <a:gd name="T93" fmla="*/ 477 h 511"/>
                  <a:gd name="T94" fmla="*/ 895 w 902"/>
                  <a:gd name="T95" fmla="*/ 455 h 511"/>
                  <a:gd name="T96" fmla="*/ 902 w 902"/>
                  <a:gd name="T97" fmla="*/ 430 h 511"/>
                  <a:gd name="T98" fmla="*/ 0 w 902"/>
                  <a:gd name="T99"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02" h="511">
                    <a:moveTo>
                      <a:pt x="151" y="330"/>
                    </a:moveTo>
                    <a:lnTo>
                      <a:pt x="210" y="330"/>
                    </a:lnTo>
                    <a:lnTo>
                      <a:pt x="216" y="332"/>
                    </a:lnTo>
                    <a:lnTo>
                      <a:pt x="222" y="335"/>
                    </a:lnTo>
                    <a:lnTo>
                      <a:pt x="224" y="340"/>
                    </a:lnTo>
                    <a:lnTo>
                      <a:pt x="225" y="345"/>
                    </a:lnTo>
                    <a:lnTo>
                      <a:pt x="224" y="351"/>
                    </a:lnTo>
                    <a:lnTo>
                      <a:pt x="222" y="356"/>
                    </a:lnTo>
                    <a:lnTo>
                      <a:pt x="216" y="359"/>
                    </a:lnTo>
                    <a:lnTo>
                      <a:pt x="210" y="360"/>
                    </a:lnTo>
                    <a:lnTo>
                      <a:pt x="151" y="360"/>
                    </a:lnTo>
                    <a:lnTo>
                      <a:pt x="145" y="359"/>
                    </a:lnTo>
                    <a:lnTo>
                      <a:pt x="139" y="356"/>
                    </a:lnTo>
                    <a:lnTo>
                      <a:pt x="137" y="351"/>
                    </a:lnTo>
                    <a:lnTo>
                      <a:pt x="136" y="345"/>
                    </a:lnTo>
                    <a:lnTo>
                      <a:pt x="137" y="340"/>
                    </a:lnTo>
                    <a:lnTo>
                      <a:pt x="139" y="335"/>
                    </a:lnTo>
                    <a:lnTo>
                      <a:pt x="145" y="332"/>
                    </a:lnTo>
                    <a:lnTo>
                      <a:pt x="151" y="330"/>
                    </a:lnTo>
                    <a:close/>
                    <a:moveTo>
                      <a:pt x="151" y="210"/>
                    </a:moveTo>
                    <a:lnTo>
                      <a:pt x="210" y="210"/>
                    </a:lnTo>
                    <a:lnTo>
                      <a:pt x="216" y="211"/>
                    </a:lnTo>
                    <a:lnTo>
                      <a:pt x="222" y="215"/>
                    </a:lnTo>
                    <a:lnTo>
                      <a:pt x="224" y="219"/>
                    </a:lnTo>
                    <a:lnTo>
                      <a:pt x="225" y="225"/>
                    </a:lnTo>
                    <a:lnTo>
                      <a:pt x="224" y="231"/>
                    </a:lnTo>
                    <a:lnTo>
                      <a:pt x="222" y="235"/>
                    </a:lnTo>
                    <a:lnTo>
                      <a:pt x="216" y="239"/>
                    </a:lnTo>
                    <a:lnTo>
                      <a:pt x="210" y="240"/>
                    </a:lnTo>
                    <a:lnTo>
                      <a:pt x="151" y="240"/>
                    </a:lnTo>
                    <a:lnTo>
                      <a:pt x="145" y="239"/>
                    </a:lnTo>
                    <a:lnTo>
                      <a:pt x="139" y="235"/>
                    </a:lnTo>
                    <a:lnTo>
                      <a:pt x="137" y="231"/>
                    </a:lnTo>
                    <a:lnTo>
                      <a:pt x="136" y="225"/>
                    </a:lnTo>
                    <a:lnTo>
                      <a:pt x="137" y="219"/>
                    </a:lnTo>
                    <a:lnTo>
                      <a:pt x="139" y="215"/>
                    </a:lnTo>
                    <a:lnTo>
                      <a:pt x="145" y="211"/>
                    </a:lnTo>
                    <a:lnTo>
                      <a:pt x="151" y="210"/>
                    </a:lnTo>
                    <a:close/>
                    <a:moveTo>
                      <a:pt x="151" y="91"/>
                    </a:moveTo>
                    <a:lnTo>
                      <a:pt x="210" y="91"/>
                    </a:lnTo>
                    <a:lnTo>
                      <a:pt x="216" y="92"/>
                    </a:lnTo>
                    <a:lnTo>
                      <a:pt x="222" y="94"/>
                    </a:lnTo>
                    <a:lnTo>
                      <a:pt x="224" y="99"/>
                    </a:lnTo>
                    <a:lnTo>
                      <a:pt x="225" y="106"/>
                    </a:lnTo>
                    <a:lnTo>
                      <a:pt x="224" y="111"/>
                    </a:lnTo>
                    <a:lnTo>
                      <a:pt x="222" y="116"/>
                    </a:lnTo>
                    <a:lnTo>
                      <a:pt x="216" y="118"/>
                    </a:lnTo>
                    <a:lnTo>
                      <a:pt x="210" y="120"/>
                    </a:lnTo>
                    <a:lnTo>
                      <a:pt x="151" y="120"/>
                    </a:lnTo>
                    <a:lnTo>
                      <a:pt x="145" y="118"/>
                    </a:lnTo>
                    <a:lnTo>
                      <a:pt x="139" y="116"/>
                    </a:lnTo>
                    <a:lnTo>
                      <a:pt x="137" y="111"/>
                    </a:lnTo>
                    <a:lnTo>
                      <a:pt x="136" y="106"/>
                    </a:lnTo>
                    <a:lnTo>
                      <a:pt x="137" y="99"/>
                    </a:lnTo>
                    <a:lnTo>
                      <a:pt x="139" y="94"/>
                    </a:lnTo>
                    <a:lnTo>
                      <a:pt x="145" y="92"/>
                    </a:lnTo>
                    <a:lnTo>
                      <a:pt x="151" y="91"/>
                    </a:lnTo>
                    <a:close/>
                    <a:moveTo>
                      <a:pt x="330" y="330"/>
                    </a:moveTo>
                    <a:lnTo>
                      <a:pt x="721" y="330"/>
                    </a:lnTo>
                    <a:lnTo>
                      <a:pt x="727" y="332"/>
                    </a:lnTo>
                    <a:lnTo>
                      <a:pt x="732" y="335"/>
                    </a:lnTo>
                    <a:lnTo>
                      <a:pt x="735" y="340"/>
                    </a:lnTo>
                    <a:lnTo>
                      <a:pt x="736" y="345"/>
                    </a:lnTo>
                    <a:lnTo>
                      <a:pt x="735" y="351"/>
                    </a:lnTo>
                    <a:lnTo>
                      <a:pt x="732" y="356"/>
                    </a:lnTo>
                    <a:lnTo>
                      <a:pt x="727" y="359"/>
                    </a:lnTo>
                    <a:lnTo>
                      <a:pt x="721" y="360"/>
                    </a:lnTo>
                    <a:lnTo>
                      <a:pt x="330" y="360"/>
                    </a:lnTo>
                    <a:lnTo>
                      <a:pt x="325" y="359"/>
                    </a:lnTo>
                    <a:lnTo>
                      <a:pt x="320" y="356"/>
                    </a:lnTo>
                    <a:lnTo>
                      <a:pt x="317" y="351"/>
                    </a:lnTo>
                    <a:lnTo>
                      <a:pt x="315" y="345"/>
                    </a:lnTo>
                    <a:lnTo>
                      <a:pt x="317" y="340"/>
                    </a:lnTo>
                    <a:lnTo>
                      <a:pt x="320" y="335"/>
                    </a:lnTo>
                    <a:lnTo>
                      <a:pt x="325" y="332"/>
                    </a:lnTo>
                    <a:lnTo>
                      <a:pt x="330" y="330"/>
                    </a:lnTo>
                    <a:close/>
                    <a:moveTo>
                      <a:pt x="330" y="210"/>
                    </a:moveTo>
                    <a:lnTo>
                      <a:pt x="721" y="210"/>
                    </a:lnTo>
                    <a:lnTo>
                      <a:pt x="727" y="211"/>
                    </a:lnTo>
                    <a:lnTo>
                      <a:pt x="732" y="215"/>
                    </a:lnTo>
                    <a:lnTo>
                      <a:pt x="735" y="219"/>
                    </a:lnTo>
                    <a:lnTo>
                      <a:pt x="736" y="225"/>
                    </a:lnTo>
                    <a:lnTo>
                      <a:pt x="735" y="231"/>
                    </a:lnTo>
                    <a:lnTo>
                      <a:pt x="732" y="235"/>
                    </a:lnTo>
                    <a:lnTo>
                      <a:pt x="727" y="239"/>
                    </a:lnTo>
                    <a:lnTo>
                      <a:pt x="721" y="240"/>
                    </a:lnTo>
                    <a:lnTo>
                      <a:pt x="330" y="240"/>
                    </a:lnTo>
                    <a:lnTo>
                      <a:pt x="325" y="239"/>
                    </a:lnTo>
                    <a:lnTo>
                      <a:pt x="320" y="235"/>
                    </a:lnTo>
                    <a:lnTo>
                      <a:pt x="317" y="231"/>
                    </a:lnTo>
                    <a:lnTo>
                      <a:pt x="315" y="225"/>
                    </a:lnTo>
                    <a:lnTo>
                      <a:pt x="317" y="219"/>
                    </a:lnTo>
                    <a:lnTo>
                      <a:pt x="320" y="215"/>
                    </a:lnTo>
                    <a:lnTo>
                      <a:pt x="325" y="211"/>
                    </a:lnTo>
                    <a:lnTo>
                      <a:pt x="330" y="210"/>
                    </a:lnTo>
                    <a:close/>
                    <a:moveTo>
                      <a:pt x="330" y="91"/>
                    </a:moveTo>
                    <a:lnTo>
                      <a:pt x="721" y="91"/>
                    </a:lnTo>
                    <a:lnTo>
                      <a:pt x="727" y="92"/>
                    </a:lnTo>
                    <a:lnTo>
                      <a:pt x="732" y="94"/>
                    </a:lnTo>
                    <a:lnTo>
                      <a:pt x="735" y="99"/>
                    </a:lnTo>
                    <a:lnTo>
                      <a:pt x="736" y="106"/>
                    </a:lnTo>
                    <a:lnTo>
                      <a:pt x="735" y="111"/>
                    </a:lnTo>
                    <a:lnTo>
                      <a:pt x="732" y="116"/>
                    </a:lnTo>
                    <a:lnTo>
                      <a:pt x="727" y="118"/>
                    </a:lnTo>
                    <a:lnTo>
                      <a:pt x="721" y="120"/>
                    </a:lnTo>
                    <a:lnTo>
                      <a:pt x="330" y="120"/>
                    </a:lnTo>
                    <a:lnTo>
                      <a:pt x="325" y="118"/>
                    </a:lnTo>
                    <a:lnTo>
                      <a:pt x="320" y="116"/>
                    </a:lnTo>
                    <a:lnTo>
                      <a:pt x="317" y="111"/>
                    </a:lnTo>
                    <a:lnTo>
                      <a:pt x="315" y="106"/>
                    </a:lnTo>
                    <a:lnTo>
                      <a:pt x="317" y="99"/>
                    </a:lnTo>
                    <a:lnTo>
                      <a:pt x="320" y="94"/>
                    </a:lnTo>
                    <a:lnTo>
                      <a:pt x="325" y="92"/>
                    </a:lnTo>
                    <a:lnTo>
                      <a:pt x="330" y="91"/>
                    </a:lnTo>
                    <a:close/>
                    <a:moveTo>
                      <a:pt x="0" y="421"/>
                    </a:moveTo>
                    <a:lnTo>
                      <a:pt x="0" y="430"/>
                    </a:lnTo>
                    <a:lnTo>
                      <a:pt x="2" y="438"/>
                    </a:lnTo>
                    <a:lnTo>
                      <a:pt x="4" y="447"/>
                    </a:lnTo>
                    <a:lnTo>
                      <a:pt x="7" y="455"/>
                    </a:lnTo>
                    <a:lnTo>
                      <a:pt x="11" y="464"/>
                    </a:lnTo>
                    <a:lnTo>
                      <a:pt x="15" y="470"/>
                    </a:lnTo>
                    <a:lnTo>
                      <a:pt x="21" y="477"/>
                    </a:lnTo>
                    <a:lnTo>
                      <a:pt x="27" y="484"/>
                    </a:lnTo>
                    <a:lnTo>
                      <a:pt x="33" y="490"/>
                    </a:lnTo>
                    <a:lnTo>
                      <a:pt x="40" y="495"/>
                    </a:lnTo>
                    <a:lnTo>
                      <a:pt x="48" y="499"/>
                    </a:lnTo>
                    <a:lnTo>
                      <a:pt x="55" y="504"/>
                    </a:lnTo>
                    <a:lnTo>
                      <a:pt x="64" y="506"/>
                    </a:lnTo>
                    <a:lnTo>
                      <a:pt x="72" y="509"/>
                    </a:lnTo>
                    <a:lnTo>
                      <a:pt x="81" y="510"/>
                    </a:lnTo>
                    <a:lnTo>
                      <a:pt x="91" y="511"/>
                    </a:lnTo>
                    <a:lnTo>
                      <a:pt x="811" y="511"/>
                    </a:lnTo>
                    <a:lnTo>
                      <a:pt x="820" y="510"/>
                    </a:lnTo>
                    <a:lnTo>
                      <a:pt x="830" y="509"/>
                    </a:lnTo>
                    <a:lnTo>
                      <a:pt x="838" y="506"/>
                    </a:lnTo>
                    <a:lnTo>
                      <a:pt x="846" y="503"/>
                    </a:lnTo>
                    <a:lnTo>
                      <a:pt x="854" y="499"/>
                    </a:lnTo>
                    <a:lnTo>
                      <a:pt x="862" y="495"/>
                    </a:lnTo>
                    <a:lnTo>
                      <a:pt x="869" y="490"/>
                    </a:lnTo>
                    <a:lnTo>
                      <a:pt x="875" y="484"/>
                    </a:lnTo>
                    <a:lnTo>
                      <a:pt x="881" y="477"/>
                    </a:lnTo>
                    <a:lnTo>
                      <a:pt x="886" y="470"/>
                    </a:lnTo>
                    <a:lnTo>
                      <a:pt x="891" y="464"/>
                    </a:lnTo>
                    <a:lnTo>
                      <a:pt x="895" y="455"/>
                    </a:lnTo>
                    <a:lnTo>
                      <a:pt x="897" y="447"/>
                    </a:lnTo>
                    <a:lnTo>
                      <a:pt x="899" y="438"/>
                    </a:lnTo>
                    <a:lnTo>
                      <a:pt x="902" y="430"/>
                    </a:lnTo>
                    <a:lnTo>
                      <a:pt x="902" y="421"/>
                    </a:lnTo>
                    <a:lnTo>
                      <a:pt x="902" y="0"/>
                    </a:lnTo>
                    <a:lnTo>
                      <a:pt x="0" y="0"/>
                    </a:lnTo>
                    <a:lnTo>
                      <a:pt x="0" y="42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01" name="Freeform 723"/>
            <p:cNvSpPr>
              <a:spLocks/>
            </p:cNvSpPr>
            <p:nvPr/>
          </p:nvSpPr>
          <p:spPr bwMode="auto">
            <a:xfrm>
              <a:off x="7623091" y="3133197"/>
              <a:ext cx="406745" cy="420692"/>
            </a:xfrm>
            <a:custGeom>
              <a:avLst/>
              <a:gdLst>
                <a:gd name="T0" fmla="*/ 778 w 873"/>
                <a:gd name="T1" fmla="*/ 655 h 903"/>
                <a:gd name="T2" fmla="*/ 748 w 873"/>
                <a:gd name="T3" fmla="*/ 586 h 903"/>
                <a:gd name="T4" fmla="*/ 706 w 873"/>
                <a:gd name="T5" fmla="*/ 538 h 903"/>
                <a:gd name="T6" fmla="*/ 665 w 873"/>
                <a:gd name="T7" fmla="*/ 512 h 903"/>
                <a:gd name="T8" fmla="*/ 619 w 873"/>
                <a:gd name="T9" fmla="*/ 492 h 903"/>
                <a:gd name="T10" fmla="*/ 569 w 873"/>
                <a:gd name="T11" fmla="*/ 483 h 903"/>
                <a:gd name="T12" fmla="*/ 452 w 873"/>
                <a:gd name="T13" fmla="*/ 210 h 903"/>
                <a:gd name="T14" fmla="*/ 536 w 873"/>
                <a:gd name="T15" fmla="*/ 208 h 903"/>
                <a:gd name="T16" fmla="*/ 542 w 873"/>
                <a:gd name="T17" fmla="*/ 198 h 903"/>
                <a:gd name="T18" fmla="*/ 541 w 873"/>
                <a:gd name="T19" fmla="*/ 8 h 903"/>
                <a:gd name="T20" fmla="*/ 533 w 873"/>
                <a:gd name="T21" fmla="*/ 1 h 903"/>
                <a:gd name="T22" fmla="*/ 344 w 873"/>
                <a:gd name="T23" fmla="*/ 0 h 903"/>
                <a:gd name="T24" fmla="*/ 334 w 873"/>
                <a:gd name="T25" fmla="*/ 6 h 903"/>
                <a:gd name="T26" fmla="*/ 332 w 873"/>
                <a:gd name="T27" fmla="*/ 195 h 903"/>
                <a:gd name="T28" fmla="*/ 336 w 873"/>
                <a:gd name="T29" fmla="*/ 206 h 903"/>
                <a:gd name="T30" fmla="*/ 347 w 873"/>
                <a:gd name="T31" fmla="*/ 210 h 903"/>
                <a:gd name="T32" fmla="*/ 306 w 873"/>
                <a:gd name="T33" fmla="*/ 483 h 903"/>
                <a:gd name="T34" fmla="*/ 218 w 873"/>
                <a:gd name="T35" fmla="*/ 505 h 903"/>
                <a:gd name="T36" fmla="*/ 148 w 873"/>
                <a:gd name="T37" fmla="*/ 555 h 903"/>
                <a:gd name="T38" fmla="*/ 104 w 873"/>
                <a:gd name="T39" fmla="*/ 627 h 903"/>
                <a:gd name="T40" fmla="*/ 93 w 873"/>
                <a:gd name="T41" fmla="*/ 681 h 903"/>
                <a:gd name="T42" fmla="*/ 9 w 873"/>
                <a:gd name="T43" fmla="*/ 694 h 903"/>
                <a:gd name="T44" fmla="*/ 2 w 873"/>
                <a:gd name="T45" fmla="*/ 701 h 903"/>
                <a:gd name="T46" fmla="*/ 0 w 873"/>
                <a:gd name="T47" fmla="*/ 891 h 903"/>
                <a:gd name="T48" fmla="*/ 7 w 873"/>
                <a:gd name="T49" fmla="*/ 901 h 903"/>
                <a:gd name="T50" fmla="*/ 196 w 873"/>
                <a:gd name="T51" fmla="*/ 903 h 903"/>
                <a:gd name="T52" fmla="*/ 206 w 873"/>
                <a:gd name="T53" fmla="*/ 899 h 903"/>
                <a:gd name="T54" fmla="*/ 211 w 873"/>
                <a:gd name="T55" fmla="*/ 888 h 903"/>
                <a:gd name="T56" fmla="*/ 208 w 873"/>
                <a:gd name="T57" fmla="*/ 699 h 903"/>
                <a:gd name="T58" fmla="*/ 199 w 873"/>
                <a:gd name="T59" fmla="*/ 693 h 903"/>
                <a:gd name="T60" fmla="*/ 128 w 873"/>
                <a:gd name="T61" fmla="*/ 654 h 903"/>
                <a:gd name="T62" fmla="*/ 159 w 873"/>
                <a:gd name="T63" fmla="*/ 588 h 903"/>
                <a:gd name="T64" fmla="*/ 215 w 873"/>
                <a:gd name="T65" fmla="*/ 540 h 903"/>
                <a:gd name="T66" fmla="*/ 289 w 873"/>
                <a:gd name="T67" fmla="*/ 515 h 903"/>
                <a:gd name="T68" fmla="*/ 422 w 873"/>
                <a:gd name="T69" fmla="*/ 692 h 903"/>
                <a:gd name="T70" fmla="*/ 338 w 873"/>
                <a:gd name="T71" fmla="*/ 695 h 903"/>
                <a:gd name="T72" fmla="*/ 332 w 873"/>
                <a:gd name="T73" fmla="*/ 705 h 903"/>
                <a:gd name="T74" fmla="*/ 333 w 873"/>
                <a:gd name="T75" fmla="*/ 893 h 903"/>
                <a:gd name="T76" fmla="*/ 340 w 873"/>
                <a:gd name="T77" fmla="*/ 902 h 903"/>
                <a:gd name="T78" fmla="*/ 530 w 873"/>
                <a:gd name="T79" fmla="*/ 903 h 903"/>
                <a:gd name="T80" fmla="*/ 540 w 873"/>
                <a:gd name="T81" fmla="*/ 897 h 903"/>
                <a:gd name="T82" fmla="*/ 542 w 873"/>
                <a:gd name="T83" fmla="*/ 707 h 903"/>
                <a:gd name="T84" fmla="*/ 538 w 873"/>
                <a:gd name="T85" fmla="*/ 697 h 903"/>
                <a:gd name="T86" fmla="*/ 527 w 873"/>
                <a:gd name="T87" fmla="*/ 693 h 903"/>
                <a:gd name="T88" fmla="*/ 554 w 873"/>
                <a:gd name="T89" fmla="*/ 512 h 903"/>
                <a:gd name="T90" fmla="*/ 599 w 873"/>
                <a:gd name="T91" fmla="*/ 518 h 903"/>
                <a:gd name="T92" fmla="*/ 641 w 873"/>
                <a:gd name="T93" fmla="*/ 533 h 903"/>
                <a:gd name="T94" fmla="*/ 678 w 873"/>
                <a:gd name="T95" fmla="*/ 554 h 903"/>
                <a:gd name="T96" fmla="*/ 713 w 873"/>
                <a:gd name="T97" fmla="*/ 589 h 903"/>
                <a:gd name="T98" fmla="*/ 744 w 873"/>
                <a:gd name="T99" fmla="*/ 646 h 903"/>
                <a:gd name="T100" fmla="*/ 677 w 873"/>
                <a:gd name="T101" fmla="*/ 692 h 903"/>
                <a:gd name="T102" fmla="*/ 668 w 873"/>
                <a:gd name="T103" fmla="*/ 697 h 903"/>
                <a:gd name="T104" fmla="*/ 662 w 873"/>
                <a:gd name="T105" fmla="*/ 708 h 903"/>
                <a:gd name="T106" fmla="*/ 665 w 873"/>
                <a:gd name="T107" fmla="*/ 897 h 903"/>
                <a:gd name="T108" fmla="*/ 675 w 873"/>
                <a:gd name="T109" fmla="*/ 903 h 903"/>
                <a:gd name="T110" fmla="*/ 864 w 873"/>
                <a:gd name="T111" fmla="*/ 902 h 903"/>
                <a:gd name="T112" fmla="*/ 872 w 873"/>
                <a:gd name="T113" fmla="*/ 893 h 903"/>
                <a:gd name="T114" fmla="*/ 873 w 873"/>
                <a:gd name="T115" fmla="*/ 705 h 903"/>
                <a:gd name="T116" fmla="*/ 867 w 873"/>
                <a:gd name="T117" fmla="*/ 695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73" h="903">
                  <a:moveTo>
                    <a:pt x="858" y="692"/>
                  </a:moveTo>
                  <a:lnTo>
                    <a:pt x="782" y="692"/>
                  </a:lnTo>
                  <a:lnTo>
                    <a:pt x="781" y="673"/>
                  </a:lnTo>
                  <a:lnTo>
                    <a:pt x="778" y="655"/>
                  </a:lnTo>
                  <a:lnTo>
                    <a:pt x="773" y="637"/>
                  </a:lnTo>
                  <a:lnTo>
                    <a:pt x="766" y="619"/>
                  </a:lnTo>
                  <a:lnTo>
                    <a:pt x="758" y="602"/>
                  </a:lnTo>
                  <a:lnTo>
                    <a:pt x="748" y="586"/>
                  </a:lnTo>
                  <a:lnTo>
                    <a:pt x="736" y="570"/>
                  </a:lnTo>
                  <a:lnTo>
                    <a:pt x="723" y="555"/>
                  </a:lnTo>
                  <a:lnTo>
                    <a:pt x="715" y="547"/>
                  </a:lnTo>
                  <a:lnTo>
                    <a:pt x="706" y="538"/>
                  </a:lnTo>
                  <a:lnTo>
                    <a:pt x="696" y="531"/>
                  </a:lnTo>
                  <a:lnTo>
                    <a:pt x="686" y="523"/>
                  </a:lnTo>
                  <a:lnTo>
                    <a:pt x="676" y="517"/>
                  </a:lnTo>
                  <a:lnTo>
                    <a:pt x="665" y="512"/>
                  </a:lnTo>
                  <a:lnTo>
                    <a:pt x="654" y="505"/>
                  </a:lnTo>
                  <a:lnTo>
                    <a:pt x="643" y="501"/>
                  </a:lnTo>
                  <a:lnTo>
                    <a:pt x="631" y="496"/>
                  </a:lnTo>
                  <a:lnTo>
                    <a:pt x="619" y="492"/>
                  </a:lnTo>
                  <a:lnTo>
                    <a:pt x="606" y="489"/>
                  </a:lnTo>
                  <a:lnTo>
                    <a:pt x="595" y="487"/>
                  </a:lnTo>
                  <a:lnTo>
                    <a:pt x="582" y="485"/>
                  </a:lnTo>
                  <a:lnTo>
                    <a:pt x="569" y="483"/>
                  </a:lnTo>
                  <a:lnTo>
                    <a:pt x="555" y="481"/>
                  </a:lnTo>
                  <a:lnTo>
                    <a:pt x="542" y="481"/>
                  </a:lnTo>
                  <a:lnTo>
                    <a:pt x="452" y="481"/>
                  </a:lnTo>
                  <a:lnTo>
                    <a:pt x="452" y="210"/>
                  </a:lnTo>
                  <a:lnTo>
                    <a:pt x="527" y="210"/>
                  </a:lnTo>
                  <a:lnTo>
                    <a:pt x="530" y="210"/>
                  </a:lnTo>
                  <a:lnTo>
                    <a:pt x="533" y="209"/>
                  </a:lnTo>
                  <a:lnTo>
                    <a:pt x="536" y="208"/>
                  </a:lnTo>
                  <a:lnTo>
                    <a:pt x="538" y="206"/>
                  </a:lnTo>
                  <a:lnTo>
                    <a:pt x="540" y="204"/>
                  </a:lnTo>
                  <a:lnTo>
                    <a:pt x="541" y="202"/>
                  </a:lnTo>
                  <a:lnTo>
                    <a:pt x="542" y="198"/>
                  </a:lnTo>
                  <a:lnTo>
                    <a:pt x="542" y="195"/>
                  </a:lnTo>
                  <a:lnTo>
                    <a:pt x="542" y="15"/>
                  </a:lnTo>
                  <a:lnTo>
                    <a:pt x="542" y="12"/>
                  </a:lnTo>
                  <a:lnTo>
                    <a:pt x="541" y="8"/>
                  </a:lnTo>
                  <a:lnTo>
                    <a:pt x="540" y="6"/>
                  </a:lnTo>
                  <a:lnTo>
                    <a:pt x="538" y="4"/>
                  </a:lnTo>
                  <a:lnTo>
                    <a:pt x="536" y="2"/>
                  </a:lnTo>
                  <a:lnTo>
                    <a:pt x="533" y="1"/>
                  </a:lnTo>
                  <a:lnTo>
                    <a:pt x="530" y="0"/>
                  </a:lnTo>
                  <a:lnTo>
                    <a:pt x="527" y="0"/>
                  </a:lnTo>
                  <a:lnTo>
                    <a:pt x="347" y="0"/>
                  </a:lnTo>
                  <a:lnTo>
                    <a:pt x="344" y="0"/>
                  </a:lnTo>
                  <a:lnTo>
                    <a:pt x="340" y="1"/>
                  </a:lnTo>
                  <a:lnTo>
                    <a:pt x="338" y="2"/>
                  </a:lnTo>
                  <a:lnTo>
                    <a:pt x="336" y="4"/>
                  </a:lnTo>
                  <a:lnTo>
                    <a:pt x="334" y="6"/>
                  </a:lnTo>
                  <a:lnTo>
                    <a:pt x="333" y="8"/>
                  </a:lnTo>
                  <a:lnTo>
                    <a:pt x="332" y="12"/>
                  </a:lnTo>
                  <a:lnTo>
                    <a:pt x="332" y="15"/>
                  </a:lnTo>
                  <a:lnTo>
                    <a:pt x="332" y="195"/>
                  </a:lnTo>
                  <a:lnTo>
                    <a:pt x="332" y="198"/>
                  </a:lnTo>
                  <a:lnTo>
                    <a:pt x="333" y="202"/>
                  </a:lnTo>
                  <a:lnTo>
                    <a:pt x="334" y="204"/>
                  </a:lnTo>
                  <a:lnTo>
                    <a:pt x="336" y="206"/>
                  </a:lnTo>
                  <a:lnTo>
                    <a:pt x="338" y="208"/>
                  </a:lnTo>
                  <a:lnTo>
                    <a:pt x="340" y="209"/>
                  </a:lnTo>
                  <a:lnTo>
                    <a:pt x="344" y="210"/>
                  </a:lnTo>
                  <a:lnTo>
                    <a:pt x="347" y="210"/>
                  </a:lnTo>
                  <a:lnTo>
                    <a:pt x="422" y="210"/>
                  </a:lnTo>
                  <a:lnTo>
                    <a:pt x="422" y="481"/>
                  </a:lnTo>
                  <a:lnTo>
                    <a:pt x="331" y="481"/>
                  </a:lnTo>
                  <a:lnTo>
                    <a:pt x="306" y="483"/>
                  </a:lnTo>
                  <a:lnTo>
                    <a:pt x="283" y="486"/>
                  </a:lnTo>
                  <a:lnTo>
                    <a:pt x="260" y="490"/>
                  </a:lnTo>
                  <a:lnTo>
                    <a:pt x="239" y="498"/>
                  </a:lnTo>
                  <a:lnTo>
                    <a:pt x="218" y="505"/>
                  </a:lnTo>
                  <a:lnTo>
                    <a:pt x="199" y="516"/>
                  </a:lnTo>
                  <a:lnTo>
                    <a:pt x="181" y="528"/>
                  </a:lnTo>
                  <a:lnTo>
                    <a:pt x="163" y="540"/>
                  </a:lnTo>
                  <a:lnTo>
                    <a:pt x="148" y="555"/>
                  </a:lnTo>
                  <a:lnTo>
                    <a:pt x="136" y="572"/>
                  </a:lnTo>
                  <a:lnTo>
                    <a:pt x="123" y="589"/>
                  </a:lnTo>
                  <a:lnTo>
                    <a:pt x="113" y="607"/>
                  </a:lnTo>
                  <a:lnTo>
                    <a:pt x="104" y="627"/>
                  </a:lnTo>
                  <a:lnTo>
                    <a:pt x="98" y="648"/>
                  </a:lnTo>
                  <a:lnTo>
                    <a:pt x="96" y="658"/>
                  </a:lnTo>
                  <a:lnTo>
                    <a:pt x="94" y="669"/>
                  </a:lnTo>
                  <a:lnTo>
                    <a:pt x="93" y="681"/>
                  </a:lnTo>
                  <a:lnTo>
                    <a:pt x="92" y="693"/>
                  </a:lnTo>
                  <a:lnTo>
                    <a:pt x="15" y="692"/>
                  </a:lnTo>
                  <a:lnTo>
                    <a:pt x="12" y="693"/>
                  </a:lnTo>
                  <a:lnTo>
                    <a:pt x="9" y="694"/>
                  </a:lnTo>
                  <a:lnTo>
                    <a:pt x="7" y="695"/>
                  </a:lnTo>
                  <a:lnTo>
                    <a:pt x="5" y="697"/>
                  </a:lnTo>
                  <a:lnTo>
                    <a:pt x="3" y="699"/>
                  </a:lnTo>
                  <a:lnTo>
                    <a:pt x="2" y="701"/>
                  </a:lnTo>
                  <a:lnTo>
                    <a:pt x="0" y="705"/>
                  </a:lnTo>
                  <a:lnTo>
                    <a:pt x="0" y="708"/>
                  </a:lnTo>
                  <a:lnTo>
                    <a:pt x="0" y="888"/>
                  </a:lnTo>
                  <a:lnTo>
                    <a:pt x="0" y="891"/>
                  </a:lnTo>
                  <a:lnTo>
                    <a:pt x="2" y="893"/>
                  </a:lnTo>
                  <a:lnTo>
                    <a:pt x="3" y="897"/>
                  </a:lnTo>
                  <a:lnTo>
                    <a:pt x="5" y="899"/>
                  </a:lnTo>
                  <a:lnTo>
                    <a:pt x="7" y="901"/>
                  </a:lnTo>
                  <a:lnTo>
                    <a:pt x="9" y="902"/>
                  </a:lnTo>
                  <a:lnTo>
                    <a:pt x="12" y="903"/>
                  </a:lnTo>
                  <a:lnTo>
                    <a:pt x="15" y="903"/>
                  </a:lnTo>
                  <a:lnTo>
                    <a:pt x="196" y="903"/>
                  </a:lnTo>
                  <a:lnTo>
                    <a:pt x="199" y="903"/>
                  </a:lnTo>
                  <a:lnTo>
                    <a:pt x="202" y="902"/>
                  </a:lnTo>
                  <a:lnTo>
                    <a:pt x="204" y="901"/>
                  </a:lnTo>
                  <a:lnTo>
                    <a:pt x="206" y="899"/>
                  </a:lnTo>
                  <a:lnTo>
                    <a:pt x="208" y="897"/>
                  </a:lnTo>
                  <a:lnTo>
                    <a:pt x="210" y="893"/>
                  </a:lnTo>
                  <a:lnTo>
                    <a:pt x="211" y="891"/>
                  </a:lnTo>
                  <a:lnTo>
                    <a:pt x="211" y="888"/>
                  </a:lnTo>
                  <a:lnTo>
                    <a:pt x="211" y="707"/>
                  </a:lnTo>
                  <a:lnTo>
                    <a:pt x="211" y="705"/>
                  </a:lnTo>
                  <a:lnTo>
                    <a:pt x="210" y="701"/>
                  </a:lnTo>
                  <a:lnTo>
                    <a:pt x="208" y="699"/>
                  </a:lnTo>
                  <a:lnTo>
                    <a:pt x="206" y="697"/>
                  </a:lnTo>
                  <a:lnTo>
                    <a:pt x="204" y="695"/>
                  </a:lnTo>
                  <a:lnTo>
                    <a:pt x="202" y="694"/>
                  </a:lnTo>
                  <a:lnTo>
                    <a:pt x="199" y="693"/>
                  </a:lnTo>
                  <a:lnTo>
                    <a:pt x="196" y="693"/>
                  </a:lnTo>
                  <a:lnTo>
                    <a:pt x="122" y="692"/>
                  </a:lnTo>
                  <a:lnTo>
                    <a:pt x="124" y="672"/>
                  </a:lnTo>
                  <a:lnTo>
                    <a:pt x="128" y="654"/>
                  </a:lnTo>
                  <a:lnTo>
                    <a:pt x="133" y="636"/>
                  </a:lnTo>
                  <a:lnTo>
                    <a:pt x="141" y="619"/>
                  </a:lnTo>
                  <a:lnTo>
                    <a:pt x="150" y="603"/>
                  </a:lnTo>
                  <a:lnTo>
                    <a:pt x="159" y="588"/>
                  </a:lnTo>
                  <a:lnTo>
                    <a:pt x="171" y="575"/>
                  </a:lnTo>
                  <a:lnTo>
                    <a:pt x="185" y="562"/>
                  </a:lnTo>
                  <a:lnTo>
                    <a:pt x="199" y="550"/>
                  </a:lnTo>
                  <a:lnTo>
                    <a:pt x="215" y="540"/>
                  </a:lnTo>
                  <a:lnTo>
                    <a:pt x="231" y="532"/>
                  </a:lnTo>
                  <a:lnTo>
                    <a:pt x="249" y="524"/>
                  </a:lnTo>
                  <a:lnTo>
                    <a:pt x="269" y="519"/>
                  </a:lnTo>
                  <a:lnTo>
                    <a:pt x="289" y="515"/>
                  </a:lnTo>
                  <a:lnTo>
                    <a:pt x="309" y="513"/>
                  </a:lnTo>
                  <a:lnTo>
                    <a:pt x="331" y="512"/>
                  </a:lnTo>
                  <a:lnTo>
                    <a:pt x="422" y="512"/>
                  </a:lnTo>
                  <a:lnTo>
                    <a:pt x="422" y="692"/>
                  </a:lnTo>
                  <a:lnTo>
                    <a:pt x="347" y="692"/>
                  </a:lnTo>
                  <a:lnTo>
                    <a:pt x="344" y="693"/>
                  </a:lnTo>
                  <a:lnTo>
                    <a:pt x="340" y="694"/>
                  </a:lnTo>
                  <a:lnTo>
                    <a:pt x="338" y="695"/>
                  </a:lnTo>
                  <a:lnTo>
                    <a:pt x="336" y="697"/>
                  </a:lnTo>
                  <a:lnTo>
                    <a:pt x="334" y="699"/>
                  </a:lnTo>
                  <a:lnTo>
                    <a:pt x="333" y="701"/>
                  </a:lnTo>
                  <a:lnTo>
                    <a:pt x="332" y="705"/>
                  </a:lnTo>
                  <a:lnTo>
                    <a:pt x="332" y="708"/>
                  </a:lnTo>
                  <a:lnTo>
                    <a:pt x="332" y="888"/>
                  </a:lnTo>
                  <a:lnTo>
                    <a:pt x="332" y="891"/>
                  </a:lnTo>
                  <a:lnTo>
                    <a:pt x="333" y="893"/>
                  </a:lnTo>
                  <a:lnTo>
                    <a:pt x="334" y="897"/>
                  </a:lnTo>
                  <a:lnTo>
                    <a:pt x="336" y="899"/>
                  </a:lnTo>
                  <a:lnTo>
                    <a:pt x="338" y="901"/>
                  </a:lnTo>
                  <a:lnTo>
                    <a:pt x="340" y="902"/>
                  </a:lnTo>
                  <a:lnTo>
                    <a:pt x="344" y="903"/>
                  </a:lnTo>
                  <a:lnTo>
                    <a:pt x="347" y="903"/>
                  </a:lnTo>
                  <a:lnTo>
                    <a:pt x="527" y="903"/>
                  </a:lnTo>
                  <a:lnTo>
                    <a:pt x="530" y="903"/>
                  </a:lnTo>
                  <a:lnTo>
                    <a:pt x="533" y="902"/>
                  </a:lnTo>
                  <a:lnTo>
                    <a:pt x="536" y="901"/>
                  </a:lnTo>
                  <a:lnTo>
                    <a:pt x="538" y="899"/>
                  </a:lnTo>
                  <a:lnTo>
                    <a:pt x="540" y="897"/>
                  </a:lnTo>
                  <a:lnTo>
                    <a:pt x="541" y="893"/>
                  </a:lnTo>
                  <a:lnTo>
                    <a:pt x="542" y="891"/>
                  </a:lnTo>
                  <a:lnTo>
                    <a:pt x="542" y="888"/>
                  </a:lnTo>
                  <a:lnTo>
                    <a:pt x="542" y="707"/>
                  </a:lnTo>
                  <a:lnTo>
                    <a:pt x="542" y="705"/>
                  </a:lnTo>
                  <a:lnTo>
                    <a:pt x="541" y="701"/>
                  </a:lnTo>
                  <a:lnTo>
                    <a:pt x="540" y="699"/>
                  </a:lnTo>
                  <a:lnTo>
                    <a:pt x="538" y="697"/>
                  </a:lnTo>
                  <a:lnTo>
                    <a:pt x="536" y="695"/>
                  </a:lnTo>
                  <a:lnTo>
                    <a:pt x="533" y="694"/>
                  </a:lnTo>
                  <a:lnTo>
                    <a:pt x="530" y="693"/>
                  </a:lnTo>
                  <a:lnTo>
                    <a:pt x="527" y="693"/>
                  </a:lnTo>
                  <a:lnTo>
                    <a:pt x="452" y="692"/>
                  </a:lnTo>
                  <a:lnTo>
                    <a:pt x="452" y="512"/>
                  </a:lnTo>
                  <a:lnTo>
                    <a:pt x="542" y="512"/>
                  </a:lnTo>
                  <a:lnTo>
                    <a:pt x="554" y="512"/>
                  </a:lnTo>
                  <a:lnTo>
                    <a:pt x="566" y="513"/>
                  </a:lnTo>
                  <a:lnTo>
                    <a:pt x="576" y="514"/>
                  </a:lnTo>
                  <a:lnTo>
                    <a:pt x="588" y="516"/>
                  </a:lnTo>
                  <a:lnTo>
                    <a:pt x="599" y="518"/>
                  </a:lnTo>
                  <a:lnTo>
                    <a:pt x="610" y="521"/>
                  </a:lnTo>
                  <a:lnTo>
                    <a:pt x="620" y="524"/>
                  </a:lnTo>
                  <a:lnTo>
                    <a:pt x="631" y="529"/>
                  </a:lnTo>
                  <a:lnTo>
                    <a:pt x="641" y="533"/>
                  </a:lnTo>
                  <a:lnTo>
                    <a:pt x="650" y="537"/>
                  </a:lnTo>
                  <a:lnTo>
                    <a:pt x="660" y="543"/>
                  </a:lnTo>
                  <a:lnTo>
                    <a:pt x="669" y="548"/>
                  </a:lnTo>
                  <a:lnTo>
                    <a:pt x="678" y="554"/>
                  </a:lnTo>
                  <a:lnTo>
                    <a:pt x="686" y="561"/>
                  </a:lnTo>
                  <a:lnTo>
                    <a:pt x="694" y="568"/>
                  </a:lnTo>
                  <a:lnTo>
                    <a:pt x="702" y="576"/>
                  </a:lnTo>
                  <a:lnTo>
                    <a:pt x="713" y="589"/>
                  </a:lnTo>
                  <a:lnTo>
                    <a:pt x="723" y="602"/>
                  </a:lnTo>
                  <a:lnTo>
                    <a:pt x="731" y="616"/>
                  </a:lnTo>
                  <a:lnTo>
                    <a:pt x="738" y="631"/>
                  </a:lnTo>
                  <a:lnTo>
                    <a:pt x="744" y="646"/>
                  </a:lnTo>
                  <a:lnTo>
                    <a:pt x="748" y="661"/>
                  </a:lnTo>
                  <a:lnTo>
                    <a:pt x="751" y="677"/>
                  </a:lnTo>
                  <a:lnTo>
                    <a:pt x="752" y="693"/>
                  </a:lnTo>
                  <a:lnTo>
                    <a:pt x="677" y="692"/>
                  </a:lnTo>
                  <a:lnTo>
                    <a:pt x="675" y="693"/>
                  </a:lnTo>
                  <a:lnTo>
                    <a:pt x="672" y="694"/>
                  </a:lnTo>
                  <a:lnTo>
                    <a:pt x="670" y="695"/>
                  </a:lnTo>
                  <a:lnTo>
                    <a:pt x="668" y="697"/>
                  </a:lnTo>
                  <a:lnTo>
                    <a:pt x="665" y="699"/>
                  </a:lnTo>
                  <a:lnTo>
                    <a:pt x="663" y="701"/>
                  </a:lnTo>
                  <a:lnTo>
                    <a:pt x="663" y="705"/>
                  </a:lnTo>
                  <a:lnTo>
                    <a:pt x="662" y="708"/>
                  </a:lnTo>
                  <a:lnTo>
                    <a:pt x="662" y="888"/>
                  </a:lnTo>
                  <a:lnTo>
                    <a:pt x="663" y="891"/>
                  </a:lnTo>
                  <a:lnTo>
                    <a:pt x="663" y="893"/>
                  </a:lnTo>
                  <a:lnTo>
                    <a:pt x="665" y="897"/>
                  </a:lnTo>
                  <a:lnTo>
                    <a:pt x="668" y="899"/>
                  </a:lnTo>
                  <a:lnTo>
                    <a:pt x="670" y="901"/>
                  </a:lnTo>
                  <a:lnTo>
                    <a:pt x="672" y="902"/>
                  </a:lnTo>
                  <a:lnTo>
                    <a:pt x="675" y="903"/>
                  </a:lnTo>
                  <a:lnTo>
                    <a:pt x="677" y="903"/>
                  </a:lnTo>
                  <a:lnTo>
                    <a:pt x="858" y="903"/>
                  </a:lnTo>
                  <a:lnTo>
                    <a:pt x="862" y="903"/>
                  </a:lnTo>
                  <a:lnTo>
                    <a:pt x="864" y="902"/>
                  </a:lnTo>
                  <a:lnTo>
                    <a:pt x="867" y="901"/>
                  </a:lnTo>
                  <a:lnTo>
                    <a:pt x="869" y="899"/>
                  </a:lnTo>
                  <a:lnTo>
                    <a:pt x="870" y="897"/>
                  </a:lnTo>
                  <a:lnTo>
                    <a:pt x="872" y="893"/>
                  </a:lnTo>
                  <a:lnTo>
                    <a:pt x="873" y="891"/>
                  </a:lnTo>
                  <a:lnTo>
                    <a:pt x="873" y="888"/>
                  </a:lnTo>
                  <a:lnTo>
                    <a:pt x="873" y="707"/>
                  </a:lnTo>
                  <a:lnTo>
                    <a:pt x="873" y="705"/>
                  </a:lnTo>
                  <a:lnTo>
                    <a:pt x="872" y="701"/>
                  </a:lnTo>
                  <a:lnTo>
                    <a:pt x="870" y="699"/>
                  </a:lnTo>
                  <a:lnTo>
                    <a:pt x="869" y="697"/>
                  </a:lnTo>
                  <a:lnTo>
                    <a:pt x="867" y="695"/>
                  </a:lnTo>
                  <a:lnTo>
                    <a:pt x="864" y="694"/>
                  </a:lnTo>
                  <a:lnTo>
                    <a:pt x="862" y="693"/>
                  </a:lnTo>
                  <a:lnTo>
                    <a:pt x="858" y="692"/>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US" dirty="0"/>
            </a:p>
          </p:txBody>
        </p:sp>
      </p:grpSp>
      <p:sp>
        <p:nvSpPr>
          <p:cNvPr id="13" name="Footer Placeholder 12"/>
          <p:cNvSpPr>
            <a:spLocks noGrp="1"/>
          </p:cNvSpPr>
          <p:nvPr>
            <p:ph type="ftr" sz="quarter" idx="11"/>
          </p:nvPr>
        </p:nvSpPr>
        <p:spPr/>
        <p:txBody>
          <a:bodyPr/>
          <a:lstStyle/>
          <a:p>
            <a:r>
              <a:rPr lang="en-US" dirty="0" smtClean="0"/>
              <a:t>Copyright © 2016 Symantec Corporation</a:t>
            </a:r>
            <a:endParaRPr lang="en-US" dirty="0"/>
          </a:p>
        </p:txBody>
      </p:sp>
    </p:spTree>
    <p:extLst>
      <p:ext uri="{BB962C8B-B14F-4D97-AF65-F5344CB8AC3E}">
        <p14:creationId xmlns:p14="http://schemas.microsoft.com/office/powerpoint/2010/main" val="4038252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Rectangle 133"/>
          <p:cNvSpPr/>
          <p:nvPr/>
        </p:nvSpPr>
        <p:spPr bwMode="gray">
          <a:xfrm>
            <a:off x="981919" y="2514055"/>
            <a:ext cx="5863298" cy="3312790"/>
          </a:xfrm>
          <a:prstGeom prst="rect">
            <a:avLst/>
          </a:prstGeom>
          <a:solidFill>
            <a:schemeClr val="bg1"/>
          </a:solidFill>
          <a:ln w="25400">
            <a:solidFill>
              <a:schemeClr val="accent1"/>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90000"/>
              </a:lnSpc>
            </a:pPr>
            <a:endParaRPr lang="en-US" b="1" dirty="0">
              <a:solidFill>
                <a:schemeClr val="tx2">
                  <a:lumMod val="50000"/>
                  <a:lumOff val="50000"/>
                </a:schemeClr>
              </a:solidFill>
            </a:endParaRPr>
          </a:p>
        </p:txBody>
      </p:sp>
      <p:cxnSp>
        <p:nvCxnSpPr>
          <p:cNvPr id="139" name="Straight Connector 138"/>
          <p:cNvCxnSpPr>
            <a:stCxn id="164" idx="4"/>
          </p:cNvCxnSpPr>
          <p:nvPr/>
        </p:nvCxnSpPr>
        <p:spPr>
          <a:xfrm flipH="1">
            <a:off x="3921349" y="4193777"/>
            <a:ext cx="3354" cy="322364"/>
          </a:xfrm>
          <a:prstGeom prst="line">
            <a:avLst/>
          </a:prstGeom>
          <a:ln w="6350">
            <a:solidFill>
              <a:schemeClr val="bg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1841411" y="4516145"/>
            <a:ext cx="6178" cy="273880"/>
          </a:xfrm>
          <a:prstGeom prst="line">
            <a:avLst/>
          </a:prstGeom>
          <a:ln w="6350">
            <a:solidFill>
              <a:schemeClr val="bg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4610541" y="4516145"/>
            <a:ext cx="6178" cy="273880"/>
          </a:xfrm>
          <a:prstGeom prst="line">
            <a:avLst/>
          </a:prstGeom>
          <a:ln w="6350">
            <a:solidFill>
              <a:schemeClr val="bg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5995106" y="4516145"/>
            <a:ext cx="6178" cy="273880"/>
          </a:xfrm>
          <a:prstGeom prst="line">
            <a:avLst/>
          </a:prstGeom>
          <a:ln w="6350">
            <a:solidFill>
              <a:schemeClr val="bg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3225976" y="4516145"/>
            <a:ext cx="6178" cy="273880"/>
          </a:xfrm>
          <a:prstGeom prst="line">
            <a:avLst/>
          </a:prstGeom>
          <a:ln w="6350">
            <a:solidFill>
              <a:schemeClr val="bg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1839383" y="4516145"/>
            <a:ext cx="4141896" cy="0"/>
          </a:xfrm>
          <a:prstGeom prst="line">
            <a:avLst/>
          </a:prstGeom>
          <a:ln w="6350">
            <a:solidFill>
              <a:schemeClr val="bg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H="1" flipV="1">
            <a:off x="2816225" y="3235742"/>
            <a:ext cx="622300" cy="244475"/>
          </a:xfrm>
          <a:prstGeom prst="line">
            <a:avLst/>
          </a:prstGeom>
          <a:ln w="6350">
            <a:solidFill>
              <a:schemeClr val="accent1"/>
            </a:solidFill>
            <a:miter lim="800000"/>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47" name="Group 146"/>
          <p:cNvGrpSpPr/>
          <p:nvPr/>
        </p:nvGrpSpPr>
        <p:grpSpPr>
          <a:xfrm>
            <a:off x="2880360" y="4779820"/>
            <a:ext cx="697410" cy="697410"/>
            <a:chOff x="3181279" y="3736285"/>
            <a:chExt cx="909814" cy="909814"/>
          </a:xfrm>
        </p:grpSpPr>
        <p:sp>
          <p:nvSpPr>
            <p:cNvPr id="148" name="Oval 147"/>
            <p:cNvSpPr/>
            <p:nvPr/>
          </p:nvSpPr>
          <p:spPr bwMode="gray">
            <a:xfrm>
              <a:off x="3181279" y="3736285"/>
              <a:ext cx="909814" cy="909814"/>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
          <p:nvSpPr>
            <p:cNvPr id="149" name="Freeform 284"/>
            <p:cNvSpPr>
              <a:spLocks noEditPoints="1"/>
            </p:cNvSpPr>
            <p:nvPr/>
          </p:nvSpPr>
          <p:spPr bwMode="auto">
            <a:xfrm>
              <a:off x="3504874" y="3929254"/>
              <a:ext cx="262625" cy="523876"/>
            </a:xfrm>
            <a:custGeom>
              <a:avLst/>
              <a:gdLst>
                <a:gd name="T0" fmla="*/ 392 w 766"/>
                <a:gd name="T1" fmla="*/ 920 h 1528"/>
                <a:gd name="T2" fmla="*/ 414 w 766"/>
                <a:gd name="T3" fmla="*/ 932 h 1528"/>
                <a:gd name="T4" fmla="*/ 426 w 766"/>
                <a:gd name="T5" fmla="*/ 954 h 1528"/>
                <a:gd name="T6" fmla="*/ 426 w 766"/>
                <a:gd name="T7" fmla="*/ 972 h 1528"/>
                <a:gd name="T8" fmla="*/ 414 w 766"/>
                <a:gd name="T9" fmla="*/ 994 h 1528"/>
                <a:gd name="T10" fmla="*/ 392 w 766"/>
                <a:gd name="T11" fmla="*/ 1008 h 1528"/>
                <a:gd name="T12" fmla="*/ 374 w 766"/>
                <a:gd name="T13" fmla="*/ 1008 h 1528"/>
                <a:gd name="T14" fmla="*/ 352 w 766"/>
                <a:gd name="T15" fmla="*/ 994 h 1528"/>
                <a:gd name="T16" fmla="*/ 340 w 766"/>
                <a:gd name="T17" fmla="*/ 972 h 1528"/>
                <a:gd name="T18" fmla="*/ 340 w 766"/>
                <a:gd name="T19" fmla="*/ 954 h 1528"/>
                <a:gd name="T20" fmla="*/ 352 w 766"/>
                <a:gd name="T21" fmla="*/ 932 h 1528"/>
                <a:gd name="T22" fmla="*/ 374 w 766"/>
                <a:gd name="T23" fmla="*/ 920 h 1528"/>
                <a:gd name="T24" fmla="*/ 536 w 766"/>
                <a:gd name="T25" fmla="*/ 1528 h 1528"/>
                <a:gd name="T26" fmla="*/ 230 w 766"/>
                <a:gd name="T27" fmla="*/ 1528 h 1528"/>
                <a:gd name="T28" fmla="*/ 16 w 766"/>
                <a:gd name="T29" fmla="*/ 1508 h 1528"/>
                <a:gd name="T30" fmla="*/ 4 w 766"/>
                <a:gd name="T31" fmla="*/ 1504 h 1528"/>
                <a:gd name="T32" fmla="*/ 0 w 766"/>
                <a:gd name="T33" fmla="*/ 38 h 1528"/>
                <a:gd name="T34" fmla="*/ 4 w 766"/>
                <a:gd name="T35" fmla="*/ 26 h 1528"/>
                <a:gd name="T36" fmla="*/ 90 w 766"/>
                <a:gd name="T37" fmla="*/ 22 h 1528"/>
                <a:gd name="T38" fmla="*/ 676 w 766"/>
                <a:gd name="T39" fmla="*/ 22 h 1528"/>
                <a:gd name="T40" fmla="*/ 756 w 766"/>
                <a:gd name="T41" fmla="*/ 22 h 1528"/>
                <a:gd name="T42" fmla="*/ 766 w 766"/>
                <a:gd name="T43" fmla="*/ 38 h 1528"/>
                <a:gd name="T44" fmla="*/ 764 w 766"/>
                <a:gd name="T45" fmla="*/ 1498 h 1528"/>
                <a:gd name="T46" fmla="*/ 750 w 766"/>
                <a:gd name="T47" fmla="*/ 1508 h 1528"/>
                <a:gd name="T48" fmla="*/ 536 w 766"/>
                <a:gd name="T49" fmla="*/ 1528 h 1528"/>
                <a:gd name="T50" fmla="*/ 648 w 766"/>
                <a:gd name="T51" fmla="*/ 156 h 1528"/>
                <a:gd name="T52" fmla="*/ 118 w 766"/>
                <a:gd name="T53" fmla="*/ 496 h 1528"/>
                <a:gd name="T54" fmla="*/ 118 w 766"/>
                <a:gd name="T55" fmla="*/ 348 h 1528"/>
                <a:gd name="T56" fmla="*/ 648 w 766"/>
                <a:gd name="T57" fmla="*/ 688 h 1528"/>
                <a:gd name="T58" fmla="*/ 118 w 766"/>
                <a:gd name="T59" fmla="*/ 688 h 1528"/>
                <a:gd name="T60" fmla="*/ 366 w 766"/>
                <a:gd name="T61" fmla="*/ 882 h 1528"/>
                <a:gd name="T62" fmla="*/ 324 w 766"/>
                <a:gd name="T63" fmla="*/ 904 h 1528"/>
                <a:gd name="T64" fmla="*/ 302 w 766"/>
                <a:gd name="T65" fmla="*/ 946 h 1528"/>
                <a:gd name="T66" fmla="*/ 302 w 766"/>
                <a:gd name="T67" fmla="*/ 980 h 1528"/>
                <a:gd name="T68" fmla="*/ 324 w 766"/>
                <a:gd name="T69" fmla="*/ 1022 h 1528"/>
                <a:gd name="T70" fmla="*/ 366 w 766"/>
                <a:gd name="T71" fmla="*/ 1044 h 1528"/>
                <a:gd name="T72" fmla="*/ 400 w 766"/>
                <a:gd name="T73" fmla="*/ 1044 h 1528"/>
                <a:gd name="T74" fmla="*/ 442 w 766"/>
                <a:gd name="T75" fmla="*/ 1022 h 1528"/>
                <a:gd name="T76" fmla="*/ 464 w 766"/>
                <a:gd name="T77" fmla="*/ 980 h 1528"/>
                <a:gd name="T78" fmla="*/ 464 w 766"/>
                <a:gd name="T79" fmla="*/ 946 h 1528"/>
                <a:gd name="T80" fmla="*/ 442 w 766"/>
                <a:gd name="T81" fmla="*/ 904 h 1528"/>
                <a:gd name="T82" fmla="*/ 400 w 766"/>
                <a:gd name="T83" fmla="*/ 882 h 1528"/>
                <a:gd name="T84" fmla="*/ 648 w 766"/>
                <a:gd name="T85" fmla="*/ 1362 h 1528"/>
                <a:gd name="T86" fmla="*/ 624 w 766"/>
                <a:gd name="T87" fmla="*/ 1014 h 1528"/>
                <a:gd name="T88" fmla="*/ 534 w 766"/>
                <a:gd name="T89" fmla="*/ 1084 h 1528"/>
                <a:gd name="T90" fmla="*/ 442 w 766"/>
                <a:gd name="T91" fmla="*/ 1114 h 1528"/>
                <a:gd name="T92" fmla="*/ 382 w 766"/>
                <a:gd name="T93" fmla="*/ 1120 h 1528"/>
                <a:gd name="T94" fmla="*/ 342 w 766"/>
                <a:gd name="T95" fmla="*/ 1118 h 1528"/>
                <a:gd name="T96" fmla="*/ 268 w 766"/>
                <a:gd name="T97" fmla="*/ 1098 h 1528"/>
                <a:gd name="T98" fmla="*/ 170 w 766"/>
                <a:gd name="T99" fmla="*/ 1040 h 1528"/>
                <a:gd name="T100" fmla="*/ 118 w 766"/>
                <a:gd name="T101" fmla="*/ 1362 h 1528"/>
                <a:gd name="T102" fmla="*/ 648 w 766"/>
                <a:gd name="T103" fmla="*/ 1362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66" h="1528">
                  <a:moveTo>
                    <a:pt x="382" y="918"/>
                  </a:moveTo>
                  <a:lnTo>
                    <a:pt x="382" y="918"/>
                  </a:lnTo>
                  <a:lnTo>
                    <a:pt x="392" y="920"/>
                  </a:lnTo>
                  <a:lnTo>
                    <a:pt x="400" y="922"/>
                  </a:lnTo>
                  <a:lnTo>
                    <a:pt x="408" y="926"/>
                  </a:lnTo>
                  <a:lnTo>
                    <a:pt x="414" y="932"/>
                  </a:lnTo>
                  <a:lnTo>
                    <a:pt x="420" y="938"/>
                  </a:lnTo>
                  <a:lnTo>
                    <a:pt x="424" y="946"/>
                  </a:lnTo>
                  <a:lnTo>
                    <a:pt x="426" y="954"/>
                  </a:lnTo>
                  <a:lnTo>
                    <a:pt x="428" y="964"/>
                  </a:lnTo>
                  <a:lnTo>
                    <a:pt x="428" y="964"/>
                  </a:lnTo>
                  <a:lnTo>
                    <a:pt x="426" y="972"/>
                  </a:lnTo>
                  <a:lnTo>
                    <a:pt x="424" y="980"/>
                  </a:lnTo>
                  <a:lnTo>
                    <a:pt x="420" y="988"/>
                  </a:lnTo>
                  <a:lnTo>
                    <a:pt x="414" y="994"/>
                  </a:lnTo>
                  <a:lnTo>
                    <a:pt x="408" y="1000"/>
                  </a:lnTo>
                  <a:lnTo>
                    <a:pt x="400" y="1004"/>
                  </a:lnTo>
                  <a:lnTo>
                    <a:pt x="392" y="1008"/>
                  </a:lnTo>
                  <a:lnTo>
                    <a:pt x="382" y="1008"/>
                  </a:lnTo>
                  <a:lnTo>
                    <a:pt x="382" y="1008"/>
                  </a:lnTo>
                  <a:lnTo>
                    <a:pt x="374" y="1008"/>
                  </a:lnTo>
                  <a:lnTo>
                    <a:pt x="366" y="1004"/>
                  </a:lnTo>
                  <a:lnTo>
                    <a:pt x="358" y="1000"/>
                  </a:lnTo>
                  <a:lnTo>
                    <a:pt x="352" y="994"/>
                  </a:lnTo>
                  <a:lnTo>
                    <a:pt x="346" y="988"/>
                  </a:lnTo>
                  <a:lnTo>
                    <a:pt x="342" y="980"/>
                  </a:lnTo>
                  <a:lnTo>
                    <a:pt x="340" y="972"/>
                  </a:lnTo>
                  <a:lnTo>
                    <a:pt x="338" y="964"/>
                  </a:lnTo>
                  <a:lnTo>
                    <a:pt x="338" y="964"/>
                  </a:lnTo>
                  <a:lnTo>
                    <a:pt x="340" y="954"/>
                  </a:lnTo>
                  <a:lnTo>
                    <a:pt x="342" y="946"/>
                  </a:lnTo>
                  <a:lnTo>
                    <a:pt x="346" y="938"/>
                  </a:lnTo>
                  <a:lnTo>
                    <a:pt x="352" y="932"/>
                  </a:lnTo>
                  <a:lnTo>
                    <a:pt x="358" y="926"/>
                  </a:lnTo>
                  <a:lnTo>
                    <a:pt x="366" y="922"/>
                  </a:lnTo>
                  <a:lnTo>
                    <a:pt x="374" y="920"/>
                  </a:lnTo>
                  <a:lnTo>
                    <a:pt x="382" y="918"/>
                  </a:lnTo>
                  <a:lnTo>
                    <a:pt x="382" y="918"/>
                  </a:lnTo>
                  <a:close/>
                  <a:moveTo>
                    <a:pt x="536" y="1528"/>
                  </a:moveTo>
                  <a:lnTo>
                    <a:pt x="536" y="1508"/>
                  </a:lnTo>
                  <a:lnTo>
                    <a:pt x="230" y="1508"/>
                  </a:lnTo>
                  <a:lnTo>
                    <a:pt x="230" y="1528"/>
                  </a:lnTo>
                  <a:lnTo>
                    <a:pt x="94" y="1528"/>
                  </a:lnTo>
                  <a:lnTo>
                    <a:pt x="94" y="1508"/>
                  </a:lnTo>
                  <a:lnTo>
                    <a:pt x="16" y="1508"/>
                  </a:lnTo>
                  <a:lnTo>
                    <a:pt x="16" y="1508"/>
                  </a:lnTo>
                  <a:lnTo>
                    <a:pt x="10" y="1508"/>
                  </a:lnTo>
                  <a:lnTo>
                    <a:pt x="4" y="1504"/>
                  </a:lnTo>
                  <a:lnTo>
                    <a:pt x="2" y="1498"/>
                  </a:lnTo>
                  <a:lnTo>
                    <a:pt x="0" y="1492"/>
                  </a:lnTo>
                  <a:lnTo>
                    <a:pt x="0" y="38"/>
                  </a:lnTo>
                  <a:lnTo>
                    <a:pt x="0" y="38"/>
                  </a:lnTo>
                  <a:lnTo>
                    <a:pt x="2" y="32"/>
                  </a:lnTo>
                  <a:lnTo>
                    <a:pt x="4" y="26"/>
                  </a:lnTo>
                  <a:lnTo>
                    <a:pt x="10" y="22"/>
                  </a:lnTo>
                  <a:lnTo>
                    <a:pt x="16" y="22"/>
                  </a:lnTo>
                  <a:lnTo>
                    <a:pt x="90" y="22"/>
                  </a:lnTo>
                  <a:lnTo>
                    <a:pt x="108" y="0"/>
                  </a:lnTo>
                  <a:lnTo>
                    <a:pt x="658" y="0"/>
                  </a:lnTo>
                  <a:lnTo>
                    <a:pt x="676" y="22"/>
                  </a:lnTo>
                  <a:lnTo>
                    <a:pt x="750" y="22"/>
                  </a:lnTo>
                  <a:lnTo>
                    <a:pt x="750" y="22"/>
                  </a:lnTo>
                  <a:lnTo>
                    <a:pt x="756" y="22"/>
                  </a:lnTo>
                  <a:lnTo>
                    <a:pt x="762" y="26"/>
                  </a:lnTo>
                  <a:lnTo>
                    <a:pt x="764" y="32"/>
                  </a:lnTo>
                  <a:lnTo>
                    <a:pt x="766" y="38"/>
                  </a:lnTo>
                  <a:lnTo>
                    <a:pt x="766" y="1492"/>
                  </a:lnTo>
                  <a:lnTo>
                    <a:pt x="766" y="1492"/>
                  </a:lnTo>
                  <a:lnTo>
                    <a:pt x="764" y="1498"/>
                  </a:lnTo>
                  <a:lnTo>
                    <a:pt x="762" y="1504"/>
                  </a:lnTo>
                  <a:lnTo>
                    <a:pt x="756" y="1508"/>
                  </a:lnTo>
                  <a:lnTo>
                    <a:pt x="750" y="1508"/>
                  </a:lnTo>
                  <a:lnTo>
                    <a:pt x="672" y="1508"/>
                  </a:lnTo>
                  <a:lnTo>
                    <a:pt x="672" y="1528"/>
                  </a:lnTo>
                  <a:lnTo>
                    <a:pt x="536" y="1528"/>
                  </a:lnTo>
                  <a:close/>
                  <a:moveTo>
                    <a:pt x="118" y="304"/>
                  </a:moveTo>
                  <a:lnTo>
                    <a:pt x="648" y="304"/>
                  </a:lnTo>
                  <a:lnTo>
                    <a:pt x="648" y="156"/>
                  </a:lnTo>
                  <a:lnTo>
                    <a:pt x="118" y="156"/>
                  </a:lnTo>
                  <a:lnTo>
                    <a:pt x="118" y="304"/>
                  </a:lnTo>
                  <a:close/>
                  <a:moveTo>
                    <a:pt x="118" y="496"/>
                  </a:moveTo>
                  <a:lnTo>
                    <a:pt x="648" y="496"/>
                  </a:lnTo>
                  <a:lnTo>
                    <a:pt x="648" y="348"/>
                  </a:lnTo>
                  <a:lnTo>
                    <a:pt x="118" y="348"/>
                  </a:lnTo>
                  <a:lnTo>
                    <a:pt x="118" y="496"/>
                  </a:lnTo>
                  <a:close/>
                  <a:moveTo>
                    <a:pt x="118" y="688"/>
                  </a:moveTo>
                  <a:lnTo>
                    <a:pt x="648" y="688"/>
                  </a:lnTo>
                  <a:lnTo>
                    <a:pt x="648" y="540"/>
                  </a:lnTo>
                  <a:lnTo>
                    <a:pt x="118" y="540"/>
                  </a:lnTo>
                  <a:lnTo>
                    <a:pt x="118" y="688"/>
                  </a:lnTo>
                  <a:close/>
                  <a:moveTo>
                    <a:pt x="382" y="880"/>
                  </a:moveTo>
                  <a:lnTo>
                    <a:pt x="382" y="880"/>
                  </a:lnTo>
                  <a:lnTo>
                    <a:pt x="366" y="882"/>
                  </a:lnTo>
                  <a:lnTo>
                    <a:pt x="350" y="886"/>
                  </a:lnTo>
                  <a:lnTo>
                    <a:pt x="336" y="894"/>
                  </a:lnTo>
                  <a:lnTo>
                    <a:pt x="324" y="904"/>
                  </a:lnTo>
                  <a:lnTo>
                    <a:pt x="314" y="916"/>
                  </a:lnTo>
                  <a:lnTo>
                    <a:pt x="306" y="930"/>
                  </a:lnTo>
                  <a:lnTo>
                    <a:pt x="302" y="946"/>
                  </a:lnTo>
                  <a:lnTo>
                    <a:pt x="300" y="964"/>
                  </a:lnTo>
                  <a:lnTo>
                    <a:pt x="300" y="964"/>
                  </a:lnTo>
                  <a:lnTo>
                    <a:pt x="302" y="980"/>
                  </a:lnTo>
                  <a:lnTo>
                    <a:pt x="306" y="996"/>
                  </a:lnTo>
                  <a:lnTo>
                    <a:pt x="314" y="1010"/>
                  </a:lnTo>
                  <a:lnTo>
                    <a:pt x="324" y="1022"/>
                  </a:lnTo>
                  <a:lnTo>
                    <a:pt x="336" y="1032"/>
                  </a:lnTo>
                  <a:lnTo>
                    <a:pt x="350" y="1040"/>
                  </a:lnTo>
                  <a:lnTo>
                    <a:pt x="366" y="1044"/>
                  </a:lnTo>
                  <a:lnTo>
                    <a:pt x="382" y="1046"/>
                  </a:lnTo>
                  <a:lnTo>
                    <a:pt x="382" y="1046"/>
                  </a:lnTo>
                  <a:lnTo>
                    <a:pt x="400" y="1044"/>
                  </a:lnTo>
                  <a:lnTo>
                    <a:pt x="416" y="1040"/>
                  </a:lnTo>
                  <a:lnTo>
                    <a:pt x="430" y="1032"/>
                  </a:lnTo>
                  <a:lnTo>
                    <a:pt x="442" y="1022"/>
                  </a:lnTo>
                  <a:lnTo>
                    <a:pt x="452" y="1010"/>
                  </a:lnTo>
                  <a:lnTo>
                    <a:pt x="460" y="996"/>
                  </a:lnTo>
                  <a:lnTo>
                    <a:pt x="464" y="980"/>
                  </a:lnTo>
                  <a:lnTo>
                    <a:pt x="466" y="964"/>
                  </a:lnTo>
                  <a:lnTo>
                    <a:pt x="466" y="964"/>
                  </a:lnTo>
                  <a:lnTo>
                    <a:pt x="464" y="946"/>
                  </a:lnTo>
                  <a:lnTo>
                    <a:pt x="460" y="930"/>
                  </a:lnTo>
                  <a:lnTo>
                    <a:pt x="452" y="916"/>
                  </a:lnTo>
                  <a:lnTo>
                    <a:pt x="442" y="904"/>
                  </a:lnTo>
                  <a:lnTo>
                    <a:pt x="430" y="894"/>
                  </a:lnTo>
                  <a:lnTo>
                    <a:pt x="416" y="886"/>
                  </a:lnTo>
                  <a:lnTo>
                    <a:pt x="400" y="882"/>
                  </a:lnTo>
                  <a:lnTo>
                    <a:pt x="382" y="880"/>
                  </a:lnTo>
                  <a:lnTo>
                    <a:pt x="382" y="880"/>
                  </a:lnTo>
                  <a:close/>
                  <a:moveTo>
                    <a:pt x="648" y="1362"/>
                  </a:moveTo>
                  <a:lnTo>
                    <a:pt x="648" y="984"/>
                  </a:lnTo>
                  <a:lnTo>
                    <a:pt x="648" y="984"/>
                  </a:lnTo>
                  <a:lnTo>
                    <a:pt x="624" y="1014"/>
                  </a:lnTo>
                  <a:lnTo>
                    <a:pt x="596" y="1040"/>
                  </a:lnTo>
                  <a:lnTo>
                    <a:pt x="566" y="1064"/>
                  </a:lnTo>
                  <a:lnTo>
                    <a:pt x="534" y="1084"/>
                  </a:lnTo>
                  <a:lnTo>
                    <a:pt x="498" y="1098"/>
                  </a:lnTo>
                  <a:lnTo>
                    <a:pt x="462" y="1110"/>
                  </a:lnTo>
                  <a:lnTo>
                    <a:pt x="442" y="1114"/>
                  </a:lnTo>
                  <a:lnTo>
                    <a:pt x="424" y="1118"/>
                  </a:lnTo>
                  <a:lnTo>
                    <a:pt x="404" y="1120"/>
                  </a:lnTo>
                  <a:lnTo>
                    <a:pt x="382" y="1120"/>
                  </a:lnTo>
                  <a:lnTo>
                    <a:pt x="382" y="1120"/>
                  </a:lnTo>
                  <a:lnTo>
                    <a:pt x="362" y="1120"/>
                  </a:lnTo>
                  <a:lnTo>
                    <a:pt x="342" y="1118"/>
                  </a:lnTo>
                  <a:lnTo>
                    <a:pt x="324" y="1114"/>
                  </a:lnTo>
                  <a:lnTo>
                    <a:pt x="304" y="1110"/>
                  </a:lnTo>
                  <a:lnTo>
                    <a:pt x="268" y="1098"/>
                  </a:lnTo>
                  <a:lnTo>
                    <a:pt x="232" y="1084"/>
                  </a:lnTo>
                  <a:lnTo>
                    <a:pt x="200" y="1064"/>
                  </a:lnTo>
                  <a:lnTo>
                    <a:pt x="170" y="1040"/>
                  </a:lnTo>
                  <a:lnTo>
                    <a:pt x="142" y="1014"/>
                  </a:lnTo>
                  <a:lnTo>
                    <a:pt x="118" y="984"/>
                  </a:lnTo>
                  <a:lnTo>
                    <a:pt x="118" y="1362"/>
                  </a:lnTo>
                  <a:lnTo>
                    <a:pt x="648" y="1362"/>
                  </a:lnTo>
                  <a:close/>
                  <a:moveTo>
                    <a:pt x="648" y="1362"/>
                  </a:moveTo>
                  <a:lnTo>
                    <a:pt x="648" y="136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150" name="Group 149"/>
          <p:cNvGrpSpPr/>
          <p:nvPr/>
        </p:nvGrpSpPr>
        <p:grpSpPr>
          <a:xfrm>
            <a:off x="5649490" y="4779820"/>
            <a:ext cx="697410" cy="697410"/>
            <a:chOff x="3181279" y="3736285"/>
            <a:chExt cx="909814" cy="909814"/>
          </a:xfrm>
        </p:grpSpPr>
        <p:sp>
          <p:nvSpPr>
            <p:cNvPr id="151" name="Oval 150"/>
            <p:cNvSpPr/>
            <p:nvPr/>
          </p:nvSpPr>
          <p:spPr bwMode="gray">
            <a:xfrm>
              <a:off x="3181279" y="3736285"/>
              <a:ext cx="909814" cy="909814"/>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
          <p:nvSpPr>
            <p:cNvPr id="152" name="Freeform 284"/>
            <p:cNvSpPr>
              <a:spLocks noEditPoints="1"/>
            </p:cNvSpPr>
            <p:nvPr/>
          </p:nvSpPr>
          <p:spPr bwMode="auto">
            <a:xfrm>
              <a:off x="3504874" y="3929254"/>
              <a:ext cx="262625" cy="523876"/>
            </a:xfrm>
            <a:custGeom>
              <a:avLst/>
              <a:gdLst>
                <a:gd name="T0" fmla="*/ 392 w 766"/>
                <a:gd name="T1" fmla="*/ 920 h 1528"/>
                <a:gd name="T2" fmla="*/ 414 w 766"/>
                <a:gd name="T3" fmla="*/ 932 h 1528"/>
                <a:gd name="T4" fmla="*/ 426 w 766"/>
                <a:gd name="T5" fmla="*/ 954 h 1528"/>
                <a:gd name="T6" fmla="*/ 426 w 766"/>
                <a:gd name="T7" fmla="*/ 972 h 1528"/>
                <a:gd name="T8" fmla="*/ 414 w 766"/>
                <a:gd name="T9" fmla="*/ 994 h 1528"/>
                <a:gd name="T10" fmla="*/ 392 w 766"/>
                <a:gd name="T11" fmla="*/ 1008 h 1528"/>
                <a:gd name="T12" fmla="*/ 374 w 766"/>
                <a:gd name="T13" fmla="*/ 1008 h 1528"/>
                <a:gd name="T14" fmla="*/ 352 w 766"/>
                <a:gd name="T15" fmla="*/ 994 h 1528"/>
                <a:gd name="T16" fmla="*/ 340 w 766"/>
                <a:gd name="T17" fmla="*/ 972 h 1528"/>
                <a:gd name="T18" fmla="*/ 340 w 766"/>
                <a:gd name="T19" fmla="*/ 954 h 1528"/>
                <a:gd name="T20" fmla="*/ 352 w 766"/>
                <a:gd name="T21" fmla="*/ 932 h 1528"/>
                <a:gd name="T22" fmla="*/ 374 w 766"/>
                <a:gd name="T23" fmla="*/ 920 h 1528"/>
                <a:gd name="T24" fmla="*/ 536 w 766"/>
                <a:gd name="T25" fmla="*/ 1528 h 1528"/>
                <a:gd name="T26" fmla="*/ 230 w 766"/>
                <a:gd name="T27" fmla="*/ 1528 h 1528"/>
                <a:gd name="T28" fmla="*/ 16 w 766"/>
                <a:gd name="T29" fmla="*/ 1508 h 1528"/>
                <a:gd name="T30" fmla="*/ 4 w 766"/>
                <a:gd name="T31" fmla="*/ 1504 h 1528"/>
                <a:gd name="T32" fmla="*/ 0 w 766"/>
                <a:gd name="T33" fmla="*/ 38 h 1528"/>
                <a:gd name="T34" fmla="*/ 4 w 766"/>
                <a:gd name="T35" fmla="*/ 26 h 1528"/>
                <a:gd name="T36" fmla="*/ 90 w 766"/>
                <a:gd name="T37" fmla="*/ 22 h 1528"/>
                <a:gd name="T38" fmla="*/ 676 w 766"/>
                <a:gd name="T39" fmla="*/ 22 h 1528"/>
                <a:gd name="T40" fmla="*/ 756 w 766"/>
                <a:gd name="T41" fmla="*/ 22 h 1528"/>
                <a:gd name="T42" fmla="*/ 766 w 766"/>
                <a:gd name="T43" fmla="*/ 38 h 1528"/>
                <a:gd name="T44" fmla="*/ 764 w 766"/>
                <a:gd name="T45" fmla="*/ 1498 h 1528"/>
                <a:gd name="T46" fmla="*/ 750 w 766"/>
                <a:gd name="T47" fmla="*/ 1508 h 1528"/>
                <a:gd name="T48" fmla="*/ 536 w 766"/>
                <a:gd name="T49" fmla="*/ 1528 h 1528"/>
                <a:gd name="T50" fmla="*/ 648 w 766"/>
                <a:gd name="T51" fmla="*/ 156 h 1528"/>
                <a:gd name="T52" fmla="*/ 118 w 766"/>
                <a:gd name="T53" fmla="*/ 496 h 1528"/>
                <a:gd name="T54" fmla="*/ 118 w 766"/>
                <a:gd name="T55" fmla="*/ 348 h 1528"/>
                <a:gd name="T56" fmla="*/ 648 w 766"/>
                <a:gd name="T57" fmla="*/ 688 h 1528"/>
                <a:gd name="T58" fmla="*/ 118 w 766"/>
                <a:gd name="T59" fmla="*/ 688 h 1528"/>
                <a:gd name="T60" fmla="*/ 366 w 766"/>
                <a:gd name="T61" fmla="*/ 882 h 1528"/>
                <a:gd name="T62" fmla="*/ 324 w 766"/>
                <a:gd name="T63" fmla="*/ 904 h 1528"/>
                <a:gd name="T64" fmla="*/ 302 w 766"/>
                <a:gd name="T65" fmla="*/ 946 h 1528"/>
                <a:gd name="T66" fmla="*/ 302 w 766"/>
                <a:gd name="T67" fmla="*/ 980 h 1528"/>
                <a:gd name="T68" fmla="*/ 324 w 766"/>
                <a:gd name="T69" fmla="*/ 1022 h 1528"/>
                <a:gd name="T70" fmla="*/ 366 w 766"/>
                <a:gd name="T71" fmla="*/ 1044 h 1528"/>
                <a:gd name="T72" fmla="*/ 400 w 766"/>
                <a:gd name="T73" fmla="*/ 1044 h 1528"/>
                <a:gd name="T74" fmla="*/ 442 w 766"/>
                <a:gd name="T75" fmla="*/ 1022 h 1528"/>
                <a:gd name="T76" fmla="*/ 464 w 766"/>
                <a:gd name="T77" fmla="*/ 980 h 1528"/>
                <a:gd name="T78" fmla="*/ 464 w 766"/>
                <a:gd name="T79" fmla="*/ 946 h 1528"/>
                <a:gd name="T80" fmla="*/ 442 w 766"/>
                <a:gd name="T81" fmla="*/ 904 h 1528"/>
                <a:gd name="T82" fmla="*/ 400 w 766"/>
                <a:gd name="T83" fmla="*/ 882 h 1528"/>
                <a:gd name="T84" fmla="*/ 648 w 766"/>
                <a:gd name="T85" fmla="*/ 1362 h 1528"/>
                <a:gd name="T86" fmla="*/ 624 w 766"/>
                <a:gd name="T87" fmla="*/ 1014 h 1528"/>
                <a:gd name="T88" fmla="*/ 534 w 766"/>
                <a:gd name="T89" fmla="*/ 1084 h 1528"/>
                <a:gd name="T90" fmla="*/ 442 w 766"/>
                <a:gd name="T91" fmla="*/ 1114 h 1528"/>
                <a:gd name="T92" fmla="*/ 382 w 766"/>
                <a:gd name="T93" fmla="*/ 1120 h 1528"/>
                <a:gd name="T94" fmla="*/ 342 w 766"/>
                <a:gd name="T95" fmla="*/ 1118 h 1528"/>
                <a:gd name="T96" fmla="*/ 268 w 766"/>
                <a:gd name="T97" fmla="*/ 1098 h 1528"/>
                <a:gd name="T98" fmla="*/ 170 w 766"/>
                <a:gd name="T99" fmla="*/ 1040 h 1528"/>
                <a:gd name="T100" fmla="*/ 118 w 766"/>
                <a:gd name="T101" fmla="*/ 1362 h 1528"/>
                <a:gd name="T102" fmla="*/ 648 w 766"/>
                <a:gd name="T103" fmla="*/ 1362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66" h="1528">
                  <a:moveTo>
                    <a:pt x="382" y="918"/>
                  </a:moveTo>
                  <a:lnTo>
                    <a:pt x="382" y="918"/>
                  </a:lnTo>
                  <a:lnTo>
                    <a:pt x="392" y="920"/>
                  </a:lnTo>
                  <a:lnTo>
                    <a:pt x="400" y="922"/>
                  </a:lnTo>
                  <a:lnTo>
                    <a:pt x="408" y="926"/>
                  </a:lnTo>
                  <a:lnTo>
                    <a:pt x="414" y="932"/>
                  </a:lnTo>
                  <a:lnTo>
                    <a:pt x="420" y="938"/>
                  </a:lnTo>
                  <a:lnTo>
                    <a:pt x="424" y="946"/>
                  </a:lnTo>
                  <a:lnTo>
                    <a:pt x="426" y="954"/>
                  </a:lnTo>
                  <a:lnTo>
                    <a:pt x="428" y="964"/>
                  </a:lnTo>
                  <a:lnTo>
                    <a:pt x="428" y="964"/>
                  </a:lnTo>
                  <a:lnTo>
                    <a:pt x="426" y="972"/>
                  </a:lnTo>
                  <a:lnTo>
                    <a:pt x="424" y="980"/>
                  </a:lnTo>
                  <a:lnTo>
                    <a:pt x="420" y="988"/>
                  </a:lnTo>
                  <a:lnTo>
                    <a:pt x="414" y="994"/>
                  </a:lnTo>
                  <a:lnTo>
                    <a:pt x="408" y="1000"/>
                  </a:lnTo>
                  <a:lnTo>
                    <a:pt x="400" y="1004"/>
                  </a:lnTo>
                  <a:lnTo>
                    <a:pt x="392" y="1008"/>
                  </a:lnTo>
                  <a:lnTo>
                    <a:pt x="382" y="1008"/>
                  </a:lnTo>
                  <a:lnTo>
                    <a:pt x="382" y="1008"/>
                  </a:lnTo>
                  <a:lnTo>
                    <a:pt x="374" y="1008"/>
                  </a:lnTo>
                  <a:lnTo>
                    <a:pt x="366" y="1004"/>
                  </a:lnTo>
                  <a:lnTo>
                    <a:pt x="358" y="1000"/>
                  </a:lnTo>
                  <a:lnTo>
                    <a:pt x="352" y="994"/>
                  </a:lnTo>
                  <a:lnTo>
                    <a:pt x="346" y="988"/>
                  </a:lnTo>
                  <a:lnTo>
                    <a:pt x="342" y="980"/>
                  </a:lnTo>
                  <a:lnTo>
                    <a:pt x="340" y="972"/>
                  </a:lnTo>
                  <a:lnTo>
                    <a:pt x="338" y="964"/>
                  </a:lnTo>
                  <a:lnTo>
                    <a:pt x="338" y="964"/>
                  </a:lnTo>
                  <a:lnTo>
                    <a:pt x="340" y="954"/>
                  </a:lnTo>
                  <a:lnTo>
                    <a:pt x="342" y="946"/>
                  </a:lnTo>
                  <a:lnTo>
                    <a:pt x="346" y="938"/>
                  </a:lnTo>
                  <a:lnTo>
                    <a:pt x="352" y="932"/>
                  </a:lnTo>
                  <a:lnTo>
                    <a:pt x="358" y="926"/>
                  </a:lnTo>
                  <a:lnTo>
                    <a:pt x="366" y="922"/>
                  </a:lnTo>
                  <a:lnTo>
                    <a:pt x="374" y="920"/>
                  </a:lnTo>
                  <a:lnTo>
                    <a:pt x="382" y="918"/>
                  </a:lnTo>
                  <a:lnTo>
                    <a:pt x="382" y="918"/>
                  </a:lnTo>
                  <a:close/>
                  <a:moveTo>
                    <a:pt x="536" y="1528"/>
                  </a:moveTo>
                  <a:lnTo>
                    <a:pt x="536" y="1508"/>
                  </a:lnTo>
                  <a:lnTo>
                    <a:pt x="230" y="1508"/>
                  </a:lnTo>
                  <a:lnTo>
                    <a:pt x="230" y="1528"/>
                  </a:lnTo>
                  <a:lnTo>
                    <a:pt x="94" y="1528"/>
                  </a:lnTo>
                  <a:lnTo>
                    <a:pt x="94" y="1508"/>
                  </a:lnTo>
                  <a:lnTo>
                    <a:pt x="16" y="1508"/>
                  </a:lnTo>
                  <a:lnTo>
                    <a:pt x="16" y="1508"/>
                  </a:lnTo>
                  <a:lnTo>
                    <a:pt x="10" y="1508"/>
                  </a:lnTo>
                  <a:lnTo>
                    <a:pt x="4" y="1504"/>
                  </a:lnTo>
                  <a:lnTo>
                    <a:pt x="2" y="1498"/>
                  </a:lnTo>
                  <a:lnTo>
                    <a:pt x="0" y="1492"/>
                  </a:lnTo>
                  <a:lnTo>
                    <a:pt x="0" y="38"/>
                  </a:lnTo>
                  <a:lnTo>
                    <a:pt x="0" y="38"/>
                  </a:lnTo>
                  <a:lnTo>
                    <a:pt x="2" y="32"/>
                  </a:lnTo>
                  <a:lnTo>
                    <a:pt x="4" y="26"/>
                  </a:lnTo>
                  <a:lnTo>
                    <a:pt x="10" y="22"/>
                  </a:lnTo>
                  <a:lnTo>
                    <a:pt x="16" y="22"/>
                  </a:lnTo>
                  <a:lnTo>
                    <a:pt x="90" y="22"/>
                  </a:lnTo>
                  <a:lnTo>
                    <a:pt x="108" y="0"/>
                  </a:lnTo>
                  <a:lnTo>
                    <a:pt x="658" y="0"/>
                  </a:lnTo>
                  <a:lnTo>
                    <a:pt x="676" y="22"/>
                  </a:lnTo>
                  <a:lnTo>
                    <a:pt x="750" y="22"/>
                  </a:lnTo>
                  <a:lnTo>
                    <a:pt x="750" y="22"/>
                  </a:lnTo>
                  <a:lnTo>
                    <a:pt x="756" y="22"/>
                  </a:lnTo>
                  <a:lnTo>
                    <a:pt x="762" y="26"/>
                  </a:lnTo>
                  <a:lnTo>
                    <a:pt x="764" y="32"/>
                  </a:lnTo>
                  <a:lnTo>
                    <a:pt x="766" y="38"/>
                  </a:lnTo>
                  <a:lnTo>
                    <a:pt x="766" y="1492"/>
                  </a:lnTo>
                  <a:lnTo>
                    <a:pt x="766" y="1492"/>
                  </a:lnTo>
                  <a:lnTo>
                    <a:pt x="764" y="1498"/>
                  </a:lnTo>
                  <a:lnTo>
                    <a:pt x="762" y="1504"/>
                  </a:lnTo>
                  <a:lnTo>
                    <a:pt x="756" y="1508"/>
                  </a:lnTo>
                  <a:lnTo>
                    <a:pt x="750" y="1508"/>
                  </a:lnTo>
                  <a:lnTo>
                    <a:pt x="672" y="1508"/>
                  </a:lnTo>
                  <a:lnTo>
                    <a:pt x="672" y="1528"/>
                  </a:lnTo>
                  <a:lnTo>
                    <a:pt x="536" y="1528"/>
                  </a:lnTo>
                  <a:close/>
                  <a:moveTo>
                    <a:pt x="118" y="304"/>
                  </a:moveTo>
                  <a:lnTo>
                    <a:pt x="648" y="304"/>
                  </a:lnTo>
                  <a:lnTo>
                    <a:pt x="648" y="156"/>
                  </a:lnTo>
                  <a:lnTo>
                    <a:pt x="118" y="156"/>
                  </a:lnTo>
                  <a:lnTo>
                    <a:pt x="118" y="304"/>
                  </a:lnTo>
                  <a:close/>
                  <a:moveTo>
                    <a:pt x="118" y="496"/>
                  </a:moveTo>
                  <a:lnTo>
                    <a:pt x="648" y="496"/>
                  </a:lnTo>
                  <a:lnTo>
                    <a:pt x="648" y="348"/>
                  </a:lnTo>
                  <a:lnTo>
                    <a:pt x="118" y="348"/>
                  </a:lnTo>
                  <a:lnTo>
                    <a:pt x="118" y="496"/>
                  </a:lnTo>
                  <a:close/>
                  <a:moveTo>
                    <a:pt x="118" y="688"/>
                  </a:moveTo>
                  <a:lnTo>
                    <a:pt x="648" y="688"/>
                  </a:lnTo>
                  <a:lnTo>
                    <a:pt x="648" y="540"/>
                  </a:lnTo>
                  <a:lnTo>
                    <a:pt x="118" y="540"/>
                  </a:lnTo>
                  <a:lnTo>
                    <a:pt x="118" y="688"/>
                  </a:lnTo>
                  <a:close/>
                  <a:moveTo>
                    <a:pt x="382" y="880"/>
                  </a:moveTo>
                  <a:lnTo>
                    <a:pt x="382" y="880"/>
                  </a:lnTo>
                  <a:lnTo>
                    <a:pt x="366" y="882"/>
                  </a:lnTo>
                  <a:lnTo>
                    <a:pt x="350" y="886"/>
                  </a:lnTo>
                  <a:lnTo>
                    <a:pt x="336" y="894"/>
                  </a:lnTo>
                  <a:lnTo>
                    <a:pt x="324" y="904"/>
                  </a:lnTo>
                  <a:lnTo>
                    <a:pt x="314" y="916"/>
                  </a:lnTo>
                  <a:lnTo>
                    <a:pt x="306" y="930"/>
                  </a:lnTo>
                  <a:lnTo>
                    <a:pt x="302" y="946"/>
                  </a:lnTo>
                  <a:lnTo>
                    <a:pt x="300" y="964"/>
                  </a:lnTo>
                  <a:lnTo>
                    <a:pt x="300" y="964"/>
                  </a:lnTo>
                  <a:lnTo>
                    <a:pt x="302" y="980"/>
                  </a:lnTo>
                  <a:lnTo>
                    <a:pt x="306" y="996"/>
                  </a:lnTo>
                  <a:lnTo>
                    <a:pt x="314" y="1010"/>
                  </a:lnTo>
                  <a:lnTo>
                    <a:pt x="324" y="1022"/>
                  </a:lnTo>
                  <a:lnTo>
                    <a:pt x="336" y="1032"/>
                  </a:lnTo>
                  <a:lnTo>
                    <a:pt x="350" y="1040"/>
                  </a:lnTo>
                  <a:lnTo>
                    <a:pt x="366" y="1044"/>
                  </a:lnTo>
                  <a:lnTo>
                    <a:pt x="382" y="1046"/>
                  </a:lnTo>
                  <a:lnTo>
                    <a:pt x="382" y="1046"/>
                  </a:lnTo>
                  <a:lnTo>
                    <a:pt x="400" y="1044"/>
                  </a:lnTo>
                  <a:lnTo>
                    <a:pt x="416" y="1040"/>
                  </a:lnTo>
                  <a:lnTo>
                    <a:pt x="430" y="1032"/>
                  </a:lnTo>
                  <a:lnTo>
                    <a:pt x="442" y="1022"/>
                  </a:lnTo>
                  <a:lnTo>
                    <a:pt x="452" y="1010"/>
                  </a:lnTo>
                  <a:lnTo>
                    <a:pt x="460" y="996"/>
                  </a:lnTo>
                  <a:lnTo>
                    <a:pt x="464" y="980"/>
                  </a:lnTo>
                  <a:lnTo>
                    <a:pt x="466" y="964"/>
                  </a:lnTo>
                  <a:lnTo>
                    <a:pt x="466" y="964"/>
                  </a:lnTo>
                  <a:lnTo>
                    <a:pt x="464" y="946"/>
                  </a:lnTo>
                  <a:lnTo>
                    <a:pt x="460" y="930"/>
                  </a:lnTo>
                  <a:lnTo>
                    <a:pt x="452" y="916"/>
                  </a:lnTo>
                  <a:lnTo>
                    <a:pt x="442" y="904"/>
                  </a:lnTo>
                  <a:lnTo>
                    <a:pt x="430" y="894"/>
                  </a:lnTo>
                  <a:lnTo>
                    <a:pt x="416" y="886"/>
                  </a:lnTo>
                  <a:lnTo>
                    <a:pt x="400" y="882"/>
                  </a:lnTo>
                  <a:lnTo>
                    <a:pt x="382" y="880"/>
                  </a:lnTo>
                  <a:lnTo>
                    <a:pt x="382" y="880"/>
                  </a:lnTo>
                  <a:close/>
                  <a:moveTo>
                    <a:pt x="648" y="1362"/>
                  </a:moveTo>
                  <a:lnTo>
                    <a:pt x="648" y="984"/>
                  </a:lnTo>
                  <a:lnTo>
                    <a:pt x="648" y="984"/>
                  </a:lnTo>
                  <a:lnTo>
                    <a:pt x="624" y="1014"/>
                  </a:lnTo>
                  <a:lnTo>
                    <a:pt x="596" y="1040"/>
                  </a:lnTo>
                  <a:lnTo>
                    <a:pt x="566" y="1064"/>
                  </a:lnTo>
                  <a:lnTo>
                    <a:pt x="534" y="1084"/>
                  </a:lnTo>
                  <a:lnTo>
                    <a:pt x="498" y="1098"/>
                  </a:lnTo>
                  <a:lnTo>
                    <a:pt x="462" y="1110"/>
                  </a:lnTo>
                  <a:lnTo>
                    <a:pt x="442" y="1114"/>
                  </a:lnTo>
                  <a:lnTo>
                    <a:pt x="424" y="1118"/>
                  </a:lnTo>
                  <a:lnTo>
                    <a:pt x="404" y="1120"/>
                  </a:lnTo>
                  <a:lnTo>
                    <a:pt x="382" y="1120"/>
                  </a:lnTo>
                  <a:lnTo>
                    <a:pt x="382" y="1120"/>
                  </a:lnTo>
                  <a:lnTo>
                    <a:pt x="362" y="1120"/>
                  </a:lnTo>
                  <a:lnTo>
                    <a:pt x="342" y="1118"/>
                  </a:lnTo>
                  <a:lnTo>
                    <a:pt x="324" y="1114"/>
                  </a:lnTo>
                  <a:lnTo>
                    <a:pt x="304" y="1110"/>
                  </a:lnTo>
                  <a:lnTo>
                    <a:pt x="268" y="1098"/>
                  </a:lnTo>
                  <a:lnTo>
                    <a:pt x="232" y="1084"/>
                  </a:lnTo>
                  <a:lnTo>
                    <a:pt x="200" y="1064"/>
                  </a:lnTo>
                  <a:lnTo>
                    <a:pt x="170" y="1040"/>
                  </a:lnTo>
                  <a:lnTo>
                    <a:pt x="142" y="1014"/>
                  </a:lnTo>
                  <a:lnTo>
                    <a:pt x="118" y="984"/>
                  </a:lnTo>
                  <a:lnTo>
                    <a:pt x="118" y="1362"/>
                  </a:lnTo>
                  <a:lnTo>
                    <a:pt x="648" y="1362"/>
                  </a:lnTo>
                  <a:close/>
                  <a:moveTo>
                    <a:pt x="648" y="1362"/>
                  </a:moveTo>
                  <a:lnTo>
                    <a:pt x="648" y="136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153" name="Group 152"/>
          <p:cNvGrpSpPr/>
          <p:nvPr/>
        </p:nvGrpSpPr>
        <p:grpSpPr>
          <a:xfrm>
            <a:off x="4266210" y="4782390"/>
            <a:ext cx="694840" cy="694840"/>
            <a:chOff x="9296400" y="3739032"/>
            <a:chExt cx="619125" cy="619125"/>
          </a:xfrm>
        </p:grpSpPr>
        <p:sp>
          <p:nvSpPr>
            <p:cNvPr id="154" name="Oval 153"/>
            <p:cNvSpPr/>
            <p:nvPr/>
          </p:nvSpPr>
          <p:spPr bwMode="gray">
            <a:xfrm>
              <a:off x="9296400" y="3739032"/>
              <a:ext cx="619125" cy="619125"/>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grpSp>
          <p:nvGrpSpPr>
            <p:cNvPr id="155" name="Group 154"/>
            <p:cNvGrpSpPr/>
            <p:nvPr/>
          </p:nvGrpSpPr>
          <p:grpSpPr>
            <a:xfrm>
              <a:off x="9462293" y="3933501"/>
              <a:ext cx="287338" cy="230187"/>
              <a:chOff x="4329113" y="846138"/>
              <a:chExt cx="287338" cy="230187"/>
            </a:xfrm>
            <a:solidFill>
              <a:schemeClr val="bg1"/>
            </a:solidFill>
          </p:grpSpPr>
          <p:sp>
            <p:nvSpPr>
              <p:cNvPr id="156" name="Freeform 1456"/>
              <p:cNvSpPr>
                <a:spLocks/>
              </p:cNvSpPr>
              <p:nvPr/>
            </p:nvSpPr>
            <p:spPr bwMode="auto">
              <a:xfrm>
                <a:off x="4329113" y="1028700"/>
                <a:ext cx="287338" cy="47625"/>
              </a:xfrm>
              <a:custGeom>
                <a:avLst/>
                <a:gdLst>
                  <a:gd name="T0" fmla="*/ 527 w 905"/>
                  <a:gd name="T1" fmla="*/ 0 h 151"/>
                  <a:gd name="T2" fmla="*/ 522 w 905"/>
                  <a:gd name="T3" fmla="*/ 1 h 151"/>
                  <a:gd name="T4" fmla="*/ 517 w 905"/>
                  <a:gd name="T5" fmla="*/ 5 h 151"/>
                  <a:gd name="T6" fmla="*/ 514 w 905"/>
                  <a:gd name="T7" fmla="*/ 9 h 151"/>
                  <a:gd name="T8" fmla="*/ 513 w 905"/>
                  <a:gd name="T9" fmla="*/ 15 h 151"/>
                  <a:gd name="T10" fmla="*/ 392 w 905"/>
                  <a:gd name="T11" fmla="*/ 30 h 151"/>
                  <a:gd name="T12" fmla="*/ 391 w 905"/>
                  <a:gd name="T13" fmla="*/ 11 h 151"/>
                  <a:gd name="T14" fmla="*/ 389 w 905"/>
                  <a:gd name="T15" fmla="*/ 7 h 151"/>
                  <a:gd name="T16" fmla="*/ 386 w 905"/>
                  <a:gd name="T17" fmla="*/ 3 h 151"/>
                  <a:gd name="T18" fmla="*/ 380 w 905"/>
                  <a:gd name="T19" fmla="*/ 0 h 151"/>
                  <a:gd name="T20" fmla="*/ 15 w 905"/>
                  <a:gd name="T21" fmla="*/ 0 h 151"/>
                  <a:gd name="T22" fmla="*/ 9 w 905"/>
                  <a:gd name="T23" fmla="*/ 1 h 151"/>
                  <a:gd name="T24" fmla="*/ 4 w 905"/>
                  <a:gd name="T25" fmla="*/ 5 h 151"/>
                  <a:gd name="T26" fmla="*/ 1 w 905"/>
                  <a:gd name="T27" fmla="*/ 9 h 151"/>
                  <a:gd name="T28" fmla="*/ 0 w 905"/>
                  <a:gd name="T29" fmla="*/ 15 h 151"/>
                  <a:gd name="T30" fmla="*/ 0 w 905"/>
                  <a:gd name="T31" fmla="*/ 83 h 151"/>
                  <a:gd name="T32" fmla="*/ 3 w 905"/>
                  <a:gd name="T33" fmla="*/ 98 h 151"/>
                  <a:gd name="T34" fmla="*/ 9 w 905"/>
                  <a:gd name="T35" fmla="*/ 111 h 151"/>
                  <a:gd name="T36" fmla="*/ 16 w 905"/>
                  <a:gd name="T37" fmla="*/ 123 h 151"/>
                  <a:gd name="T38" fmla="*/ 27 w 905"/>
                  <a:gd name="T39" fmla="*/ 133 h 151"/>
                  <a:gd name="T40" fmla="*/ 40 w 905"/>
                  <a:gd name="T41" fmla="*/ 142 h 151"/>
                  <a:gd name="T42" fmla="*/ 53 w 905"/>
                  <a:gd name="T43" fmla="*/ 147 h 151"/>
                  <a:gd name="T44" fmla="*/ 67 w 905"/>
                  <a:gd name="T45" fmla="*/ 151 h 151"/>
                  <a:gd name="T46" fmla="*/ 829 w 905"/>
                  <a:gd name="T47" fmla="*/ 151 h 151"/>
                  <a:gd name="T48" fmla="*/ 845 w 905"/>
                  <a:gd name="T49" fmla="*/ 150 h 151"/>
                  <a:gd name="T50" fmla="*/ 859 w 905"/>
                  <a:gd name="T51" fmla="*/ 145 h 151"/>
                  <a:gd name="T52" fmla="*/ 871 w 905"/>
                  <a:gd name="T53" fmla="*/ 137 h 151"/>
                  <a:gd name="T54" fmla="*/ 882 w 905"/>
                  <a:gd name="T55" fmla="*/ 129 h 151"/>
                  <a:gd name="T56" fmla="*/ 892 w 905"/>
                  <a:gd name="T57" fmla="*/ 118 h 151"/>
                  <a:gd name="T58" fmla="*/ 899 w 905"/>
                  <a:gd name="T59" fmla="*/ 104 h 151"/>
                  <a:gd name="T60" fmla="*/ 903 w 905"/>
                  <a:gd name="T61" fmla="*/ 90 h 151"/>
                  <a:gd name="T62" fmla="*/ 905 w 905"/>
                  <a:gd name="T63" fmla="*/ 76 h 151"/>
                  <a:gd name="T64" fmla="*/ 905 w 905"/>
                  <a:gd name="T65" fmla="*/ 11 h 151"/>
                  <a:gd name="T66" fmla="*/ 902 w 905"/>
                  <a:gd name="T67" fmla="*/ 7 h 151"/>
                  <a:gd name="T68" fmla="*/ 898 w 905"/>
                  <a:gd name="T69" fmla="*/ 3 h 151"/>
                  <a:gd name="T70" fmla="*/ 892 w 905"/>
                  <a:gd name="T7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5" h="151">
                    <a:moveTo>
                      <a:pt x="890" y="0"/>
                    </a:moveTo>
                    <a:lnTo>
                      <a:pt x="527" y="0"/>
                    </a:lnTo>
                    <a:lnTo>
                      <a:pt x="525" y="0"/>
                    </a:lnTo>
                    <a:lnTo>
                      <a:pt x="522" y="1"/>
                    </a:lnTo>
                    <a:lnTo>
                      <a:pt x="520" y="3"/>
                    </a:lnTo>
                    <a:lnTo>
                      <a:pt x="517" y="5"/>
                    </a:lnTo>
                    <a:lnTo>
                      <a:pt x="515" y="7"/>
                    </a:lnTo>
                    <a:lnTo>
                      <a:pt x="514" y="9"/>
                    </a:lnTo>
                    <a:lnTo>
                      <a:pt x="513" y="11"/>
                    </a:lnTo>
                    <a:lnTo>
                      <a:pt x="513" y="15"/>
                    </a:lnTo>
                    <a:lnTo>
                      <a:pt x="513" y="30"/>
                    </a:lnTo>
                    <a:lnTo>
                      <a:pt x="392" y="30"/>
                    </a:lnTo>
                    <a:lnTo>
                      <a:pt x="392" y="15"/>
                    </a:lnTo>
                    <a:lnTo>
                      <a:pt x="391" y="11"/>
                    </a:lnTo>
                    <a:lnTo>
                      <a:pt x="390" y="9"/>
                    </a:lnTo>
                    <a:lnTo>
                      <a:pt x="389" y="7"/>
                    </a:lnTo>
                    <a:lnTo>
                      <a:pt x="388" y="5"/>
                    </a:lnTo>
                    <a:lnTo>
                      <a:pt x="386" y="3"/>
                    </a:lnTo>
                    <a:lnTo>
                      <a:pt x="383" y="1"/>
                    </a:lnTo>
                    <a:lnTo>
                      <a:pt x="380" y="0"/>
                    </a:lnTo>
                    <a:lnTo>
                      <a:pt x="377" y="0"/>
                    </a:lnTo>
                    <a:lnTo>
                      <a:pt x="15" y="0"/>
                    </a:lnTo>
                    <a:lnTo>
                      <a:pt x="12" y="0"/>
                    </a:lnTo>
                    <a:lnTo>
                      <a:pt x="9" y="1"/>
                    </a:lnTo>
                    <a:lnTo>
                      <a:pt x="6" y="3"/>
                    </a:lnTo>
                    <a:lnTo>
                      <a:pt x="4" y="5"/>
                    </a:lnTo>
                    <a:lnTo>
                      <a:pt x="2" y="7"/>
                    </a:lnTo>
                    <a:lnTo>
                      <a:pt x="1" y="9"/>
                    </a:lnTo>
                    <a:lnTo>
                      <a:pt x="0" y="11"/>
                    </a:lnTo>
                    <a:lnTo>
                      <a:pt x="0" y="15"/>
                    </a:lnTo>
                    <a:lnTo>
                      <a:pt x="0" y="76"/>
                    </a:lnTo>
                    <a:lnTo>
                      <a:pt x="0" y="83"/>
                    </a:lnTo>
                    <a:lnTo>
                      <a:pt x="1" y="90"/>
                    </a:lnTo>
                    <a:lnTo>
                      <a:pt x="3" y="98"/>
                    </a:lnTo>
                    <a:lnTo>
                      <a:pt x="5" y="104"/>
                    </a:lnTo>
                    <a:lnTo>
                      <a:pt x="9" y="111"/>
                    </a:lnTo>
                    <a:lnTo>
                      <a:pt x="13" y="118"/>
                    </a:lnTo>
                    <a:lnTo>
                      <a:pt x="16" y="123"/>
                    </a:lnTo>
                    <a:lnTo>
                      <a:pt x="22" y="129"/>
                    </a:lnTo>
                    <a:lnTo>
                      <a:pt x="27" y="133"/>
                    </a:lnTo>
                    <a:lnTo>
                      <a:pt x="33" y="137"/>
                    </a:lnTo>
                    <a:lnTo>
                      <a:pt x="40" y="142"/>
                    </a:lnTo>
                    <a:lnTo>
                      <a:pt x="46" y="145"/>
                    </a:lnTo>
                    <a:lnTo>
                      <a:pt x="53" y="147"/>
                    </a:lnTo>
                    <a:lnTo>
                      <a:pt x="60" y="150"/>
                    </a:lnTo>
                    <a:lnTo>
                      <a:pt x="67" y="151"/>
                    </a:lnTo>
                    <a:lnTo>
                      <a:pt x="75" y="151"/>
                    </a:lnTo>
                    <a:lnTo>
                      <a:pt x="829" y="151"/>
                    </a:lnTo>
                    <a:lnTo>
                      <a:pt x="837" y="151"/>
                    </a:lnTo>
                    <a:lnTo>
                      <a:pt x="845" y="150"/>
                    </a:lnTo>
                    <a:lnTo>
                      <a:pt x="852" y="147"/>
                    </a:lnTo>
                    <a:lnTo>
                      <a:pt x="859" y="145"/>
                    </a:lnTo>
                    <a:lnTo>
                      <a:pt x="866" y="142"/>
                    </a:lnTo>
                    <a:lnTo>
                      <a:pt x="871" y="137"/>
                    </a:lnTo>
                    <a:lnTo>
                      <a:pt x="877" y="133"/>
                    </a:lnTo>
                    <a:lnTo>
                      <a:pt x="882" y="129"/>
                    </a:lnTo>
                    <a:lnTo>
                      <a:pt x="888" y="123"/>
                    </a:lnTo>
                    <a:lnTo>
                      <a:pt x="892" y="118"/>
                    </a:lnTo>
                    <a:lnTo>
                      <a:pt x="896" y="111"/>
                    </a:lnTo>
                    <a:lnTo>
                      <a:pt x="899" y="104"/>
                    </a:lnTo>
                    <a:lnTo>
                      <a:pt x="901" y="98"/>
                    </a:lnTo>
                    <a:lnTo>
                      <a:pt x="903" y="90"/>
                    </a:lnTo>
                    <a:lnTo>
                      <a:pt x="905" y="83"/>
                    </a:lnTo>
                    <a:lnTo>
                      <a:pt x="905" y="76"/>
                    </a:lnTo>
                    <a:lnTo>
                      <a:pt x="905" y="15"/>
                    </a:lnTo>
                    <a:lnTo>
                      <a:pt x="905" y="11"/>
                    </a:lnTo>
                    <a:lnTo>
                      <a:pt x="903" y="9"/>
                    </a:lnTo>
                    <a:lnTo>
                      <a:pt x="902" y="7"/>
                    </a:lnTo>
                    <a:lnTo>
                      <a:pt x="900" y="5"/>
                    </a:lnTo>
                    <a:lnTo>
                      <a:pt x="898" y="3"/>
                    </a:lnTo>
                    <a:lnTo>
                      <a:pt x="896" y="1"/>
                    </a:lnTo>
                    <a:lnTo>
                      <a:pt x="892" y="0"/>
                    </a:lnTo>
                    <a:lnTo>
                      <a:pt x="89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 name="Freeform 1457"/>
              <p:cNvSpPr>
                <a:spLocks noEditPoints="1"/>
              </p:cNvSpPr>
              <p:nvPr/>
            </p:nvSpPr>
            <p:spPr bwMode="auto">
              <a:xfrm>
                <a:off x="4338638" y="846138"/>
                <a:ext cx="268288" cy="171450"/>
              </a:xfrm>
              <a:custGeom>
                <a:avLst/>
                <a:gdLst>
                  <a:gd name="T0" fmla="*/ 61 w 845"/>
                  <a:gd name="T1" fmla="*/ 61 h 543"/>
                  <a:gd name="T2" fmla="*/ 784 w 845"/>
                  <a:gd name="T3" fmla="*/ 61 h 543"/>
                  <a:gd name="T4" fmla="*/ 784 w 845"/>
                  <a:gd name="T5" fmla="*/ 484 h 543"/>
                  <a:gd name="T6" fmla="*/ 61 w 845"/>
                  <a:gd name="T7" fmla="*/ 484 h 543"/>
                  <a:gd name="T8" fmla="*/ 61 w 845"/>
                  <a:gd name="T9" fmla="*/ 61 h 543"/>
                  <a:gd name="T10" fmla="*/ 15 w 845"/>
                  <a:gd name="T11" fmla="*/ 543 h 543"/>
                  <a:gd name="T12" fmla="*/ 829 w 845"/>
                  <a:gd name="T13" fmla="*/ 543 h 543"/>
                  <a:gd name="T14" fmla="*/ 833 w 845"/>
                  <a:gd name="T15" fmla="*/ 543 h 543"/>
                  <a:gd name="T16" fmla="*/ 836 w 845"/>
                  <a:gd name="T17" fmla="*/ 542 h 543"/>
                  <a:gd name="T18" fmla="*/ 838 w 845"/>
                  <a:gd name="T19" fmla="*/ 541 h 543"/>
                  <a:gd name="T20" fmla="*/ 840 w 845"/>
                  <a:gd name="T21" fmla="*/ 539 h 543"/>
                  <a:gd name="T22" fmla="*/ 843 w 845"/>
                  <a:gd name="T23" fmla="*/ 537 h 543"/>
                  <a:gd name="T24" fmla="*/ 844 w 845"/>
                  <a:gd name="T25" fmla="*/ 534 h 543"/>
                  <a:gd name="T26" fmla="*/ 845 w 845"/>
                  <a:gd name="T27" fmla="*/ 531 h 543"/>
                  <a:gd name="T28" fmla="*/ 845 w 845"/>
                  <a:gd name="T29" fmla="*/ 529 h 543"/>
                  <a:gd name="T30" fmla="*/ 845 w 845"/>
                  <a:gd name="T31" fmla="*/ 75 h 543"/>
                  <a:gd name="T32" fmla="*/ 845 w 845"/>
                  <a:gd name="T33" fmla="*/ 68 h 543"/>
                  <a:gd name="T34" fmla="*/ 844 w 845"/>
                  <a:gd name="T35" fmla="*/ 61 h 543"/>
                  <a:gd name="T36" fmla="*/ 841 w 845"/>
                  <a:gd name="T37" fmla="*/ 53 h 543"/>
                  <a:gd name="T38" fmla="*/ 839 w 845"/>
                  <a:gd name="T39" fmla="*/ 47 h 543"/>
                  <a:gd name="T40" fmla="*/ 836 w 845"/>
                  <a:gd name="T41" fmla="*/ 40 h 543"/>
                  <a:gd name="T42" fmla="*/ 831 w 845"/>
                  <a:gd name="T43" fmla="*/ 33 h 543"/>
                  <a:gd name="T44" fmla="*/ 827 w 845"/>
                  <a:gd name="T45" fmla="*/ 28 h 543"/>
                  <a:gd name="T46" fmla="*/ 823 w 845"/>
                  <a:gd name="T47" fmla="*/ 22 h 543"/>
                  <a:gd name="T48" fmla="*/ 817 w 845"/>
                  <a:gd name="T49" fmla="*/ 18 h 543"/>
                  <a:gd name="T50" fmla="*/ 812 w 845"/>
                  <a:gd name="T51" fmla="*/ 13 h 543"/>
                  <a:gd name="T52" fmla="*/ 805 w 845"/>
                  <a:gd name="T53" fmla="*/ 9 h 543"/>
                  <a:gd name="T54" fmla="*/ 798 w 845"/>
                  <a:gd name="T55" fmla="*/ 7 h 543"/>
                  <a:gd name="T56" fmla="*/ 792 w 845"/>
                  <a:gd name="T57" fmla="*/ 3 h 543"/>
                  <a:gd name="T58" fmla="*/ 785 w 845"/>
                  <a:gd name="T59" fmla="*/ 2 h 543"/>
                  <a:gd name="T60" fmla="*/ 777 w 845"/>
                  <a:gd name="T61" fmla="*/ 1 h 543"/>
                  <a:gd name="T62" fmla="*/ 770 w 845"/>
                  <a:gd name="T63" fmla="*/ 0 h 543"/>
                  <a:gd name="T64" fmla="*/ 75 w 845"/>
                  <a:gd name="T65" fmla="*/ 0 h 543"/>
                  <a:gd name="T66" fmla="*/ 67 w 845"/>
                  <a:gd name="T67" fmla="*/ 0 h 543"/>
                  <a:gd name="T68" fmla="*/ 61 w 845"/>
                  <a:gd name="T69" fmla="*/ 2 h 543"/>
                  <a:gd name="T70" fmla="*/ 53 w 845"/>
                  <a:gd name="T71" fmla="*/ 3 h 543"/>
                  <a:gd name="T72" fmla="*/ 46 w 845"/>
                  <a:gd name="T73" fmla="*/ 7 h 543"/>
                  <a:gd name="T74" fmla="*/ 39 w 845"/>
                  <a:gd name="T75" fmla="*/ 9 h 543"/>
                  <a:gd name="T76" fmla="*/ 33 w 845"/>
                  <a:gd name="T77" fmla="*/ 13 h 543"/>
                  <a:gd name="T78" fmla="*/ 27 w 845"/>
                  <a:gd name="T79" fmla="*/ 18 h 543"/>
                  <a:gd name="T80" fmla="*/ 22 w 845"/>
                  <a:gd name="T81" fmla="*/ 22 h 543"/>
                  <a:gd name="T82" fmla="*/ 17 w 845"/>
                  <a:gd name="T83" fmla="*/ 28 h 543"/>
                  <a:gd name="T84" fmla="*/ 13 w 845"/>
                  <a:gd name="T85" fmla="*/ 33 h 543"/>
                  <a:gd name="T86" fmla="*/ 9 w 845"/>
                  <a:gd name="T87" fmla="*/ 40 h 543"/>
                  <a:gd name="T88" fmla="*/ 6 w 845"/>
                  <a:gd name="T89" fmla="*/ 47 h 543"/>
                  <a:gd name="T90" fmla="*/ 3 w 845"/>
                  <a:gd name="T91" fmla="*/ 53 h 543"/>
                  <a:gd name="T92" fmla="*/ 2 w 845"/>
                  <a:gd name="T93" fmla="*/ 61 h 543"/>
                  <a:gd name="T94" fmla="*/ 1 w 845"/>
                  <a:gd name="T95" fmla="*/ 68 h 543"/>
                  <a:gd name="T96" fmla="*/ 0 w 845"/>
                  <a:gd name="T97" fmla="*/ 75 h 543"/>
                  <a:gd name="T98" fmla="*/ 0 w 845"/>
                  <a:gd name="T99" fmla="*/ 529 h 543"/>
                  <a:gd name="T100" fmla="*/ 0 w 845"/>
                  <a:gd name="T101" fmla="*/ 531 h 543"/>
                  <a:gd name="T102" fmla="*/ 1 w 845"/>
                  <a:gd name="T103" fmla="*/ 534 h 543"/>
                  <a:gd name="T104" fmla="*/ 3 w 845"/>
                  <a:gd name="T105" fmla="*/ 537 h 543"/>
                  <a:gd name="T106" fmla="*/ 4 w 845"/>
                  <a:gd name="T107" fmla="*/ 539 h 543"/>
                  <a:gd name="T108" fmla="*/ 6 w 845"/>
                  <a:gd name="T109" fmla="*/ 541 h 543"/>
                  <a:gd name="T110" fmla="*/ 10 w 845"/>
                  <a:gd name="T111" fmla="*/ 542 h 543"/>
                  <a:gd name="T112" fmla="*/ 12 w 845"/>
                  <a:gd name="T113" fmla="*/ 543 h 543"/>
                  <a:gd name="T114" fmla="*/ 15 w 845"/>
                  <a:gd name="T115" fmla="*/ 543 h 543"/>
                  <a:gd name="T116" fmla="*/ 15 w 845"/>
                  <a:gd name="T117" fmla="*/ 543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5" h="543">
                    <a:moveTo>
                      <a:pt x="61" y="61"/>
                    </a:moveTo>
                    <a:lnTo>
                      <a:pt x="784" y="61"/>
                    </a:lnTo>
                    <a:lnTo>
                      <a:pt x="784" y="484"/>
                    </a:lnTo>
                    <a:lnTo>
                      <a:pt x="61" y="484"/>
                    </a:lnTo>
                    <a:lnTo>
                      <a:pt x="61" y="61"/>
                    </a:lnTo>
                    <a:close/>
                    <a:moveTo>
                      <a:pt x="15" y="543"/>
                    </a:moveTo>
                    <a:lnTo>
                      <a:pt x="829" y="543"/>
                    </a:lnTo>
                    <a:lnTo>
                      <a:pt x="833" y="543"/>
                    </a:lnTo>
                    <a:lnTo>
                      <a:pt x="836" y="542"/>
                    </a:lnTo>
                    <a:lnTo>
                      <a:pt x="838" y="541"/>
                    </a:lnTo>
                    <a:lnTo>
                      <a:pt x="840" y="539"/>
                    </a:lnTo>
                    <a:lnTo>
                      <a:pt x="843" y="537"/>
                    </a:lnTo>
                    <a:lnTo>
                      <a:pt x="844" y="534"/>
                    </a:lnTo>
                    <a:lnTo>
                      <a:pt x="845" y="531"/>
                    </a:lnTo>
                    <a:lnTo>
                      <a:pt x="845" y="529"/>
                    </a:lnTo>
                    <a:lnTo>
                      <a:pt x="845" y="75"/>
                    </a:lnTo>
                    <a:lnTo>
                      <a:pt x="845" y="68"/>
                    </a:lnTo>
                    <a:lnTo>
                      <a:pt x="844" y="61"/>
                    </a:lnTo>
                    <a:lnTo>
                      <a:pt x="841" y="53"/>
                    </a:lnTo>
                    <a:lnTo>
                      <a:pt x="839" y="47"/>
                    </a:lnTo>
                    <a:lnTo>
                      <a:pt x="836" y="40"/>
                    </a:lnTo>
                    <a:lnTo>
                      <a:pt x="831" y="33"/>
                    </a:lnTo>
                    <a:lnTo>
                      <a:pt x="827" y="28"/>
                    </a:lnTo>
                    <a:lnTo>
                      <a:pt x="823" y="22"/>
                    </a:lnTo>
                    <a:lnTo>
                      <a:pt x="817" y="18"/>
                    </a:lnTo>
                    <a:lnTo>
                      <a:pt x="812" y="13"/>
                    </a:lnTo>
                    <a:lnTo>
                      <a:pt x="805" y="9"/>
                    </a:lnTo>
                    <a:lnTo>
                      <a:pt x="798" y="7"/>
                    </a:lnTo>
                    <a:lnTo>
                      <a:pt x="792" y="3"/>
                    </a:lnTo>
                    <a:lnTo>
                      <a:pt x="785" y="2"/>
                    </a:lnTo>
                    <a:lnTo>
                      <a:pt x="777" y="1"/>
                    </a:lnTo>
                    <a:lnTo>
                      <a:pt x="770" y="0"/>
                    </a:lnTo>
                    <a:lnTo>
                      <a:pt x="75" y="0"/>
                    </a:lnTo>
                    <a:lnTo>
                      <a:pt x="67" y="0"/>
                    </a:lnTo>
                    <a:lnTo>
                      <a:pt x="61" y="2"/>
                    </a:lnTo>
                    <a:lnTo>
                      <a:pt x="53" y="3"/>
                    </a:lnTo>
                    <a:lnTo>
                      <a:pt x="46" y="7"/>
                    </a:lnTo>
                    <a:lnTo>
                      <a:pt x="39" y="9"/>
                    </a:lnTo>
                    <a:lnTo>
                      <a:pt x="33" y="13"/>
                    </a:lnTo>
                    <a:lnTo>
                      <a:pt x="27" y="18"/>
                    </a:lnTo>
                    <a:lnTo>
                      <a:pt x="22" y="22"/>
                    </a:lnTo>
                    <a:lnTo>
                      <a:pt x="17" y="28"/>
                    </a:lnTo>
                    <a:lnTo>
                      <a:pt x="13" y="33"/>
                    </a:lnTo>
                    <a:lnTo>
                      <a:pt x="9" y="40"/>
                    </a:lnTo>
                    <a:lnTo>
                      <a:pt x="6" y="47"/>
                    </a:lnTo>
                    <a:lnTo>
                      <a:pt x="3" y="53"/>
                    </a:lnTo>
                    <a:lnTo>
                      <a:pt x="2" y="61"/>
                    </a:lnTo>
                    <a:lnTo>
                      <a:pt x="1" y="68"/>
                    </a:lnTo>
                    <a:lnTo>
                      <a:pt x="0" y="75"/>
                    </a:lnTo>
                    <a:lnTo>
                      <a:pt x="0" y="529"/>
                    </a:lnTo>
                    <a:lnTo>
                      <a:pt x="0" y="531"/>
                    </a:lnTo>
                    <a:lnTo>
                      <a:pt x="1" y="534"/>
                    </a:lnTo>
                    <a:lnTo>
                      <a:pt x="3" y="537"/>
                    </a:lnTo>
                    <a:lnTo>
                      <a:pt x="4" y="539"/>
                    </a:lnTo>
                    <a:lnTo>
                      <a:pt x="6" y="541"/>
                    </a:lnTo>
                    <a:lnTo>
                      <a:pt x="10" y="542"/>
                    </a:lnTo>
                    <a:lnTo>
                      <a:pt x="12" y="543"/>
                    </a:lnTo>
                    <a:lnTo>
                      <a:pt x="15" y="543"/>
                    </a:lnTo>
                    <a:lnTo>
                      <a:pt x="15" y="54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58" name="Group 157"/>
          <p:cNvGrpSpPr/>
          <p:nvPr/>
        </p:nvGrpSpPr>
        <p:grpSpPr>
          <a:xfrm>
            <a:off x="1497080" y="4782390"/>
            <a:ext cx="694840" cy="694840"/>
            <a:chOff x="9296400" y="3739032"/>
            <a:chExt cx="619125" cy="619125"/>
          </a:xfrm>
        </p:grpSpPr>
        <p:sp>
          <p:nvSpPr>
            <p:cNvPr id="159" name="Oval 158"/>
            <p:cNvSpPr/>
            <p:nvPr/>
          </p:nvSpPr>
          <p:spPr bwMode="gray">
            <a:xfrm>
              <a:off x="9296400" y="3739032"/>
              <a:ext cx="619125" cy="619125"/>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grpSp>
          <p:nvGrpSpPr>
            <p:cNvPr id="160" name="Group 159"/>
            <p:cNvGrpSpPr/>
            <p:nvPr/>
          </p:nvGrpSpPr>
          <p:grpSpPr>
            <a:xfrm>
              <a:off x="9462293" y="3933501"/>
              <a:ext cx="287338" cy="230187"/>
              <a:chOff x="4329113" y="846138"/>
              <a:chExt cx="287338" cy="230187"/>
            </a:xfrm>
            <a:solidFill>
              <a:schemeClr val="bg1"/>
            </a:solidFill>
          </p:grpSpPr>
          <p:sp>
            <p:nvSpPr>
              <p:cNvPr id="161" name="Freeform 1456"/>
              <p:cNvSpPr>
                <a:spLocks/>
              </p:cNvSpPr>
              <p:nvPr/>
            </p:nvSpPr>
            <p:spPr bwMode="auto">
              <a:xfrm>
                <a:off x="4329113" y="1028700"/>
                <a:ext cx="287338" cy="47625"/>
              </a:xfrm>
              <a:custGeom>
                <a:avLst/>
                <a:gdLst>
                  <a:gd name="T0" fmla="*/ 527 w 905"/>
                  <a:gd name="T1" fmla="*/ 0 h 151"/>
                  <a:gd name="T2" fmla="*/ 522 w 905"/>
                  <a:gd name="T3" fmla="*/ 1 h 151"/>
                  <a:gd name="T4" fmla="*/ 517 w 905"/>
                  <a:gd name="T5" fmla="*/ 5 h 151"/>
                  <a:gd name="T6" fmla="*/ 514 w 905"/>
                  <a:gd name="T7" fmla="*/ 9 h 151"/>
                  <a:gd name="T8" fmla="*/ 513 w 905"/>
                  <a:gd name="T9" fmla="*/ 15 h 151"/>
                  <a:gd name="T10" fmla="*/ 392 w 905"/>
                  <a:gd name="T11" fmla="*/ 30 h 151"/>
                  <a:gd name="T12" fmla="*/ 391 w 905"/>
                  <a:gd name="T13" fmla="*/ 11 h 151"/>
                  <a:gd name="T14" fmla="*/ 389 w 905"/>
                  <a:gd name="T15" fmla="*/ 7 h 151"/>
                  <a:gd name="T16" fmla="*/ 386 w 905"/>
                  <a:gd name="T17" fmla="*/ 3 h 151"/>
                  <a:gd name="T18" fmla="*/ 380 w 905"/>
                  <a:gd name="T19" fmla="*/ 0 h 151"/>
                  <a:gd name="T20" fmla="*/ 15 w 905"/>
                  <a:gd name="T21" fmla="*/ 0 h 151"/>
                  <a:gd name="T22" fmla="*/ 9 w 905"/>
                  <a:gd name="T23" fmla="*/ 1 h 151"/>
                  <a:gd name="T24" fmla="*/ 4 w 905"/>
                  <a:gd name="T25" fmla="*/ 5 h 151"/>
                  <a:gd name="T26" fmla="*/ 1 w 905"/>
                  <a:gd name="T27" fmla="*/ 9 h 151"/>
                  <a:gd name="T28" fmla="*/ 0 w 905"/>
                  <a:gd name="T29" fmla="*/ 15 h 151"/>
                  <a:gd name="T30" fmla="*/ 0 w 905"/>
                  <a:gd name="T31" fmla="*/ 83 h 151"/>
                  <a:gd name="T32" fmla="*/ 3 w 905"/>
                  <a:gd name="T33" fmla="*/ 98 h 151"/>
                  <a:gd name="T34" fmla="*/ 9 w 905"/>
                  <a:gd name="T35" fmla="*/ 111 h 151"/>
                  <a:gd name="T36" fmla="*/ 16 w 905"/>
                  <a:gd name="T37" fmla="*/ 123 h 151"/>
                  <a:gd name="T38" fmla="*/ 27 w 905"/>
                  <a:gd name="T39" fmla="*/ 133 h 151"/>
                  <a:gd name="T40" fmla="*/ 40 w 905"/>
                  <a:gd name="T41" fmla="*/ 142 h 151"/>
                  <a:gd name="T42" fmla="*/ 53 w 905"/>
                  <a:gd name="T43" fmla="*/ 147 h 151"/>
                  <a:gd name="T44" fmla="*/ 67 w 905"/>
                  <a:gd name="T45" fmla="*/ 151 h 151"/>
                  <a:gd name="T46" fmla="*/ 829 w 905"/>
                  <a:gd name="T47" fmla="*/ 151 h 151"/>
                  <a:gd name="T48" fmla="*/ 845 w 905"/>
                  <a:gd name="T49" fmla="*/ 150 h 151"/>
                  <a:gd name="T50" fmla="*/ 859 w 905"/>
                  <a:gd name="T51" fmla="*/ 145 h 151"/>
                  <a:gd name="T52" fmla="*/ 871 w 905"/>
                  <a:gd name="T53" fmla="*/ 137 h 151"/>
                  <a:gd name="T54" fmla="*/ 882 w 905"/>
                  <a:gd name="T55" fmla="*/ 129 h 151"/>
                  <a:gd name="T56" fmla="*/ 892 w 905"/>
                  <a:gd name="T57" fmla="*/ 118 h 151"/>
                  <a:gd name="T58" fmla="*/ 899 w 905"/>
                  <a:gd name="T59" fmla="*/ 104 h 151"/>
                  <a:gd name="T60" fmla="*/ 903 w 905"/>
                  <a:gd name="T61" fmla="*/ 90 h 151"/>
                  <a:gd name="T62" fmla="*/ 905 w 905"/>
                  <a:gd name="T63" fmla="*/ 76 h 151"/>
                  <a:gd name="T64" fmla="*/ 905 w 905"/>
                  <a:gd name="T65" fmla="*/ 11 h 151"/>
                  <a:gd name="T66" fmla="*/ 902 w 905"/>
                  <a:gd name="T67" fmla="*/ 7 h 151"/>
                  <a:gd name="T68" fmla="*/ 898 w 905"/>
                  <a:gd name="T69" fmla="*/ 3 h 151"/>
                  <a:gd name="T70" fmla="*/ 892 w 905"/>
                  <a:gd name="T7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5" h="151">
                    <a:moveTo>
                      <a:pt x="890" y="0"/>
                    </a:moveTo>
                    <a:lnTo>
                      <a:pt x="527" y="0"/>
                    </a:lnTo>
                    <a:lnTo>
                      <a:pt x="525" y="0"/>
                    </a:lnTo>
                    <a:lnTo>
                      <a:pt x="522" y="1"/>
                    </a:lnTo>
                    <a:lnTo>
                      <a:pt x="520" y="3"/>
                    </a:lnTo>
                    <a:lnTo>
                      <a:pt x="517" y="5"/>
                    </a:lnTo>
                    <a:lnTo>
                      <a:pt x="515" y="7"/>
                    </a:lnTo>
                    <a:lnTo>
                      <a:pt x="514" y="9"/>
                    </a:lnTo>
                    <a:lnTo>
                      <a:pt x="513" y="11"/>
                    </a:lnTo>
                    <a:lnTo>
                      <a:pt x="513" y="15"/>
                    </a:lnTo>
                    <a:lnTo>
                      <a:pt x="513" y="30"/>
                    </a:lnTo>
                    <a:lnTo>
                      <a:pt x="392" y="30"/>
                    </a:lnTo>
                    <a:lnTo>
                      <a:pt x="392" y="15"/>
                    </a:lnTo>
                    <a:lnTo>
                      <a:pt x="391" y="11"/>
                    </a:lnTo>
                    <a:lnTo>
                      <a:pt x="390" y="9"/>
                    </a:lnTo>
                    <a:lnTo>
                      <a:pt x="389" y="7"/>
                    </a:lnTo>
                    <a:lnTo>
                      <a:pt x="388" y="5"/>
                    </a:lnTo>
                    <a:lnTo>
                      <a:pt x="386" y="3"/>
                    </a:lnTo>
                    <a:lnTo>
                      <a:pt x="383" y="1"/>
                    </a:lnTo>
                    <a:lnTo>
                      <a:pt x="380" y="0"/>
                    </a:lnTo>
                    <a:lnTo>
                      <a:pt x="377" y="0"/>
                    </a:lnTo>
                    <a:lnTo>
                      <a:pt x="15" y="0"/>
                    </a:lnTo>
                    <a:lnTo>
                      <a:pt x="12" y="0"/>
                    </a:lnTo>
                    <a:lnTo>
                      <a:pt x="9" y="1"/>
                    </a:lnTo>
                    <a:lnTo>
                      <a:pt x="6" y="3"/>
                    </a:lnTo>
                    <a:lnTo>
                      <a:pt x="4" y="5"/>
                    </a:lnTo>
                    <a:lnTo>
                      <a:pt x="2" y="7"/>
                    </a:lnTo>
                    <a:lnTo>
                      <a:pt x="1" y="9"/>
                    </a:lnTo>
                    <a:lnTo>
                      <a:pt x="0" y="11"/>
                    </a:lnTo>
                    <a:lnTo>
                      <a:pt x="0" y="15"/>
                    </a:lnTo>
                    <a:lnTo>
                      <a:pt x="0" y="76"/>
                    </a:lnTo>
                    <a:lnTo>
                      <a:pt x="0" y="83"/>
                    </a:lnTo>
                    <a:lnTo>
                      <a:pt x="1" y="90"/>
                    </a:lnTo>
                    <a:lnTo>
                      <a:pt x="3" y="98"/>
                    </a:lnTo>
                    <a:lnTo>
                      <a:pt x="5" y="104"/>
                    </a:lnTo>
                    <a:lnTo>
                      <a:pt x="9" y="111"/>
                    </a:lnTo>
                    <a:lnTo>
                      <a:pt x="13" y="118"/>
                    </a:lnTo>
                    <a:lnTo>
                      <a:pt x="16" y="123"/>
                    </a:lnTo>
                    <a:lnTo>
                      <a:pt x="22" y="129"/>
                    </a:lnTo>
                    <a:lnTo>
                      <a:pt x="27" y="133"/>
                    </a:lnTo>
                    <a:lnTo>
                      <a:pt x="33" y="137"/>
                    </a:lnTo>
                    <a:lnTo>
                      <a:pt x="40" y="142"/>
                    </a:lnTo>
                    <a:lnTo>
                      <a:pt x="46" y="145"/>
                    </a:lnTo>
                    <a:lnTo>
                      <a:pt x="53" y="147"/>
                    </a:lnTo>
                    <a:lnTo>
                      <a:pt x="60" y="150"/>
                    </a:lnTo>
                    <a:lnTo>
                      <a:pt x="67" y="151"/>
                    </a:lnTo>
                    <a:lnTo>
                      <a:pt x="75" y="151"/>
                    </a:lnTo>
                    <a:lnTo>
                      <a:pt x="829" y="151"/>
                    </a:lnTo>
                    <a:lnTo>
                      <a:pt x="837" y="151"/>
                    </a:lnTo>
                    <a:lnTo>
                      <a:pt x="845" y="150"/>
                    </a:lnTo>
                    <a:lnTo>
                      <a:pt x="852" y="147"/>
                    </a:lnTo>
                    <a:lnTo>
                      <a:pt x="859" y="145"/>
                    </a:lnTo>
                    <a:lnTo>
                      <a:pt x="866" y="142"/>
                    </a:lnTo>
                    <a:lnTo>
                      <a:pt x="871" y="137"/>
                    </a:lnTo>
                    <a:lnTo>
                      <a:pt x="877" y="133"/>
                    </a:lnTo>
                    <a:lnTo>
                      <a:pt x="882" y="129"/>
                    </a:lnTo>
                    <a:lnTo>
                      <a:pt x="888" y="123"/>
                    </a:lnTo>
                    <a:lnTo>
                      <a:pt x="892" y="118"/>
                    </a:lnTo>
                    <a:lnTo>
                      <a:pt x="896" y="111"/>
                    </a:lnTo>
                    <a:lnTo>
                      <a:pt x="899" y="104"/>
                    </a:lnTo>
                    <a:lnTo>
                      <a:pt x="901" y="98"/>
                    </a:lnTo>
                    <a:lnTo>
                      <a:pt x="903" y="90"/>
                    </a:lnTo>
                    <a:lnTo>
                      <a:pt x="905" y="83"/>
                    </a:lnTo>
                    <a:lnTo>
                      <a:pt x="905" y="76"/>
                    </a:lnTo>
                    <a:lnTo>
                      <a:pt x="905" y="15"/>
                    </a:lnTo>
                    <a:lnTo>
                      <a:pt x="905" y="11"/>
                    </a:lnTo>
                    <a:lnTo>
                      <a:pt x="903" y="9"/>
                    </a:lnTo>
                    <a:lnTo>
                      <a:pt x="902" y="7"/>
                    </a:lnTo>
                    <a:lnTo>
                      <a:pt x="900" y="5"/>
                    </a:lnTo>
                    <a:lnTo>
                      <a:pt x="898" y="3"/>
                    </a:lnTo>
                    <a:lnTo>
                      <a:pt x="896" y="1"/>
                    </a:lnTo>
                    <a:lnTo>
                      <a:pt x="892" y="0"/>
                    </a:lnTo>
                    <a:lnTo>
                      <a:pt x="89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 name="Freeform 1457"/>
              <p:cNvSpPr>
                <a:spLocks noEditPoints="1"/>
              </p:cNvSpPr>
              <p:nvPr/>
            </p:nvSpPr>
            <p:spPr bwMode="auto">
              <a:xfrm>
                <a:off x="4338638" y="846138"/>
                <a:ext cx="268288" cy="171450"/>
              </a:xfrm>
              <a:custGeom>
                <a:avLst/>
                <a:gdLst>
                  <a:gd name="T0" fmla="*/ 61 w 845"/>
                  <a:gd name="T1" fmla="*/ 61 h 543"/>
                  <a:gd name="T2" fmla="*/ 784 w 845"/>
                  <a:gd name="T3" fmla="*/ 61 h 543"/>
                  <a:gd name="T4" fmla="*/ 784 w 845"/>
                  <a:gd name="T5" fmla="*/ 484 h 543"/>
                  <a:gd name="T6" fmla="*/ 61 w 845"/>
                  <a:gd name="T7" fmla="*/ 484 h 543"/>
                  <a:gd name="T8" fmla="*/ 61 w 845"/>
                  <a:gd name="T9" fmla="*/ 61 h 543"/>
                  <a:gd name="T10" fmla="*/ 15 w 845"/>
                  <a:gd name="T11" fmla="*/ 543 h 543"/>
                  <a:gd name="T12" fmla="*/ 829 w 845"/>
                  <a:gd name="T13" fmla="*/ 543 h 543"/>
                  <a:gd name="T14" fmla="*/ 833 w 845"/>
                  <a:gd name="T15" fmla="*/ 543 h 543"/>
                  <a:gd name="T16" fmla="*/ 836 w 845"/>
                  <a:gd name="T17" fmla="*/ 542 h 543"/>
                  <a:gd name="T18" fmla="*/ 838 w 845"/>
                  <a:gd name="T19" fmla="*/ 541 h 543"/>
                  <a:gd name="T20" fmla="*/ 840 w 845"/>
                  <a:gd name="T21" fmla="*/ 539 h 543"/>
                  <a:gd name="T22" fmla="*/ 843 w 845"/>
                  <a:gd name="T23" fmla="*/ 537 h 543"/>
                  <a:gd name="T24" fmla="*/ 844 w 845"/>
                  <a:gd name="T25" fmla="*/ 534 h 543"/>
                  <a:gd name="T26" fmla="*/ 845 w 845"/>
                  <a:gd name="T27" fmla="*/ 531 h 543"/>
                  <a:gd name="T28" fmla="*/ 845 w 845"/>
                  <a:gd name="T29" fmla="*/ 529 h 543"/>
                  <a:gd name="T30" fmla="*/ 845 w 845"/>
                  <a:gd name="T31" fmla="*/ 75 h 543"/>
                  <a:gd name="T32" fmla="*/ 845 w 845"/>
                  <a:gd name="T33" fmla="*/ 68 h 543"/>
                  <a:gd name="T34" fmla="*/ 844 w 845"/>
                  <a:gd name="T35" fmla="*/ 61 h 543"/>
                  <a:gd name="T36" fmla="*/ 841 w 845"/>
                  <a:gd name="T37" fmla="*/ 53 h 543"/>
                  <a:gd name="T38" fmla="*/ 839 w 845"/>
                  <a:gd name="T39" fmla="*/ 47 h 543"/>
                  <a:gd name="T40" fmla="*/ 836 w 845"/>
                  <a:gd name="T41" fmla="*/ 40 h 543"/>
                  <a:gd name="T42" fmla="*/ 831 w 845"/>
                  <a:gd name="T43" fmla="*/ 33 h 543"/>
                  <a:gd name="T44" fmla="*/ 827 w 845"/>
                  <a:gd name="T45" fmla="*/ 28 h 543"/>
                  <a:gd name="T46" fmla="*/ 823 w 845"/>
                  <a:gd name="T47" fmla="*/ 22 h 543"/>
                  <a:gd name="T48" fmla="*/ 817 w 845"/>
                  <a:gd name="T49" fmla="*/ 18 h 543"/>
                  <a:gd name="T50" fmla="*/ 812 w 845"/>
                  <a:gd name="T51" fmla="*/ 13 h 543"/>
                  <a:gd name="T52" fmla="*/ 805 w 845"/>
                  <a:gd name="T53" fmla="*/ 9 h 543"/>
                  <a:gd name="T54" fmla="*/ 798 w 845"/>
                  <a:gd name="T55" fmla="*/ 7 h 543"/>
                  <a:gd name="T56" fmla="*/ 792 w 845"/>
                  <a:gd name="T57" fmla="*/ 3 h 543"/>
                  <a:gd name="T58" fmla="*/ 785 w 845"/>
                  <a:gd name="T59" fmla="*/ 2 h 543"/>
                  <a:gd name="T60" fmla="*/ 777 w 845"/>
                  <a:gd name="T61" fmla="*/ 1 h 543"/>
                  <a:gd name="T62" fmla="*/ 770 w 845"/>
                  <a:gd name="T63" fmla="*/ 0 h 543"/>
                  <a:gd name="T64" fmla="*/ 75 w 845"/>
                  <a:gd name="T65" fmla="*/ 0 h 543"/>
                  <a:gd name="T66" fmla="*/ 67 w 845"/>
                  <a:gd name="T67" fmla="*/ 0 h 543"/>
                  <a:gd name="T68" fmla="*/ 61 w 845"/>
                  <a:gd name="T69" fmla="*/ 2 h 543"/>
                  <a:gd name="T70" fmla="*/ 53 w 845"/>
                  <a:gd name="T71" fmla="*/ 3 h 543"/>
                  <a:gd name="T72" fmla="*/ 46 w 845"/>
                  <a:gd name="T73" fmla="*/ 7 h 543"/>
                  <a:gd name="T74" fmla="*/ 39 w 845"/>
                  <a:gd name="T75" fmla="*/ 9 h 543"/>
                  <a:gd name="T76" fmla="*/ 33 w 845"/>
                  <a:gd name="T77" fmla="*/ 13 h 543"/>
                  <a:gd name="T78" fmla="*/ 27 w 845"/>
                  <a:gd name="T79" fmla="*/ 18 h 543"/>
                  <a:gd name="T80" fmla="*/ 22 w 845"/>
                  <a:gd name="T81" fmla="*/ 22 h 543"/>
                  <a:gd name="T82" fmla="*/ 17 w 845"/>
                  <a:gd name="T83" fmla="*/ 28 h 543"/>
                  <a:gd name="T84" fmla="*/ 13 w 845"/>
                  <a:gd name="T85" fmla="*/ 33 h 543"/>
                  <a:gd name="T86" fmla="*/ 9 w 845"/>
                  <a:gd name="T87" fmla="*/ 40 h 543"/>
                  <a:gd name="T88" fmla="*/ 6 w 845"/>
                  <a:gd name="T89" fmla="*/ 47 h 543"/>
                  <a:gd name="T90" fmla="*/ 3 w 845"/>
                  <a:gd name="T91" fmla="*/ 53 h 543"/>
                  <a:gd name="T92" fmla="*/ 2 w 845"/>
                  <a:gd name="T93" fmla="*/ 61 h 543"/>
                  <a:gd name="T94" fmla="*/ 1 w 845"/>
                  <a:gd name="T95" fmla="*/ 68 h 543"/>
                  <a:gd name="T96" fmla="*/ 0 w 845"/>
                  <a:gd name="T97" fmla="*/ 75 h 543"/>
                  <a:gd name="T98" fmla="*/ 0 w 845"/>
                  <a:gd name="T99" fmla="*/ 529 h 543"/>
                  <a:gd name="T100" fmla="*/ 0 w 845"/>
                  <a:gd name="T101" fmla="*/ 531 h 543"/>
                  <a:gd name="T102" fmla="*/ 1 w 845"/>
                  <a:gd name="T103" fmla="*/ 534 h 543"/>
                  <a:gd name="T104" fmla="*/ 3 w 845"/>
                  <a:gd name="T105" fmla="*/ 537 h 543"/>
                  <a:gd name="T106" fmla="*/ 4 w 845"/>
                  <a:gd name="T107" fmla="*/ 539 h 543"/>
                  <a:gd name="T108" fmla="*/ 6 w 845"/>
                  <a:gd name="T109" fmla="*/ 541 h 543"/>
                  <a:gd name="T110" fmla="*/ 10 w 845"/>
                  <a:gd name="T111" fmla="*/ 542 h 543"/>
                  <a:gd name="T112" fmla="*/ 12 w 845"/>
                  <a:gd name="T113" fmla="*/ 543 h 543"/>
                  <a:gd name="T114" fmla="*/ 15 w 845"/>
                  <a:gd name="T115" fmla="*/ 543 h 543"/>
                  <a:gd name="T116" fmla="*/ 15 w 845"/>
                  <a:gd name="T117" fmla="*/ 543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5" h="543">
                    <a:moveTo>
                      <a:pt x="61" y="61"/>
                    </a:moveTo>
                    <a:lnTo>
                      <a:pt x="784" y="61"/>
                    </a:lnTo>
                    <a:lnTo>
                      <a:pt x="784" y="484"/>
                    </a:lnTo>
                    <a:lnTo>
                      <a:pt x="61" y="484"/>
                    </a:lnTo>
                    <a:lnTo>
                      <a:pt x="61" y="61"/>
                    </a:lnTo>
                    <a:close/>
                    <a:moveTo>
                      <a:pt x="15" y="543"/>
                    </a:moveTo>
                    <a:lnTo>
                      <a:pt x="829" y="543"/>
                    </a:lnTo>
                    <a:lnTo>
                      <a:pt x="833" y="543"/>
                    </a:lnTo>
                    <a:lnTo>
                      <a:pt x="836" y="542"/>
                    </a:lnTo>
                    <a:lnTo>
                      <a:pt x="838" y="541"/>
                    </a:lnTo>
                    <a:lnTo>
                      <a:pt x="840" y="539"/>
                    </a:lnTo>
                    <a:lnTo>
                      <a:pt x="843" y="537"/>
                    </a:lnTo>
                    <a:lnTo>
                      <a:pt x="844" y="534"/>
                    </a:lnTo>
                    <a:lnTo>
                      <a:pt x="845" y="531"/>
                    </a:lnTo>
                    <a:lnTo>
                      <a:pt x="845" y="529"/>
                    </a:lnTo>
                    <a:lnTo>
                      <a:pt x="845" y="75"/>
                    </a:lnTo>
                    <a:lnTo>
                      <a:pt x="845" y="68"/>
                    </a:lnTo>
                    <a:lnTo>
                      <a:pt x="844" y="61"/>
                    </a:lnTo>
                    <a:lnTo>
                      <a:pt x="841" y="53"/>
                    </a:lnTo>
                    <a:lnTo>
                      <a:pt x="839" y="47"/>
                    </a:lnTo>
                    <a:lnTo>
                      <a:pt x="836" y="40"/>
                    </a:lnTo>
                    <a:lnTo>
                      <a:pt x="831" y="33"/>
                    </a:lnTo>
                    <a:lnTo>
                      <a:pt x="827" y="28"/>
                    </a:lnTo>
                    <a:lnTo>
                      <a:pt x="823" y="22"/>
                    </a:lnTo>
                    <a:lnTo>
                      <a:pt x="817" y="18"/>
                    </a:lnTo>
                    <a:lnTo>
                      <a:pt x="812" y="13"/>
                    </a:lnTo>
                    <a:lnTo>
                      <a:pt x="805" y="9"/>
                    </a:lnTo>
                    <a:lnTo>
                      <a:pt x="798" y="7"/>
                    </a:lnTo>
                    <a:lnTo>
                      <a:pt x="792" y="3"/>
                    </a:lnTo>
                    <a:lnTo>
                      <a:pt x="785" y="2"/>
                    </a:lnTo>
                    <a:lnTo>
                      <a:pt x="777" y="1"/>
                    </a:lnTo>
                    <a:lnTo>
                      <a:pt x="770" y="0"/>
                    </a:lnTo>
                    <a:lnTo>
                      <a:pt x="75" y="0"/>
                    </a:lnTo>
                    <a:lnTo>
                      <a:pt x="67" y="0"/>
                    </a:lnTo>
                    <a:lnTo>
                      <a:pt x="61" y="2"/>
                    </a:lnTo>
                    <a:lnTo>
                      <a:pt x="53" y="3"/>
                    </a:lnTo>
                    <a:lnTo>
                      <a:pt x="46" y="7"/>
                    </a:lnTo>
                    <a:lnTo>
                      <a:pt x="39" y="9"/>
                    </a:lnTo>
                    <a:lnTo>
                      <a:pt x="33" y="13"/>
                    </a:lnTo>
                    <a:lnTo>
                      <a:pt x="27" y="18"/>
                    </a:lnTo>
                    <a:lnTo>
                      <a:pt x="22" y="22"/>
                    </a:lnTo>
                    <a:lnTo>
                      <a:pt x="17" y="28"/>
                    </a:lnTo>
                    <a:lnTo>
                      <a:pt x="13" y="33"/>
                    </a:lnTo>
                    <a:lnTo>
                      <a:pt x="9" y="40"/>
                    </a:lnTo>
                    <a:lnTo>
                      <a:pt x="6" y="47"/>
                    </a:lnTo>
                    <a:lnTo>
                      <a:pt x="3" y="53"/>
                    </a:lnTo>
                    <a:lnTo>
                      <a:pt x="2" y="61"/>
                    </a:lnTo>
                    <a:lnTo>
                      <a:pt x="1" y="68"/>
                    </a:lnTo>
                    <a:lnTo>
                      <a:pt x="0" y="75"/>
                    </a:lnTo>
                    <a:lnTo>
                      <a:pt x="0" y="529"/>
                    </a:lnTo>
                    <a:lnTo>
                      <a:pt x="0" y="531"/>
                    </a:lnTo>
                    <a:lnTo>
                      <a:pt x="1" y="534"/>
                    </a:lnTo>
                    <a:lnTo>
                      <a:pt x="3" y="537"/>
                    </a:lnTo>
                    <a:lnTo>
                      <a:pt x="4" y="539"/>
                    </a:lnTo>
                    <a:lnTo>
                      <a:pt x="6" y="541"/>
                    </a:lnTo>
                    <a:lnTo>
                      <a:pt x="10" y="542"/>
                    </a:lnTo>
                    <a:lnTo>
                      <a:pt x="12" y="543"/>
                    </a:lnTo>
                    <a:lnTo>
                      <a:pt x="15" y="543"/>
                    </a:lnTo>
                    <a:lnTo>
                      <a:pt x="15" y="54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63" name="Group 162"/>
          <p:cNvGrpSpPr/>
          <p:nvPr/>
        </p:nvGrpSpPr>
        <p:grpSpPr>
          <a:xfrm>
            <a:off x="3414164" y="3172699"/>
            <a:ext cx="1021078" cy="1021078"/>
            <a:chOff x="2121925" y="3062386"/>
            <a:chExt cx="1100875" cy="1100875"/>
          </a:xfrm>
        </p:grpSpPr>
        <p:sp>
          <p:nvSpPr>
            <p:cNvPr id="164" name="Oval 163"/>
            <p:cNvSpPr/>
            <p:nvPr/>
          </p:nvSpPr>
          <p:spPr bwMode="gray">
            <a:xfrm>
              <a:off x="2121925" y="3062386"/>
              <a:ext cx="1100875" cy="1100875"/>
            </a:xfrm>
            <a:prstGeom prst="ellipse">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grpSp>
          <p:nvGrpSpPr>
            <p:cNvPr id="165" name="Group 164"/>
            <p:cNvGrpSpPr/>
            <p:nvPr/>
          </p:nvGrpSpPr>
          <p:grpSpPr>
            <a:xfrm>
              <a:off x="2484727" y="3252902"/>
              <a:ext cx="511721" cy="593515"/>
              <a:chOff x="2493384" y="3350884"/>
              <a:chExt cx="511721" cy="593515"/>
            </a:xfrm>
          </p:grpSpPr>
          <p:sp>
            <p:nvSpPr>
              <p:cNvPr id="167" name="Freeform 284"/>
              <p:cNvSpPr>
                <a:spLocks noEditPoints="1"/>
              </p:cNvSpPr>
              <p:nvPr/>
            </p:nvSpPr>
            <p:spPr bwMode="auto">
              <a:xfrm>
                <a:off x="2493384" y="3350884"/>
                <a:ext cx="262626" cy="523877"/>
              </a:xfrm>
              <a:custGeom>
                <a:avLst/>
                <a:gdLst>
                  <a:gd name="T0" fmla="*/ 392 w 766"/>
                  <a:gd name="T1" fmla="*/ 920 h 1528"/>
                  <a:gd name="T2" fmla="*/ 414 w 766"/>
                  <a:gd name="T3" fmla="*/ 932 h 1528"/>
                  <a:gd name="T4" fmla="*/ 426 w 766"/>
                  <a:gd name="T5" fmla="*/ 954 h 1528"/>
                  <a:gd name="T6" fmla="*/ 426 w 766"/>
                  <a:gd name="T7" fmla="*/ 972 h 1528"/>
                  <a:gd name="T8" fmla="*/ 414 w 766"/>
                  <a:gd name="T9" fmla="*/ 994 h 1528"/>
                  <a:gd name="T10" fmla="*/ 392 w 766"/>
                  <a:gd name="T11" fmla="*/ 1008 h 1528"/>
                  <a:gd name="T12" fmla="*/ 374 w 766"/>
                  <a:gd name="T13" fmla="*/ 1008 h 1528"/>
                  <a:gd name="T14" fmla="*/ 352 w 766"/>
                  <a:gd name="T15" fmla="*/ 994 h 1528"/>
                  <a:gd name="T16" fmla="*/ 340 w 766"/>
                  <a:gd name="T17" fmla="*/ 972 h 1528"/>
                  <a:gd name="T18" fmla="*/ 340 w 766"/>
                  <a:gd name="T19" fmla="*/ 954 h 1528"/>
                  <a:gd name="T20" fmla="*/ 352 w 766"/>
                  <a:gd name="T21" fmla="*/ 932 h 1528"/>
                  <a:gd name="T22" fmla="*/ 374 w 766"/>
                  <a:gd name="T23" fmla="*/ 920 h 1528"/>
                  <a:gd name="T24" fmla="*/ 536 w 766"/>
                  <a:gd name="T25" fmla="*/ 1528 h 1528"/>
                  <a:gd name="T26" fmla="*/ 230 w 766"/>
                  <a:gd name="T27" fmla="*/ 1528 h 1528"/>
                  <a:gd name="T28" fmla="*/ 16 w 766"/>
                  <a:gd name="T29" fmla="*/ 1508 h 1528"/>
                  <a:gd name="T30" fmla="*/ 4 w 766"/>
                  <a:gd name="T31" fmla="*/ 1504 h 1528"/>
                  <a:gd name="T32" fmla="*/ 0 w 766"/>
                  <a:gd name="T33" fmla="*/ 38 h 1528"/>
                  <a:gd name="T34" fmla="*/ 4 w 766"/>
                  <a:gd name="T35" fmla="*/ 26 h 1528"/>
                  <a:gd name="T36" fmla="*/ 90 w 766"/>
                  <a:gd name="T37" fmla="*/ 22 h 1528"/>
                  <a:gd name="T38" fmla="*/ 676 w 766"/>
                  <a:gd name="T39" fmla="*/ 22 h 1528"/>
                  <a:gd name="T40" fmla="*/ 756 w 766"/>
                  <a:gd name="T41" fmla="*/ 22 h 1528"/>
                  <a:gd name="T42" fmla="*/ 766 w 766"/>
                  <a:gd name="T43" fmla="*/ 38 h 1528"/>
                  <a:gd name="T44" fmla="*/ 764 w 766"/>
                  <a:gd name="T45" fmla="*/ 1498 h 1528"/>
                  <a:gd name="T46" fmla="*/ 750 w 766"/>
                  <a:gd name="T47" fmla="*/ 1508 h 1528"/>
                  <a:gd name="T48" fmla="*/ 536 w 766"/>
                  <a:gd name="T49" fmla="*/ 1528 h 1528"/>
                  <a:gd name="T50" fmla="*/ 648 w 766"/>
                  <a:gd name="T51" fmla="*/ 156 h 1528"/>
                  <a:gd name="T52" fmla="*/ 118 w 766"/>
                  <a:gd name="T53" fmla="*/ 496 h 1528"/>
                  <a:gd name="T54" fmla="*/ 118 w 766"/>
                  <a:gd name="T55" fmla="*/ 348 h 1528"/>
                  <a:gd name="T56" fmla="*/ 648 w 766"/>
                  <a:gd name="T57" fmla="*/ 688 h 1528"/>
                  <a:gd name="T58" fmla="*/ 118 w 766"/>
                  <a:gd name="T59" fmla="*/ 688 h 1528"/>
                  <a:gd name="T60" fmla="*/ 366 w 766"/>
                  <a:gd name="T61" fmla="*/ 882 h 1528"/>
                  <a:gd name="T62" fmla="*/ 324 w 766"/>
                  <a:gd name="T63" fmla="*/ 904 h 1528"/>
                  <a:gd name="T64" fmla="*/ 302 w 766"/>
                  <a:gd name="T65" fmla="*/ 946 h 1528"/>
                  <a:gd name="T66" fmla="*/ 302 w 766"/>
                  <a:gd name="T67" fmla="*/ 980 h 1528"/>
                  <a:gd name="T68" fmla="*/ 324 w 766"/>
                  <a:gd name="T69" fmla="*/ 1022 h 1528"/>
                  <a:gd name="T70" fmla="*/ 366 w 766"/>
                  <a:gd name="T71" fmla="*/ 1044 h 1528"/>
                  <a:gd name="T72" fmla="*/ 400 w 766"/>
                  <a:gd name="T73" fmla="*/ 1044 h 1528"/>
                  <a:gd name="T74" fmla="*/ 442 w 766"/>
                  <a:gd name="T75" fmla="*/ 1022 h 1528"/>
                  <a:gd name="T76" fmla="*/ 464 w 766"/>
                  <a:gd name="T77" fmla="*/ 980 h 1528"/>
                  <a:gd name="T78" fmla="*/ 464 w 766"/>
                  <a:gd name="T79" fmla="*/ 946 h 1528"/>
                  <a:gd name="T80" fmla="*/ 442 w 766"/>
                  <a:gd name="T81" fmla="*/ 904 h 1528"/>
                  <a:gd name="T82" fmla="*/ 400 w 766"/>
                  <a:gd name="T83" fmla="*/ 882 h 1528"/>
                  <a:gd name="T84" fmla="*/ 648 w 766"/>
                  <a:gd name="T85" fmla="*/ 1362 h 1528"/>
                  <a:gd name="T86" fmla="*/ 624 w 766"/>
                  <a:gd name="T87" fmla="*/ 1014 h 1528"/>
                  <a:gd name="T88" fmla="*/ 534 w 766"/>
                  <a:gd name="T89" fmla="*/ 1084 h 1528"/>
                  <a:gd name="T90" fmla="*/ 442 w 766"/>
                  <a:gd name="T91" fmla="*/ 1114 h 1528"/>
                  <a:gd name="T92" fmla="*/ 382 w 766"/>
                  <a:gd name="T93" fmla="*/ 1120 h 1528"/>
                  <a:gd name="T94" fmla="*/ 342 w 766"/>
                  <a:gd name="T95" fmla="*/ 1118 h 1528"/>
                  <a:gd name="T96" fmla="*/ 268 w 766"/>
                  <a:gd name="T97" fmla="*/ 1098 h 1528"/>
                  <a:gd name="T98" fmla="*/ 170 w 766"/>
                  <a:gd name="T99" fmla="*/ 1040 h 1528"/>
                  <a:gd name="T100" fmla="*/ 118 w 766"/>
                  <a:gd name="T101" fmla="*/ 1362 h 1528"/>
                  <a:gd name="T102" fmla="*/ 648 w 766"/>
                  <a:gd name="T103" fmla="*/ 1362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66" h="1528">
                    <a:moveTo>
                      <a:pt x="382" y="918"/>
                    </a:moveTo>
                    <a:lnTo>
                      <a:pt x="382" y="918"/>
                    </a:lnTo>
                    <a:lnTo>
                      <a:pt x="392" y="920"/>
                    </a:lnTo>
                    <a:lnTo>
                      <a:pt x="400" y="922"/>
                    </a:lnTo>
                    <a:lnTo>
                      <a:pt x="408" y="926"/>
                    </a:lnTo>
                    <a:lnTo>
                      <a:pt x="414" y="932"/>
                    </a:lnTo>
                    <a:lnTo>
                      <a:pt x="420" y="938"/>
                    </a:lnTo>
                    <a:lnTo>
                      <a:pt x="424" y="946"/>
                    </a:lnTo>
                    <a:lnTo>
                      <a:pt x="426" y="954"/>
                    </a:lnTo>
                    <a:lnTo>
                      <a:pt x="428" y="964"/>
                    </a:lnTo>
                    <a:lnTo>
                      <a:pt x="428" y="964"/>
                    </a:lnTo>
                    <a:lnTo>
                      <a:pt x="426" y="972"/>
                    </a:lnTo>
                    <a:lnTo>
                      <a:pt x="424" y="980"/>
                    </a:lnTo>
                    <a:lnTo>
                      <a:pt x="420" y="988"/>
                    </a:lnTo>
                    <a:lnTo>
                      <a:pt x="414" y="994"/>
                    </a:lnTo>
                    <a:lnTo>
                      <a:pt x="408" y="1000"/>
                    </a:lnTo>
                    <a:lnTo>
                      <a:pt x="400" y="1004"/>
                    </a:lnTo>
                    <a:lnTo>
                      <a:pt x="392" y="1008"/>
                    </a:lnTo>
                    <a:lnTo>
                      <a:pt x="382" y="1008"/>
                    </a:lnTo>
                    <a:lnTo>
                      <a:pt x="382" y="1008"/>
                    </a:lnTo>
                    <a:lnTo>
                      <a:pt x="374" y="1008"/>
                    </a:lnTo>
                    <a:lnTo>
                      <a:pt x="366" y="1004"/>
                    </a:lnTo>
                    <a:lnTo>
                      <a:pt x="358" y="1000"/>
                    </a:lnTo>
                    <a:lnTo>
                      <a:pt x="352" y="994"/>
                    </a:lnTo>
                    <a:lnTo>
                      <a:pt x="346" y="988"/>
                    </a:lnTo>
                    <a:lnTo>
                      <a:pt x="342" y="980"/>
                    </a:lnTo>
                    <a:lnTo>
                      <a:pt x="340" y="972"/>
                    </a:lnTo>
                    <a:lnTo>
                      <a:pt x="338" y="964"/>
                    </a:lnTo>
                    <a:lnTo>
                      <a:pt x="338" y="964"/>
                    </a:lnTo>
                    <a:lnTo>
                      <a:pt x="340" y="954"/>
                    </a:lnTo>
                    <a:lnTo>
                      <a:pt x="342" y="946"/>
                    </a:lnTo>
                    <a:lnTo>
                      <a:pt x="346" y="938"/>
                    </a:lnTo>
                    <a:lnTo>
                      <a:pt x="352" y="932"/>
                    </a:lnTo>
                    <a:lnTo>
                      <a:pt x="358" y="926"/>
                    </a:lnTo>
                    <a:lnTo>
                      <a:pt x="366" y="922"/>
                    </a:lnTo>
                    <a:lnTo>
                      <a:pt x="374" y="920"/>
                    </a:lnTo>
                    <a:lnTo>
                      <a:pt x="382" y="918"/>
                    </a:lnTo>
                    <a:lnTo>
                      <a:pt x="382" y="918"/>
                    </a:lnTo>
                    <a:close/>
                    <a:moveTo>
                      <a:pt x="536" y="1528"/>
                    </a:moveTo>
                    <a:lnTo>
                      <a:pt x="536" y="1508"/>
                    </a:lnTo>
                    <a:lnTo>
                      <a:pt x="230" y="1508"/>
                    </a:lnTo>
                    <a:lnTo>
                      <a:pt x="230" y="1528"/>
                    </a:lnTo>
                    <a:lnTo>
                      <a:pt x="94" y="1528"/>
                    </a:lnTo>
                    <a:lnTo>
                      <a:pt x="94" y="1508"/>
                    </a:lnTo>
                    <a:lnTo>
                      <a:pt x="16" y="1508"/>
                    </a:lnTo>
                    <a:lnTo>
                      <a:pt x="16" y="1508"/>
                    </a:lnTo>
                    <a:lnTo>
                      <a:pt x="10" y="1508"/>
                    </a:lnTo>
                    <a:lnTo>
                      <a:pt x="4" y="1504"/>
                    </a:lnTo>
                    <a:lnTo>
                      <a:pt x="2" y="1498"/>
                    </a:lnTo>
                    <a:lnTo>
                      <a:pt x="0" y="1492"/>
                    </a:lnTo>
                    <a:lnTo>
                      <a:pt x="0" y="38"/>
                    </a:lnTo>
                    <a:lnTo>
                      <a:pt x="0" y="38"/>
                    </a:lnTo>
                    <a:lnTo>
                      <a:pt x="2" y="32"/>
                    </a:lnTo>
                    <a:lnTo>
                      <a:pt x="4" y="26"/>
                    </a:lnTo>
                    <a:lnTo>
                      <a:pt x="10" y="22"/>
                    </a:lnTo>
                    <a:lnTo>
                      <a:pt x="16" y="22"/>
                    </a:lnTo>
                    <a:lnTo>
                      <a:pt x="90" y="22"/>
                    </a:lnTo>
                    <a:lnTo>
                      <a:pt x="108" y="0"/>
                    </a:lnTo>
                    <a:lnTo>
                      <a:pt x="658" y="0"/>
                    </a:lnTo>
                    <a:lnTo>
                      <a:pt x="676" y="22"/>
                    </a:lnTo>
                    <a:lnTo>
                      <a:pt x="750" y="22"/>
                    </a:lnTo>
                    <a:lnTo>
                      <a:pt x="750" y="22"/>
                    </a:lnTo>
                    <a:lnTo>
                      <a:pt x="756" y="22"/>
                    </a:lnTo>
                    <a:lnTo>
                      <a:pt x="762" y="26"/>
                    </a:lnTo>
                    <a:lnTo>
                      <a:pt x="764" y="32"/>
                    </a:lnTo>
                    <a:lnTo>
                      <a:pt x="766" y="38"/>
                    </a:lnTo>
                    <a:lnTo>
                      <a:pt x="766" y="1492"/>
                    </a:lnTo>
                    <a:lnTo>
                      <a:pt x="766" y="1492"/>
                    </a:lnTo>
                    <a:lnTo>
                      <a:pt x="764" y="1498"/>
                    </a:lnTo>
                    <a:lnTo>
                      <a:pt x="762" y="1504"/>
                    </a:lnTo>
                    <a:lnTo>
                      <a:pt x="756" y="1508"/>
                    </a:lnTo>
                    <a:lnTo>
                      <a:pt x="750" y="1508"/>
                    </a:lnTo>
                    <a:lnTo>
                      <a:pt x="672" y="1508"/>
                    </a:lnTo>
                    <a:lnTo>
                      <a:pt x="672" y="1528"/>
                    </a:lnTo>
                    <a:lnTo>
                      <a:pt x="536" y="1528"/>
                    </a:lnTo>
                    <a:close/>
                    <a:moveTo>
                      <a:pt x="118" y="304"/>
                    </a:moveTo>
                    <a:lnTo>
                      <a:pt x="648" y="304"/>
                    </a:lnTo>
                    <a:lnTo>
                      <a:pt x="648" y="156"/>
                    </a:lnTo>
                    <a:lnTo>
                      <a:pt x="118" y="156"/>
                    </a:lnTo>
                    <a:lnTo>
                      <a:pt x="118" y="304"/>
                    </a:lnTo>
                    <a:close/>
                    <a:moveTo>
                      <a:pt x="118" y="496"/>
                    </a:moveTo>
                    <a:lnTo>
                      <a:pt x="648" y="496"/>
                    </a:lnTo>
                    <a:lnTo>
                      <a:pt x="648" y="348"/>
                    </a:lnTo>
                    <a:lnTo>
                      <a:pt x="118" y="348"/>
                    </a:lnTo>
                    <a:lnTo>
                      <a:pt x="118" y="496"/>
                    </a:lnTo>
                    <a:close/>
                    <a:moveTo>
                      <a:pt x="118" y="688"/>
                    </a:moveTo>
                    <a:lnTo>
                      <a:pt x="648" y="688"/>
                    </a:lnTo>
                    <a:lnTo>
                      <a:pt x="648" y="540"/>
                    </a:lnTo>
                    <a:lnTo>
                      <a:pt x="118" y="540"/>
                    </a:lnTo>
                    <a:lnTo>
                      <a:pt x="118" y="688"/>
                    </a:lnTo>
                    <a:close/>
                    <a:moveTo>
                      <a:pt x="382" y="880"/>
                    </a:moveTo>
                    <a:lnTo>
                      <a:pt x="382" y="880"/>
                    </a:lnTo>
                    <a:lnTo>
                      <a:pt x="366" y="882"/>
                    </a:lnTo>
                    <a:lnTo>
                      <a:pt x="350" y="886"/>
                    </a:lnTo>
                    <a:lnTo>
                      <a:pt x="336" y="894"/>
                    </a:lnTo>
                    <a:lnTo>
                      <a:pt x="324" y="904"/>
                    </a:lnTo>
                    <a:lnTo>
                      <a:pt x="314" y="916"/>
                    </a:lnTo>
                    <a:lnTo>
                      <a:pt x="306" y="930"/>
                    </a:lnTo>
                    <a:lnTo>
                      <a:pt x="302" y="946"/>
                    </a:lnTo>
                    <a:lnTo>
                      <a:pt x="300" y="964"/>
                    </a:lnTo>
                    <a:lnTo>
                      <a:pt x="300" y="964"/>
                    </a:lnTo>
                    <a:lnTo>
                      <a:pt x="302" y="980"/>
                    </a:lnTo>
                    <a:lnTo>
                      <a:pt x="306" y="996"/>
                    </a:lnTo>
                    <a:lnTo>
                      <a:pt x="314" y="1010"/>
                    </a:lnTo>
                    <a:lnTo>
                      <a:pt x="324" y="1022"/>
                    </a:lnTo>
                    <a:lnTo>
                      <a:pt x="336" y="1032"/>
                    </a:lnTo>
                    <a:lnTo>
                      <a:pt x="350" y="1040"/>
                    </a:lnTo>
                    <a:lnTo>
                      <a:pt x="366" y="1044"/>
                    </a:lnTo>
                    <a:lnTo>
                      <a:pt x="382" y="1046"/>
                    </a:lnTo>
                    <a:lnTo>
                      <a:pt x="382" y="1046"/>
                    </a:lnTo>
                    <a:lnTo>
                      <a:pt x="400" y="1044"/>
                    </a:lnTo>
                    <a:lnTo>
                      <a:pt x="416" y="1040"/>
                    </a:lnTo>
                    <a:lnTo>
                      <a:pt x="430" y="1032"/>
                    </a:lnTo>
                    <a:lnTo>
                      <a:pt x="442" y="1022"/>
                    </a:lnTo>
                    <a:lnTo>
                      <a:pt x="452" y="1010"/>
                    </a:lnTo>
                    <a:lnTo>
                      <a:pt x="460" y="996"/>
                    </a:lnTo>
                    <a:lnTo>
                      <a:pt x="464" y="980"/>
                    </a:lnTo>
                    <a:lnTo>
                      <a:pt x="466" y="964"/>
                    </a:lnTo>
                    <a:lnTo>
                      <a:pt x="466" y="964"/>
                    </a:lnTo>
                    <a:lnTo>
                      <a:pt x="464" y="946"/>
                    </a:lnTo>
                    <a:lnTo>
                      <a:pt x="460" y="930"/>
                    </a:lnTo>
                    <a:lnTo>
                      <a:pt x="452" y="916"/>
                    </a:lnTo>
                    <a:lnTo>
                      <a:pt x="442" y="904"/>
                    </a:lnTo>
                    <a:lnTo>
                      <a:pt x="430" y="894"/>
                    </a:lnTo>
                    <a:lnTo>
                      <a:pt x="416" y="886"/>
                    </a:lnTo>
                    <a:lnTo>
                      <a:pt x="400" y="882"/>
                    </a:lnTo>
                    <a:lnTo>
                      <a:pt x="382" y="880"/>
                    </a:lnTo>
                    <a:lnTo>
                      <a:pt x="382" y="880"/>
                    </a:lnTo>
                    <a:close/>
                    <a:moveTo>
                      <a:pt x="648" y="1362"/>
                    </a:moveTo>
                    <a:lnTo>
                      <a:pt x="648" y="984"/>
                    </a:lnTo>
                    <a:lnTo>
                      <a:pt x="648" y="984"/>
                    </a:lnTo>
                    <a:lnTo>
                      <a:pt x="624" y="1014"/>
                    </a:lnTo>
                    <a:lnTo>
                      <a:pt x="596" y="1040"/>
                    </a:lnTo>
                    <a:lnTo>
                      <a:pt x="566" y="1064"/>
                    </a:lnTo>
                    <a:lnTo>
                      <a:pt x="534" y="1084"/>
                    </a:lnTo>
                    <a:lnTo>
                      <a:pt x="498" y="1098"/>
                    </a:lnTo>
                    <a:lnTo>
                      <a:pt x="462" y="1110"/>
                    </a:lnTo>
                    <a:lnTo>
                      <a:pt x="442" y="1114"/>
                    </a:lnTo>
                    <a:lnTo>
                      <a:pt x="424" y="1118"/>
                    </a:lnTo>
                    <a:lnTo>
                      <a:pt x="404" y="1120"/>
                    </a:lnTo>
                    <a:lnTo>
                      <a:pt x="382" y="1120"/>
                    </a:lnTo>
                    <a:lnTo>
                      <a:pt x="382" y="1120"/>
                    </a:lnTo>
                    <a:lnTo>
                      <a:pt x="362" y="1120"/>
                    </a:lnTo>
                    <a:lnTo>
                      <a:pt x="342" y="1118"/>
                    </a:lnTo>
                    <a:lnTo>
                      <a:pt x="324" y="1114"/>
                    </a:lnTo>
                    <a:lnTo>
                      <a:pt x="304" y="1110"/>
                    </a:lnTo>
                    <a:lnTo>
                      <a:pt x="268" y="1098"/>
                    </a:lnTo>
                    <a:lnTo>
                      <a:pt x="232" y="1084"/>
                    </a:lnTo>
                    <a:lnTo>
                      <a:pt x="200" y="1064"/>
                    </a:lnTo>
                    <a:lnTo>
                      <a:pt x="170" y="1040"/>
                    </a:lnTo>
                    <a:lnTo>
                      <a:pt x="142" y="1014"/>
                    </a:lnTo>
                    <a:lnTo>
                      <a:pt x="118" y="984"/>
                    </a:lnTo>
                    <a:lnTo>
                      <a:pt x="118" y="1362"/>
                    </a:lnTo>
                    <a:lnTo>
                      <a:pt x="648" y="1362"/>
                    </a:lnTo>
                    <a:close/>
                    <a:moveTo>
                      <a:pt x="648" y="1362"/>
                    </a:moveTo>
                    <a:lnTo>
                      <a:pt x="648" y="136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8" name="Rounded Rectangle 167"/>
              <p:cNvSpPr/>
              <p:nvPr/>
            </p:nvSpPr>
            <p:spPr bwMode="gray">
              <a:xfrm>
                <a:off x="2672362" y="3612823"/>
                <a:ext cx="332743" cy="331576"/>
              </a:xfrm>
              <a:prstGeom prst="roundRect">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grpSp>
            <p:nvGrpSpPr>
              <p:cNvPr id="169" name="Group 168"/>
              <p:cNvGrpSpPr/>
              <p:nvPr/>
            </p:nvGrpSpPr>
            <p:grpSpPr>
              <a:xfrm>
                <a:off x="2722222" y="3657930"/>
                <a:ext cx="263526" cy="263525"/>
                <a:chOff x="304800" y="3663950"/>
                <a:chExt cx="263526" cy="263525"/>
              </a:xfrm>
              <a:solidFill>
                <a:schemeClr val="bg1"/>
              </a:solidFill>
            </p:grpSpPr>
            <p:sp>
              <p:nvSpPr>
                <p:cNvPr id="170" name="Freeform 1006"/>
                <p:cNvSpPr>
                  <a:spLocks noEditPoints="1"/>
                </p:cNvSpPr>
                <p:nvPr/>
              </p:nvSpPr>
              <p:spPr bwMode="auto">
                <a:xfrm>
                  <a:off x="304800" y="3663950"/>
                  <a:ext cx="200025" cy="257175"/>
                </a:xfrm>
                <a:custGeom>
                  <a:avLst/>
                  <a:gdLst>
                    <a:gd name="T0" fmla="*/ 349 w 506"/>
                    <a:gd name="T1" fmla="*/ 157 h 651"/>
                    <a:gd name="T2" fmla="*/ 349 w 506"/>
                    <a:gd name="T3" fmla="*/ 12 h 651"/>
                    <a:gd name="T4" fmla="*/ 494 w 506"/>
                    <a:gd name="T5" fmla="*/ 157 h 651"/>
                    <a:gd name="T6" fmla="*/ 349 w 506"/>
                    <a:gd name="T7" fmla="*/ 157 h 651"/>
                    <a:gd name="T8" fmla="*/ 506 w 506"/>
                    <a:gd name="T9" fmla="*/ 378 h 651"/>
                    <a:gd name="T10" fmla="*/ 506 w 506"/>
                    <a:gd name="T11" fmla="*/ 157 h 651"/>
                    <a:gd name="T12" fmla="*/ 505 w 506"/>
                    <a:gd name="T13" fmla="*/ 153 h 651"/>
                    <a:gd name="T14" fmla="*/ 503 w 506"/>
                    <a:gd name="T15" fmla="*/ 149 h 651"/>
                    <a:gd name="T16" fmla="*/ 358 w 506"/>
                    <a:gd name="T17" fmla="*/ 4 h 651"/>
                    <a:gd name="T18" fmla="*/ 354 w 506"/>
                    <a:gd name="T19" fmla="*/ 1 h 651"/>
                    <a:gd name="T20" fmla="*/ 349 w 506"/>
                    <a:gd name="T21" fmla="*/ 0 h 651"/>
                    <a:gd name="T22" fmla="*/ 12 w 506"/>
                    <a:gd name="T23" fmla="*/ 0 h 651"/>
                    <a:gd name="T24" fmla="*/ 7 w 506"/>
                    <a:gd name="T25" fmla="*/ 2 h 651"/>
                    <a:gd name="T26" fmla="*/ 3 w 506"/>
                    <a:gd name="T27" fmla="*/ 4 h 651"/>
                    <a:gd name="T28" fmla="*/ 1 w 506"/>
                    <a:gd name="T29" fmla="*/ 8 h 651"/>
                    <a:gd name="T30" fmla="*/ 0 w 506"/>
                    <a:gd name="T31" fmla="*/ 12 h 651"/>
                    <a:gd name="T32" fmla="*/ 0 w 506"/>
                    <a:gd name="T33" fmla="*/ 638 h 651"/>
                    <a:gd name="T34" fmla="*/ 1 w 506"/>
                    <a:gd name="T35" fmla="*/ 644 h 651"/>
                    <a:gd name="T36" fmla="*/ 3 w 506"/>
                    <a:gd name="T37" fmla="*/ 648 h 651"/>
                    <a:gd name="T38" fmla="*/ 7 w 506"/>
                    <a:gd name="T39" fmla="*/ 650 h 651"/>
                    <a:gd name="T40" fmla="*/ 12 w 506"/>
                    <a:gd name="T41" fmla="*/ 651 h 651"/>
                    <a:gd name="T42" fmla="*/ 413 w 506"/>
                    <a:gd name="T43" fmla="*/ 651 h 651"/>
                    <a:gd name="T44" fmla="*/ 404 w 506"/>
                    <a:gd name="T45" fmla="*/ 639 h 651"/>
                    <a:gd name="T46" fmla="*/ 397 w 506"/>
                    <a:gd name="T47" fmla="*/ 627 h 651"/>
                    <a:gd name="T48" fmla="*/ 390 w 506"/>
                    <a:gd name="T49" fmla="*/ 615 h 651"/>
                    <a:gd name="T50" fmla="*/ 383 w 506"/>
                    <a:gd name="T51" fmla="*/ 602 h 651"/>
                    <a:gd name="T52" fmla="*/ 379 w 506"/>
                    <a:gd name="T53" fmla="*/ 587 h 651"/>
                    <a:gd name="T54" fmla="*/ 376 w 506"/>
                    <a:gd name="T55" fmla="*/ 573 h 651"/>
                    <a:gd name="T56" fmla="*/ 374 w 506"/>
                    <a:gd name="T57" fmla="*/ 558 h 651"/>
                    <a:gd name="T58" fmla="*/ 373 w 506"/>
                    <a:gd name="T59" fmla="*/ 543 h 651"/>
                    <a:gd name="T60" fmla="*/ 374 w 506"/>
                    <a:gd name="T61" fmla="*/ 527 h 651"/>
                    <a:gd name="T62" fmla="*/ 376 w 506"/>
                    <a:gd name="T63" fmla="*/ 513 h 651"/>
                    <a:gd name="T64" fmla="*/ 379 w 506"/>
                    <a:gd name="T65" fmla="*/ 499 h 651"/>
                    <a:gd name="T66" fmla="*/ 383 w 506"/>
                    <a:gd name="T67" fmla="*/ 485 h 651"/>
                    <a:gd name="T68" fmla="*/ 388 w 506"/>
                    <a:gd name="T69" fmla="*/ 472 h 651"/>
                    <a:gd name="T70" fmla="*/ 396 w 506"/>
                    <a:gd name="T71" fmla="*/ 459 h 651"/>
                    <a:gd name="T72" fmla="*/ 403 w 506"/>
                    <a:gd name="T73" fmla="*/ 448 h 651"/>
                    <a:gd name="T74" fmla="*/ 411 w 506"/>
                    <a:gd name="T75" fmla="*/ 437 h 651"/>
                    <a:gd name="T76" fmla="*/ 420 w 506"/>
                    <a:gd name="T77" fmla="*/ 425 h 651"/>
                    <a:gd name="T78" fmla="*/ 430 w 506"/>
                    <a:gd name="T79" fmla="*/ 416 h 651"/>
                    <a:gd name="T80" fmla="*/ 442 w 506"/>
                    <a:gd name="T81" fmla="*/ 407 h 651"/>
                    <a:gd name="T82" fmla="*/ 453 w 506"/>
                    <a:gd name="T83" fmla="*/ 400 h 651"/>
                    <a:gd name="T84" fmla="*/ 465 w 506"/>
                    <a:gd name="T85" fmla="*/ 393 h 651"/>
                    <a:gd name="T86" fmla="*/ 478 w 506"/>
                    <a:gd name="T87" fmla="*/ 387 h 651"/>
                    <a:gd name="T88" fmla="*/ 491 w 506"/>
                    <a:gd name="T89" fmla="*/ 382 h 651"/>
                    <a:gd name="T90" fmla="*/ 506 w 506"/>
                    <a:gd name="T91" fmla="*/ 378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6" h="651">
                      <a:moveTo>
                        <a:pt x="349" y="157"/>
                      </a:moveTo>
                      <a:lnTo>
                        <a:pt x="349" y="12"/>
                      </a:lnTo>
                      <a:lnTo>
                        <a:pt x="494" y="157"/>
                      </a:lnTo>
                      <a:lnTo>
                        <a:pt x="349" y="157"/>
                      </a:lnTo>
                      <a:close/>
                      <a:moveTo>
                        <a:pt x="506" y="378"/>
                      </a:moveTo>
                      <a:lnTo>
                        <a:pt x="506" y="157"/>
                      </a:lnTo>
                      <a:lnTo>
                        <a:pt x="505" y="153"/>
                      </a:lnTo>
                      <a:lnTo>
                        <a:pt x="503" y="149"/>
                      </a:lnTo>
                      <a:lnTo>
                        <a:pt x="358" y="4"/>
                      </a:lnTo>
                      <a:lnTo>
                        <a:pt x="354" y="1"/>
                      </a:lnTo>
                      <a:lnTo>
                        <a:pt x="349" y="0"/>
                      </a:lnTo>
                      <a:lnTo>
                        <a:pt x="12" y="0"/>
                      </a:lnTo>
                      <a:lnTo>
                        <a:pt x="7" y="2"/>
                      </a:lnTo>
                      <a:lnTo>
                        <a:pt x="3" y="4"/>
                      </a:lnTo>
                      <a:lnTo>
                        <a:pt x="1" y="8"/>
                      </a:lnTo>
                      <a:lnTo>
                        <a:pt x="0" y="12"/>
                      </a:lnTo>
                      <a:lnTo>
                        <a:pt x="0" y="638"/>
                      </a:lnTo>
                      <a:lnTo>
                        <a:pt x="1" y="644"/>
                      </a:lnTo>
                      <a:lnTo>
                        <a:pt x="3" y="648"/>
                      </a:lnTo>
                      <a:lnTo>
                        <a:pt x="7" y="650"/>
                      </a:lnTo>
                      <a:lnTo>
                        <a:pt x="12" y="651"/>
                      </a:lnTo>
                      <a:lnTo>
                        <a:pt x="413" y="651"/>
                      </a:lnTo>
                      <a:lnTo>
                        <a:pt x="404" y="639"/>
                      </a:lnTo>
                      <a:lnTo>
                        <a:pt x="397" y="627"/>
                      </a:lnTo>
                      <a:lnTo>
                        <a:pt x="390" y="615"/>
                      </a:lnTo>
                      <a:lnTo>
                        <a:pt x="383" y="602"/>
                      </a:lnTo>
                      <a:lnTo>
                        <a:pt x="379" y="587"/>
                      </a:lnTo>
                      <a:lnTo>
                        <a:pt x="376" y="573"/>
                      </a:lnTo>
                      <a:lnTo>
                        <a:pt x="374" y="558"/>
                      </a:lnTo>
                      <a:lnTo>
                        <a:pt x="373" y="543"/>
                      </a:lnTo>
                      <a:lnTo>
                        <a:pt x="374" y="527"/>
                      </a:lnTo>
                      <a:lnTo>
                        <a:pt x="376" y="513"/>
                      </a:lnTo>
                      <a:lnTo>
                        <a:pt x="379" y="499"/>
                      </a:lnTo>
                      <a:lnTo>
                        <a:pt x="383" y="485"/>
                      </a:lnTo>
                      <a:lnTo>
                        <a:pt x="388" y="472"/>
                      </a:lnTo>
                      <a:lnTo>
                        <a:pt x="396" y="459"/>
                      </a:lnTo>
                      <a:lnTo>
                        <a:pt x="403" y="448"/>
                      </a:lnTo>
                      <a:lnTo>
                        <a:pt x="411" y="437"/>
                      </a:lnTo>
                      <a:lnTo>
                        <a:pt x="420" y="425"/>
                      </a:lnTo>
                      <a:lnTo>
                        <a:pt x="430" y="416"/>
                      </a:lnTo>
                      <a:lnTo>
                        <a:pt x="442" y="407"/>
                      </a:lnTo>
                      <a:lnTo>
                        <a:pt x="453" y="400"/>
                      </a:lnTo>
                      <a:lnTo>
                        <a:pt x="465" y="393"/>
                      </a:lnTo>
                      <a:lnTo>
                        <a:pt x="478" y="387"/>
                      </a:lnTo>
                      <a:lnTo>
                        <a:pt x="491" y="382"/>
                      </a:lnTo>
                      <a:lnTo>
                        <a:pt x="506" y="37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1" name="Freeform 1007"/>
                <p:cNvSpPr>
                  <a:spLocks/>
                </p:cNvSpPr>
                <p:nvPr/>
              </p:nvSpPr>
              <p:spPr bwMode="auto">
                <a:xfrm>
                  <a:off x="471488" y="3830638"/>
                  <a:ext cx="88900" cy="49213"/>
                </a:xfrm>
                <a:custGeom>
                  <a:avLst/>
                  <a:gdLst>
                    <a:gd name="T0" fmla="*/ 128 w 224"/>
                    <a:gd name="T1" fmla="*/ 26 h 126"/>
                    <a:gd name="T2" fmla="*/ 149 w 224"/>
                    <a:gd name="T3" fmla="*/ 33 h 126"/>
                    <a:gd name="T4" fmla="*/ 168 w 224"/>
                    <a:gd name="T5" fmla="*/ 45 h 126"/>
                    <a:gd name="T6" fmla="*/ 184 w 224"/>
                    <a:gd name="T7" fmla="*/ 60 h 126"/>
                    <a:gd name="T8" fmla="*/ 158 w 224"/>
                    <a:gd name="T9" fmla="*/ 68 h 126"/>
                    <a:gd name="T10" fmla="*/ 150 w 224"/>
                    <a:gd name="T11" fmla="*/ 72 h 126"/>
                    <a:gd name="T12" fmla="*/ 146 w 224"/>
                    <a:gd name="T13" fmla="*/ 80 h 126"/>
                    <a:gd name="T14" fmla="*/ 150 w 224"/>
                    <a:gd name="T15" fmla="*/ 89 h 126"/>
                    <a:gd name="T16" fmla="*/ 158 w 224"/>
                    <a:gd name="T17" fmla="*/ 92 h 126"/>
                    <a:gd name="T18" fmla="*/ 224 w 224"/>
                    <a:gd name="T19" fmla="*/ 16 h 126"/>
                    <a:gd name="T20" fmla="*/ 220 w 224"/>
                    <a:gd name="T21" fmla="*/ 7 h 126"/>
                    <a:gd name="T22" fmla="*/ 212 w 224"/>
                    <a:gd name="T23" fmla="*/ 4 h 126"/>
                    <a:gd name="T24" fmla="*/ 203 w 224"/>
                    <a:gd name="T25" fmla="*/ 7 h 126"/>
                    <a:gd name="T26" fmla="*/ 200 w 224"/>
                    <a:gd name="T27" fmla="*/ 16 h 126"/>
                    <a:gd name="T28" fmla="*/ 191 w 224"/>
                    <a:gd name="T29" fmla="*/ 33 h 126"/>
                    <a:gd name="T30" fmla="*/ 171 w 224"/>
                    <a:gd name="T31" fmla="*/ 18 h 126"/>
                    <a:gd name="T32" fmla="*/ 150 w 224"/>
                    <a:gd name="T33" fmla="*/ 7 h 126"/>
                    <a:gd name="T34" fmla="*/ 128 w 224"/>
                    <a:gd name="T35" fmla="*/ 1 h 126"/>
                    <a:gd name="T36" fmla="*/ 104 w 224"/>
                    <a:gd name="T37" fmla="*/ 1 h 126"/>
                    <a:gd name="T38" fmla="*/ 81 w 224"/>
                    <a:gd name="T39" fmla="*/ 6 h 126"/>
                    <a:gd name="T40" fmla="*/ 60 w 224"/>
                    <a:gd name="T41" fmla="*/ 15 h 126"/>
                    <a:gd name="T42" fmla="*/ 42 w 224"/>
                    <a:gd name="T43" fmla="*/ 29 h 126"/>
                    <a:gd name="T44" fmla="*/ 27 w 224"/>
                    <a:gd name="T45" fmla="*/ 46 h 126"/>
                    <a:gd name="T46" fmla="*/ 14 w 224"/>
                    <a:gd name="T47" fmla="*/ 65 h 126"/>
                    <a:gd name="T48" fmla="*/ 5 w 224"/>
                    <a:gd name="T49" fmla="*/ 89 h 126"/>
                    <a:gd name="T50" fmla="*/ 1 w 224"/>
                    <a:gd name="T51" fmla="*/ 113 h 126"/>
                    <a:gd name="T52" fmla="*/ 25 w 224"/>
                    <a:gd name="T53" fmla="*/ 126 h 126"/>
                    <a:gd name="T54" fmla="*/ 27 w 224"/>
                    <a:gd name="T55" fmla="*/ 105 h 126"/>
                    <a:gd name="T56" fmla="*/ 32 w 224"/>
                    <a:gd name="T57" fmla="*/ 86 h 126"/>
                    <a:gd name="T58" fmla="*/ 40 w 224"/>
                    <a:gd name="T59" fmla="*/ 70 h 126"/>
                    <a:gd name="T60" fmla="*/ 51 w 224"/>
                    <a:gd name="T61" fmla="*/ 54 h 126"/>
                    <a:gd name="T62" fmla="*/ 64 w 224"/>
                    <a:gd name="T63" fmla="*/ 42 h 126"/>
                    <a:gd name="T64" fmla="*/ 80 w 224"/>
                    <a:gd name="T65" fmla="*/ 33 h 126"/>
                    <a:gd name="T66" fmla="*/ 97 w 224"/>
                    <a:gd name="T67" fmla="*/ 27 h 126"/>
                    <a:gd name="T68" fmla="*/ 115 w 224"/>
                    <a:gd name="T69"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4" h="126">
                      <a:moveTo>
                        <a:pt x="115" y="25"/>
                      </a:moveTo>
                      <a:lnTo>
                        <a:pt x="128" y="26"/>
                      </a:lnTo>
                      <a:lnTo>
                        <a:pt x="139" y="29"/>
                      </a:lnTo>
                      <a:lnTo>
                        <a:pt x="149" y="33"/>
                      </a:lnTo>
                      <a:lnTo>
                        <a:pt x="159" y="38"/>
                      </a:lnTo>
                      <a:lnTo>
                        <a:pt x="168" y="45"/>
                      </a:lnTo>
                      <a:lnTo>
                        <a:pt x="177" y="52"/>
                      </a:lnTo>
                      <a:lnTo>
                        <a:pt x="184" y="60"/>
                      </a:lnTo>
                      <a:lnTo>
                        <a:pt x="191" y="68"/>
                      </a:lnTo>
                      <a:lnTo>
                        <a:pt x="158" y="68"/>
                      </a:lnTo>
                      <a:lnTo>
                        <a:pt x="154" y="70"/>
                      </a:lnTo>
                      <a:lnTo>
                        <a:pt x="150" y="72"/>
                      </a:lnTo>
                      <a:lnTo>
                        <a:pt x="147" y="76"/>
                      </a:lnTo>
                      <a:lnTo>
                        <a:pt x="146" y="80"/>
                      </a:lnTo>
                      <a:lnTo>
                        <a:pt x="147" y="85"/>
                      </a:lnTo>
                      <a:lnTo>
                        <a:pt x="150" y="89"/>
                      </a:lnTo>
                      <a:lnTo>
                        <a:pt x="154" y="91"/>
                      </a:lnTo>
                      <a:lnTo>
                        <a:pt x="158" y="92"/>
                      </a:lnTo>
                      <a:lnTo>
                        <a:pt x="224" y="92"/>
                      </a:lnTo>
                      <a:lnTo>
                        <a:pt x="224" y="16"/>
                      </a:lnTo>
                      <a:lnTo>
                        <a:pt x="223" y="11"/>
                      </a:lnTo>
                      <a:lnTo>
                        <a:pt x="220" y="7"/>
                      </a:lnTo>
                      <a:lnTo>
                        <a:pt x="216" y="5"/>
                      </a:lnTo>
                      <a:lnTo>
                        <a:pt x="212" y="4"/>
                      </a:lnTo>
                      <a:lnTo>
                        <a:pt x="207" y="5"/>
                      </a:lnTo>
                      <a:lnTo>
                        <a:pt x="203" y="7"/>
                      </a:lnTo>
                      <a:lnTo>
                        <a:pt x="201" y="11"/>
                      </a:lnTo>
                      <a:lnTo>
                        <a:pt x="200" y="16"/>
                      </a:lnTo>
                      <a:lnTo>
                        <a:pt x="200" y="42"/>
                      </a:lnTo>
                      <a:lnTo>
                        <a:pt x="191" y="33"/>
                      </a:lnTo>
                      <a:lnTo>
                        <a:pt x="182" y="25"/>
                      </a:lnTo>
                      <a:lnTo>
                        <a:pt x="171" y="18"/>
                      </a:lnTo>
                      <a:lnTo>
                        <a:pt x="161" y="11"/>
                      </a:lnTo>
                      <a:lnTo>
                        <a:pt x="150" y="7"/>
                      </a:lnTo>
                      <a:lnTo>
                        <a:pt x="139" y="3"/>
                      </a:lnTo>
                      <a:lnTo>
                        <a:pt x="128" y="1"/>
                      </a:lnTo>
                      <a:lnTo>
                        <a:pt x="115" y="0"/>
                      </a:lnTo>
                      <a:lnTo>
                        <a:pt x="104" y="1"/>
                      </a:lnTo>
                      <a:lnTo>
                        <a:pt x="92" y="3"/>
                      </a:lnTo>
                      <a:lnTo>
                        <a:pt x="81" y="6"/>
                      </a:lnTo>
                      <a:lnTo>
                        <a:pt x="70" y="10"/>
                      </a:lnTo>
                      <a:lnTo>
                        <a:pt x="60" y="15"/>
                      </a:lnTo>
                      <a:lnTo>
                        <a:pt x="51" y="22"/>
                      </a:lnTo>
                      <a:lnTo>
                        <a:pt x="42" y="29"/>
                      </a:lnTo>
                      <a:lnTo>
                        <a:pt x="34" y="37"/>
                      </a:lnTo>
                      <a:lnTo>
                        <a:pt x="27" y="46"/>
                      </a:lnTo>
                      <a:lnTo>
                        <a:pt x="19" y="55"/>
                      </a:lnTo>
                      <a:lnTo>
                        <a:pt x="14" y="65"/>
                      </a:lnTo>
                      <a:lnTo>
                        <a:pt x="9" y="77"/>
                      </a:lnTo>
                      <a:lnTo>
                        <a:pt x="5" y="89"/>
                      </a:lnTo>
                      <a:lnTo>
                        <a:pt x="3" y="100"/>
                      </a:lnTo>
                      <a:lnTo>
                        <a:pt x="1" y="113"/>
                      </a:lnTo>
                      <a:lnTo>
                        <a:pt x="0" y="126"/>
                      </a:lnTo>
                      <a:lnTo>
                        <a:pt x="25" y="126"/>
                      </a:lnTo>
                      <a:lnTo>
                        <a:pt x="25" y="115"/>
                      </a:lnTo>
                      <a:lnTo>
                        <a:pt x="27" y="105"/>
                      </a:lnTo>
                      <a:lnTo>
                        <a:pt x="29" y="96"/>
                      </a:lnTo>
                      <a:lnTo>
                        <a:pt x="32" y="86"/>
                      </a:lnTo>
                      <a:lnTo>
                        <a:pt x="36" y="78"/>
                      </a:lnTo>
                      <a:lnTo>
                        <a:pt x="40" y="70"/>
                      </a:lnTo>
                      <a:lnTo>
                        <a:pt x="45" y="61"/>
                      </a:lnTo>
                      <a:lnTo>
                        <a:pt x="51" y="54"/>
                      </a:lnTo>
                      <a:lnTo>
                        <a:pt x="57" y="48"/>
                      </a:lnTo>
                      <a:lnTo>
                        <a:pt x="64" y="42"/>
                      </a:lnTo>
                      <a:lnTo>
                        <a:pt x="71" y="37"/>
                      </a:lnTo>
                      <a:lnTo>
                        <a:pt x="80" y="33"/>
                      </a:lnTo>
                      <a:lnTo>
                        <a:pt x="88" y="29"/>
                      </a:lnTo>
                      <a:lnTo>
                        <a:pt x="97" y="27"/>
                      </a:lnTo>
                      <a:lnTo>
                        <a:pt x="106" y="26"/>
                      </a:lnTo>
                      <a:lnTo>
                        <a:pt x="115" y="2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2" name="Freeform 1008"/>
                <p:cNvSpPr>
                  <a:spLocks/>
                </p:cNvSpPr>
                <p:nvPr/>
              </p:nvSpPr>
              <p:spPr bwMode="auto">
                <a:xfrm>
                  <a:off x="474663" y="3879850"/>
                  <a:ext cx="93663" cy="47625"/>
                </a:xfrm>
                <a:custGeom>
                  <a:avLst/>
                  <a:gdLst>
                    <a:gd name="T0" fmla="*/ 211 w 237"/>
                    <a:gd name="T1" fmla="*/ 10 h 120"/>
                    <a:gd name="T2" fmla="*/ 208 w 237"/>
                    <a:gd name="T3" fmla="*/ 29 h 120"/>
                    <a:gd name="T4" fmla="*/ 201 w 237"/>
                    <a:gd name="T5" fmla="*/ 47 h 120"/>
                    <a:gd name="T6" fmla="*/ 191 w 237"/>
                    <a:gd name="T7" fmla="*/ 62 h 120"/>
                    <a:gd name="T8" fmla="*/ 179 w 237"/>
                    <a:gd name="T9" fmla="*/ 75 h 120"/>
                    <a:gd name="T10" fmla="*/ 163 w 237"/>
                    <a:gd name="T11" fmla="*/ 85 h 120"/>
                    <a:gd name="T12" fmla="*/ 146 w 237"/>
                    <a:gd name="T13" fmla="*/ 92 h 120"/>
                    <a:gd name="T14" fmla="*/ 128 w 237"/>
                    <a:gd name="T15" fmla="*/ 95 h 120"/>
                    <a:gd name="T16" fmla="*/ 106 w 237"/>
                    <a:gd name="T17" fmla="*/ 95 h 120"/>
                    <a:gd name="T18" fmla="*/ 83 w 237"/>
                    <a:gd name="T19" fmla="*/ 91 h 120"/>
                    <a:gd name="T20" fmla="*/ 61 w 237"/>
                    <a:gd name="T21" fmla="*/ 82 h 120"/>
                    <a:gd name="T22" fmla="*/ 43 w 237"/>
                    <a:gd name="T23" fmla="*/ 70 h 120"/>
                    <a:gd name="T24" fmla="*/ 67 w 237"/>
                    <a:gd name="T25" fmla="*/ 63 h 120"/>
                    <a:gd name="T26" fmla="*/ 75 w 237"/>
                    <a:gd name="T27" fmla="*/ 59 h 120"/>
                    <a:gd name="T28" fmla="*/ 79 w 237"/>
                    <a:gd name="T29" fmla="*/ 51 h 120"/>
                    <a:gd name="T30" fmla="*/ 75 w 237"/>
                    <a:gd name="T31" fmla="*/ 42 h 120"/>
                    <a:gd name="T32" fmla="*/ 67 w 237"/>
                    <a:gd name="T33" fmla="*/ 38 h 120"/>
                    <a:gd name="T34" fmla="*/ 0 w 237"/>
                    <a:gd name="T35" fmla="*/ 96 h 120"/>
                    <a:gd name="T36" fmla="*/ 3 w 237"/>
                    <a:gd name="T37" fmla="*/ 105 h 120"/>
                    <a:gd name="T38" fmla="*/ 12 w 237"/>
                    <a:gd name="T39" fmla="*/ 109 h 120"/>
                    <a:gd name="T40" fmla="*/ 21 w 237"/>
                    <a:gd name="T41" fmla="*/ 105 h 120"/>
                    <a:gd name="T42" fmla="*/ 25 w 237"/>
                    <a:gd name="T43" fmla="*/ 96 h 120"/>
                    <a:gd name="T44" fmla="*/ 34 w 237"/>
                    <a:gd name="T45" fmla="*/ 93 h 120"/>
                    <a:gd name="T46" fmla="*/ 55 w 237"/>
                    <a:gd name="T47" fmla="*/ 106 h 120"/>
                    <a:gd name="T48" fmla="*/ 79 w 237"/>
                    <a:gd name="T49" fmla="*/ 115 h 120"/>
                    <a:gd name="T50" fmla="*/ 105 w 237"/>
                    <a:gd name="T51" fmla="*/ 120 h 120"/>
                    <a:gd name="T52" fmla="*/ 131 w 237"/>
                    <a:gd name="T53" fmla="*/ 120 h 120"/>
                    <a:gd name="T54" fmla="*/ 154 w 237"/>
                    <a:gd name="T55" fmla="*/ 115 h 120"/>
                    <a:gd name="T56" fmla="*/ 175 w 237"/>
                    <a:gd name="T57" fmla="*/ 106 h 120"/>
                    <a:gd name="T58" fmla="*/ 194 w 237"/>
                    <a:gd name="T59" fmla="*/ 93 h 120"/>
                    <a:gd name="T60" fmla="*/ 209 w 237"/>
                    <a:gd name="T61" fmla="*/ 77 h 120"/>
                    <a:gd name="T62" fmla="*/ 223 w 237"/>
                    <a:gd name="T63" fmla="*/ 58 h 120"/>
                    <a:gd name="T64" fmla="*/ 231 w 237"/>
                    <a:gd name="T65" fmla="*/ 36 h 120"/>
                    <a:gd name="T66" fmla="*/ 236 w 237"/>
                    <a:gd name="T67" fmla="*/ 13 h 120"/>
                    <a:gd name="T68" fmla="*/ 212 w 237"/>
                    <a:gd name="T69"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7" h="120">
                      <a:moveTo>
                        <a:pt x="212" y="0"/>
                      </a:moveTo>
                      <a:lnTo>
                        <a:pt x="211" y="10"/>
                      </a:lnTo>
                      <a:lnTo>
                        <a:pt x="210" y="20"/>
                      </a:lnTo>
                      <a:lnTo>
                        <a:pt x="208" y="29"/>
                      </a:lnTo>
                      <a:lnTo>
                        <a:pt x="205" y="37"/>
                      </a:lnTo>
                      <a:lnTo>
                        <a:pt x="201" y="47"/>
                      </a:lnTo>
                      <a:lnTo>
                        <a:pt x="196" y="55"/>
                      </a:lnTo>
                      <a:lnTo>
                        <a:pt x="191" y="62"/>
                      </a:lnTo>
                      <a:lnTo>
                        <a:pt x="185" y="68"/>
                      </a:lnTo>
                      <a:lnTo>
                        <a:pt x="179" y="75"/>
                      </a:lnTo>
                      <a:lnTo>
                        <a:pt x="172" y="80"/>
                      </a:lnTo>
                      <a:lnTo>
                        <a:pt x="163" y="85"/>
                      </a:lnTo>
                      <a:lnTo>
                        <a:pt x="155" y="88"/>
                      </a:lnTo>
                      <a:lnTo>
                        <a:pt x="146" y="92"/>
                      </a:lnTo>
                      <a:lnTo>
                        <a:pt x="138" y="94"/>
                      </a:lnTo>
                      <a:lnTo>
                        <a:pt x="128" y="95"/>
                      </a:lnTo>
                      <a:lnTo>
                        <a:pt x="119" y="96"/>
                      </a:lnTo>
                      <a:lnTo>
                        <a:pt x="106" y="95"/>
                      </a:lnTo>
                      <a:lnTo>
                        <a:pt x="94" y="93"/>
                      </a:lnTo>
                      <a:lnTo>
                        <a:pt x="83" y="91"/>
                      </a:lnTo>
                      <a:lnTo>
                        <a:pt x="72" y="87"/>
                      </a:lnTo>
                      <a:lnTo>
                        <a:pt x="61" y="82"/>
                      </a:lnTo>
                      <a:lnTo>
                        <a:pt x="52" y="76"/>
                      </a:lnTo>
                      <a:lnTo>
                        <a:pt x="43" y="70"/>
                      </a:lnTo>
                      <a:lnTo>
                        <a:pt x="36" y="63"/>
                      </a:lnTo>
                      <a:lnTo>
                        <a:pt x="67" y="63"/>
                      </a:lnTo>
                      <a:lnTo>
                        <a:pt x="71" y="62"/>
                      </a:lnTo>
                      <a:lnTo>
                        <a:pt x="75" y="59"/>
                      </a:lnTo>
                      <a:lnTo>
                        <a:pt x="78" y="56"/>
                      </a:lnTo>
                      <a:lnTo>
                        <a:pt x="79" y="51"/>
                      </a:lnTo>
                      <a:lnTo>
                        <a:pt x="78" y="47"/>
                      </a:lnTo>
                      <a:lnTo>
                        <a:pt x="75" y="42"/>
                      </a:lnTo>
                      <a:lnTo>
                        <a:pt x="71" y="39"/>
                      </a:lnTo>
                      <a:lnTo>
                        <a:pt x="67" y="38"/>
                      </a:lnTo>
                      <a:lnTo>
                        <a:pt x="0" y="38"/>
                      </a:lnTo>
                      <a:lnTo>
                        <a:pt x="0" y="96"/>
                      </a:lnTo>
                      <a:lnTo>
                        <a:pt x="1" y="102"/>
                      </a:lnTo>
                      <a:lnTo>
                        <a:pt x="3" y="105"/>
                      </a:lnTo>
                      <a:lnTo>
                        <a:pt x="7" y="108"/>
                      </a:lnTo>
                      <a:lnTo>
                        <a:pt x="12" y="109"/>
                      </a:lnTo>
                      <a:lnTo>
                        <a:pt x="17" y="108"/>
                      </a:lnTo>
                      <a:lnTo>
                        <a:pt x="21" y="105"/>
                      </a:lnTo>
                      <a:lnTo>
                        <a:pt x="24" y="102"/>
                      </a:lnTo>
                      <a:lnTo>
                        <a:pt x="25" y="96"/>
                      </a:lnTo>
                      <a:lnTo>
                        <a:pt x="25" y="85"/>
                      </a:lnTo>
                      <a:lnTo>
                        <a:pt x="34" y="93"/>
                      </a:lnTo>
                      <a:lnTo>
                        <a:pt x="44" y="100"/>
                      </a:lnTo>
                      <a:lnTo>
                        <a:pt x="55" y="106"/>
                      </a:lnTo>
                      <a:lnTo>
                        <a:pt x="67" y="111"/>
                      </a:lnTo>
                      <a:lnTo>
                        <a:pt x="79" y="115"/>
                      </a:lnTo>
                      <a:lnTo>
                        <a:pt x="92" y="118"/>
                      </a:lnTo>
                      <a:lnTo>
                        <a:pt x="105" y="120"/>
                      </a:lnTo>
                      <a:lnTo>
                        <a:pt x="119" y="120"/>
                      </a:lnTo>
                      <a:lnTo>
                        <a:pt x="131" y="120"/>
                      </a:lnTo>
                      <a:lnTo>
                        <a:pt x="142" y="118"/>
                      </a:lnTo>
                      <a:lnTo>
                        <a:pt x="154" y="115"/>
                      </a:lnTo>
                      <a:lnTo>
                        <a:pt x="164" y="111"/>
                      </a:lnTo>
                      <a:lnTo>
                        <a:pt x="175" y="106"/>
                      </a:lnTo>
                      <a:lnTo>
                        <a:pt x="185" y="100"/>
                      </a:lnTo>
                      <a:lnTo>
                        <a:pt x="194" y="93"/>
                      </a:lnTo>
                      <a:lnTo>
                        <a:pt x="202" y="85"/>
                      </a:lnTo>
                      <a:lnTo>
                        <a:pt x="209" y="77"/>
                      </a:lnTo>
                      <a:lnTo>
                        <a:pt x="216" y="68"/>
                      </a:lnTo>
                      <a:lnTo>
                        <a:pt x="223" y="58"/>
                      </a:lnTo>
                      <a:lnTo>
                        <a:pt x="228" y="48"/>
                      </a:lnTo>
                      <a:lnTo>
                        <a:pt x="231" y="36"/>
                      </a:lnTo>
                      <a:lnTo>
                        <a:pt x="234" y="24"/>
                      </a:lnTo>
                      <a:lnTo>
                        <a:pt x="236" y="13"/>
                      </a:lnTo>
                      <a:lnTo>
                        <a:pt x="237" y="0"/>
                      </a:lnTo>
                      <a:lnTo>
                        <a:pt x="212"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166" name="Rectangle 165"/>
            <p:cNvSpPr/>
            <p:nvPr/>
          </p:nvSpPr>
          <p:spPr>
            <a:xfrm>
              <a:off x="2417324" y="3819598"/>
              <a:ext cx="510076" cy="258532"/>
            </a:xfrm>
            <a:prstGeom prst="rect">
              <a:avLst/>
            </a:prstGeom>
          </p:spPr>
          <p:txBody>
            <a:bodyPr wrap="none">
              <a:spAutoFit/>
            </a:bodyPr>
            <a:lstStyle/>
            <a:p>
              <a:pPr>
                <a:lnSpc>
                  <a:spcPct val="90000"/>
                </a:lnSpc>
              </a:pPr>
              <a:r>
                <a:rPr lang="en-US" sz="1200" b="1" dirty="0">
                  <a:solidFill>
                    <a:schemeClr val="bg1"/>
                  </a:solidFill>
                </a:rPr>
                <a:t>ITMS</a:t>
              </a:r>
            </a:p>
          </p:txBody>
        </p:sp>
      </p:grpSp>
      <p:grpSp>
        <p:nvGrpSpPr>
          <p:cNvPr id="173" name="Group 172"/>
          <p:cNvGrpSpPr/>
          <p:nvPr/>
        </p:nvGrpSpPr>
        <p:grpSpPr>
          <a:xfrm>
            <a:off x="2201185" y="2793938"/>
            <a:ext cx="619125" cy="619125"/>
            <a:chOff x="4997610" y="1437440"/>
            <a:chExt cx="619125" cy="619125"/>
          </a:xfrm>
        </p:grpSpPr>
        <p:sp>
          <p:nvSpPr>
            <p:cNvPr id="174" name="Oval 173"/>
            <p:cNvSpPr/>
            <p:nvPr/>
          </p:nvSpPr>
          <p:spPr bwMode="gray">
            <a:xfrm>
              <a:off x="4997610" y="1437440"/>
              <a:ext cx="619125" cy="619125"/>
            </a:xfrm>
            <a:prstGeom prst="ellipse">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grpSp>
          <p:nvGrpSpPr>
            <p:cNvPr id="175" name="Group 174"/>
            <p:cNvGrpSpPr/>
            <p:nvPr/>
          </p:nvGrpSpPr>
          <p:grpSpPr>
            <a:xfrm flipH="1">
              <a:off x="5159722" y="1592404"/>
              <a:ext cx="294899" cy="288382"/>
              <a:chOff x="3349625" y="1438275"/>
              <a:chExt cx="574675" cy="561975"/>
            </a:xfrm>
          </p:grpSpPr>
          <p:sp>
            <p:nvSpPr>
              <p:cNvPr id="176" name="Freeform 5"/>
              <p:cNvSpPr>
                <a:spLocks/>
              </p:cNvSpPr>
              <p:nvPr/>
            </p:nvSpPr>
            <p:spPr bwMode="auto">
              <a:xfrm>
                <a:off x="3552825" y="1666875"/>
                <a:ext cx="6350" cy="3175"/>
              </a:xfrm>
              <a:custGeom>
                <a:avLst/>
                <a:gdLst>
                  <a:gd name="T0" fmla="*/ 4 w 4"/>
                  <a:gd name="T1" fmla="*/ 0 h 2"/>
                  <a:gd name="T2" fmla="*/ 4 w 4"/>
                  <a:gd name="T3" fmla="*/ 0 h 2"/>
                  <a:gd name="T4" fmla="*/ 0 w 4"/>
                  <a:gd name="T5" fmla="*/ 2 h 2"/>
                  <a:gd name="T6" fmla="*/ 0 w 4"/>
                  <a:gd name="T7" fmla="*/ 2 h 2"/>
                  <a:gd name="T8" fmla="*/ 4 w 4"/>
                  <a:gd name="T9" fmla="*/ 0 h 2"/>
                  <a:gd name="T10" fmla="*/ 4 w 4"/>
                  <a:gd name="T11" fmla="*/ 0 h 2"/>
                  <a:gd name="T12" fmla="*/ 4 w 4"/>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4" y="0"/>
                    </a:moveTo>
                    <a:lnTo>
                      <a:pt x="4" y="0"/>
                    </a:lnTo>
                    <a:lnTo>
                      <a:pt x="0" y="2"/>
                    </a:lnTo>
                    <a:lnTo>
                      <a:pt x="0" y="2"/>
                    </a:lnTo>
                    <a:lnTo>
                      <a:pt x="4" y="0"/>
                    </a:lnTo>
                    <a:lnTo>
                      <a:pt x="4" y="0"/>
                    </a:lnTo>
                    <a:lnTo>
                      <a:pt x="4"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7" name="Freeform 6"/>
              <p:cNvSpPr>
                <a:spLocks/>
              </p:cNvSpPr>
              <p:nvPr/>
            </p:nvSpPr>
            <p:spPr bwMode="auto">
              <a:xfrm>
                <a:off x="3562350" y="1663700"/>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8" name="Freeform 7"/>
              <p:cNvSpPr>
                <a:spLocks/>
              </p:cNvSpPr>
              <p:nvPr/>
            </p:nvSpPr>
            <p:spPr bwMode="auto">
              <a:xfrm>
                <a:off x="3721100" y="1438275"/>
                <a:ext cx="117475" cy="117475"/>
              </a:xfrm>
              <a:custGeom>
                <a:avLst/>
                <a:gdLst>
                  <a:gd name="T0" fmla="*/ 36 w 74"/>
                  <a:gd name="T1" fmla="*/ 0 h 74"/>
                  <a:gd name="T2" fmla="*/ 36 w 74"/>
                  <a:gd name="T3" fmla="*/ 0 h 74"/>
                  <a:gd name="T4" fmla="*/ 44 w 74"/>
                  <a:gd name="T5" fmla="*/ 0 h 74"/>
                  <a:gd name="T6" fmla="*/ 50 w 74"/>
                  <a:gd name="T7" fmla="*/ 2 h 74"/>
                  <a:gd name="T8" fmla="*/ 58 w 74"/>
                  <a:gd name="T9" fmla="*/ 6 h 74"/>
                  <a:gd name="T10" fmla="*/ 62 w 74"/>
                  <a:gd name="T11" fmla="*/ 10 h 74"/>
                  <a:gd name="T12" fmla="*/ 68 w 74"/>
                  <a:gd name="T13" fmla="*/ 16 h 74"/>
                  <a:gd name="T14" fmla="*/ 70 w 74"/>
                  <a:gd name="T15" fmla="*/ 22 h 74"/>
                  <a:gd name="T16" fmla="*/ 72 w 74"/>
                  <a:gd name="T17" fmla="*/ 30 h 74"/>
                  <a:gd name="T18" fmla="*/ 74 w 74"/>
                  <a:gd name="T19" fmla="*/ 38 h 74"/>
                  <a:gd name="T20" fmla="*/ 74 w 74"/>
                  <a:gd name="T21" fmla="*/ 38 h 74"/>
                  <a:gd name="T22" fmla="*/ 72 w 74"/>
                  <a:gd name="T23" fmla="*/ 44 h 74"/>
                  <a:gd name="T24" fmla="*/ 70 w 74"/>
                  <a:gd name="T25" fmla="*/ 52 h 74"/>
                  <a:gd name="T26" fmla="*/ 68 w 74"/>
                  <a:gd name="T27" fmla="*/ 58 h 74"/>
                  <a:gd name="T28" fmla="*/ 62 w 74"/>
                  <a:gd name="T29" fmla="*/ 64 h 74"/>
                  <a:gd name="T30" fmla="*/ 58 w 74"/>
                  <a:gd name="T31" fmla="*/ 68 h 74"/>
                  <a:gd name="T32" fmla="*/ 50 w 74"/>
                  <a:gd name="T33" fmla="*/ 72 h 74"/>
                  <a:gd name="T34" fmla="*/ 44 w 74"/>
                  <a:gd name="T35" fmla="*/ 74 h 74"/>
                  <a:gd name="T36" fmla="*/ 36 w 74"/>
                  <a:gd name="T37" fmla="*/ 74 h 74"/>
                  <a:gd name="T38" fmla="*/ 36 w 74"/>
                  <a:gd name="T39" fmla="*/ 74 h 74"/>
                  <a:gd name="T40" fmla="*/ 28 w 74"/>
                  <a:gd name="T41" fmla="*/ 74 h 74"/>
                  <a:gd name="T42" fmla="*/ 22 w 74"/>
                  <a:gd name="T43" fmla="*/ 72 h 74"/>
                  <a:gd name="T44" fmla="*/ 16 w 74"/>
                  <a:gd name="T45" fmla="*/ 68 h 74"/>
                  <a:gd name="T46" fmla="*/ 10 w 74"/>
                  <a:gd name="T47" fmla="*/ 64 h 74"/>
                  <a:gd name="T48" fmla="*/ 6 w 74"/>
                  <a:gd name="T49" fmla="*/ 58 h 74"/>
                  <a:gd name="T50" fmla="*/ 2 w 74"/>
                  <a:gd name="T51" fmla="*/ 52 h 74"/>
                  <a:gd name="T52" fmla="*/ 0 w 74"/>
                  <a:gd name="T53" fmla="*/ 44 h 74"/>
                  <a:gd name="T54" fmla="*/ 0 w 74"/>
                  <a:gd name="T55" fmla="*/ 38 h 74"/>
                  <a:gd name="T56" fmla="*/ 0 w 74"/>
                  <a:gd name="T57" fmla="*/ 38 h 74"/>
                  <a:gd name="T58" fmla="*/ 0 w 74"/>
                  <a:gd name="T59" fmla="*/ 30 h 74"/>
                  <a:gd name="T60" fmla="*/ 2 w 74"/>
                  <a:gd name="T61" fmla="*/ 22 h 74"/>
                  <a:gd name="T62" fmla="*/ 6 w 74"/>
                  <a:gd name="T63" fmla="*/ 16 h 74"/>
                  <a:gd name="T64" fmla="*/ 10 w 74"/>
                  <a:gd name="T65" fmla="*/ 10 h 74"/>
                  <a:gd name="T66" fmla="*/ 16 w 74"/>
                  <a:gd name="T67" fmla="*/ 6 h 74"/>
                  <a:gd name="T68" fmla="*/ 22 w 74"/>
                  <a:gd name="T69" fmla="*/ 2 h 74"/>
                  <a:gd name="T70" fmla="*/ 28 w 74"/>
                  <a:gd name="T71" fmla="*/ 0 h 74"/>
                  <a:gd name="T72" fmla="*/ 36 w 74"/>
                  <a:gd name="T73" fmla="*/ 0 h 74"/>
                  <a:gd name="T74" fmla="*/ 36 w 74"/>
                  <a:gd name="T75"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 h="74">
                    <a:moveTo>
                      <a:pt x="36" y="0"/>
                    </a:moveTo>
                    <a:lnTo>
                      <a:pt x="36" y="0"/>
                    </a:lnTo>
                    <a:lnTo>
                      <a:pt x="44" y="0"/>
                    </a:lnTo>
                    <a:lnTo>
                      <a:pt x="50" y="2"/>
                    </a:lnTo>
                    <a:lnTo>
                      <a:pt x="58" y="6"/>
                    </a:lnTo>
                    <a:lnTo>
                      <a:pt x="62" y="10"/>
                    </a:lnTo>
                    <a:lnTo>
                      <a:pt x="68" y="16"/>
                    </a:lnTo>
                    <a:lnTo>
                      <a:pt x="70" y="22"/>
                    </a:lnTo>
                    <a:lnTo>
                      <a:pt x="72" y="30"/>
                    </a:lnTo>
                    <a:lnTo>
                      <a:pt x="74" y="38"/>
                    </a:lnTo>
                    <a:lnTo>
                      <a:pt x="74" y="38"/>
                    </a:lnTo>
                    <a:lnTo>
                      <a:pt x="72" y="44"/>
                    </a:lnTo>
                    <a:lnTo>
                      <a:pt x="70" y="52"/>
                    </a:lnTo>
                    <a:lnTo>
                      <a:pt x="68" y="58"/>
                    </a:lnTo>
                    <a:lnTo>
                      <a:pt x="62" y="64"/>
                    </a:lnTo>
                    <a:lnTo>
                      <a:pt x="58" y="68"/>
                    </a:lnTo>
                    <a:lnTo>
                      <a:pt x="50" y="72"/>
                    </a:lnTo>
                    <a:lnTo>
                      <a:pt x="44" y="74"/>
                    </a:lnTo>
                    <a:lnTo>
                      <a:pt x="36" y="74"/>
                    </a:lnTo>
                    <a:lnTo>
                      <a:pt x="36" y="74"/>
                    </a:lnTo>
                    <a:lnTo>
                      <a:pt x="28" y="74"/>
                    </a:lnTo>
                    <a:lnTo>
                      <a:pt x="22" y="72"/>
                    </a:lnTo>
                    <a:lnTo>
                      <a:pt x="16" y="68"/>
                    </a:lnTo>
                    <a:lnTo>
                      <a:pt x="10" y="64"/>
                    </a:lnTo>
                    <a:lnTo>
                      <a:pt x="6" y="58"/>
                    </a:lnTo>
                    <a:lnTo>
                      <a:pt x="2" y="52"/>
                    </a:lnTo>
                    <a:lnTo>
                      <a:pt x="0" y="44"/>
                    </a:lnTo>
                    <a:lnTo>
                      <a:pt x="0" y="38"/>
                    </a:lnTo>
                    <a:lnTo>
                      <a:pt x="0" y="38"/>
                    </a:lnTo>
                    <a:lnTo>
                      <a:pt x="0" y="30"/>
                    </a:lnTo>
                    <a:lnTo>
                      <a:pt x="2" y="22"/>
                    </a:lnTo>
                    <a:lnTo>
                      <a:pt x="6" y="16"/>
                    </a:lnTo>
                    <a:lnTo>
                      <a:pt x="10" y="10"/>
                    </a:lnTo>
                    <a:lnTo>
                      <a:pt x="16" y="6"/>
                    </a:lnTo>
                    <a:lnTo>
                      <a:pt x="22" y="2"/>
                    </a:lnTo>
                    <a:lnTo>
                      <a:pt x="28" y="0"/>
                    </a:lnTo>
                    <a:lnTo>
                      <a:pt x="36" y="0"/>
                    </a:lnTo>
                    <a:lnTo>
                      <a:pt x="3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9" name="Freeform 8"/>
              <p:cNvSpPr>
                <a:spLocks/>
              </p:cNvSpPr>
              <p:nvPr/>
            </p:nvSpPr>
            <p:spPr bwMode="auto">
              <a:xfrm>
                <a:off x="3406775" y="1631950"/>
                <a:ext cx="34925" cy="60325"/>
              </a:xfrm>
              <a:custGeom>
                <a:avLst/>
                <a:gdLst>
                  <a:gd name="T0" fmla="*/ 12 w 22"/>
                  <a:gd name="T1" fmla="*/ 38 h 38"/>
                  <a:gd name="T2" fmla="*/ 22 w 22"/>
                  <a:gd name="T3" fmla="*/ 38 h 38"/>
                  <a:gd name="T4" fmla="*/ 22 w 22"/>
                  <a:gd name="T5" fmla="*/ 32 h 38"/>
                  <a:gd name="T6" fmla="*/ 12 w 22"/>
                  <a:gd name="T7" fmla="*/ 32 h 38"/>
                  <a:gd name="T8" fmla="*/ 12 w 22"/>
                  <a:gd name="T9" fmla="*/ 32 h 38"/>
                  <a:gd name="T10" fmla="*/ 6 w 22"/>
                  <a:gd name="T11" fmla="*/ 32 h 38"/>
                  <a:gd name="T12" fmla="*/ 6 w 22"/>
                  <a:gd name="T13" fmla="*/ 32 h 38"/>
                  <a:gd name="T14" fmla="*/ 6 w 22"/>
                  <a:gd name="T15" fmla="*/ 30 h 38"/>
                  <a:gd name="T16" fmla="*/ 6 w 22"/>
                  <a:gd name="T17" fmla="*/ 0 h 38"/>
                  <a:gd name="T18" fmla="*/ 0 w 22"/>
                  <a:gd name="T19" fmla="*/ 0 h 38"/>
                  <a:gd name="T20" fmla="*/ 0 w 22"/>
                  <a:gd name="T21" fmla="*/ 28 h 38"/>
                  <a:gd name="T22" fmla="*/ 0 w 22"/>
                  <a:gd name="T23" fmla="*/ 28 h 38"/>
                  <a:gd name="T24" fmla="*/ 0 w 22"/>
                  <a:gd name="T25" fmla="*/ 30 h 38"/>
                  <a:gd name="T26" fmla="*/ 2 w 22"/>
                  <a:gd name="T27" fmla="*/ 34 h 38"/>
                  <a:gd name="T28" fmla="*/ 2 w 22"/>
                  <a:gd name="T29" fmla="*/ 34 h 38"/>
                  <a:gd name="T30" fmla="*/ 6 w 22"/>
                  <a:gd name="T31" fmla="*/ 36 h 38"/>
                  <a:gd name="T32" fmla="*/ 12 w 22"/>
                  <a:gd name="T33" fmla="*/ 38 h 38"/>
                  <a:gd name="T34" fmla="*/ 12 w 22"/>
                  <a:gd name="T35"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 h="38">
                    <a:moveTo>
                      <a:pt x="12" y="38"/>
                    </a:moveTo>
                    <a:lnTo>
                      <a:pt x="22" y="38"/>
                    </a:lnTo>
                    <a:lnTo>
                      <a:pt x="22" y="32"/>
                    </a:lnTo>
                    <a:lnTo>
                      <a:pt x="12" y="32"/>
                    </a:lnTo>
                    <a:lnTo>
                      <a:pt x="12" y="32"/>
                    </a:lnTo>
                    <a:lnTo>
                      <a:pt x="6" y="32"/>
                    </a:lnTo>
                    <a:lnTo>
                      <a:pt x="6" y="32"/>
                    </a:lnTo>
                    <a:lnTo>
                      <a:pt x="6" y="30"/>
                    </a:lnTo>
                    <a:lnTo>
                      <a:pt x="6" y="0"/>
                    </a:lnTo>
                    <a:lnTo>
                      <a:pt x="0" y="0"/>
                    </a:lnTo>
                    <a:lnTo>
                      <a:pt x="0" y="28"/>
                    </a:lnTo>
                    <a:lnTo>
                      <a:pt x="0" y="28"/>
                    </a:lnTo>
                    <a:lnTo>
                      <a:pt x="0" y="30"/>
                    </a:lnTo>
                    <a:lnTo>
                      <a:pt x="2" y="34"/>
                    </a:lnTo>
                    <a:lnTo>
                      <a:pt x="2" y="34"/>
                    </a:lnTo>
                    <a:lnTo>
                      <a:pt x="6" y="36"/>
                    </a:lnTo>
                    <a:lnTo>
                      <a:pt x="12" y="38"/>
                    </a:lnTo>
                    <a:lnTo>
                      <a:pt x="12" y="3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0" name="Freeform 9"/>
              <p:cNvSpPr>
                <a:spLocks/>
              </p:cNvSpPr>
              <p:nvPr/>
            </p:nvSpPr>
            <p:spPr bwMode="auto">
              <a:xfrm>
                <a:off x="3752850" y="1584325"/>
                <a:ext cx="171450" cy="403225"/>
              </a:xfrm>
              <a:custGeom>
                <a:avLst/>
                <a:gdLst>
                  <a:gd name="T0" fmla="*/ 106 w 108"/>
                  <a:gd name="T1" fmla="*/ 124 h 254"/>
                  <a:gd name="T2" fmla="*/ 104 w 108"/>
                  <a:gd name="T3" fmla="*/ 98 h 254"/>
                  <a:gd name="T4" fmla="*/ 104 w 108"/>
                  <a:gd name="T5" fmla="*/ 4 h 254"/>
                  <a:gd name="T6" fmla="*/ 102 w 108"/>
                  <a:gd name="T7" fmla="*/ 2 h 254"/>
                  <a:gd name="T8" fmla="*/ 98 w 108"/>
                  <a:gd name="T9" fmla="*/ 0 h 254"/>
                  <a:gd name="T10" fmla="*/ 94 w 108"/>
                  <a:gd name="T11" fmla="*/ 4 h 254"/>
                  <a:gd name="T12" fmla="*/ 92 w 108"/>
                  <a:gd name="T13" fmla="*/ 78 h 254"/>
                  <a:gd name="T14" fmla="*/ 98 w 108"/>
                  <a:gd name="T15" fmla="*/ 126 h 254"/>
                  <a:gd name="T16" fmla="*/ 98 w 108"/>
                  <a:gd name="T17" fmla="*/ 136 h 254"/>
                  <a:gd name="T18" fmla="*/ 98 w 108"/>
                  <a:gd name="T19" fmla="*/ 154 h 254"/>
                  <a:gd name="T20" fmla="*/ 96 w 108"/>
                  <a:gd name="T21" fmla="*/ 158 h 254"/>
                  <a:gd name="T22" fmla="*/ 88 w 108"/>
                  <a:gd name="T23" fmla="*/ 158 h 254"/>
                  <a:gd name="T24" fmla="*/ 84 w 108"/>
                  <a:gd name="T25" fmla="*/ 158 h 254"/>
                  <a:gd name="T26" fmla="*/ 56 w 108"/>
                  <a:gd name="T27" fmla="*/ 154 h 254"/>
                  <a:gd name="T28" fmla="*/ 30 w 108"/>
                  <a:gd name="T29" fmla="*/ 160 h 254"/>
                  <a:gd name="T30" fmla="*/ 2 w 108"/>
                  <a:gd name="T31" fmla="*/ 170 h 254"/>
                  <a:gd name="T32" fmla="*/ 0 w 108"/>
                  <a:gd name="T33" fmla="*/ 172 h 254"/>
                  <a:gd name="T34" fmla="*/ 0 w 108"/>
                  <a:gd name="T35" fmla="*/ 176 h 254"/>
                  <a:gd name="T36" fmla="*/ 4 w 108"/>
                  <a:gd name="T37" fmla="*/ 178 h 254"/>
                  <a:gd name="T38" fmla="*/ 6 w 108"/>
                  <a:gd name="T39" fmla="*/ 178 h 254"/>
                  <a:gd name="T40" fmla="*/ 20 w 108"/>
                  <a:gd name="T41" fmla="*/ 172 h 254"/>
                  <a:gd name="T42" fmla="*/ 48 w 108"/>
                  <a:gd name="T43" fmla="*/ 164 h 254"/>
                  <a:gd name="T44" fmla="*/ 28 w 108"/>
                  <a:gd name="T45" fmla="*/ 240 h 254"/>
                  <a:gd name="T46" fmla="*/ 24 w 108"/>
                  <a:gd name="T47" fmla="*/ 242 h 254"/>
                  <a:gd name="T48" fmla="*/ 22 w 108"/>
                  <a:gd name="T49" fmla="*/ 246 h 254"/>
                  <a:gd name="T50" fmla="*/ 28 w 108"/>
                  <a:gd name="T51" fmla="*/ 254 h 254"/>
                  <a:gd name="T52" fmla="*/ 86 w 108"/>
                  <a:gd name="T53" fmla="*/ 254 h 254"/>
                  <a:gd name="T54" fmla="*/ 92 w 108"/>
                  <a:gd name="T55" fmla="*/ 246 h 254"/>
                  <a:gd name="T56" fmla="*/ 90 w 108"/>
                  <a:gd name="T57" fmla="*/ 242 h 254"/>
                  <a:gd name="T58" fmla="*/ 68 w 108"/>
                  <a:gd name="T59" fmla="*/ 240 h 254"/>
                  <a:gd name="T60" fmla="*/ 68 w 108"/>
                  <a:gd name="T61" fmla="*/ 164 h 254"/>
                  <a:gd name="T62" fmla="*/ 80 w 108"/>
                  <a:gd name="T63" fmla="*/ 166 h 254"/>
                  <a:gd name="T64" fmla="*/ 94 w 108"/>
                  <a:gd name="T65" fmla="*/ 168 h 254"/>
                  <a:gd name="T66" fmla="*/ 102 w 108"/>
                  <a:gd name="T67" fmla="*/ 164 h 254"/>
                  <a:gd name="T68" fmla="*/ 108 w 108"/>
                  <a:gd name="T69" fmla="*/ 154 h 254"/>
                  <a:gd name="T70" fmla="*/ 108 w 108"/>
                  <a:gd name="T71" fmla="*/ 136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 h="254">
                    <a:moveTo>
                      <a:pt x="108" y="136"/>
                    </a:moveTo>
                    <a:lnTo>
                      <a:pt x="106" y="124"/>
                    </a:lnTo>
                    <a:lnTo>
                      <a:pt x="106" y="124"/>
                    </a:lnTo>
                    <a:lnTo>
                      <a:pt x="104" y="98"/>
                    </a:lnTo>
                    <a:lnTo>
                      <a:pt x="102" y="76"/>
                    </a:lnTo>
                    <a:lnTo>
                      <a:pt x="104" y="4"/>
                    </a:lnTo>
                    <a:lnTo>
                      <a:pt x="104" y="4"/>
                    </a:lnTo>
                    <a:lnTo>
                      <a:pt x="102" y="2"/>
                    </a:lnTo>
                    <a:lnTo>
                      <a:pt x="98" y="0"/>
                    </a:lnTo>
                    <a:lnTo>
                      <a:pt x="98" y="0"/>
                    </a:lnTo>
                    <a:lnTo>
                      <a:pt x="96" y="0"/>
                    </a:lnTo>
                    <a:lnTo>
                      <a:pt x="94" y="4"/>
                    </a:lnTo>
                    <a:lnTo>
                      <a:pt x="94" y="4"/>
                    </a:lnTo>
                    <a:lnTo>
                      <a:pt x="92" y="78"/>
                    </a:lnTo>
                    <a:lnTo>
                      <a:pt x="94" y="98"/>
                    </a:lnTo>
                    <a:lnTo>
                      <a:pt x="98" y="126"/>
                    </a:lnTo>
                    <a:lnTo>
                      <a:pt x="98" y="136"/>
                    </a:lnTo>
                    <a:lnTo>
                      <a:pt x="98" y="136"/>
                    </a:lnTo>
                    <a:lnTo>
                      <a:pt x="98" y="150"/>
                    </a:lnTo>
                    <a:lnTo>
                      <a:pt x="98" y="154"/>
                    </a:lnTo>
                    <a:lnTo>
                      <a:pt x="96" y="158"/>
                    </a:lnTo>
                    <a:lnTo>
                      <a:pt x="96" y="158"/>
                    </a:lnTo>
                    <a:lnTo>
                      <a:pt x="92" y="158"/>
                    </a:lnTo>
                    <a:lnTo>
                      <a:pt x="88" y="158"/>
                    </a:lnTo>
                    <a:lnTo>
                      <a:pt x="84" y="158"/>
                    </a:lnTo>
                    <a:lnTo>
                      <a:pt x="84" y="158"/>
                    </a:lnTo>
                    <a:lnTo>
                      <a:pt x="70" y="154"/>
                    </a:lnTo>
                    <a:lnTo>
                      <a:pt x="56" y="154"/>
                    </a:lnTo>
                    <a:lnTo>
                      <a:pt x="42" y="156"/>
                    </a:lnTo>
                    <a:lnTo>
                      <a:pt x="30" y="160"/>
                    </a:lnTo>
                    <a:lnTo>
                      <a:pt x="10" y="166"/>
                    </a:lnTo>
                    <a:lnTo>
                      <a:pt x="2" y="170"/>
                    </a:lnTo>
                    <a:lnTo>
                      <a:pt x="2" y="170"/>
                    </a:lnTo>
                    <a:lnTo>
                      <a:pt x="0" y="172"/>
                    </a:lnTo>
                    <a:lnTo>
                      <a:pt x="0" y="176"/>
                    </a:lnTo>
                    <a:lnTo>
                      <a:pt x="0" y="176"/>
                    </a:lnTo>
                    <a:lnTo>
                      <a:pt x="2" y="178"/>
                    </a:lnTo>
                    <a:lnTo>
                      <a:pt x="4" y="178"/>
                    </a:lnTo>
                    <a:lnTo>
                      <a:pt x="4" y="178"/>
                    </a:lnTo>
                    <a:lnTo>
                      <a:pt x="6" y="178"/>
                    </a:lnTo>
                    <a:lnTo>
                      <a:pt x="6" y="178"/>
                    </a:lnTo>
                    <a:lnTo>
                      <a:pt x="20" y="172"/>
                    </a:lnTo>
                    <a:lnTo>
                      <a:pt x="32" y="168"/>
                    </a:lnTo>
                    <a:lnTo>
                      <a:pt x="48" y="164"/>
                    </a:lnTo>
                    <a:lnTo>
                      <a:pt x="48" y="240"/>
                    </a:lnTo>
                    <a:lnTo>
                      <a:pt x="28" y="240"/>
                    </a:lnTo>
                    <a:lnTo>
                      <a:pt x="28" y="240"/>
                    </a:lnTo>
                    <a:lnTo>
                      <a:pt x="24" y="242"/>
                    </a:lnTo>
                    <a:lnTo>
                      <a:pt x="22" y="246"/>
                    </a:lnTo>
                    <a:lnTo>
                      <a:pt x="22" y="246"/>
                    </a:lnTo>
                    <a:lnTo>
                      <a:pt x="24" y="252"/>
                    </a:lnTo>
                    <a:lnTo>
                      <a:pt x="28" y="254"/>
                    </a:lnTo>
                    <a:lnTo>
                      <a:pt x="86" y="254"/>
                    </a:lnTo>
                    <a:lnTo>
                      <a:pt x="86" y="254"/>
                    </a:lnTo>
                    <a:lnTo>
                      <a:pt x="90" y="252"/>
                    </a:lnTo>
                    <a:lnTo>
                      <a:pt x="92" y="246"/>
                    </a:lnTo>
                    <a:lnTo>
                      <a:pt x="92" y="246"/>
                    </a:lnTo>
                    <a:lnTo>
                      <a:pt x="90" y="242"/>
                    </a:lnTo>
                    <a:lnTo>
                      <a:pt x="86" y="240"/>
                    </a:lnTo>
                    <a:lnTo>
                      <a:pt x="68" y="240"/>
                    </a:lnTo>
                    <a:lnTo>
                      <a:pt x="68" y="164"/>
                    </a:lnTo>
                    <a:lnTo>
                      <a:pt x="68" y="164"/>
                    </a:lnTo>
                    <a:lnTo>
                      <a:pt x="80" y="166"/>
                    </a:lnTo>
                    <a:lnTo>
                      <a:pt x="80" y="166"/>
                    </a:lnTo>
                    <a:lnTo>
                      <a:pt x="88" y="168"/>
                    </a:lnTo>
                    <a:lnTo>
                      <a:pt x="94" y="168"/>
                    </a:lnTo>
                    <a:lnTo>
                      <a:pt x="102" y="164"/>
                    </a:lnTo>
                    <a:lnTo>
                      <a:pt x="102" y="164"/>
                    </a:lnTo>
                    <a:lnTo>
                      <a:pt x="106" y="160"/>
                    </a:lnTo>
                    <a:lnTo>
                      <a:pt x="108" y="154"/>
                    </a:lnTo>
                    <a:lnTo>
                      <a:pt x="108" y="146"/>
                    </a:lnTo>
                    <a:lnTo>
                      <a:pt x="108" y="136"/>
                    </a:lnTo>
                    <a:lnTo>
                      <a:pt x="108" y="13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1" name="Freeform 10"/>
              <p:cNvSpPr>
                <a:spLocks/>
              </p:cNvSpPr>
              <p:nvPr/>
            </p:nvSpPr>
            <p:spPr bwMode="auto">
              <a:xfrm>
                <a:off x="3349625" y="1562100"/>
                <a:ext cx="539750" cy="438150"/>
              </a:xfrm>
              <a:custGeom>
                <a:avLst/>
                <a:gdLst>
                  <a:gd name="T0" fmla="*/ 338 w 340"/>
                  <a:gd name="T1" fmla="*/ 104 h 276"/>
                  <a:gd name="T2" fmla="*/ 328 w 340"/>
                  <a:gd name="T3" fmla="*/ 34 h 276"/>
                  <a:gd name="T4" fmla="*/ 324 w 340"/>
                  <a:gd name="T5" fmla="*/ 20 h 276"/>
                  <a:gd name="T6" fmla="*/ 310 w 340"/>
                  <a:gd name="T7" fmla="*/ 4 h 276"/>
                  <a:gd name="T8" fmla="*/ 278 w 340"/>
                  <a:gd name="T9" fmla="*/ 2 h 276"/>
                  <a:gd name="T10" fmla="*/ 262 w 340"/>
                  <a:gd name="T11" fmla="*/ 12 h 276"/>
                  <a:gd name="T12" fmla="*/ 256 w 340"/>
                  <a:gd name="T13" fmla="*/ 32 h 276"/>
                  <a:gd name="T14" fmla="*/ 196 w 340"/>
                  <a:gd name="T15" fmla="*/ 38 h 276"/>
                  <a:gd name="T16" fmla="*/ 166 w 340"/>
                  <a:gd name="T17" fmla="*/ 40 h 276"/>
                  <a:gd name="T18" fmla="*/ 156 w 340"/>
                  <a:gd name="T19" fmla="*/ 56 h 276"/>
                  <a:gd name="T20" fmla="*/ 166 w 340"/>
                  <a:gd name="T21" fmla="*/ 74 h 276"/>
                  <a:gd name="T22" fmla="*/ 196 w 340"/>
                  <a:gd name="T23" fmla="*/ 76 h 276"/>
                  <a:gd name="T24" fmla="*/ 260 w 340"/>
                  <a:gd name="T25" fmla="*/ 70 h 276"/>
                  <a:gd name="T26" fmla="*/ 268 w 340"/>
                  <a:gd name="T27" fmla="*/ 120 h 276"/>
                  <a:gd name="T28" fmla="*/ 212 w 340"/>
                  <a:gd name="T29" fmla="*/ 154 h 276"/>
                  <a:gd name="T30" fmla="*/ 180 w 340"/>
                  <a:gd name="T31" fmla="*/ 208 h 276"/>
                  <a:gd name="T32" fmla="*/ 168 w 340"/>
                  <a:gd name="T33" fmla="*/ 254 h 276"/>
                  <a:gd name="T34" fmla="*/ 206 w 340"/>
                  <a:gd name="T35" fmla="*/ 116 h 276"/>
                  <a:gd name="T36" fmla="*/ 74 w 340"/>
                  <a:gd name="T37" fmla="*/ 82 h 276"/>
                  <a:gd name="T38" fmla="*/ 74 w 340"/>
                  <a:gd name="T39" fmla="*/ 80 h 276"/>
                  <a:gd name="T40" fmla="*/ 76 w 340"/>
                  <a:gd name="T41" fmla="*/ 76 h 276"/>
                  <a:gd name="T42" fmla="*/ 80 w 340"/>
                  <a:gd name="T43" fmla="*/ 78 h 276"/>
                  <a:gd name="T44" fmla="*/ 118 w 340"/>
                  <a:gd name="T45" fmla="*/ 78 h 276"/>
                  <a:gd name="T46" fmla="*/ 122 w 340"/>
                  <a:gd name="T47" fmla="*/ 76 h 276"/>
                  <a:gd name="T48" fmla="*/ 122 w 340"/>
                  <a:gd name="T49" fmla="*/ 74 h 276"/>
                  <a:gd name="T50" fmla="*/ 124 w 340"/>
                  <a:gd name="T51" fmla="*/ 72 h 276"/>
                  <a:gd name="T52" fmla="*/ 162 w 340"/>
                  <a:gd name="T53" fmla="*/ 76 h 276"/>
                  <a:gd name="T54" fmla="*/ 150 w 340"/>
                  <a:gd name="T55" fmla="*/ 64 h 276"/>
                  <a:gd name="T56" fmla="*/ 134 w 340"/>
                  <a:gd name="T57" fmla="*/ 64 h 276"/>
                  <a:gd name="T58" fmla="*/ 130 w 340"/>
                  <a:gd name="T59" fmla="*/ 70 h 276"/>
                  <a:gd name="T60" fmla="*/ 124 w 340"/>
                  <a:gd name="T61" fmla="*/ 70 h 276"/>
                  <a:gd name="T62" fmla="*/ 124 w 340"/>
                  <a:gd name="T63" fmla="*/ 70 h 276"/>
                  <a:gd name="T64" fmla="*/ 120 w 340"/>
                  <a:gd name="T65" fmla="*/ 76 h 276"/>
                  <a:gd name="T66" fmla="*/ 120 w 340"/>
                  <a:gd name="T67" fmla="*/ 76 h 276"/>
                  <a:gd name="T68" fmla="*/ 80 w 340"/>
                  <a:gd name="T69" fmla="*/ 72 h 276"/>
                  <a:gd name="T70" fmla="*/ 76 w 340"/>
                  <a:gd name="T71" fmla="*/ 74 h 276"/>
                  <a:gd name="T72" fmla="*/ 72 w 340"/>
                  <a:gd name="T73" fmla="*/ 80 h 276"/>
                  <a:gd name="T74" fmla="*/ 72 w 340"/>
                  <a:gd name="T75" fmla="*/ 82 h 276"/>
                  <a:gd name="T76" fmla="*/ 0 w 340"/>
                  <a:gd name="T77" fmla="*/ 116 h 276"/>
                  <a:gd name="T78" fmla="*/ 168 w 340"/>
                  <a:gd name="T79" fmla="*/ 274 h 276"/>
                  <a:gd name="T80" fmla="*/ 170 w 340"/>
                  <a:gd name="T81" fmla="*/ 266 h 276"/>
                  <a:gd name="T82" fmla="*/ 192 w 340"/>
                  <a:gd name="T83" fmla="*/ 276 h 276"/>
                  <a:gd name="T84" fmla="*/ 214 w 340"/>
                  <a:gd name="T85" fmla="*/ 262 h 276"/>
                  <a:gd name="T86" fmla="*/ 220 w 340"/>
                  <a:gd name="T87" fmla="*/ 236 h 276"/>
                  <a:gd name="T88" fmla="*/ 242 w 340"/>
                  <a:gd name="T89" fmla="*/ 194 h 276"/>
                  <a:gd name="T90" fmla="*/ 282 w 340"/>
                  <a:gd name="T91" fmla="*/ 166 h 276"/>
                  <a:gd name="T92" fmla="*/ 306 w 340"/>
                  <a:gd name="T93" fmla="*/ 162 h 276"/>
                  <a:gd name="T94" fmla="*/ 326 w 340"/>
                  <a:gd name="T95" fmla="*/ 156 h 276"/>
                  <a:gd name="T96" fmla="*/ 338 w 340"/>
                  <a:gd name="T97" fmla="*/ 13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0" h="276">
                    <a:moveTo>
                      <a:pt x="340" y="128"/>
                    </a:moveTo>
                    <a:lnTo>
                      <a:pt x="340" y="128"/>
                    </a:lnTo>
                    <a:lnTo>
                      <a:pt x="338" y="104"/>
                    </a:lnTo>
                    <a:lnTo>
                      <a:pt x="334" y="80"/>
                    </a:lnTo>
                    <a:lnTo>
                      <a:pt x="330" y="58"/>
                    </a:lnTo>
                    <a:lnTo>
                      <a:pt x="328" y="34"/>
                    </a:lnTo>
                    <a:lnTo>
                      <a:pt x="328" y="34"/>
                    </a:lnTo>
                    <a:lnTo>
                      <a:pt x="326" y="26"/>
                    </a:lnTo>
                    <a:lnTo>
                      <a:pt x="324" y="20"/>
                    </a:lnTo>
                    <a:lnTo>
                      <a:pt x="320" y="14"/>
                    </a:lnTo>
                    <a:lnTo>
                      <a:pt x="316" y="8"/>
                    </a:lnTo>
                    <a:lnTo>
                      <a:pt x="310" y="4"/>
                    </a:lnTo>
                    <a:lnTo>
                      <a:pt x="304" y="2"/>
                    </a:lnTo>
                    <a:lnTo>
                      <a:pt x="292" y="0"/>
                    </a:lnTo>
                    <a:lnTo>
                      <a:pt x="278" y="2"/>
                    </a:lnTo>
                    <a:lnTo>
                      <a:pt x="272" y="4"/>
                    </a:lnTo>
                    <a:lnTo>
                      <a:pt x="266" y="8"/>
                    </a:lnTo>
                    <a:lnTo>
                      <a:pt x="262" y="12"/>
                    </a:lnTo>
                    <a:lnTo>
                      <a:pt x="258" y="18"/>
                    </a:lnTo>
                    <a:lnTo>
                      <a:pt x="256" y="24"/>
                    </a:lnTo>
                    <a:lnTo>
                      <a:pt x="256" y="32"/>
                    </a:lnTo>
                    <a:lnTo>
                      <a:pt x="256" y="32"/>
                    </a:lnTo>
                    <a:lnTo>
                      <a:pt x="216" y="38"/>
                    </a:lnTo>
                    <a:lnTo>
                      <a:pt x="196" y="38"/>
                    </a:lnTo>
                    <a:lnTo>
                      <a:pt x="174" y="38"/>
                    </a:lnTo>
                    <a:lnTo>
                      <a:pt x="174" y="38"/>
                    </a:lnTo>
                    <a:lnTo>
                      <a:pt x="166" y="40"/>
                    </a:lnTo>
                    <a:lnTo>
                      <a:pt x="160" y="44"/>
                    </a:lnTo>
                    <a:lnTo>
                      <a:pt x="158" y="50"/>
                    </a:lnTo>
                    <a:lnTo>
                      <a:pt x="156" y="56"/>
                    </a:lnTo>
                    <a:lnTo>
                      <a:pt x="158" y="64"/>
                    </a:lnTo>
                    <a:lnTo>
                      <a:pt x="160" y="70"/>
                    </a:lnTo>
                    <a:lnTo>
                      <a:pt x="166" y="74"/>
                    </a:lnTo>
                    <a:lnTo>
                      <a:pt x="174" y="76"/>
                    </a:lnTo>
                    <a:lnTo>
                      <a:pt x="174" y="76"/>
                    </a:lnTo>
                    <a:lnTo>
                      <a:pt x="196" y="76"/>
                    </a:lnTo>
                    <a:lnTo>
                      <a:pt x="218" y="76"/>
                    </a:lnTo>
                    <a:lnTo>
                      <a:pt x="260" y="70"/>
                    </a:lnTo>
                    <a:lnTo>
                      <a:pt x="260" y="70"/>
                    </a:lnTo>
                    <a:lnTo>
                      <a:pt x="264" y="96"/>
                    </a:lnTo>
                    <a:lnTo>
                      <a:pt x="268" y="120"/>
                    </a:lnTo>
                    <a:lnTo>
                      <a:pt x="268" y="120"/>
                    </a:lnTo>
                    <a:lnTo>
                      <a:pt x="246" y="130"/>
                    </a:lnTo>
                    <a:lnTo>
                      <a:pt x="228" y="142"/>
                    </a:lnTo>
                    <a:lnTo>
                      <a:pt x="212" y="154"/>
                    </a:lnTo>
                    <a:lnTo>
                      <a:pt x="200" y="170"/>
                    </a:lnTo>
                    <a:lnTo>
                      <a:pt x="188" y="188"/>
                    </a:lnTo>
                    <a:lnTo>
                      <a:pt x="180" y="208"/>
                    </a:lnTo>
                    <a:lnTo>
                      <a:pt x="172" y="230"/>
                    </a:lnTo>
                    <a:lnTo>
                      <a:pt x="168" y="254"/>
                    </a:lnTo>
                    <a:lnTo>
                      <a:pt x="168" y="254"/>
                    </a:lnTo>
                    <a:lnTo>
                      <a:pt x="168" y="254"/>
                    </a:lnTo>
                    <a:lnTo>
                      <a:pt x="168" y="116"/>
                    </a:lnTo>
                    <a:lnTo>
                      <a:pt x="206" y="116"/>
                    </a:lnTo>
                    <a:lnTo>
                      <a:pt x="206" y="82"/>
                    </a:lnTo>
                    <a:lnTo>
                      <a:pt x="74" y="82"/>
                    </a:lnTo>
                    <a:lnTo>
                      <a:pt x="74" y="82"/>
                    </a:lnTo>
                    <a:lnTo>
                      <a:pt x="74" y="82"/>
                    </a:lnTo>
                    <a:lnTo>
                      <a:pt x="74" y="82"/>
                    </a:lnTo>
                    <a:lnTo>
                      <a:pt x="74" y="80"/>
                    </a:lnTo>
                    <a:lnTo>
                      <a:pt x="74" y="80"/>
                    </a:lnTo>
                    <a:lnTo>
                      <a:pt x="74" y="78"/>
                    </a:lnTo>
                    <a:lnTo>
                      <a:pt x="76" y="76"/>
                    </a:lnTo>
                    <a:lnTo>
                      <a:pt x="76" y="76"/>
                    </a:lnTo>
                    <a:lnTo>
                      <a:pt x="80" y="76"/>
                    </a:lnTo>
                    <a:lnTo>
                      <a:pt x="80" y="78"/>
                    </a:lnTo>
                    <a:lnTo>
                      <a:pt x="114" y="78"/>
                    </a:lnTo>
                    <a:lnTo>
                      <a:pt x="114" y="78"/>
                    </a:lnTo>
                    <a:lnTo>
                      <a:pt x="118" y="78"/>
                    </a:lnTo>
                    <a:lnTo>
                      <a:pt x="118" y="78"/>
                    </a:lnTo>
                    <a:lnTo>
                      <a:pt x="122" y="76"/>
                    </a:lnTo>
                    <a:lnTo>
                      <a:pt x="122" y="76"/>
                    </a:lnTo>
                    <a:lnTo>
                      <a:pt x="122" y="76"/>
                    </a:lnTo>
                    <a:lnTo>
                      <a:pt x="122" y="76"/>
                    </a:lnTo>
                    <a:lnTo>
                      <a:pt x="122" y="74"/>
                    </a:lnTo>
                    <a:lnTo>
                      <a:pt x="122" y="74"/>
                    </a:lnTo>
                    <a:lnTo>
                      <a:pt x="124" y="72"/>
                    </a:lnTo>
                    <a:lnTo>
                      <a:pt x="124" y="72"/>
                    </a:lnTo>
                    <a:lnTo>
                      <a:pt x="122" y="76"/>
                    </a:lnTo>
                    <a:lnTo>
                      <a:pt x="162" y="76"/>
                    </a:lnTo>
                    <a:lnTo>
                      <a:pt x="162" y="76"/>
                    </a:lnTo>
                    <a:lnTo>
                      <a:pt x="162" y="72"/>
                    </a:lnTo>
                    <a:lnTo>
                      <a:pt x="158" y="66"/>
                    </a:lnTo>
                    <a:lnTo>
                      <a:pt x="150" y="64"/>
                    </a:lnTo>
                    <a:lnTo>
                      <a:pt x="142" y="62"/>
                    </a:lnTo>
                    <a:lnTo>
                      <a:pt x="142" y="62"/>
                    </a:lnTo>
                    <a:lnTo>
                      <a:pt x="134" y="64"/>
                    </a:lnTo>
                    <a:lnTo>
                      <a:pt x="134" y="64"/>
                    </a:lnTo>
                    <a:lnTo>
                      <a:pt x="132" y="68"/>
                    </a:lnTo>
                    <a:lnTo>
                      <a:pt x="130" y="70"/>
                    </a:lnTo>
                    <a:lnTo>
                      <a:pt x="126" y="70"/>
                    </a:lnTo>
                    <a:lnTo>
                      <a:pt x="126" y="70"/>
                    </a:lnTo>
                    <a:lnTo>
                      <a:pt x="124" y="70"/>
                    </a:lnTo>
                    <a:lnTo>
                      <a:pt x="124" y="70"/>
                    </a:lnTo>
                    <a:lnTo>
                      <a:pt x="124" y="70"/>
                    </a:lnTo>
                    <a:lnTo>
                      <a:pt x="124" y="70"/>
                    </a:lnTo>
                    <a:lnTo>
                      <a:pt x="120" y="72"/>
                    </a:lnTo>
                    <a:lnTo>
                      <a:pt x="120" y="72"/>
                    </a:lnTo>
                    <a:lnTo>
                      <a:pt x="120" y="76"/>
                    </a:lnTo>
                    <a:lnTo>
                      <a:pt x="120" y="76"/>
                    </a:lnTo>
                    <a:lnTo>
                      <a:pt x="120" y="76"/>
                    </a:lnTo>
                    <a:lnTo>
                      <a:pt x="120" y="76"/>
                    </a:lnTo>
                    <a:lnTo>
                      <a:pt x="118" y="78"/>
                    </a:lnTo>
                    <a:lnTo>
                      <a:pt x="118" y="72"/>
                    </a:lnTo>
                    <a:lnTo>
                      <a:pt x="80" y="72"/>
                    </a:lnTo>
                    <a:lnTo>
                      <a:pt x="80" y="74"/>
                    </a:lnTo>
                    <a:lnTo>
                      <a:pt x="80" y="74"/>
                    </a:lnTo>
                    <a:lnTo>
                      <a:pt x="76" y="74"/>
                    </a:lnTo>
                    <a:lnTo>
                      <a:pt x="76" y="74"/>
                    </a:lnTo>
                    <a:lnTo>
                      <a:pt x="74" y="76"/>
                    </a:lnTo>
                    <a:lnTo>
                      <a:pt x="72" y="80"/>
                    </a:lnTo>
                    <a:lnTo>
                      <a:pt x="72" y="80"/>
                    </a:lnTo>
                    <a:lnTo>
                      <a:pt x="72" y="82"/>
                    </a:lnTo>
                    <a:lnTo>
                      <a:pt x="72" y="82"/>
                    </a:lnTo>
                    <a:lnTo>
                      <a:pt x="72" y="82"/>
                    </a:lnTo>
                    <a:lnTo>
                      <a:pt x="0" y="82"/>
                    </a:lnTo>
                    <a:lnTo>
                      <a:pt x="0" y="116"/>
                    </a:lnTo>
                    <a:lnTo>
                      <a:pt x="20" y="116"/>
                    </a:lnTo>
                    <a:lnTo>
                      <a:pt x="20" y="274"/>
                    </a:lnTo>
                    <a:lnTo>
                      <a:pt x="168" y="274"/>
                    </a:lnTo>
                    <a:lnTo>
                      <a:pt x="168" y="258"/>
                    </a:lnTo>
                    <a:lnTo>
                      <a:pt x="168" y="258"/>
                    </a:lnTo>
                    <a:lnTo>
                      <a:pt x="170" y="266"/>
                    </a:lnTo>
                    <a:lnTo>
                      <a:pt x="176" y="272"/>
                    </a:lnTo>
                    <a:lnTo>
                      <a:pt x="184" y="276"/>
                    </a:lnTo>
                    <a:lnTo>
                      <a:pt x="192" y="276"/>
                    </a:lnTo>
                    <a:lnTo>
                      <a:pt x="200" y="274"/>
                    </a:lnTo>
                    <a:lnTo>
                      <a:pt x="208" y="270"/>
                    </a:lnTo>
                    <a:lnTo>
                      <a:pt x="214" y="262"/>
                    </a:lnTo>
                    <a:lnTo>
                      <a:pt x="216" y="252"/>
                    </a:lnTo>
                    <a:lnTo>
                      <a:pt x="216" y="252"/>
                    </a:lnTo>
                    <a:lnTo>
                      <a:pt x="220" y="236"/>
                    </a:lnTo>
                    <a:lnTo>
                      <a:pt x="226" y="220"/>
                    </a:lnTo>
                    <a:lnTo>
                      <a:pt x="232" y="206"/>
                    </a:lnTo>
                    <a:lnTo>
                      <a:pt x="242" y="194"/>
                    </a:lnTo>
                    <a:lnTo>
                      <a:pt x="254" y="182"/>
                    </a:lnTo>
                    <a:lnTo>
                      <a:pt x="266" y="174"/>
                    </a:lnTo>
                    <a:lnTo>
                      <a:pt x="282" y="166"/>
                    </a:lnTo>
                    <a:lnTo>
                      <a:pt x="298" y="162"/>
                    </a:lnTo>
                    <a:lnTo>
                      <a:pt x="298" y="162"/>
                    </a:lnTo>
                    <a:lnTo>
                      <a:pt x="306" y="162"/>
                    </a:lnTo>
                    <a:lnTo>
                      <a:pt x="314" y="160"/>
                    </a:lnTo>
                    <a:lnTo>
                      <a:pt x="320" y="158"/>
                    </a:lnTo>
                    <a:lnTo>
                      <a:pt x="326" y="156"/>
                    </a:lnTo>
                    <a:lnTo>
                      <a:pt x="332" y="150"/>
                    </a:lnTo>
                    <a:lnTo>
                      <a:pt x="336" y="144"/>
                    </a:lnTo>
                    <a:lnTo>
                      <a:pt x="338" y="136"/>
                    </a:lnTo>
                    <a:lnTo>
                      <a:pt x="340" y="128"/>
                    </a:lnTo>
                    <a:lnTo>
                      <a:pt x="340" y="12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2" name="Freeform 11"/>
              <p:cNvSpPr>
                <a:spLocks/>
              </p:cNvSpPr>
              <p:nvPr/>
            </p:nvSpPr>
            <p:spPr bwMode="auto">
              <a:xfrm>
                <a:off x="3409950" y="1520825"/>
                <a:ext cx="34925" cy="139700"/>
              </a:xfrm>
              <a:custGeom>
                <a:avLst/>
                <a:gdLst>
                  <a:gd name="T0" fmla="*/ 16 w 22"/>
                  <a:gd name="T1" fmla="*/ 0 h 88"/>
                  <a:gd name="T2" fmla="*/ 22 w 22"/>
                  <a:gd name="T3" fmla="*/ 86 h 88"/>
                  <a:gd name="T4" fmla="*/ 6 w 22"/>
                  <a:gd name="T5" fmla="*/ 88 h 88"/>
                  <a:gd name="T6" fmla="*/ 0 w 22"/>
                  <a:gd name="T7" fmla="*/ 2 h 88"/>
                  <a:gd name="T8" fmla="*/ 16 w 22"/>
                  <a:gd name="T9" fmla="*/ 0 h 88"/>
                </a:gdLst>
                <a:ahLst/>
                <a:cxnLst>
                  <a:cxn ang="0">
                    <a:pos x="T0" y="T1"/>
                  </a:cxn>
                  <a:cxn ang="0">
                    <a:pos x="T2" y="T3"/>
                  </a:cxn>
                  <a:cxn ang="0">
                    <a:pos x="T4" y="T5"/>
                  </a:cxn>
                  <a:cxn ang="0">
                    <a:pos x="T6" y="T7"/>
                  </a:cxn>
                  <a:cxn ang="0">
                    <a:pos x="T8" y="T9"/>
                  </a:cxn>
                </a:cxnLst>
                <a:rect l="0" t="0" r="r" b="b"/>
                <a:pathLst>
                  <a:path w="22" h="88">
                    <a:moveTo>
                      <a:pt x="16" y="0"/>
                    </a:moveTo>
                    <a:lnTo>
                      <a:pt x="22" y="86"/>
                    </a:lnTo>
                    <a:lnTo>
                      <a:pt x="6" y="88"/>
                    </a:lnTo>
                    <a:lnTo>
                      <a:pt x="0" y="2"/>
                    </a:lnTo>
                    <a:lnTo>
                      <a:pt x="1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3" name="Line 12"/>
              <p:cNvSpPr>
                <a:spLocks noChangeShapeType="1"/>
              </p:cNvSpPr>
              <p:nvPr/>
            </p:nvSpPr>
            <p:spPr bwMode="auto">
              <a:xfrm>
                <a:off x="3435350" y="1520825"/>
                <a:ext cx="0"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4" name="Line 13"/>
              <p:cNvSpPr>
                <a:spLocks noChangeShapeType="1"/>
              </p:cNvSpPr>
              <p:nvPr/>
            </p:nvSpPr>
            <p:spPr bwMode="auto">
              <a:xfrm>
                <a:off x="3435350" y="1520825"/>
                <a:ext cx="0"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135" name="TextBox 134"/>
          <p:cNvSpPr txBox="1"/>
          <p:nvPr/>
        </p:nvSpPr>
        <p:spPr>
          <a:xfrm>
            <a:off x="971481" y="2028050"/>
            <a:ext cx="2079031" cy="249299"/>
          </a:xfrm>
          <a:prstGeom prst="rect">
            <a:avLst/>
          </a:prstGeom>
          <a:noFill/>
        </p:spPr>
        <p:txBody>
          <a:bodyPr wrap="none" lIns="0" tIns="0" rIns="0" bIns="0" rtlCol="0">
            <a:spAutoFit/>
          </a:bodyPr>
          <a:lstStyle/>
          <a:p>
            <a:pPr>
              <a:lnSpc>
                <a:spcPct val="90000"/>
              </a:lnSpc>
            </a:pPr>
            <a:r>
              <a:rPr lang="en-US" b="1" dirty="0" smtClean="0">
                <a:solidFill>
                  <a:schemeClr val="accent4"/>
                </a:solidFill>
              </a:rPr>
              <a:t>ITMS Implementation</a:t>
            </a:r>
            <a:endParaRPr lang="en-US" b="1" dirty="0">
              <a:solidFill>
                <a:schemeClr val="accent4"/>
              </a:solidFill>
            </a:endParaRPr>
          </a:p>
        </p:txBody>
      </p:sp>
      <p:sp>
        <p:nvSpPr>
          <p:cNvPr id="5" name="Slide Number Placeholder 4"/>
          <p:cNvSpPr>
            <a:spLocks noGrp="1"/>
          </p:cNvSpPr>
          <p:nvPr>
            <p:ph type="sldNum" sz="quarter" idx="12"/>
          </p:nvPr>
        </p:nvSpPr>
        <p:spPr/>
        <p:txBody>
          <a:bodyPr/>
          <a:lstStyle/>
          <a:p>
            <a:fld id="{2D88F0F9-74A8-45E4-B405-052EDB68E8BD}" type="slidenum">
              <a:rPr lang="en-US" smtClean="0"/>
              <a:t>6</a:t>
            </a:fld>
            <a:endParaRPr lang="en-US" dirty="0"/>
          </a:p>
        </p:txBody>
      </p:sp>
      <p:sp>
        <p:nvSpPr>
          <p:cNvPr id="2" name="Title 1"/>
          <p:cNvSpPr>
            <a:spLocks noGrp="1"/>
          </p:cNvSpPr>
          <p:nvPr>
            <p:ph type="title"/>
          </p:nvPr>
        </p:nvSpPr>
        <p:spPr/>
        <p:txBody>
          <a:bodyPr/>
          <a:lstStyle/>
          <a:p>
            <a:r>
              <a:rPr lang="en-US" dirty="0" smtClean="0"/>
              <a:t>ITMS 8.0 UNIFIES VISIBILITY ACROSS ALL ENDPOINTS</a:t>
            </a:r>
            <a:endParaRPr lang="en-US" dirty="0"/>
          </a:p>
        </p:txBody>
      </p:sp>
      <p:sp>
        <p:nvSpPr>
          <p:cNvPr id="47" name="TextBox 46"/>
          <p:cNvSpPr txBox="1"/>
          <p:nvPr/>
        </p:nvSpPr>
        <p:spPr>
          <a:xfrm>
            <a:off x="9042701" y="3897579"/>
            <a:ext cx="1676400" cy="707886"/>
          </a:xfrm>
          <a:prstGeom prst="rect">
            <a:avLst/>
          </a:prstGeom>
          <a:noFill/>
        </p:spPr>
        <p:txBody>
          <a:bodyPr wrap="square" lIns="0" tIns="0" rIns="0" bIns="0" rtlCol="0" anchor="ctr">
            <a:spAutoFit/>
          </a:bodyPr>
          <a:lstStyle>
            <a:defPPr>
              <a:defRPr lang="en-US"/>
            </a:defPPr>
          </a:lstStyle>
          <a:p>
            <a:r>
              <a:rPr lang="en-US" b="1" dirty="0">
                <a:solidFill>
                  <a:schemeClr val="accent4"/>
                </a:solidFill>
              </a:rPr>
              <a:t>BYOD/CYOD</a:t>
            </a:r>
          </a:p>
          <a:p>
            <a:r>
              <a:rPr lang="en-US" sz="1400" dirty="0"/>
              <a:t>ITMS agent not </a:t>
            </a:r>
            <a:r>
              <a:rPr lang="en-US" sz="1400" dirty="0" smtClean="0"/>
              <a:t/>
            </a:r>
            <a:br>
              <a:rPr lang="en-US" sz="1400" dirty="0" smtClean="0"/>
            </a:br>
            <a:r>
              <a:rPr lang="en-US" sz="1400" dirty="0" smtClean="0"/>
              <a:t>an </a:t>
            </a:r>
            <a:r>
              <a:rPr lang="en-US" sz="1400" dirty="0"/>
              <a:t>option</a:t>
            </a:r>
          </a:p>
        </p:txBody>
      </p:sp>
      <p:grpSp>
        <p:nvGrpSpPr>
          <p:cNvPr id="6" name="Group 5"/>
          <p:cNvGrpSpPr/>
          <p:nvPr/>
        </p:nvGrpSpPr>
        <p:grpSpPr>
          <a:xfrm>
            <a:off x="8222860" y="3897579"/>
            <a:ext cx="619125" cy="619125"/>
            <a:chOff x="9296400" y="3739032"/>
            <a:chExt cx="619125" cy="619125"/>
          </a:xfrm>
        </p:grpSpPr>
        <p:sp>
          <p:nvSpPr>
            <p:cNvPr id="51" name="Oval 50"/>
            <p:cNvSpPr/>
            <p:nvPr/>
          </p:nvSpPr>
          <p:spPr bwMode="gray">
            <a:xfrm>
              <a:off x="9296400" y="3739032"/>
              <a:ext cx="619125" cy="619125"/>
            </a:xfrm>
            <a:prstGeom prst="ellipse">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grpSp>
          <p:nvGrpSpPr>
            <p:cNvPr id="40" name="Group 39"/>
            <p:cNvGrpSpPr/>
            <p:nvPr/>
          </p:nvGrpSpPr>
          <p:grpSpPr>
            <a:xfrm>
              <a:off x="9462293" y="3933501"/>
              <a:ext cx="287338" cy="230187"/>
              <a:chOff x="4329113" y="846138"/>
              <a:chExt cx="287338" cy="230187"/>
            </a:xfrm>
            <a:solidFill>
              <a:schemeClr val="bg1"/>
            </a:solidFill>
          </p:grpSpPr>
          <p:sp>
            <p:nvSpPr>
              <p:cNvPr id="42" name="Freeform 1456"/>
              <p:cNvSpPr>
                <a:spLocks/>
              </p:cNvSpPr>
              <p:nvPr/>
            </p:nvSpPr>
            <p:spPr bwMode="auto">
              <a:xfrm>
                <a:off x="4329113" y="1028700"/>
                <a:ext cx="287338" cy="47625"/>
              </a:xfrm>
              <a:custGeom>
                <a:avLst/>
                <a:gdLst>
                  <a:gd name="T0" fmla="*/ 527 w 905"/>
                  <a:gd name="T1" fmla="*/ 0 h 151"/>
                  <a:gd name="T2" fmla="*/ 522 w 905"/>
                  <a:gd name="T3" fmla="*/ 1 h 151"/>
                  <a:gd name="T4" fmla="*/ 517 w 905"/>
                  <a:gd name="T5" fmla="*/ 5 h 151"/>
                  <a:gd name="T6" fmla="*/ 514 w 905"/>
                  <a:gd name="T7" fmla="*/ 9 h 151"/>
                  <a:gd name="T8" fmla="*/ 513 w 905"/>
                  <a:gd name="T9" fmla="*/ 15 h 151"/>
                  <a:gd name="T10" fmla="*/ 392 w 905"/>
                  <a:gd name="T11" fmla="*/ 30 h 151"/>
                  <a:gd name="T12" fmla="*/ 391 w 905"/>
                  <a:gd name="T13" fmla="*/ 11 h 151"/>
                  <a:gd name="T14" fmla="*/ 389 w 905"/>
                  <a:gd name="T15" fmla="*/ 7 h 151"/>
                  <a:gd name="T16" fmla="*/ 386 w 905"/>
                  <a:gd name="T17" fmla="*/ 3 h 151"/>
                  <a:gd name="T18" fmla="*/ 380 w 905"/>
                  <a:gd name="T19" fmla="*/ 0 h 151"/>
                  <a:gd name="T20" fmla="*/ 15 w 905"/>
                  <a:gd name="T21" fmla="*/ 0 h 151"/>
                  <a:gd name="T22" fmla="*/ 9 w 905"/>
                  <a:gd name="T23" fmla="*/ 1 h 151"/>
                  <a:gd name="T24" fmla="*/ 4 w 905"/>
                  <a:gd name="T25" fmla="*/ 5 h 151"/>
                  <a:gd name="T26" fmla="*/ 1 w 905"/>
                  <a:gd name="T27" fmla="*/ 9 h 151"/>
                  <a:gd name="T28" fmla="*/ 0 w 905"/>
                  <a:gd name="T29" fmla="*/ 15 h 151"/>
                  <a:gd name="T30" fmla="*/ 0 w 905"/>
                  <a:gd name="T31" fmla="*/ 83 h 151"/>
                  <a:gd name="T32" fmla="*/ 3 w 905"/>
                  <a:gd name="T33" fmla="*/ 98 h 151"/>
                  <a:gd name="T34" fmla="*/ 9 w 905"/>
                  <a:gd name="T35" fmla="*/ 111 h 151"/>
                  <a:gd name="T36" fmla="*/ 16 w 905"/>
                  <a:gd name="T37" fmla="*/ 123 h 151"/>
                  <a:gd name="T38" fmla="*/ 27 w 905"/>
                  <a:gd name="T39" fmla="*/ 133 h 151"/>
                  <a:gd name="T40" fmla="*/ 40 w 905"/>
                  <a:gd name="T41" fmla="*/ 142 h 151"/>
                  <a:gd name="T42" fmla="*/ 53 w 905"/>
                  <a:gd name="T43" fmla="*/ 147 h 151"/>
                  <a:gd name="T44" fmla="*/ 67 w 905"/>
                  <a:gd name="T45" fmla="*/ 151 h 151"/>
                  <a:gd name="T46" fmla="*/ 829 w 905"/>
                  <a:gd name="T47" fmla="*/ 151 h 151"/>
                  <a:gd name="T48" fmla="*/ 845 w 905"/>
                  <a:gd name="T49" fmla="*/ 150 h 151"/>
                  <a:gd name="T50" fmla="*/ 859 w 905"/>
                  <a:gd name="T51" fmla="*/ 145 h 151"/>
                  <a:gd name="T52" fmla="*/ 871 w 905"/>
                  <a:gd name="T53" fmla="*/ 137 h 151"/>
                  <a:gd name="T54" fmla="*/ 882 w 905"/>
                  <a:gd name="T55" fmla="*/ 129 h 151"/>
                  <a:gd name="T56" fmla="*/ 892 w 905"/>
                  <a:gd name="T57" fmla="*/ 118 h 151"/>
                  <a:gd name="T58" fmla="*/ 899 w 905"/>
                  <a:gd name="T59" fmla="*/ 104 h 151"/>
                  <a:gd name="T60" fmla="*/ 903 w 905"/>
                  <a:gd name="T61" fmla="*/ 90 h 151"/>
                  <a:gd name="T62" fmla="*/ 905 w 905"/>
                  <a:gd name="T63" fmla="*/ 76 h 151"/>
                  <a:gd name="T64" fmla="*/ 905 w 905"/>
                  <a:gd name="T65" fmla="*/ 11 h 151"/>
                  <a:gd name="T66" fmla="*/ 902 w 905"/>
                  <a:gd name="T67" fmla="*/ 7 h 151"/>
                  <a:gd name="T68" fmla="*/ 898 w 905"/>
                  <a:gd name="T69" fmla="*/ 3 h 151"/>
                  <a:gd name="T70" fmla="*/ 892 w 905"/>
                  <a:gd name="T7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5" h="151">
                    <a:moveTo>
                      <a:pt x="890" y="0"/>
                    </a:moveTo>
                    <a:lnTo>
                      <a:pt x="527" y="0"/>
                    </a:lnTo>
                    <a:lnTo>
                      <a:pt x="525" y="0"/>
                    </a:lnTo>
                    <a:lnTo>
                      <a:pt x="522" y="1"/>
                    </a:lnTo>
                    <a:lnTo>
                      <a:pt x="520" y="3"/>
                    </a:lnTo>
                    <a:lnTo>
                      <a:pt x="517" y="5"/>
                    </a:lnTo>
                    <a:lnTo>
                      <a:pt x="515" y="7"/>
                    </a:lnTo>
                    <a:lnTo>
                      <a:pt x="514" y="9"/>
                    </a:lnTo>
                    <a:lnTo>
                      <a:pt x="513" y="11"/>
                    </a:lnTo>
                    <a:lnTo>
                      <a:pt x="513" y="15"/>
                    </a:lnTo>
                    <a:lnTo>
                      <a:pt x="513" y="30"/>
                    </a:lnTo>
                    <a:lnTo>
                      <a:pt x="392" y="30"/>
                    </a:lnTo>
                    <a:lnTo>
                      <a:pt x="392" y="15"/>
                    </a:lnTo>
                    <a:lnTo>
                      <a:pt x="391" y="11"/>
                    </a:lnTo>
                    <a:lnTo>
                      <a:pt x="390" y="9"/>
                    </a:lnTo>
                    <a:lnTo>
                      <a:pt x="389" y="7"/>
                    </a:lnTo>
                    <a:lnTo>
                      <a:pt x="388" y="5"/>
                    </a:lnTo>
                    <a:lnTo>
                      <a:pt x="386" y="3"/>
                    </a:lnTo>
                    <a:lnTo>
                      <a:pt x="383" y="1"/>
                    </a:lnTo>
                    <a:lnTo>
                      <a:pt x="380" y="0"/>
                    </a:lnTo>
                    <a:lnTo>
                      <a:pt x="377" y="0"/>
                    </a:lnTo>
                    <a:lnTo>
                      <a:pt x="15" y="0"/>
                    </a:lnTo>
                    <a:lnTo>
                      <a:pt x="12" y="0"/>
                    </a:lnTo>
                    <a:lnTo>
                      <a:pt x="9" y="1"/>
                    </a:lnTo>
                    <a:lnTo>
                      <a:pt x="6" y="3"/>
                    </a:lnTo>
                    <a:lnTo>
                      <a:pt x="4" y="5"/>
                    </a:lnTo>
                    <a:lnTo>
                      <a:pt x="2" y="7"/>
                    </a:lnTo>
                    <a:lnTo>
                      <a:pt x="1" y="9"/>
                    </a:lnTo>
                    <a:lnTo>
                      <a:pt x="0" y="11"/>
                    </a:lnTo>
                    <a:lnTo>
                      <a:pt x="0" y="15"/>
                    </a:lnTo>
                    <a:lnTo>
                      <a:pt x="0" y="76"/>
                    </a:lnTo>
                    <a:lnTo>
                      <a:pt x="0" y="83"/>
                    </a:lnTo>
                    <a:lnTo>
                      <a:pt x="1" y="90"/>
                    </a:lnTo>
                    <a:lnTo>
                      <a:pt x="3" y="98"/>
                    </a:lnTo>
                    <a:lnTo>
                      <a:pt x="5" y="104"/>
                    </a:lnTo>
                    <a:lnTo>
                      <a:pt x="9" y="111"/>
                    </a:lnTo>
                    <a:lnTo>
                      <a:pt x="13" y="118"/>
                    </a:lnTo>
                    <a:lnTo>
                      <a:pt x="16" y="123"/>
                    </a:lnTo>
                    <a:lnTo>
                      <a:pt x="22" y="129"/>
                    </a:lnTo>
                    <a:lnTo>
                      <a:pt x="27" y="133"/>
                    </a:lnTo>
                    <a:lnTo>
                      <a:pt x="33" y="137"/>
                    </a:lnTo>
                    <a:lnTo>
                      <a:pt x="40" y="142"/>
                    </a:lnTo>
                    <a:lnTo>
                      <a:pt x="46" y="145"/>
                    </a:lnTo>
                    <a:lnTo>
                      <a:pt x="53" y="147"/>
                    </a:lnTo>
                    <a:lnTo>
                      <a:pt x="60" y="150"/>
                    </a:lnTo>
                    <a:lnTo>
                      <a:pt x="67" y="151"/>
                    </a:lnTo>
                    <a:lnTo>
                      <a:pt x="75" y="151"/>
                    </a:lnTo>
                    <a:lnTo>
                      <a:pt x="829" y="151"/>
                    </a:lnTo>
                    <a:lnTo>
                      <a:pt x="837" y="151"/>
                    </a:lnTo>
                    <a:lnTo>
                      <a:pt x="845" y="150"/>
                    </a:lnTo>
                    <a:lnTo>
                      <a:pt x="852" y="147"/>
                    </a:lnTo>
                    <a:lnTo>
                      <a:pt x="859" y="145"/>
                    </a:lnTo>
                    <a:lnTo>
                      <a:pt x="866" y="142"/>
                    </a:lnTo>
                    <a:lnTo>
                      <a:pt x="871" y="137"/>
                    </a:lnTo>
                    <a:lnTo>
                      <a:pt x="877" y="133"/>
                    </a:lnTo>
                    <a:lnTo>
                      <a:pt x="882" y="129"/>
                    </a:lnTo>
                    <a:lnTo>
                      <a:pt x="888" y="123"/>
                    </a:lnTo>
                    <a:lnTo>
                      <a:pt x="892" y="118"/>
                    </a:lnTo>
                    <a:lnTo>
                      <a:pt x="896" y="111"/>
                    </a:lnTo>
                    <a:lnTo>
                      <a:pt x="899" y="104"/>
                    </a:lnTo>
                    <a:lnTo>
                      <a:pt x="901" y="98"/>
                    </a:lnTo>
                    <a:lnTo>
                      <a:pt x="903" y="90"/>
                    </a:lnTo>
                    <a:lnTo>
                      <a:pt x="905" y="83"/>
                    </a:lnTo>
                    <a:lnTo>
                      <a:pt x="905" y="76"/>
                    </a:lnTo>
                    <a:lnTo>
                      <a:pt x="905" y="15"/>
                    </a:lnTo>
                    <a:lnTo>
                      <a:pt x="905" y="11"/>
                    </a:lnTo>
                    <a:lnTo>
                      <a:pt x="903" y="9"/>
                    </a:lnTo>
                    <a:lnTo>
                      <a:pt x="902" y="7"/>
                    </a:lnTo>
                    <a:lnTo>
                      <a:pt x="900" y="5"/>
                    </a:lnTo>
                    <a:lnTo>
                      <a:pt x="898" y="3"/>
                    </a:lnTo>
                    <a:lnTo>
                      <a:pt x="896" y="1"/>
                    </a:lnTo>
                    <a:lnTo>
                      <a:pt x="892" y="0"/>
                    </a:lnTo>
                    <a:lnTo>
                      <a:pt x="89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1457"/>
              <p:cNvSpPr>
                <a:spLocks noEditPoints="1"/>
              </p:cNvSpPr>
              <p:nvPr/>
            </p:nvSpPr>
            <p:spPr bwMode="auto">
              <a:xfrm>
                <a:off x="4338638" y="846138"/>
                <a:ext cx="268288" cy="171450"/>
              </a:xfrm>
              <a:custGeom>
                <a:avLst/>
                <a:gdLst>
                  <a:gd name="T0" fmla="*/ 61 w 845"/>
                  <a:gd name="T1" fmla="*/ 61 h 543"/>
                  <a:gd name="T2" fmla="*/ 784 w 845"/>
                  <a:gd name="T3" fmla="*/ 61 h 543"/>
                  <a:gd name="T4" fmla="*/ 784 w 845"/>
                  <a:gd name="T5" fmla="*/ 484 h 543"/>
                  <a:gd name="T6" fmla="*/ 61 w 845"/>
                  <a:gd name="T7" fmla="*/ 484 h 543"/>
                  <a:gd name="T8" fmla="*/ 61 w 845"/>
                  <a:gd name="T9" fmla="*/ 61 h 543"/>
                  <a:gd name="T10" fmla="*/ 15 w 845"/>
                  <a:gd name="T11" fmla="*/ 543 h 543"/>
                  <a:gd name="T12" fmla="*/ 829 w 845"/>
                  <a:gd name="T13" fmla="*/ 543 h 543"/>
                  <a:gd name="T14" fmla="*/ 833 w 845"/>
                  <a:gd name="T15" fmla="*/ 543 h 543"/>
                  <a:gd name="T16" fmla="*/ 836 w 845"/>
                  <a:gd name="T17" fmla="*/ 542 h 543"/>
                  <a:gd name="T18" fmla="*/ 838 w 845"/>
                  <a:gd name="T19" fmla="*/ 541 h 543"/>
                  <a:gd name="T20" fmla="*/ 840 w 845"/>
                  <a:gd name="T21" fmla="*/ 539 h 543"/>
                  <a:gd name="T22" fmla="*/ 843 w 845"/>
                  <a:gd name="T23" fmla="*/ 537 h 543"/>
                  <a:gd name="T24" fmla="*/ 844 w 845"/>
                  <a:gd name="T25" fmla="*/ 534 h 543"/>
                  <a:gd name="T26" fmla="*/ 845 w 845"/>
                  <a:gd name="T27" fmla="*/ 531 h 543"/>
                  <a:gd name="T28" fmla="*/ 845 w 845"/>
                  <a:gd name="T29" fmla="*/ 529 h 543"/>
                  <a:gd name="T30" fmla="*/ 845 w 845"/>
                  <a:gd name="T31" fmla="*/ 75 h 543"/>
                  <a:gd name="T32" fmla="*/ 845 w 845"/>
                  <a:gd name="T33" fmla="*/ 68 h 543"/>
                  <a:gd name="T34" fmla="*/ 844 w 845"/>
                  <a:gd name="T35" fmla="*/ 61 h 543"/>
                  <a:gd name="T36" fmla="*/ 841 w 845"/>
                  <a:gd name="T37" fmla="*/ 53 h 543"/>
                  <a:gd name="T38" fmla="*/ 839 w 845"/>
                  <a:gd name="T39" fmla="*/ 47 h 543"/>
                  <a:gd name="T40" fmla="*/ 836 w 845"/>
                  <a:gd name="T41" fmla="*/ 40 h 543"/>
                  <a:gd name="T42" fmla="*/ 831 w 845"/>
                  <a:gd name="T43" fmla="*/ 33 h 543"/>
                  <a:gd name="T44" fmla="*/ 827 w 845"/>
                  <a:gd name="T45" fmla="*/ 28 h 543"/>
                  <a:gd name="T46" fmla="*/ 823 w 845"/>
                  <a:gd name="T47" fmla="*/ 22 h 543"/>
                  <a:gd name="T48" fmla="*/ 817 w 845"/>
                  <a:gd name="T49" fmla="*/ 18 h 543"/>
                  <a:gd name="T50" fmla="*/ 812 w 845"/>
                  <a:gd name="T51" fmla="*/ 13 h 543"/>
                  <a:gd name="T52" fmla="*/ 805 w 845"/>
                  <a:gd name="T53" fmla="*/ 9 h 543"/>
                  <a:gd name="T54" fmla="*/ 798 w 845"/>
                  <a:gd name="T55" fmla="*/ 7 h 543"/>
                  <a:gd name="T56" fmla="*/ 792 w 845"/>
                  <a:gd name="T57" fmla="*/ 3 h 543"/>
                  <a:gd name="T58" fmla="*/ 785 w 845"/>
                  <a:gd name="T59" fmla="*/ 2 h 543"/>
                  <a:gd name="T60" fmla="*/ 777 w 845"/>
                  <a:gd name="T61" fmla="*/ 1 h 543"/>
                  <a:gd name="T62" fmla="*/ 770 w 845"/>
                  <a:gd name="T63" fmla="*/ 0 h 543"/>
                  <a:gd name="T64" fmla="*/ 75 w 845"/>
                  <a:gd name="T65" fmla="*/ 0 h 543"/>
                  <a:gd name="T66" fmla="*/ 67 w 845"/>
                  <a:gd name="T67" fmla="*/ 0 h 543"/>
                  <a:gd name="T68" fmla="*/ 61 w 845"/>
                  <a:gd name="T69" fmla="*/ 2 h 543"/>
                  <a:gd name="T70" fmla="*/ 53 w 845"/>
                  <a:gd name="T71" fmla="*/ 3 h 543"/>
                  <a:gd name="T72" fmla="*/ 46 w 845"/>
                  <a:gd name="T73" fmla="*/ 7 h 543"/>
                  <a:gd name="T74" fmla="*/ 39 w 845"/>
                  <a:gd name="T75" fmla="*/ 9 h 543"/>
                  <a:gd name="T76" fmla="*/ 33 w 845"/>
                  <a:gd name="T77" fmla="*/ 13 h 543"/>
                  <a:gd name="T78" fmla="*/ 27 w 845"/>
                  <a:gd name="T79" fmla="*/ 18 h 543"/>
                  <a:gd name="T80" fmla="*/ 22 w 845"/>
                  <a:gd name="T81" fmla="*/ 22 h 543"/>
                  <a:gd name="T82" fmla="*/ 17 w 845"/>
                  <a:gd name="T83" fmla="*/ 28 h 543"/>
                  <a:gd name="T84" fmla="*/ 13 w 845"/>
                  <a:gd name="T85" fmla="*/ 33 h 543"/>
                  <a:gd name="T86" fmla="*/ 9 w 845"/>
                  <a:gd name="T87" fmla="*/ 40 h 543"/>
                  <a:gd name="T88" fmla="*/ 6 w 845"/>
                  <a:gd name="T89" fmla="*/ 47 h 543"/>
                  <a:gd name="T90" fmla="*/ 3 w 845"/>
                  <a:gd name="T91" fmla="*/ 53 h 543"/>
                  <a:gd name="T92" fmla="*/ 2 w 845"/>
                  <a:gd name="T93" fmla="*/ 61 h 543"/>
                  <a:gd name="T94" fmla="*/ 1 w 845"/>
                  <a:gd name="T95" fmla="*/ 68 h 543"/>
                  <a:gd name="T96" fmla="*/ 0 w 845"/>
                  <a:gd name="T97" fmla="*/ 75 h 543"/>
                  <a:gd name="T98" fmla="*/ 0 w 845"/>
                  <a:gd name="T99" fmla="*/ 529 h 543"/>
                  <a:gd name="T100" fmla="*/ 0 w 845"/>
                  <a:gd name="T101" fmla="*/ 531 h 543"/>
                  <a:gd name="T102" fmla="*/ 1 w 845"/>
                  <a:gd name="T103" fmla="*/ 534 h 543"/>
                  <a:gd name="T104" fmla="*/ 3 w 845"/>
                  <a:gd name="T105" fmla="*/ 537 h 543"/>
                  <a:gd name="T106" fmla="*/ 4 w 845"/>
                  <a:gd name="T107" fmla="*/ 539 h 543"/>
                  <a:gd name="T108" fmla="*/ 6 w 845"/>
                  <a:gd name="T109" fmla="*/ 541 h 543"/>
                  <a:gd name="T110" fmla="*/ 10 w 845"/>
                  <a:gd name="T111" fmla="*/ 542 h 543"/>
                  <a:gd name="T112" fmla="*/ 12 w 845"/>
                  <a:gd name="T113" fmla="*/ 543 h 543"/>
                  <a:gd name="T114" fmla="*/ 15 w 845"/>
                  <a:gd name="T115" fmla="*/ 543 h 543"/>
                  <a:gd name="T116" fmla="*/ 15 w 845"/>
                  <a:gd name="T117" fmla="*/ 543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5" h="543">
                    <a:moveTo>
                      <a:pt x="61" y="61"/>
                    </a:moveTo>
                    <a:lnTo>
                      <a:pt x="784" y="61"/>
                    </a:lnTo>
                    <a:lnTo>
                      <a:pt x="784" y="484"/>
                    </a:lnTo>
                    <a:lnTo>
                      <a:pt x="61" y="484"/>
                    </a:lnTo>
                    <a:lnTo>
                      <a:pt x="61" y="61"/>
                    </a:lnTo>
                    <a:close/>
                    <a:moveTo>
                      <a:pt x="15" y="543"/>
                    </a:moveTo>
                    <a:lnTo>
                      <a:pt x="829" y="543"/>
                    </a:lnTo>
                    <a:lnTo>
                      <a:pt x="833" y="543"/>
                    </a:lnTo>
                    <a:lnTo>
                      <a:pt x="836" y="542"/>
                    </a:lnTo>
                    <a:lnTo>
                      <a:pt x="838" y="541"/>
                    </a:lnTo>
                    <a:lnTo>
                      <a:pt x="840" y="539"/>
                    </a:lnTo>
                    <a:lnTo>
                      <a:pt x="843" y="537"/>
                    </a:lnTo>
                    <a:lnTo>
                      <a:pt x="844" y="534"/>
                    </a:lnTo>
                    <a:lnTo>
                      <a:pt x="845" y="531"/>
                    </a:lnTo>
                    <a:lnTo>
                      <a:pt x="845" y="529"/>
                    </a:lnTo>
                    <a:lnTo>
                      <a:pt x="845" y="75"/>
                    </a:lnTo>
                    <a:lnTo>
                      <a:pt x="845" y="68"/>
                    </a:lnTo>
                    <a:lnTo>
                      <a:pt x="844" y="61"/>
                    </a:lnTo>
                    <a:lnTo>
                      <a:pt x="841" y="53"/>
                    </a:lnTo>
                    <a:lnTo>
                      <a:pt x="839" y="47"/>
                    </a:lnTo>
                    <a:lnTo>
                      <a:pt x="836" y="40"/>
                    </a:lnTo>
                    <a:lnTo>
                      <a:pt x="831" y="33"/>
                    </a:lnTo>
                    <a:lnTo>
                      <a:pt x="827" y="28"/>
                    </a:lnTo>
                    <a:lnTo>
                      <a:pt x="823" y="22"/>
                    </a:lnTo>
                    <a:lnTo>
                      <a:pt x="817" y="18"/>
                    </a:lnTo>
                    <a:lnTo>
                      <a:pt x="812" y="13"/>
                    </a:lnTo>
                    <a:lnTo>
                      <a:pt x="805" y="9"/>
                    </a:lnTo>
                    <a:lnTo>
                      <a:pt x="798" y="7"/>
                    </a:lnTo>
                    <a:lnTo>
                      <a:pt x="792" y="3"/>
                    </a:lnTo>
                    <a:lnTo>
                      <a:pt x="785" y="2"/>
                    </a:lnTo>
                    <a:lnTo>
                      <a:pt x="777" y="1"/>
                    </a:lnTo>
                    <a:lnTo>
                      <a:pt x="770" y="0"/>
                    </a:lnTo>
                    <a:lnTo>
                      <a:pt x="75" y="0"/>
                    </a:lnTo>
                    <a:lnTo>
                      <a:pt x="67" y="0"/>
                    </a:lnTo>
                    <a:lnTo>
                      <a:pt x="61" y="2"/>
                    </a:lnTo>
                    <a:lnTo>
                      <a:pt x="53" y="3"/>
                    </a:lnTo>
                    <a:lnTo>
                      <a:pt x="46" y="7"/>
                    </a:lnTo>
                    <a:lnTo>
                      <a:pt x="39" y="9"/>
                    </a:lnTo>
                    <a:lnTo>
                      <a:pt x="33" y="13"/>
                    </a:lnTo>
                    <a:lnTo>
                      <a:pt x="27" y="18"/>
                    </a:lnTo>
                    <a:lnTo>
                      <a:pt x="22" y="22"/>
                    </a:lnTo>
                    <a:lnTo>
                      <a:pt x="17" y="28"/>
                    </a:lnTo>
                    <a:lnTo>
                      <a:pt x="13" y="33"/>
                    </a:lnTo>
                    <a:lnTo>
                      <a:pt x="9" y="40"/>
                    </a:lnTo>
                    <a:lnTo>
                      <a:pt x="6" y="47"/>
                    </a:lnTo>
                    <a:lnTo>
                      <a:pt x="3" y="53"/>
                    </a:lnTo>
                    <a:lnTo>
                      <a:pt x="2" y="61"/>
                    </a:lnTo>
                    <a:lnTo>
                      <a:pt x="1" y="68"/>
                    </a:lnTo>
                    <a:lnTo>
                      <a:pt x="0" y="75"/>
                    </a:lnTo>
                    <a:lnTo>
                      <a:pt x="0" y="529"/>
                    </a:lnTo>
                    <a:lnTo>
                      <a:pt x="0" y="531"/>
                    </a:lnTo>
                    <a:lnTo>
                      <a:pt x="1" y="534"/>
                    </a:lnTo>
                    <a:lnTo>
                      <a:pt x="3" y="537"/>
                    </a:lnTo>
                    <a:lnTo>
                      <a:pt x="4" y="539"/>
                    </a:lnTo>
                    <a:lnTo>
                      <a:pt x="6" y="541"/>
                    </a:lnTo>
                    <a:lnTo>
                      <a:pt x="10" y="542"/>
                    </a:lnTo>
                    <a:lnTo>
                      <a:pt x="12" y="543"/>
                    </a:lnTo>
                    <a:lnTo>
                      <a:pt x="15" y="543"/>
                    </a:lnTo>
                    <a:lnTo>
                      <a:pt x="15" y="54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46" name="TextBox 45"/>
          <p:cNvSpPr txBox="1"/>
          <p:nvPr/>
        </p:nvSpPr>
        <p:spPr>
          <a:xfrm>
            <a:off x="9042701" y="4904129"/>
            <a:ext cx="1676400" cy="707886"/>
          </a:xfrm>
          <a:prstGeom prst="rect">
            <a:avLst/>
          </a:prstGeom>
          <a:noFill/>
        </p:spPr>
        <p:txBody>
          <a:bodyPr wrap="square" lIns="0" tIns="0" rIns="0" bIns="0" rtlCol="0" anchor="ctr">
            <a:spAutoFit/>
          </a:bodyPr>
          <a:lstStyle/>
          <a:p>
            <a:r>
              <a:rPr lang="en-US" b="1" dirty="0" smtClean="0">
                <a:solidFill>
                  <a:schemeClr val="accent4"/>
                </a:solidFill>
              </a:rPr>
              <a:t>Mobile Device</a:t>
            </a:r>
          </a:p>
          <a:p>
            <a:r>
              <a:rPr lang="en-US" sz="1400" dirty="0" smtClean="0"/>
              <a:t>Non-traditional management</a:t>
            </a:r>
            <a:endParaRPr lang="en-US" sz="1400" dirty="0"/>
          </a:p>
        </p:txBody>
      </p:sp>
      <p:sp>
        <p:nvSpPr>
          <p:cNvPr id="25" name="Footer Placeholder 24"/>
          <p:cNvSpPr>
            <a:spLocks noGrp="1"/>
          </p:cNvSpPr>
          <p:nvPr>
            <p:ph type="ftr" sz="quarter" idx="11"/>
          </p:nvPr>
        </p:nvSpPr>
        <p:spPr/>
        <p:txBody>
          <a:bodyPr/>
          <a:lstStyle/>
          <a:p>
            <a:r>
              <a:rPr lang="en-US" dirty="0" smtClean="0"/>
              <a:t>Copyright © 2016 Symantec Corporation</a:t>
            </a:r>
            <a:endParaRPr lang="en-US" dirty="0"/>
          </a:p>
        </p:txBody>
      </p:sp>
      <p:grpSp>
        <p:nvGrpSpPr>
          <p:cNvPr id="98" name="Group 97"/>
          <p:cNvGrpSpPr/>
          <p:nvPr/>
        </p:nvGrpSpPr>
        <p:grpSpPr>
          <a:xfrm>
            <a:off x="8222860" y="2891029"/>
            <a:ext cx="619125" cy="619125"/>
            <a:chOff x="9296400" y="5020424"/>
            <a:chExt cx="619125" cy="619125"/>
          </a:xfrm>
        </p:grpSpPr>
        <p:sp>
          <p:nvSpPr>
            <p:cNvPr id="118" name="Oval 117"/>
            <p:cNvSpPr/>
            <p:nvPr/>
          </p:nvSpPr>
          <p:spPr bwMode="gray">
            <a:xfrm>
              <a:off x="9296400" y="5020424"/>
              <a:ext cx="619125" cy="619125"/>
            </a:xfrm>
            <a:prstGeom prst="ellipse">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grpSp>
          <p:nvGrpSpPr>
            <p:cNvPr id="119" name="Group 118"/>
            <p:cNvGrpSpPr/>
            <p:nvPr/>
          </p:nvGrpSpPr>
          <p:grpSpPr>
            <a:xfrm>
              <a:off x="9462293" y="5205367"/>
              <a:ext cx="287338" cy="249238"/>
              <a:chOff x="3171825" y="2530475"/>
              <a:chExt cx="287338" cy="249238"/>
            </a:xfrm>
            <a:solidFill>
              <a:schemeClr val="bg1"/>
            </a:solidFill>
          </p:grpSpPr>
          <p:sp>
            <p:nvSpPr>
              <p:cNvPr id="120" name="Freeform 535"/>
              <p:cNvSpPr>
                <a:spLocks noEditPoints="1"/>
              </p:cNvSpPr>
              <p:nvPr/>
            </p:nvSpPr>
            <p:spPr bwMode="auto">
              <a:xfrm>
                <a:off x="3200400" y="2640013"/>
                <a:ext cx="230188" cy="139700"/>
              </a:xfrm>
              <a:custGeom>
                <a:avLst/>
                <a:gdLst>
                  <a:gd name="T0" fmla="*/ 481 w 722"/>
                  <a:gd name="T1" fmla="*/ 407 h 437"/>
                  <a:gd name="T2" fmla="*/ 632 w 722"/>
                  <a:gd name="T3" fmla="*/ 106 h 437"/>
                  <a:gd name="T4" fmla="*/ 361 w 722"/>
                  <a:gd name="T5" fmla="*/ 287 h 437"/>
                  <a:gd name="T6" fmla="*/ 90 w 722"/>
                  <a:gd name="T7" fmla="*/ 106 h 437"/>
                  <a:gd name="T8" fmla="*/ 361 w 722"/>
                  <a:gd name="T9" fmla="*/ 287 h 437"/>
                  <a:gd name="T10" fmla="*/ 584 w 722"/>
                  <a:gd name="T11" fmla="*/ 10 h 437"/>
                  <a:gd name="T12" fmla="*/ 555 w 722"/>
                  <a:gd name="T13" fmla="*/ 28 h 437"/>
                  <a:gd name="T14" fmla="*/ 523 w 722"/>
                  <a:gd name="T15" fmla="*/ 39 h 437"/>
                  <a:gd name="T16" fmla="*/ 487 w 722"/>
                  <a:gd name="T17" fmla="*/ 45 h 437"/>
                  <a:gd name="T18" fmla="*/ 450 w 722"/>
                  <a:gd name="T19" fmla="*/ 46 h 437"/>
                  <a:gd name="T20" fmla="*/ 418 w 722"/>
                  <a:gd name="T21" fmla="*/ 42 h 437"/>
                  <a:gd name="T22" fmla="*/ 388 w 722"/>
                  <a:gd name="T23" fmla="*/ 33 h 437"/>
                  <a:gd name="T24" fmla="*/ 360 w 722"/>
                  <a:gd name="T25" fmla="*/ 22 h 437"/>
                  <a:gd name="T26" fmla="*/ 336 w 722"/>
                  <a:gd name="T27" fmla="*/ 22 h 437"/>
                  <a:gd name="T28" fmla="*/ 312 w 722"/>
                  <a:gd name="T29" fmla="*/ 34 h 437"/>
                  <a:gd name="T30" fmla="*/ 285 w 722"/>
                  <a:gd name="T31" fmla="*/ 42 h 437"/>
                  <a:gd name="T32" fmla="*/ 256 w 722"/>
                  <a:gd name="T33" fmla="*/ 46 h 437"/>
                  <a:gd name="T34" fmla="*/ 223 w 722"/>
                  <a:gd name="T35" fmla="*/ 45 h 437"/>
                  <a:gd name="T36" fmla="*/ 188 w 722"/>
                  <a:gd name="T37" fmla="*/ 39 h 437"/>
                  <a:gd name="T38" fmla="*/ 159 w 722"/>
                  <a:gd name="T39" fmla="*/ 28 h 437"/>
                  <a:gd name="T40" fmla="*/ 135 w 722"/>
                  <a:gd name="T41" fmla="*/ 10 h 437"/>
                  <a:gd name="T42" fmla="*/ 110 w 722"/>
                  <a:gd name="T43" fmla="*/ 4 h 437"/>
                  <a:gd name="T44" fmla="*/ 83 w 722"/>
                  <a:gd name="T45" fmla="*/ 10 h 437"/>
                  <a:gd name="T46" fmla="*/ 48 w 722"/>
                  <a:gd name="T47" fmla="*/ 15 h 437"/>
                  <a:gd name="T48" fmla="*/ 15 w 722"/>
                  <a:gd name="T49" fmla="*/ 15 h 437"/>
                  <a:gd name="T50" fmla="*/ 0 w 722"/>
                  <a:gd name="T51" fmla="*/ 422 h 437"/>
                  <a:gd name="T52" fmla="*/ 1 w 722"/>
                  <a:gd name="T53" fmla="*/ 428 h 437"/>
                  <a:gd name="T54" fmla="*/ 4 w 722"/>
                  <a:gd name="T55" fmla="*/ 433 h 437"/>
                  <a:gd name="T56" fmla="*/ 9 w 722"/>
                  <a:gd name="T57" fmla="*/ 436 h 437"/>
                  <a:gd name="T58" fmla="*/ 15 w 722"/>
                  <a:gd name="T59" fmla="*/ 437 h 437"/>
                  <a:gd name="T60" fmla="*/ 647 w 722"/>
                  <a:gd name="T61" fmla="*/ 437 h 437"/>
                  <a:gd name="T62" fmla="*/ 711 w 722"/>
                  <a:gd name="T63" fmla="*/ 437 h 437"/>
                  <a:gd name="T64" fmla="*/ 716 w 722"/>
                  <a:gd name="T65" fmla="*/ 435 h 437"/>
                  <a:gd name="T66" fmla="*/ 720 w 722"/>
                  <a:gd name="T67" fmla="*/ 431 h 437"/>
                  <a:gd name="T68" fmla="*/ 722 w 722"/>
                  <a:gd name="T69" fmla="*/ 426 h 437"/>
                  <a:gd name="T70" fmla="*/ 722 w 722"/>
                  <a:gd name="T71" fmla="*/ 9 h 437"/>
                  <a:gd name="T72" fmla="*/ 700 w 722"/>
                  <a:gd name="T73" fmla="*/ 14 h 437"/>
                  <a:gd name="T74" fmla="*/ 677 w 722"/>
                  <a:gd name="T75" fmla="*/ 16 h 437"/>
                  <a:gd name="T76" fmla="*/ 636 w 722"/>
                  <a:gd name="T77" fmla="*/ 12 h 437"/>
                  <a:gd name="T78" fmla="*/ 597 w 722"/>
                  <a:gd name="T79"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2" h="437">
                    <a:moveTo>
                      <a:pt x="632" y="407"/>
                    </a:moveTo>
                    <a:lnTo>
                      <a:pt x="481" y="407"/>
                    </a:lnTo>
                    <a:lnTo>
                      <a:pt x="481" y="106"/>
                    </a:lnTo>
                    <a:lnTo>
                      <a:pt x="632" y="106"/>
                    </a:lnTo>
                    <a:lnTo>
                      <a:pt x="632" y="407"/>
                    </a:lnTo>
                    <a:close/>
                    <a:moveTo>
                      <a:pt x="361" y="287"/>
                    </a:moveTo>
                    <a:lnTo>
                      <a:pt x="90" y="287"/>
                    </a:lnTo>
                    <a:lnTo>
                      <a:pt x="90" y="106"/>
                    </a:lnTo>
                    <a:lnTo>
                      <a:pt x="361" y="106"/>
                    </a:lnTo>
                    <a:lnTo>
                      <a:pt x="361" y="287"/>
                    </a:lnTo>
                    <a:close/>
                    <a:moveTo>
                      <a:pt x="597" y="0"/>
                    </a:moveTo>
                    <a:lnTo>
                      <a:pt x="584" y="10"/>
                    </a:lnTo>
                    <a:lnTo>
                      <a:pt x="570" y="20"/>
                    </a:lnTo>
                    <a:lnTo>
                      <a:pt x="555" y="28"/>
                    </a:lnTo>
                    <a:lnTo>
                      <a:pt x="540" y="34"/>
                    </a:lnTo>
                    <a:lnTo>
                      <a:pt x="523" y="39"/>
                    </a:lnTo>
                    <a:lnTo>
                      <a:pt x="505" y="43"/>
                    </a:lnTo>
                    <a:lnTo>
                      <a:pt x="487" y="45"/>
                    </a:lnTo>
                    <a:lnTo>
                      <a:pt x="466" y="46"/>
                    </a:lnTo>
                    <a:lnTo>
                      <a:pt x="450" y="46"/>
                    </a:lnTo>
                    <a:lnTo>
                      <a:pt x="434" y="44"/>
                    </a:lnTo>
                    <a:lnTo>
                      <a:pt x="418" y="42"/>
                    </a:lnTo>
                    <a:lnTo>
                      <a:pt x="403" y="38"/>
                    </a:lnTo>
                    <a:lnTo>
                      <a:pt x="388" y="33"/>
                    </a:lnTo>
                    <a:lnTo>
                      <a:pt x="374" y="29"/>
                    </a:lnTo>
                    <a:lnTo>
                      <a:pt x="360" y="22"/>
                    </a:lnTo>
                    <a:lnTo>
                      <a:pt x="347" y="15"/>
                    </a:lnTo>
                    <a:lnTo>
                      <a:pt x="336" y="22"/>
                    </a:lnTo>
                    <a:lnTo>
                      <a:pt x="325" y="29"/>
                    </a:lnTo>
                    <a:lnTo>
                      <a:pt x="312" y="34"/>
                    </a:lnTo>
                    <a:lnTo>
                      <a:pt x="299" y="38"/>
                    </a:lnTo>
                    <a:lnTo>
                      <a:pt x="285" y="42"/>
                    </a:lnTo>
                    <a:lnTo>
                      <a:pt x="271" y="44"/>
                    </a:lnTo>
                    <a:lnTo>
                      <a:pt x="256" y="46"/>
                    </a:lnTo>
                    <a:lnTo>
                      <a:pt x="241" y="46"/>
                    </a:lnTo>
                    <a:lnTo>
                      <a:pt x="223" y="45"/>
                    </a:lnTo>
                    <a:lnTo>
                      <a:pt x="204" y="43"/>
                    </a:lnTo>
                    <a:lnTo>
                      <a:pt x="188" y="39"/>
                    </a:lnTo>
                    <a:lnTo>
                      <a:pt x="173" y="35"/>
                    </a:lnTo>
                    <a:lnTo>
                      <a:pt x="159" y="28"/>
                    </a:lnTo>
                    <a:lnTo>
                      <a:pt x="147" y="20"/>
                    </a:lnTo>
                    <a:lnTo>
                      <a:pt x="135" y="10"/>
                    </a:lnTo>
                    <a:lnTo>
                      <a:pt x="123" y="0"/>
                    </a:lnTo>
                    <a:lnTo>
                      <a:pt x="110" y="4"/>
                    </a:lnTo>
                    <a:lnTo>
                      <a:pt x="96" y="7"/>
                    </a:lnTo>
                    <a:lnTo>
                      <a:pt x="83" y="10"/>
                    </a:lnTo>
                    <a:lnTo>
                      <a:pt x="70" y="13"/>
                    </a:lnTo>
                    <a:lnTo>
                      <a:pt x="48" y="15"/>
                    </a:lnTo>
                    <a:lnTo>
                      <a:pt x="30" y="16"/>
                    </a:lnTo>
                    <a:lnTo>
                      <a:pt x="15" y="15"/>
                    </a:lnTo>
                    <a:lnTo>
                      <a:pt x="0" y="13"/>
                    </a:lnTo>
                    <a:lnTo>
                      <a:pt x="0" y="422"/>
                    </a:lnTo>
                    <a:lnTo>
                      <a:pt x="1" y="426"/>
                    </a:lnTo>
                    <a:lnTo>
                      <a:pt x="1" y="428"/>
                    </a:lnTo>
                    <a:lnTo>
                      <a:pt x="3" y="431"/>
                    </a:lnTo>
                    <a:lnTo>
                      <a:pt x="4" y="433"/>
                    </a:lnTo>
                    <a:lnTo>
                      <a:pt x="6" y="435"/>
                    </a:lnTo>
                    <a:lnTo>
                      <a:pt x="9" y="436"/>
                    </a:lnTo>
                    <a:lnTo>
                      <a:pt x="11" y="437"/>
                    </a:lnTo>
                    <a:lnTo>
                      <a:pt x="15" y="437"/>
                    </a:lnTo>
                    <a:lnTo>
                      <a:pt x="466" y="437"/>
                    </a:lnTo>
                    <a:lnTo>
                      <a:pt x="647" y="437"/>
                    </a:lnTo>
                    <a:lnTo>
                      <a:pt x="707" y="437"/>
                    </a:lnTo>
                    <a:lnTo>
                      <a:pt x="711" y="437"/>
                    </a:lnTo>
                    <a:lnTo>
                      <a:pt x="713" y="436"/>
                    </a:lnTo>
                    <a:lnTo>
                      <a:pt x="716" y="435"/>
                    </a:lnTo>
                    <a:lnTo>
                      <a:pt x="718" y="433"/>
                    </a:lnTo>
                    <a:lnTo>
                      <a:pt x="720" y="431"/>
                    </a:lnTo>
                    <a:lnTo>
                      <a:pt x="721" y="428"/>
                    </a:lnTo>
                    <a:lnTo>
                      <a:pt x="722" y="426"/>
                    </a:lnTo>
                    <a:lnTo>
                      <a:pt x="722" y="422"/>
                    </a:lnTo>
                    <a:lnTo>
                      <a:pt x="722" y="9"/>
                    </a:lnTo>
                    <a:lnTo>
                      <a:pt x="712" y="12"/>
                    </a:lnTo>
                    <a:lnTo>
                      <a:pt x="700" y="14"/>
                    </a:lnTo>
                    <a:lnTo>
                      <a:pt x="689" y="16"/>
                    </a:lnTo>
                    <a:lnTo>
                      <a:pt x="677" y="16"/>
                    </a:lnTo>
                    <a:lnTo>
                      <a:pt x="656" y="15"/>
                    </a:lnTo>
                    <a:lnTo>
                      <a:pt x="636" y="12"/>
                    </a:lnTo>
                    <a:lnTo>
                      <a:pt x="615" y="6"/>
                    </a:lnTo>
                    <a:lnTo>
                      <a:pt x="597" y="0"/>
                    </a:lnTo>
                    <a:lnTo>
                      <a:pt x="597"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 name="Freeform 536"/>
              <p:cNvSpPr>
                <a:spLocks/>
              </p:cNvSpPr>
              <p:nvPr/>
            </p:nvSpPr>
            <p:spPr bwMode="auto">
              <a:xfrm>
                <a:off x="3392488" y="2587625"/>
                <a:ext cx="66675" cy="47625"/>
              </a:xfrm>
              <a:custGeom>
                <a:avLst/>
                <a:gdLst>
                  <a:gd name="T0" fmla="*/ 196 w 211"/>
                  <a:gd name="T1" fmla="*/ 0 h 151"/>
                  <a:gd name="T2" fmla="*/ 181 w 211"/>
                  <a:gd name="T3" fmla="*/ 0 h 151"/>
                  <a:gd name="T4" fmla="*/ 0 w 211"/>
                  <a:gd name="T5" fmla="*/ 0 h 151"/>
                  <a:gd name="T6" fmla="*/ 0 w 211"/>
                  <a:gd name="T7" fmla="*/ 134 h 151"/>
                  <a:gd name="T8" fmla="*/ 11 w 211"/>
                  <a:gd name="T9" fmla="*/ 139 h 151"/>
                  <a:gd name="T10" fmla="*/ 23 w 211"/>
                  <a:gd name="T11" fmla="*/ 143 h 151"/>
                  <a:gd name="T12" fmla="*/ 34 w 211"/>
                  <a:gd name="T13" fmla="*/ 145 h 151"/>
                  <a:gd name="T14" fmla="*/ 44 w 211"/>
                  <a:gd name="T15" fmla="*/ 148 h 151"/>
                  <a:gd name="T16" fmla="*/ 63 w 211"/>
                  <a:gd name="T17" fmla="*/ 150 h 151"/>
                  <a:gd name="T18" fmla="*/ 75 w 211"/>
                  <a:gd name="T19" fmla="*/ 151 h 151"/>
                  <a:gd name="T20" fmla="*/ 87 w 211"/>
                  <a:gd name="T21" fmla="*/ 150 h 151"/>
                  <a:gd name="T22" fmla="*/ 98 w 211"/>
                  <a:gd name="T23" fmla="*/ 149 h 151"/>
                  <a:gd name="T24" fmla="*/ 110 w 211"/>
                  <a:gd name="T25" fmla="*/ 145 h 151"/>
                  <a:gd name="T26" fmla="*/ 120 w 211"/>
                  <a:gd name="T27" fmla="*/ 142 h 151"/>
                  <a:gd name="T28" fmla="*/ 120 w 211"/>
                  <a:gd name="T29" fmla="*/ 142 h 151"/>
                  <a:gd name="T30" fmla="*/ 130 w 211"/>
                  <a:gd name="T31" fmla="*/ 138 h 151"/>
                  <a:gd name="T32" fmla="*/ 139 w 211"/>
                  <a:gd name="T33" fmla="*/ 133 h 151"/>
                  <a:gd name="T34" fmla="*/ 147 w 211"/>
                  <a:gd name="T35" fmla="*/ 127 h 151"/>
                  <a:gd name="T36" fmla="*/ 156 w 211"/>
                  <a:gd name="T37" fmla="*/ 122 h 151"/>
                  <a:gd name="T38" fmla="*/ 163 w 211"/>
                  <a:gd name="T39" fmla="*/ 114 h 151"/>
                  <a:gd name="T40" fmla="*/ 171 w 211"/>
                  <a:gd name="T41" fmla="*/ 108 h 151"/>
                  <a:gd name="T42" fmla="*/ 178 w 211"/>
                  <a:gd name="T43" fmla="*/ 100 h 151"/>
                  <a:gd name="T44" fmla="*/ 185 w 211"/>
                  <a:gd name="T45" fmla="*/ 92 h 151"/>
                  <a:gd name="T46" fmla="*/ 190 w 211"/>
                  <a:gd name="T47" fmla="*/ 83 h 151"/>
                  <a:gd name="T48" fmla="*/ 196 w 211"/>
                  <a:gd name="T49" fmla="*/ 75 h 151"/>
                  <a:gd name="T50" fmla="*/ 200 w 211"/>
                  <a:gd name="T51" fmla="*/ 65 h 151"/>
                  <a:gd name="T52" fmla="*/ 204 w 211"/>
                  <a:gd name="T53" fmla="*/ 55 h 151"/>
                  <a:gd name="T54" fmla="*/ 206 w 211"/>
                  <a:gd name="T55" fmla="*/ 46 h 151"/>
                  <a:gd name="T56" fmla="*/ 208 w 211"/>
                  <a:gd name="T57" fmla="*/ 36 h 151"/>
                  <a:gd name="T58" fmla="*/ 211 w 211"/>
                  <a:gd name="T59" fmla="*/ 25 h 151"/>
                  <a:gd name="T60" fmla="*/ 211 w 211"/>
                  <a:gd name="T61" fmla="*/ 16 h 151"/>
                  <a:gd name="T62" fmla="*/ 211 w 211"/>
                  <a:gd name="T63" fmla="*/ 0 h 151"/>
                  <a:gd name="T64" fmla="*/ 196 w 211"/>
                  <a:gd name="T6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1" h="151">
                    <a:moveTo>
                      <a:pt x="196" y="0"/>
                    </a:moveTo>
                    <a:lnTo>
                      <a:pt x="181" y="0"/>
                    </a:lnTo>
                    <a:lnTo>
                      <a:pt x="0" y="0"/>
                    </a:lnTo>
                    <a:lnTo>
                      <a:pt x="0" y="134"/>
                    </a:lnTo>
                    <a:lnTo>
                      <a:pt x="11" y="139"/>
                    </a:lnTo>
                    <a:lnTo>
                      <a:pt x="23" y="143"/>
                    </a:lnTo>
                    <a:lnTo>
                      <a:pt x="34" y="145"/>
                    </a:lnTo>
                    <a:lnTo>
                      <a:pt x="44" y="148"/>
                    </a:lnTo>
                    <a:lnTo>
                      <a:pt x="63" y="150"/>
                    </a:lnTo>
                    <a:lnTo>
                      <a:pt x="75" y="151"/>
                    </a:lnTo>
                    <a:lnTo>
                      <a:pt x="87" y="150"/>
                    </a:lnTo>
                    <a:lnTo>
                      <a:pt x="98" y="149"/>
                    </a:lnTo>
                    <a:lnTo>
                      <a:pt x="110" y="145"/>
                    </a:lnTo>
                    <a:lnTo>
                      <a:pt x="120" y="142"/>
                    </a:lnTo>
                    <a:lnTo>
                      <a:pt x="120" y="142"/>
                    </a:lnTo>
                    <a:lnTo>
                      <a:pt x="130" y="138"/>
                    </a:lnTo>
                    <a:lnTo>
                      <a:pt x="139" y="133"/>
                    </a:lnTo>
                    <a:lnTo>
                      <a:pt x="147" y="127"/>
                    </a:lnTo>
                    <a:lnTo>
                      <a:pt x="156" y="122"/>
                    </a:lnTo>
                    <a:lnTo>
                      <a:pt x="163" y="114"/>
                    </a:lnTo>
                    <a:lnTo>
                      <a:pt x="171" y="108"/>
                    </a:lnTo>
                    <a:lnTo>
                      <a:pt x="178" y="100"/>
                    </a:lnTo>
                    <a:lnTo>
                      <a:pt x="185" y="92"/>
                    </a:lnTo>
                    <a:lnTo>
                      <a:pt x="190" y="83"/>
                    </a:lnTo>
                    <a:lnTo>
                      <a:pt x="196" y="75"/>
                    </a:lnTo>
                    <a:lnTo>
                      <a:pt x="200" y="65"/>
                    </a:lnTo>
                    <a:lnTo>
                      <a:pt x="204" y="55"/>
                    </a:lnTo>
                    <a:lnTo>
                      <a:pt x="206" y="46"/>
                    </a:lnTo>
                    <a:lnTo>
                      <a:pt x="208" y="36"/>
                    </a:lnTo>
                    <a:lnTo>
                      <a:pt x="211" y="25"/>
                    </a:lnTo>
                    <a:lnTo>
                      <a:pt x="211" y="16"/>
                    </a:lnTo>
                    <a:lnTo>
                      <a:pt x="211" y="0"/>
                    </a:lnTo>
                    <a:lnTo>
                      <a:pt x="196"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 name="Freeform 537"/>
              <p:cNvSpPr>
                <a:spLocks/>
              </p:cNvSpPr>
              <p:nvPr/>
            </p:nvSpPr>
            <p:spPr bwMode="auto">
              <a:xfrm>
                <a:off x="3316288" y="2587625"/>
                <a:ext cx="66675" cy="57150"/>
              </a:xfrm>
              <a:custGeom>
                <a:avLst/>
                <a:gdLst>
                  <a:gd name="T0" fmla="*/ 213 w 213"/>
                  <a:gd name="T1" fmla="*/ 143 h 181"/>
                  <a:gd name="T2" fmla="*/ 211 w 213"/>
                  <a:gd name="T3" fmla="*/ 140 h 181"/>
                  <a:gd name="T4" fmla="*/ 211 w 213"/>
                  <a:gd name="T5" fmla="*/ 136 h 181"/>
                  <a:gd name="T6" fmla="*/ 211 w 213"/>
                  <a:gd name="T7" fmla="*/ 0 h 181"/>
                  <a:gd name="T8" fmla="*/ 0 w 213"/>
                  <a:gd name="T9" fmla="*/ 0 h 181"/>
                  <a:gd name="T10" fmla="*/ 0 w 213"/>
                  <a:gd name="T11" fmla="*/ 151 h 181"/>
                  <a:gd name="T12" fmla="*/ 0 w 213"/>
                  <a:gd name="T13" fmla="*/ 152 h 181"/>
                  <a:gd name="T14" fmla="*/ 0 w 213"/>
                  <a:gd name="T15" fmla="*/ 153 h 181"/>
                  <a:gd name="T16" fmla="*/ 11 w 213"/>
                  <a:gd name="T17" fmla="*/ 159 h 181"/>
                  <a:gd name="T18" fmla="*/ 23 w 213"/>
                  <a:gd name="T19" fmla="*/ 165 h 181"/>
                  <a:gd name="T20" fmla="*/ 34 w 213"/>
                  <a:gd name="T21" fmla="*/ 169 h 181"/>
                  <a:gd name="T22" fmla="*/ 48 w 213"/>
                  <a:gd name="T23" fmla="*/ 173 h 181"/>
                  <a:gd name="T24" fmla="*/ 61 w 213"/>
                  <a:gd name="T25" fmla="*/ 177 h 181"/>
                  <a:gd name="T26" fmla="*/ 76 w 213"/>
                  <a:gd name="T27" fmla="*/ 179 h 181"/>
                  <a:gd name="T28" fmla="*/ 90 w 213"/>
                  <a:gd name="T29" fmla="*/ 181 h 181"/>
                  <a:gd name="T30" fmla="*/ 105 w 213"/>
                  <a:gd name="T31" fmla="*/ 181 h 181"/>
                  <a:gd name="T32" fmla="*/ 122 w 213"/>
                  <a:gd name="T33" fmla="*/ 180 h 181"/>
                  <a:gd name="T34" fmla="*/ 138 w 213"/>
                  <a:gd name="T35" fmla="*/ 179 h 181"/>
                  <a:gd name="T36" fmla="*/ 152 w 213"/>
                  <a:gd name="T37" fmla="*/ 175 h 181"/>
                  <a:gd name="T38" fmla="*/ 166 w 213"/>
                  <a:gd name="T39" fmla="*/ 171 h 181"/>
                  <a:gd name="T40" fmla="*/ 179 w 213"/>
                  <a:gd name="T41" fmla="*/ 167 h 181"/>
                  <a:gd name="T42" fmla="*/ 192 w 213"/>
                  <a:gd name="T43" fmla="*/ 160 h 181"/>
                  <a:gd name="T44" fmla="*/ 203 w 213"/>
                  <a:gd name="T45" fmla="*/ 153 h 181"/>
                  <a:gd name="T46" fmla="*/ 213 w 213"/>
                  <a:gd name="T47" fmla="*/ 143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3" h="181">
                    <a:moveTo>
                      <a:pt x="213" y="143"/>
                    </a:moveTo>
                    <a:lnTo>
                      <a:pt x="211" y="140"/>
                    </a:lnTo>
                    <a:lnTo>
                      <a:pt x="211" y="136"/>
                    </a:lnTo>
                    <a:lnTo>
                      <a:pt x="211" y="0"/>
                    </a:lnTo>
                    <a:lnTo>
                      <a:pt x="0" y="0"/>
                    </a:lnTo>
                    <a:lnTo>
                      <a:pt x="0" y="151"/>
                    </a:lnTo>
                    <a:lnTo>
                      <a:pt x="0" y="152"/>
                    </a:lnTo>
                    <a:lnTo>
                      <a:pt x="0" y="153"/>
                    </a:lnTo>
                    <a:lnTo>
                      <a:pt x="11" y="159"/>
                    </a:lnTo>
                    <a:lnTo>
                      <a:pt x="23" y="165"/>
                    </a:lnTo>
                    <a:lnTo>
                      <a:pt x="34" y="169"/>
                    </a:lnTo>
                    <a:lnTo>
                      <a:pt x="48" y="173"/>
                    </a:lnTo>
                    <a:lnTo>
                      <a:pt x="61" y="177"/>
                    </a:lnTo>
                    <a:lnTo>
                      <a:pt x="76" y="179"/>
                    </a:lnTo>
                    <a:lnTo>
                      <a:pt x="90" y="181"/>
                    </a:lnTo>
                    <a:lnTo>
                      <a:pt x="105" y="181"/>
                    </a:lnTo>
                    <a:lnTo>
                      <a:pt x="122" y="180"/>
                    </a:lnTo>
                    <a:lnTo>
                      <a:pt x="138" y="179"/>
                    </a:lnTo>
                    <a:lnTo>
                      <a:pt x="152" y="175"/>
                    </a:lnTo>
                    <a:lnTo>
                      <a:pt x="166" y="171"/>
                    </a:lnTo>
                    <a:lnTo>
                      <a:pt x="179" y="167"/>
                    </a:lnTo>
                    <a:lnTo>
                      <a:pt x="192" y="160"/>
                    </a:lnTo>
                    <a:lnTo>
                      <a:pt x="203" y="153"/>
                    </a:lnTo>
                    <a:lnTo>
                      <a:pt x="213" y="14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 name="Freeform 538"/>
              <p:cNvSpPr>
                <a:spLocks/>
              </p:cNvSpPr>
              <p:nvPr/>
            </p:nvSpPr>
            <p:spPr bwMode="auto">
              <a:xfrm>
                <a:off x="3249613" y="2587625"/>
                <a:ext cx="57150" cy="57150"/>
              </a:xfrm>
              <a:custGeom>
                <a:avLst/>
                <a:gdLst>
                  <a:gd name="T0" fmla="*/ 0 w 181"/>
                  <a:gd name="T1" fmla="*/ 0 h 181"/>
                  <a:gd name="T2" fmla="*/ 0 w 181"/>
                  <a:gd name="T3" fmla="*/ 149 h 181"/>
                  <a:gd name="T4" fmla="*/ 8 w 181"/>
                  <a:gd name="T5" fmla="*/ 157 h 181"/>
                  <a:gd name="T6" fmla="*/ 18 w 181"/>
                  <a:gd name="T7" fmla="*/ 164 h 181"/>
                  <a:gd name="T8" fmla="*/ 28 w 181"/>
                  <a:gd name="T9" fmla="*/ 169 h 181"/>
                  <a:gd name="T10" fmla="*/ 38 w 181"/>
                  <a:gd name="T11" fmla="*/ 173 h 181"/>
                  <a:gd name="T12" fmla="*/ 49 w 181"/>
                  <a:gd name="T13" fmla="*/ 177 h 181"/>
                  <a:gd name="T14" fmla="*/ 62 w 181"/>
                  <a:gd name="T15" fmla="*/ 179 h 181"/>
                  <a:gd name="T16" fmla="*/ 75 w 181"/>
                  <a:gd name="T17" fmla="*/ 181 h 181"/>
                  <a:gd name="T18" fmla="*/ 90 w 181"/>
                  <a:gd name="T19" fmla="*/ 181 h 181"/>
                  <a:gd name="T20" fmla="*/ 103 w 181"/>
                  <a:gd name="T21" fmla="*/ 181 h 181"/>
                  <a:gd name="T22" fmla="*/ 116 w 181"/>
                  <a:gd name="T23" fmla="*/ 179 h 181"/>
                  <a:gd name="T24" fmla="*/ 129 w 181"/>
                  <a:gd name="T25" fmla="*/ 178 h 181"/>
                  <a:gd name="T26" fmla="*/ 139 w 181"/>
                  <a:gd name="T27" fmla="*/ 174 h 181"/>
                  <a:gd name="T28" fmla="*/ 151 w 181"/>
                  <a:gd name="T29" fmla="*/ 170 h 181"/>
                  <a:gd name="T30" fmla="*/ 161 w 181"/>
                  <a:gd name="T31" fmla="*/ 166 h 181"/>
                  <a:gd name="T32" fmla="*/ 171 w 181"/>
                  <a:gd name="T33" fmla="*/ 160 h 181"/>
                  <a:gd name="T34" fmla="*/ 181 w 181"/>
                  <a:gd name="T35" fmla="*/ 154 h 181"/>
                  <a:gd name="T36" fmla="*/ 180 w 181"/>
                  <a:gd name="T37" fmla="*/ 152 h 181"/>
                  <a:gd name="T38" fmla="*/ 180 w 181"/>
                  <a:gd name="T39" fmla="*/ 151 h 181"/>
                  <a:gd name="T40" fmla="*/ 180 w 181"/>
                  <a:gd name="T41" fmla="*/ 0 h 181"/>
                  <a:gd name="T42" fmla="*/ 0 w 181"/>
                  <a:gd name="T43"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181">
                    <a:moveTo>
                      <a:pt x="0" y="0"/>
                    </a:moveTo>
                    <a:lnTo>
                      <a:pt x="0" y="149"/>
                    </a:lnTo>
                    <a:lnTo>
                      <a:pt x="8" y="157"/>
                    </a:lnTo>
                    <a:lnTo>
                      <a:pt x="18" y="164"/>
                    </a:lnTo>
                    <a:lnTo>
                      <a:pt x="28" y="169"/>
                    </a:lnTo>
                    <a:lnTo>
                      <a:pt x="38" y="173"/>
                    </a:lnTo>
                    <a:lnTo>
                      <a:pt x="49" y="177"/>
                    </a:lnTo>
                    <a:lnTo>
                      <a:pt x="62" y="179"/>
                    </a:lnTo>
                    <a:lnTo>
                      <a:pt x="75" y="181"/>
                    </a:lnTo>
                    <a:lnTo>
                      <a:pt x="90" y="181"/>
                    </a:lnTo>
                    <a:lnTo>
                      <a:pt x="103" y="181"/>
                    </a:lnTo>
                    <a:lnTo>
                      <a:pt x="116" y="179"/>
                    </a:lnTo>
                    <a:lnTo>
                      <a:pt x="129" y="178"/>
                    </a:lnTo>
                    <a:lnTo>
                      <a:pt x="139" y="174"/>
                    </a:lnTo>
                    <a:lnTo>
                      <a:pt x="151" y="170"/>
                    </a:lnTo>
                    <a:lnTo>
                      <a:pt x="161" y="166"/>
                    </a:lnTo>
                    <a:lnTo>
                      <a:pt x="171" y="160"/>
                    </a:lnTo>
                    <a:lnTo>
                      <a:pt x="181" y="154"/>
                    </a:lnTo>
                    <a:lnTo>
                      <a:pt x="180" y="152"/>
                    </a:lnTo>
                    <a:lnTo>
                      <a:pt x="180" y="151"/>
                    </a:lnTo>
                    <a:lnTo>
                      <a:pt x="18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 name="Freeform 539"/>
              <p:cNvSpPr>
                <a:spLocks/>
              </p:cNvSpPr>
              <p:nvPr/>
            </p:nvSpPr>
            <p:spPr bwMode="auto">
              <a:xfrm>
                <a:off x="3171825" y="2587625"/>
                <a:ext cx="68263" cy="47625"/>
              </a:xfrm>
              <a:custGeom>
                <a:avLst/>
                <a:gdLst>
                  <a:gd name="T0" fmla="*/ 211 w 211"/>
                  <a:gd name="T1" fmla="*/ 133 h 151"/>
                  <a:gd name="T2" fmla="*/ 211 w 211"/>
                  <a:gd name="T3" fmla="*/ 0 h 151"/>
                  <a:gd name="T4" fmla="*/ 30 w 211"/>
                  <a:gd name="T5" fmla="*/ 0 h 151"/>
                  <a:gd name="T6" fmla="*/ 15 w 211"/>
                  <a:gd name="T7" fmla="*/ 0 h 151"/>
                  <a:gd name="T8" fmla="*/ 0 w 211"/>
                  <a:gd name="T9" fmla="*/ 0 h 151"/>
                  <a:gd name="T10" fmla="*/ 0 w 211"/>
                  <a:gd name="T11" fmla="*/ 16 h 151"/>
                  <a:gd name="T12" fmla="*/ 1 w 211"/>
                  <a:gd name="T13" fmla="*/ 30 h 151"/>
                  <a:gd name="T14" fmla="*/ 2 w 211"/>
                  <a:gd name="T15" fmla="*/ 42 h 151"/>
                  <a:gd name="T16" fmla="*/ 5 w 211"/>
                  <a:gd name="T17" fmla="*/ 56 h 151"/>
                  <a:gd name="T18" fmla="*/ 9 w 211"/>
                  <a:gd name="T19" fmla="*/ 68 h 151"/>
                  <a:gd name="T20" fmla="*/ 13 w 211"/>
                  <a:gd name="T21" fmla="*/ 80 h 151"/>
                  <a:gd name="T22" fmla="*/ 20 w 211"/>
                  <a:gd name="T23" fmla="*/ 92 h 151"/>
                  <a:gd name="T24" fmla="*/ 26 w 211"/>
                  <a:gd name="T25" fmla="*/ 101 h 151"/>
                  <a:gd name="T26" fmla="*/ 35 w 211"/>
                  <a:gd name="T27" fmla="*/ 111 h 151"/>
                  <a:gd name="T28" fmla="*/ 42 w 211"/>
                  <a:gd name="T29" fmla="*/ 120 h 151"/>
                  <a:gd name="T30" fmla="*/ 52 w 211"/>
                  <a:gd name="T31" fmla="*/ 128 h 151"/>
                  <a:gd name="T32" fmla="*/ 62 w 211"/>
                  <a:gd name="T33" fmla="*/ 135 h 151"/>
                  <a:gd name="T34" fmla="*/ 72 w 211"/>
                  <a:gd name="T35" fmla="*/ 140 h 151"/>
                  <a:gd name="T36" fmla="*/ 84 w 211"/>
                  <a:gd name="T37" fmla="*/ 144 h 151"/>
                  <a:gd name="T38" fmla="*/ 95 w 211"/>
                  <a:gd name="T39" fmla="*/ 148 h 151"/>
                  <a:gd name="T40" fmla="*/ 108 w 211"/>
                  <a:gd name="T41" fmla="*/ 150 h 151"/>
                  <a:gd name="T42" fmla="*/ 120 w 211"/>
                  <a:gd name="T43" fmla="*/ 151 h 151"/>
                  <a:gd name="T44" fmla="*/ 137 w 211"/>
                  <a:gd name="T45" fmla="*/ 150 h 151"/>
                  <a:gd name="T46" fmla="*/ 159 w 211"/>
                  <a:gd name="T47" fmla="*/ 147 h 151"/>
                  <a:gd name="T48" fmla="*/ 172 w 211"/>
                  <a:gd name="T49" fmla="*/ 144 h 151"/>
                  <a:gd name="T50" fmla="*/ 185 w 211"/>
                  <a:gd name="T51" fmla="*/ 141 h 151"/>
                  <a:gd name="T52" fmla="*/ 198 w 211"/>
                  <a:gd name="T53" fmla="*/ 138 h 151"/>
                  <a:gd name="T54" fmla="*/ 211 w 211"/>
                  <a:gd name="T55" fmla="*/ 133 h 151"/>
                  <a:gd name="T56" fmla="*/ 211 w 211"/>
                  <a:gd name="T57" fmla="*/ 13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1" h="151">
                    <a:moveTo>
                      <a:pt x="211" y="133"/>
                    </a:moveTo>
                    <a:lnTo>
                      <a:pt x="211" y="0"/>
                    </a:lnTo>
                    <a:lnTo>
                      <a:pt x="30" y="0"/>
                    </a:lnTo>
                    <a:lnTo>
                      <a:pt x="15" y="0"/>
                    </a:lnTo>
                    <a:lnTo>
                      <a:pt x="0" y="0"/>
                    </a:lnTo>
                    <a:lnTo>
                      <a:pt x="0" y="16"/>
                    </a:lnTo>
                    <a:lnTo>
                      <a:pt x="1" y="30"/>
                    </a:lnTo>
                    <a:lnTo>
                      <a:pt x="2" y="42"/>
                    </a:lnTo>
                    <a:lnTo>
                      <a:pt x="5" y="56"/>
                    </a:lnTo>
                    <a:lnTo>
                      <a:pt x="9" y="68"/>
                    </a:lnTo>
                    <a:lnTo>
                      <a:pt x="13" y="80"/>
                    </a:lnTo>
                    <a:lnTo>
                      <a:pt x="20" y="92"/>
                    </a:lnTo>
                    <a:lnTo>
                      <a:pt x="26" y="101"/>
                    </a:lnTo>
                    <a:lnTo>
                      <a:pt x="35" y="111"/>
                    </a:lnTo>
                    <a:lnTo>
                      <a:pt x="42" y="120"/>
                    </a:lnTo>
                    <a:lnTo>
                      <a:pt x="52" y="128"/>
                    </a:lnTo>
                    <a:lnTo>
                      <a:pt x="62" y="135"/>
                    </a:lnTo>
                    <a:lnTo>
                      <a:pt x="72" y="140"/>
                    </a:lnTo>
                    <a:lnTo>
                      <a:pt x="84" y="144"/>
                    </a:lnTo>
                    <a:lnTo>
                      <a:pt x="95" y="148"/>
                    </a:lnTo>
                    <a:lnTo>
                      <a:pt x="108" y="150"/>
                    </a:lnTo>
                    <a:lnTo>
                      <a:pt x="120" y="151"/>
                    </a:lnTo>
                    <a:lnTo>
                      <a:pt x="137" y="150"/>
                    </a:lnTo>
                    <a:lnTo>
                      <a:pt x="159" y="147"/>
                    </a:lnTo>
                    <a:lnTo>
                      <a:pt x="172" y="144"/>
                    </a:lnTo>
                    <a:lnTo>
                      <a:pt x="185" y="141"/>
                    </a:lnTo>
                    <a:lnTo>
                      <a:pt x="198" y="138"/>
                    </a:lnTo>
                    <a:lnTo>
                      <a:pt x="211" y="133"/>
                    </a:lnTo>
                    <a:lnTo>
                      <a:pt x="211" y="13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 name="Freeform 540"/>
              <p:cNvSpPr>
                <a:spLocks/>
              </p:cNvSpPr>
              <p:nvPr/>
            </p:nvSpPr>
            <p:spPr bwMode="auto">
              <a:xfrm>
                <a:off x="3382963" y="2722563"/>
                <a:ext cx="9525" cy="9525"/>
              </a:xfrm>
              <a:custGeom>
                <a:avLst/>
                <a:gdLst>
                  <a:gd name="T0" fmla="*/ 15 w 30"/>
                  <a:gd name="T1" fmla="*/ 30 h 30"/>
                  <a:gd name="T2" fmla="*/ 17 w 30"/>
                  <a:gd name="T3" fmla="*/ 29 h 30"/>
                  <a:gd name="T4" fmla="*/ 21 w 30"/>
                  <a:gd name="T5" fmla="*/ 28 h 30"/>
                  <a:gd name="T6" fmla="*/ 23 w 30"/>
                  <a:gd name="T7" fmla="*/ 27 h 30"/>
                  <a:gd name="T8" fmla="*/ 26 w 30"/>
                  <a:gd name="T9" fmla="*/ 25 h 30"/>
                  <a:gd name="T10" fmla="*/ 27 w 30"/>
                  <a:gd name="T11" fmla="*/ 23 h 30"/>
                  <a:gd name="T12" fmla="*/ 29 w 30"/>
                  <a:gd name="T13" fmla="*/ 21 h 30"/>
                  <a:gd name="T14" fmla="*/ 29 w 30"/>
                  <a:gd name="T15" fmla="*/ 17 h 30"/>
                  <a:gd name="T16" fmla="*/ 30 w 30"/>
                  <a:gd name="T17" fmla="*/ 15 h 30"/>
                  <a:gd name="T18" fmla="*/ 29 w 30"/>
                  <a:gd name="T19" fmla="*/ 12 h 30"/>
                  <a:gd name="T20" fmla="*/ 29 w 30"/>
                  <a:gd name="T21" fmla="*/ 9 h 30"/>
                  <a:gd name="T22" fmla="*/ 27 w 30"/>
                  <a:gd name="T23" fmla="*/ 7 h 30"/>
                  <a:gd name="T24" fmla="*/ 26 w 30"/>
                  <a:gd name="T25" fmla="*/ 4 h 30"/>
                  <a:gd name="T26" fmla="*/ 23 w 30"/>
                  <a:gd name="T27" fmla="*/ 2 h 30"/>
                  <a:gd name="T28" fmla="*/ 21 w 30"/>
                  <a:gd name="T29" fmla="*/ 1 h 30"/>
                  <a:gd name="T30" fmla="*/ 17 w 30"/>
                  <a:gd name="T31" fmla="*/ 0 h 30"/>
                  <a:gd name="T32" fmla="*/ 15 w 30"/>
                  <a:gd name="T33" fmla="*/ 0 h 30"/>
                  <a:gd name="T34" fmla="*/ 12 w 30"/>
                  <a:gd name="T35" fmla="*/ 0 h 30"/>
                  <a:gd name="T36" fmla="*/ 9 w 30"/>
                  <a:gd name="T37" fmla="*/ 1 h 30"/>
                  <a:gd name="T38" fmla="*/ 7 w 30"/>
                  <a:gd name="T39" fmla="*/ 2 h 30"/>
                  <a:gd name="T40" fmla="*/ 5 w 30"/>
                  <a:gd name="T41" fmla="*/ 4 h 30"/>
                  <a:gd name="T42" fmla="*/ 2 w 30"/>
                  <a:gd name="T43" fmla="*/ 7 h 30"/>
                  <a:gd name="T44" fmla="*/ 1 w 30"/>
                  <a:gd name="T45" fmla="*/ 9 h 30"/>
                  <a:gd name="T46" fmla="*/ 0 w 30"/>
                  <a:gd name="T47" fmla="*/ 12 h 30"/>
                  <a:gd name="T48" fmla="*/ 0 w 30"/>
                  <a:gd name="T49" fmla="*/ 15 h 30"/>
                  <a:gd name="T50" fmla="*/ 0 w 30"/>
                  <a:gd name="T51" fmla="*/ 17 h 30"/>
                  <a:gd name="T52" fmla="*/ 1 w 30"/>
                  <a:gd name="T53" fmla="*/ 21 h 30"/>
                  <a:gd name="T54" fmla="*/ 2 w 30"/>
                  <a:gd name="T55" fmla="*/ 23 h 30"/>
                  <a:gd name="T56" fmla="*/ 5 w 30"/>
                  <a:gd name="T57" fmla="*/ 25 h 30"/>
                  <a:gd name="T58" fmla="*/ 7 w 30"/>
                  <a:gd name="T59" fmla="*/ 27 h 30"/>
                  <a:gd name="T60" fmla="*/ 9 w 30"/>
                  <a:gd name="T61" fmla="*/ 28 h 30"/>
                  <a:gd name="T62" fmla="*/ 12 w 30"/>
                  <a:gd name="T63" fmla="*/ 29 h 30"/>
                  <a:gd name="T64" fmla="*/ 15 w 30"/>
                  <a:gd name="T6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 h="30">
                    <a:moveTo>
                      <a:pt x="15" y="30"/>
                    </a:moveTo>
                    <a:lnTo>
                      <a:pt x="17" y="29"/>
                    </a:lnTo>
                    <a:lnTo>
                      <a:pt x="21" y="28"/>
                    </a:lnTo>
                    <a:lnTo>
                      <a:pt x="23" y="27"/>
                    </a:lnTo>
                    <a:lnTo>
                      <a:pt x="26" y="25"/>
                    </a:lnTo>
                    <a:lnTo>
                      <a:pt x="27" y="23"/>
                    </a:lnTo>
                    <a:lnTo>
                      <a:pt x="29" y="21"/>
                    </a:lnTo>
                    <a:lnTo>
                      <a:pt x="29" y="17"/>
                    </a:lnTo>
                    <a:lnTo>
                      <a:pt x="30" y="15"/>
                    </a:lnTo>
                    <a:lnTo>
                      <a:pt x="29" y="12"/>
                    </a:lnTo>
                    <a:lnTo>
                      <a:pt x="29" y="9"/>
                    </a:lnTo>
                    <a:lnTo>
                      <a:pt x="27" y="7"/>
                    </a:lnTo>
                    <a:lnTo>
                      <a:pt x="26" y="4"/>
                    </a:lnTo>
                    <a:lnTo>
                      <a:pt x="23" y="2"/>
                    </a:lnTo>
                    <a:lnTo>
                      <a:pt x="21" y="1"/>
                    </a:lnTo>
                    <a:lnTo>
                      <a:pt x="17" y="0"/>
                    </a:lnTo>
                    <a:lnTo>
                      <a:pt x="15" y="0"/>
                    </a:lnTo>
                    <a:lnTo>
                      <a:pt x="12" y="0"/>
                    </a:lnTo>
                    <a:lnTo>
                      <a:pt x="9" y="1"/>
                    </a:lnTo>
                    <a:lnTo>
                      <a:pt x="7" y="2"/>
                    </a:lnTo>
                    <a:lnTo>
                      <a:pt x="5" y="4"/>
                    </a:lnTo>
                    <a:lnTo>
                      <a:pt x="2" y="7"/>
                    </a:lnTo>
                    <a:lnTo>
                      <a:pt x="1" y="9"/>
                    </a:lnTo>
                    <a:lnTo>
                      <a:pt x="0" y="12"/>
                    </a:lnTo>
                    <a:lnTo>
                      <a:pt x="0" y="15"/>
                    </a:lnTo>
                    <a:lnTo>
                      <a:pt x="0" y="17"/>
                    </a:lnTo>
                    <a:lnTo>
                      <a:pt x="1" y="21"/>
                    </a:lnTo>
                    <a:lnTo>
                      <a:pt x="2" y="23"/>
                    </a:lnTo>
                    <a:lnTo>
                      <a:pt x="5" y="25"/>
                    </a:lnTo>
                    <a:lnTo>
                      <a:pt x="7" y="27"/>
                    </a:lnTo>
                    <a:lnTo>
                      <a:pt x="9" y="28"/>
                    </a:lnTo>
                    <a:lnTo>
                      <a:pt x="12" y="29"/>
                    </a:lnTo>
                    <a:lnTo>
                      <a:pt x="15" y="3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 name="Freeform 541"/>
              <p:cNvSpPr>
                <a:spLocks/>
              </p:cNvSpPr>
              <p:nvPr/>
            </p:nvSpPr>
            <p:spPr bwMode="auto">
              <a:xfrm>
                <a:off x="3175000" y="2530475"/>
                <a:ext cx="80963" cy="47625"/>
              </a:xfrm>
              <a:custGeom>
                <a:avLst/>
                <a:gdLst>
                  <a:gd name="T0" fmla="*/ 35 w 258"/>
                  <a:gd name="T1" fmla="*/ 151 h 151"/>
                  <a:gd name="T2" fmla="*/ 208 w 258"/>
                  <a:gd name="T3" fmla="*/ 151 h 151"/>
                  <a:gd name="T4" fmla="*/ 258 w 258"/>
                  <a:gd name="T5" fmla="*/ 0 h 151"/>
                  <a:gd name="T6" fmla="*/ 99 w 258"/>
                  <a:gd name="T7" fmla="*/ 0 h 151"/>
                  <a:gd name="T8" fmla="*/ 95 w 258"/>
                  <a:gd name="T9" fmla="*/ 1 h 151"/>
                  <a:gd name="T10" fmla="*/ 91 w 258"/>
                  <a:gd name="T11" fmla="*/ 2 h 151"/>
                  <a:gd name="T12" fmla="*/ 88 w 258"/>
                  <a:gd name="T13" fmla="*/ 5 h 151"/>
                  <a:gd name="T14" fmla="*/ 86 w 258"/>
                  <a:gd name="T15" fmla="*/ 8 h 151"/>
                  <a:gd name="T16" fmla="*/ 18 w 258"/>
                  <a:gd name="T17" fmla="*/ 120 h 151"/>
                  <a:gd name="T18" fmla="*/ 0 w 258"/>
                  <a:gd name="T19" fmla="*/ 151 h 151"/>
                  <a:gd name="T20" fmla="*/ 9 w 258"/>
                  <a:gd name="T21" fmla="*/ 151 h 151"/>
                  <a:gd name="T22" fmla="*/ 35 w 258"/>
                  <a:gd name="T23"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8" h="151">
                    <a:moveTo>
                      <a:pt x="35" y="151"/>
                    </a:moveTo>
                    <a:lnTo>
                      <a:pt x="208" y="151"/>
                    </a:lnTo>
                    <a:lnTo>
                      <a:pt x="258" y="0"/>
                    </a:lnTo>
                    <a:lnTo>
                      <a:pt x="99" y="0"/>
                    </a:lnTo>
                    <a:lnTo>
                      <a:pt x="95" y="1"/>
                    </a:lnTo>
                    <a:lnTo>
                      <a:pt x="91" y="2"/>
                    </a:lnTo>
                    <a:lnTo>
                      <a:pt x="88" y="5"/>
                    </a:lnTo>
                    <a:lnTo>
                      <a:pt x="86" y="8"/>
                    </a:lnTo>
                    <a:lnTo>
                      <a:pt x="18" y="120"/>
                    </a:lnTo>
                    <a:lnTo>
                      <a:pt x="0" y="151"/>
                    </a:lnTo>
                    <a:lnTo>
                      <a:pt x="9" y="151"/>
                    </a:lnTo>
                    <a:lnTo>
                      <a:pt x="35" y="15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 name="Freeform 542"/>
              <p:cNvSpPr>
                <a:spLocks/>
              </p:cNvSpPr>
              <p:nvPr/>
            </p:nvSpPr>
            <p:spPr bwMode="auto">
              <a:xfrm>
                <a:off x="3251200" y="2530475"/>
                <a:ext cx="55563" cy="47625"/>
              </a:xfrm>
              <a:custGeom>
                <a:avLst/>
                <a:gdLst>
                  <a:gd name="T0" fmla="*/ 175 w 175"/>
                  <a:gd name="T1" fmla="*/ 151 h 151"/>
                  <a:gd name="T2" fmla="*/ 175 w 175"/>
                  <a:gd name="T3" fmla="*/ 0 h 151"/>
                  <a:gd name="T4" fmla="*/ 51 w 175"/>
                  <a:gd name="T5" fmla="*/ 0 h 151"/>
                  <a:gd name="T6" fmla="*/ 0 w 175"/>
                  <a:gd name="T7" fmla="*/ 151 h 151"/>
                  <a:gd name="T8" fmla="*/ 175 w 175"/>
                  <a:gd name="T9" fmla="*/ 151 h 151"/>
                </a:gdLst>
                <a:ahLst/>
                <a:cxnLst>
                  <a:cxn ang="0">
                    <a:pos x="T0" y="T1"/>
                  </a:cxn>
                  <a:cxn ang="0">
                    <a:pos x="T2" y="T3"/>
                  </a:cxn>
                  <a:cxn ang="0">
                    <a:pos x="T4" y="T5"/>
                  </a:cxn>
                  <a:cxn ang="0">
                    <a:pos x="T6" y="T7"/>
                  </a:cxn>
                  <a:cxn ang="0">
                    <a:pos x="T8" y="T9"/>
                  </a:cxn>
                </a:cxnLst>
                <a:rect l="0" t="0" r="r" b="b"/>
                <a:pathLst>
                  <a:path w="175" h="151">
                    <a:moveTo>
                      <a:pt x="175" y="151"/>
                    </a:moveTo>
                    <a:lnTo>
                      <a:pt x="175" y="0"/>
                    </a:lnTo>
                    <a:lnTo>
                      <a:pt x="51" y="0"/>
                    </a:lnTo>
                    <a:lnTo>
                      <a:pt x="0" y="151"/>
                    </a:lnTo>
                    <a:lnTo>
                      <a:pt x="175" y="15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 name="Freeform 543"/>
              <p:cNvSpPr>
                <a:spLocks/>
              </p:cNvSpPr>
              <p:nvPr/>
            </p:nvSpPr>
            <p:spPr bwMode="auto">
              <a:xfrm>
                <a:off x="3375025" y="2530475"/>
                <a:ext cx="82550" cy="47625"/>
              </a:xfrm>
              <a:custGeom>
                <a:avLst/>
                <a:gdLst>
                  <a:gd name="T0" fmla="*/ 223 w 258"/>
                  <a:gd name="T1" fmla="*/ 151 h 151"/>
                  <a:gd name="T2" fmla="*/ 250 w 258"/>
                  <a:gd name="T3" fmla="*/ 151 h 151"/>
                  <a:gd name="T4" fmla="*/ 258 w 258"/>
                  <a:gd name="T5" fmla="*/ 151 h 151"/>
                  <a:gd name="T6" fmla="*/ 240 w 258"/>
                  <a:gd name="T7" fmla="*/ 120 h 151"/>
                  <a:gd name="T8" fmla="*/ 172 w 258"/>
                  <a:gd name="T9" fmla="*/ 8 h 151"/>
                  <a:gd name="T10" fmla="*/ 170 w 258"/>
                  <a:gd name="T11" fmla="*/ 5 h 151"/>
                  <a:gd name="T12" fmla="*/ 167 w 258"/>
                  <a:gd name="T13" fmla="*/ 2 h 151"/>
                  <a:gd name="T14" fmla="*/ 164 w 258"/>
                  <a:gd name="T15" fmla="*/ 1 h 151"/>
                  <a:gd name="T16" fmla="*/ 159 w 258"/>
                  <a:gd name="T17" fmla="*/ 0 h 151"/>
                  <a:gd name="T18" fmla="*/ 0 w 258"/>
                  <a:gd name="T19" fmla="*/ 0 h 151"/>
                  <a:gd name="T20" fmla="*/ 50 w 258"/>
                  <a:gd name="T21" fmla="*/ 151 h 151"/>
                  <a:gd name="T22" fmla="*/ 223 w 258"/>
                  <a:gd name="T23"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8" h="151">
                    <a:moveTo>
                      <a:pt x="223" y="151"/>
                    </a:moveTo>
                    <a:lnTo>
                      <a:pt x="250" y="151"/>
                    </a:lnTo>
                    <a:lnTo>
                      <a:pt x="258" y="151"/>
                    </a:lnTo>
                    <a:lnTo>
                      <a:pt x="240" y="120"/>
                    </a:lnTo>
                    <a:lnTo>
                      <a:pt x="172" y="8"/>
                    </a:lnTo>
                    <a:lnTo>
                      <a:pt x="170" y="5"/>
                    </a:lnTo>
                    <a:lnTo>
                      <a:pt x="167" y="2"/>
                    </a:lnTo>
                    <a:lnTo>
                      <a:pt x="164" y="1"/>
                    </a:lnTo>
                    <a:lnTo>
                      <a:pt x="159" y="0"/>
                    </a:lnTo>
                    <a:lnTo>
                      <a:pt x="0" y="0"/>
                    </a:lnTo>
                    <a:lnTo>
                      <a:pt x="50" y="151"/>
                    </a:lnTo>
                    <a:lnTo>
                      <a:pt x="223" y="15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 name="Freeform 544"/>
              <p:cNvSpPr>
                <a:spLocks/>
              </p:cNvSpPr>
              <p:nvPr/>
            </p:nvSpPr>
            <p:spPr bwMode="auto">
              <a:xfrm>
                <a:off x="3316288" y="2530475"/>
                <a:ext cx="65088" cy="47625"/>
              </a:xfrm>
              <a:custGeom>
                <a:avLst/>
                <a:gdLst>
                  <a:gd name="T0" fmla="*/ 154 w 205"/>
                  <a:gd name="T1" fmla="*/ 0 h 151"/>
                  <a:gd name="T2" fmla="*/ 0 w 205"/>
                  <a:gd name="T3" fmla="*/ 0 h 151"/>
                  <a:gd name="T4" fmla="*/ 0 w 205"/>
                  <a:gd name="T5" fmla="*/ 151 h 151"/>
                  <a:gd name="T6" fmla="*/ 205 w 205"/>
                  <a:gd name="T7" fmla="*/ 151 h 151"/>
                  <a:gd name="T8" fmla="*/ 154 w 205"/>
                  <a:gd name="T9" fmla="*/ 0 h 151"/>
                </a:gdLst>
                <a:ahLst/>
                <a:cxnLst>
                  <a:cxn ang="0">
                    <a:pos x="T0" y="T1"/>
                  </a:cxn>
                  <a:cxn ang="0">
                    <a:pos x="T2" y="T3"/>
                  </a:cxn>
                  <a:cxn ang="0">
                    <a:pos x="T4" y="T5"/>
                  </a:cxn>
                  <a:cxn ang="0">
                    <a:pos x="T6" y="T7"/>
                  </a:cxn>
                  <a:cxn ang="0">
                    <a:pos x="T8" y="T9"/>
                  </a:cxn>
                </a:cxnLst>
                <a:rect l="0" t="0" r="r" b="b"/>
                <a:pathLst>
                  <a:path w="205" h="151">
                    <a:moveTo>
                      <a:pt x="154" y="0"/>
                    </a:moveTo>
                    <a:lnTo>
                      <a:pt x="0" y="0"/>
                    </a:lnTo>
                    <a:lnTo>
                      <a:pt x="0" y="151"/>
                    </a:lnTo>
                    <a:lnTo>
                      <a:pt x="205" y="151"/>
                    </a:lnTo>
                    <a:lnTo>
                      <a:pt x="154"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30" name="Group 129"/>
          <p:cNvGrpSpPr/>
          <p:nvPr/>
        </p:nvGrpSpPr>
        <p:grpSpPr>
          <a:xfrm>
            <a:off x="8222860" y="4904129"/>
            <a:ext cx="619125" cy="619125"/>
            <a:chOff x="9296400" y="2457640"/>
            <a:chExt cx="619125" cy="619125"/>
          </a:xfrm>
        </p:grpSpPr>
        <p:sp>
          <p:nvSpPr>
            <p:cNvPr id="131" name="Oval 130"/>
            <p:cNvSpPr/>
            <p:nvPr/>
          </p:nvSpPr>
          <p:spPr bwMode="gray">
            <a:xfrm>
              <a:off x="9296400" y="2457640"/>
              <a:ext cx="619125" cy="619125"/>
            </a:xfrm>
            <a:prstGeom prst="ellipse">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
          <p:nvSpPr>
            <p:cNvPr id="132" name="Freeform 1492"/>
            <p:cNvSpPr>
              <a:spLocks noEditPoints="1"/>
            </p:cNvSpPr>
            <p:nvPr/>
          </p:nvSpPr>
          <p:spPr bwMode="auto">
            <a:xfrm>
              <a:off x="9520237" y="2623533"/>
              <a:ext cx="171450" cy="287338"/>
            </a:xfrm>
            <a:custGeom>
              <a:avLst/>
              <a:gdLst>
                <a:gd name="T0" fmla="*/ 30 w 543"/>
                <a:gd name="T1" fmla="*/ 181 h 906"/>
                <a:gd name="T2" fmla="*/ 271 w 543"/>
                <a:gd name="T3" fmla="*/ 860 h 906"/>
                <a:gd name="T4" fmla="*/ 246 w 543"/>
                <a:gd name="T5" fmla="*/ 853 h 906"/>
                <a:gd name="T6" fmla="*/ 230 w 543"/>
                <a:gd name="T7" fmla="*/ 833 h 906"/>
                <a:gd name="T8" fmla="*/ 227 w 543"/>
                <a:gd name="T9" fmla="*/ 806 h 906"/>
                <a:gd name="T10" fmla="*/ 240 w 543"/>
                <a:gd name="T11" fmla="*/ 783 h 906"/>
                <a:gd name="T12" fmla="*/ 262 w 543"/>
                <a:gd name="T13" fmla="*/ 771 h 906"/>
                <a:gd name="T14" fmla="*/ 288 w 543"/>
                <a:gd name="T15" fmla="*/ 773 h 906"/>
                <a:gd name="T16" fmla="*/ 308 w 543"/>
                <a:gd name="T17" fmla="*/ 790 h 906"/>
                <a:gd name="T18" fmla="*/ 316 w 543"/>
                <a:gd name="T19" fmla="*/ 815 h 906"/>
                <a:gd name="T20" fmla="*/ 308 w 543"/>
                <a:gd name="T21" fmla="*/ 840 h 906"/>
                <a:gd name="T22" fmla="*/ 288 w 543"/>
                <a:gd name="T23" fmla="*/ 857 h 906"/>
                <a:gd name="T24" fmla="*/ 166 w 543"/>
                <a:gd name="T25" fmla="*/ 90 h 906"/>
                <a:gd name="T26" fmla="*/ 383 w 543"/>
                <a:gd name="T27" fmla="*/ 91 h 906"/>
                <a:gd name="T28" fmla="*/ 389 w 543"/>
                <a:gd name="T29" fmla="*/ 97 h 906"/>
                <a:gd name="T30" fmla="*/ 392 w 543"/>
                <a:gd name="T31" fmla="*/ 106 h 906"/>
                <a:gd name="T32" fmla="*/ 389 w 543"/>
                <a:gd name="T33" fmla="*/ 114 h 906"/>
                <a:gd name="T34" fmla="*/ 383 w 543"/>
                <a:gd name="T35" fmla="*/ 119 h 906"/>
                <a:gd name="T36" fmla="*/ 166 w 543"/>
                <a:gd name="T37" fmla="*/ 120 h 906"/>
                <a:gd name="T38" fmla="*/ 157 w 543"/>
                <a:gd name="T39" fmla="*/ 118 h 906"/>
                <a:gd name="T40" fmla="*/ 151 w 543"/>
                <a:gd name="T41" fmla="*/ 111 h 906"/>
                <a:gd name="T42" fmla="*/ 151 w 543"/>
                <a:gd name="T43" fmla="*/ 103 h 906"/>
                <a:gd name="T44" fmla="*/ 155 w 543"/>
                <a:gd name="T45" fmla="*/ 95 h 906"/>
                <a:gd name="T46" fmla="*/ 162 w 543"/>
                <a:gd name="T47" fmla="*/ 90 h 906"/>
                <a:gd name="T48" fmla="*/ 452 w 543"/>
                <a:gd name="T49" fmla="*/ 0 h 906"/>
                <a:gd name="T50" fmla="*/ 72 w 543"/>
                <a:gd name="T51" fmla="*/ 2 h 906"/>
                <a:gd name="T52" fmla="*/ 47 w 543"/>
                <a:gd name="T53" fmla="*/ 11 h 906"/>
                <a:gd name="T54" fmla="*/ 26 w 543"/>
                <a:gd name="T55" fmla="*/ 26 h 906"/>
                <a:gd name="T56" fmla="*/ 11 w 543"/>
                <a:gd name="T57" fmla="*/ 47 h 906"/>
                <a:gd name="T58" fmla="*/ 2 w 543"/>
                <a:gd name="T59" fmla="*/ 73 h 906"/>
                <a:gd name="T60" fmla="*/ 0 w 543"/>
                <a:gd name="T61" fmla="*/ 151 h 906"/>
                <a:gd name="T62" fmla="*/ 0 w 543"/>
                <a:gd name="T63" fmla="*/ 824 h 906"/>
                <a:gd name="T64" fmla="*/ 6 w 543"/>
                <a:gd name="T65" fmla="*/ 850 h 906"/>
                <a:gd name="T66" fmla="*/ 21 w 543"/>
                <a:gd name="T67" fmla="*/ 872 h 906"/>
                <a:gd name="T68" fmla="*/ 40 w 543"/>
                <a:gd name="T69" fmla="*/ 890 h 906"/>
                <a:gd name="T70" fmla="*/ 63 w 543"/>
                <a:gd name="T71" fmla="*/ 901 h 906"/>
                <a:gd name="T72" fmla="*/ 91 w 543"/>
                <a:gd name="T73" fmla="*/ 906 h 906"/>
                <a:gd name="T74" fmla="*/ 471 w 543"/>
                <a:gd name="T75" fmla="*/ 903 h 906"/>
                <a:gd name="T76" fmla="*/ 495 w 543"/>
                <a:gd name="T77" fmla="*/ 895 h 906"/>
                <a:gd name="T78" fmla="*/ 516 w 543"/>
                <a:gd name="T79" fmla="*/ 879 h 906"/>
                <a:gd name="T80" fmla="*/ 532 w 543"/>
                <a:gd name="T81" fmla="*/ 858 h 906"/>
                <a:gd name="T82" fmla="*/ 541 w 543"/>
                <a:gd name="T83" fmla="*/ 833 h 906"/>
                <a:gd name="T84" fmla="*/ 543 w 543"/>
                <a:gd name="T85" fmla="*/ 754 h 906"/>
                <a:gd name="T86" fmla="*/ 543 w 543"/>
                <a:gd name="T87" fmla="*/ 82 h 906"/>
                <a:gd name="T88" fmla="*/ 536 w 543"/>
                <a:gd name="T89" fmla="*/ 55 h 906"/>
                <a:gd name="T90" fmla="*/ 522 w 543"/>
                <a:gd name="T91" fmla="*/ 33 h 906"/>
                <a:gd name="T92" fmla="*/ 503 w 543"/>
                <a:gd name="T93" fmla="*/ 15 h 906"/>
                <a:gd name="T94" fmla="*/ 479 w 543"/>
                <a:gd name="T95" fmla="*/ 4 h 906"/>
                <a:gd name="T96" fmla="*/ 452 w 543"/>
                <a:gd name="T97" fmla="*/ 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43" h="906">
                  <a:moveTo>
                    <a:pt x="513" y="724"/>
                  </a:moveTo>
                  <a:lnTo>
                    <a:pt x="30" y="724"/>
                  </a:lnTo>
                  <a:lnTo>
                    <a:pt x="30" y="181"/>
                  </a:lnTo>
                  <a:lnTo>
                    <a:pt x="513" y="181"/>
                  </a:lnTo>
                  <a:lnTo>
                    <a:pt x="513" y="724"/>
                  </a:lnTo>
                  <a:close/>
                  <a:moveTo>
                    <a:pt x="271" y="860"/>
                  </a:moveTo>
                  <a:lnTo>
                    <a:pt x="262" y="859"/>
                  </a:lnTo>
                  <a:lnTo>
                    <a:pt x="254" y="857"/>
                  </a:lnTo>
                  <a:lnTo>
                    <a:pt x="246" y="853"/>
                  </a:lnTo>
                  <a:lnTo>
                    <a:pt x="240" y="847"/>
                  </a:lnTo>
                  <a:lnTo>
                    <a:pt x="234" y="840"/>
                  </a:lnTo>
                  <a:lnTo>
                    <a:pt x="230" y="833"/>
                  </a:lnTo>
                  <a:lnTo>
                    <a:pt x="227" y="824"/>
                  </a:lnTo>
                  <a:lnTo>
                    <a:pt x="225" y="815"/>
                  </a:lnTo>
                  <a:lnTo>
                    <a:pt x="227" y="806"/>
                  </a:lnTo>
                  <a:lnTo>
                    <a:pt x="230" y="797"/>
                  </a:lnTo>
                  <a:lnTo>
                    <a:pt x="234" y="790"/>
                  </a:lnTo>
                  <a:lnTo>
                    <a:pt x="240" y="783"/>
                  </a:lnTo>
                  <a:lnTo>
                    <a:pt x="246" y="777"/>
                  </a:lnTo>
                  <a:lnTo>
                    <a:pt x="254" y="773"/>
                  </a:lnTo>
                  <a:lnTo>
                    <a:pt x="262" y="771"/>
                  </a:lnTo>
                  <a:lnTo>
                    <a:pt x="271" y="770"/>
                  </a:lnTo>
                  <a:lnTo>
                    <a:pt x="281" y="771"/>
                  </a:lnTo>
                  <a:lnTo>
                    <a:pt x="288" y="773"/>
                  </a:lnTo>
                  <a:lnTo>
                    <a:pt x="296" y="777"/>
                  </a:lnTo>
                  <a:lnTo>
                    <a:pt x="303" y="783"/>
                  </a:lnTo>
                  <a:lnTo>
                    <a:pt x="308" y="790"/>
                  </a:lnTo>
                  <a:lnTo>
                    <a:pt x="313" y="797"/>
                  </a:lnTo>
                  <a:lnTo>
                    <a:pt x="316" y="806"/>
                  </a:lnTo>
                  <a:lnTo>
                    <a:pt x="316" y="815"/>
                  </a:lnTo>
                  <a:lnTo>
                    <a:pt x="316" y="824"/>
                  </a:lnTo>
                  <a:lnTo>
                    <a:pt x="313" y="833"/>
                  </a:lnTo>
                  <a:lnTo>
                    <a:pt x="308" y="840"/>
                  </a:lnTo>
                  <a:lnTo>
                    <a:pt x="303" y="847"/>
                  </a:lnTo>
                  <a:lnTo>
                    <a:pt x="296" y="853"/>
                  </a:lnTo>
                  <a:lnTo>
                    <a:pt x="288" y="857"/>
                  </a:lnTo>
                  <a:lnTo>
                    <a:pt x="281" y="859"/>
                  </a:lnTo>
                  <a:lnTo>
                    <a:pt x="271" y="860"/>
                  </a:lnTo>
                  <a:close/>
                  <a:moveTo>
                    <a:pt x="166" y="90"/>
                  </a:moveTo>
                  <a:lnTo>
                    <a:pt x="377" y="90"/>
                  </a:lnTo>
                  <a:lnTo>
                    <a:pt x="380" y="90"/>
                  </a:lnTo>
                  <a:lnTo>
                    <a:pt x="383" y="91"/>
                  </a:lnTo>
                  <a:lnTo>
                    <a:pt x="386" y="94"/>
                  </a:lnTo>
                  <a:lnTo>
                    <a:pt x="388" y="95"/>
                  </a:lnTo>
                  <a:lnTo>
                    <a:pt x="389" y="97"/>
                  </a:lnTo>
                  <a:lnTo>
                    <a:pt x="390" y="100"/>
                  </a:lnTo>
                  <a:lnTo>
                    <a:pt x="391" y="103"/>
                  </a:lnTo>
                  <a:lnTo>
                    <a:pt x="392" y="106"/>
                  </a:lnTo>
                  <a:lnTo>
                    <a:pt x="391" y="109"/>
                  </a:lnTo>
                  <a:lnTo>
                    <a:pt x="390" y="111"/>
                  </a:lnTo>
                  <a:lnTo>
                    <a:pt x="389" y="114"/>
                  </a:lnTo>
                  <a:lnTo>
                    <a:pt x="388" y="116"/>
                  </a:lnTo>
                  <a:lnTo>
                    <a:pt x="386" y="118"/>
                  </a:lnTo>
                  <a:lnTo>
                    <a:pt x="383" y="119"/>
                  </a:lnTo>
                  <a:lnTo>
                    <a:pt x="380" y="120"/>
                  </a:lnTo>
                  <a:lnTo>
                    <a:pt x="377" y="121"/>
                  </a:lnTo>
                  <a:lnTo>
                    <a:pt x="166" y="120"/>
                  </a:lnTo>
                  <a:lnTo>
                    <a:pt x="162" y="120"/>
                  </a:lnTo>
                  <a:lnTo>
                    <a:pt x="160" y="119"/>
                  </a:lnTo>
                  <a:lnTo>
                    <a:pt x="157" y="118"/>
                  </a:lnTo>
                  <a:lnTo>
                    <a:pt x="155" y="116"/>
                  </a:lnTo>
                  <a:lnTo>
                    <a:pt x="154" y="114"/>
                  </a:lnTo>
                  <a:lnTo>
                    <a:pt x="151" y="111"/>
                  </a:lnTo>
                  <a:lnTo>
                    <a:pt x="151" y="109"/>
                  </a:lnTo>
                  <a:lnTo>
                    <a:pt x="150" y="106"/>
                  </a:lnTo>
                  <a:lnTo>
                    <a:pt x="151" y="103"/>
                  </a:lnTo>
                  <a:lnTo>
                    <a:pt x="151" y="100"/>
                  </a:lnTo>
                  <a:lnTo>
                    <a:pt x="154" y="97"/>
                  </a:lnTo>
                  <a:lnTo>
                    <a:pt x="155" y="95"/>
                  </a:lnTo>
                  <a:lnTo>
                    <a:pt x="157" y="94"/>
                  </a:lnTo>
                  <a:lnTo>
                    <a:pt x="160" y="91"/>
                  </a:lnTo>
                  <a:lnTo>
                    <a:pt x="162" y="90"/>
                  </a:lnTo>
                  <a:lnTo>
                    <a:pt x="166" y="90"/>
                  </a:lnTo>
                  <a:lnTo>
                    <a:pt x="166" y="90"/>
                  </a:lnTo>
                  <a:close/>
                  <a:moveTo>
                    <a:pt x="452" y="0"/>
                  </a:moveTo>
                  <a:lnTo>
                    <a:pt x="91" y="0"/>
                  </a:lnTo>
                  <a:lnTo>
                    <a:pt x="81" y="1"/>
                  </a:lnTo>
                  <a:lnTo>
                    <a:pt x="72" y="2"/>
                  </a:lnTo>
                  <a:lnTo>
                    <a:pt x="63" y="4"/>
                  </a:lnTo>
                  <a:lnTo>
                    <a:pt x="55" y="7"/>
                  </a:lnTo>
                  <a:lnTo>
                    <a:pt x="47" y="11"/>
                  </a:lnTo>
                  <a:lnTo>
                    <a:pt x="40" y="15"/>
                  </a:lnTo>
                  <a:lnTo>
                    <a:pt x="33" y="21"/>
                  </a:lnTo>
                  <a:lnTo>
                    <a:pt x="26" y="26"/>
                  </a:lnTo>
                  <a:lnTo>
                    <a:pt x="21" y="33"/>
                  </a:lnTo>
                  <a:lnTo>
                    <a:pt x="15" y="39"/>
                  </a:lnTo>
                  <a:lnTo>
                    <a:pt x="11" y="47"/>
                  </a:lnTo>
                  <a:lnTo>
                    <a:pt x="6" y="55"/>
                  </a:lnTo>
                  <a:lnTo>
                    <a:pt x="4" y="64"/>
                  </a:lnTo>
                  <a:lnTo>
                    <a:pt x="2" y="73"/>
                  </a:lnTo>
                  <a:lnTo>
                    <a:pt x="0" y="82"/>
                  </a:lnTo>
                  <a:lnTo>
                    <a:pt x="0" y="90"/>
                  </a:lnTo>
                  <a:lnTo>
                    <a:pt x="0" y="151"/>
                  </a:lnTo>
                  <a:lnTo>
                    <a:pt x="0" y="754"/>
                  </a:lnTo>
                  <a:lnTo>
                    <a:pt x="0" y="815"/>
                  </a:lnTo>
                  <a:lnTo>
                    <a:pt x="0" y="824"/>
                  </a:lnTo>
                  <a:lnTo>
                    <a:pt x="2" y="833"/>
                  </a:lnTo>
                  <a:lnTo>
                    <a:pt x="4" y="842"/>
                  </a:lnTo>
                  <a:lnTo>
                    <a:pt x="6" y="850"/>
                  </a:lnTo>
                  <a:lnTo>
                    <a:pt x="11" y="858"/>
                  </a:lnTo>
                  <a:lnTo>
                    <a:pt x="15" y="866"/>
                  </a:lnTo>
                  <a:lnTo>
                    <a:pt x="21" y="872"/>
                  </a:lnTo>
                  <a:lnTo>
                    <a:pt x="26" y="879"/>
                  </a:lnTo>
                  <a:lnTo>
                    <a:pt x="33" y="885"/>
                  </a:lnTo>
                  <a:lnTo>
                    <a:pt x="40" y="890"/>
                  </a:lnTo>
                  <a:lnTo>
                    <a:pt x="47" y="895"/>
                  </a:lnTo>
                  <a:lnTo>
                    <a:pt x="55" y="898"/>
                  </a:lnTo>
                  <a:lnTo>
                    <a:pt x="63" y="901"/>
                  </a:lnTo>
                  <a:lnTo>
                    <a:pt x="72" y="903"/>
                  </a:lnTo>
                  <a:lnTo>
                    <a:pt x="81" y="905"/>
                  </a:lnTo>
                  <a:lnTo>
                    <a:pt x="91" y="906"/>
                  </a:lnTo>
                  <a:lnTo>
                    <a:pt x="452" y="906"/>
                  </a:lnTo>
                  <a:lnTo>
                    <a:pt x="461" y="905"/>
                  </a:lnTo>
                  <a:lnTo>
                    <a:pt x="471" y="903"/>
                  </a:lnTo>
                  <a:lnTo>
                    <a:pt x="479" y="901"/>
                  </a:lnTo>
                  <a:lnTo>
                    <a:pt x="488" y="898"/>
                  </a:lnTo>
                  <a:lnTo>
                    <a:pt x="495" y="895"/>
                  </a:lnTo>
                  <a:lnTo>
                    <a:pt x="503" y="890"/>
                  </a:lnTo>
                  <a:lnTo>
                    <a:pt x="510" y="885"/>
                  </a:lnTo>
                  <a:lnTo>
                    <a:pt x="516" y="879"/>
                  </a:lnTo>
                  <a:lnTo>
                    <a:pt x="522" y="872"/>
                  </a:lnTo>
                  <a:lnTo>
                    <a:pt x="527" y="866"/>
                  </a:lnTo>
                  <a:lnTo>
                    <a:pt x="532" y="858"/>
                  </a:lnTo>
                  <a:lnTo>
                    <a:pt x="536" y="850"/>
                  </a:lnTo>
                  <a:lnTo>
                    <a:pt x="538" y="842"/>
                  </a:lnTo>
                  <a:lnTo>
                    <a:pt x="541" y="833"/>
                  </a:lnTo>
                  <a:lnTo>
                    <a:pt x="543" y="824"/>
                  </a:lnTo>
                  <a:lnTo>
                    <a:pt x="543" y="815"/>
                  </a:lnTo>
                  <a:lnTo>
                    <a:pt x="543" y="754"/>
                  </a:lnTo>
                  <a:lnTo>
                    <a:pt x="543" y="151"/>
                  </a:lnTo>
                  <a:lnTo>
                    <a:pt x="543" y="90"/>
                  </a:lnTo>
                  <a:lnTo>
                    <a:pt x="543" y="82"/>
                  </a:lnTo>
                  <a:lnTo>
                    <a:pt x="541" y="73"/>
                  </a:lnTo>
                  <a:lnTo>
                    <a:pt x="538" y="64"/>
                  </a:lnTo>
                  <a:lnTo>
                    <a:pt x="536" y="55"/>
                  </a:lnTo>
                  <a:lnTo>
                    <a:pt x="532" y="47"/>
                  </a:lnTo>
                  <a:lnTo>
                    <a:pt x="527" y="39"/>
                  </a:lnTo>
                  <a:lnTo>
                    <a:pt x="522" y="33"/>
                  </a:lnTo>
                  <a:lnTo>
                    <a:pt x="516" y="26"/>
                  </a:lnTo>
                  <a:lnTo>
                    <a:pt x="510" y="21"/>
                  </a:lnTo>
                  <a:lnTo>
                    <a:pt x="503" y="15"/>
                  </a:lnTo>
                  <a:lnTo>
                    <a:pt x="495" y="11"/>
                  </a:lnTo>
                  <a:lnTo>
                    <a:pt x="488" y="7"/>
                  </a:lnTo>
                  <a:lnTo>
                    <a:pt x="479" y="4"/>
                  </a:lnTo>
                  <a:lnTo>
                    <a:pt x="471" y="2"/>
                  </a:lnTo>
                  <a:lnTo>
                    <a:pt x="461" y="1"/>
                  </a:lnTo>
                  <a:lnTo>
                    <a:pt x="452" y="0"/>
                  </a:lnTo>
                  <a:lnTo>
                    <a:pt x="452" y="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p>
          </p:txBody>
        </p:sp>
      </p:grpSp>
      <p:sp>
        <p:nvSpPr>
          <p:cNvPr id="133" name="TextBox 132"/>
          <p:cNvSpPr txBox="1"/>
          <p:nvPr/>
        </p:nvSpPr>
        <p:spPr>
          <a:xfrm>
            <a:off x="9042700" y="2891029"/>
            <a:ext cx="2475773" cy="707886"/>
          </a:xfrm>
          <a:prstGeom prst="rect">
            <a:avLst/>
          </a:prstGeom>
          <a:noFill/>
        </p:spPr>
        <p:txBody>
          <a:bodyPr wrap="square" lIns="0" tIns="0" rIns="0" bIns="0" rtlCol="0" anchor="t">
            <a:spAutoFit/>
          </a:bodyPr>
          <a:lstStyle>
            <a:defPPr>
              <a:defRPr lang="en-US"/>
            </a:defPPr>
          </a:lstStyle>
          <a:p>
            <a:r>
              <a:rPr lang="en-US" b="1" dirty="0">
                <a:solidFill>
                  <a:schemeClr val="accent4"/>
                </a:solidFill>
              </a:rPr>
              <a:t>Remote Branch / </a:t>
            </a:r>
            <a:r>
              <a:rPr lang="en-US" b="1" dirty="0" smtClean="0">
                <a:solidFill>
                  <a:schemeClr val="accent4"/>
                </a:solidFill>
              </a:rPr>
              <a:t>Affiliate</a:t>
            </a:r>
            <a:endParaRPr lang="en-US" b="1" dirty="0">
              <a:solidFill>
                <a:schemeClr val="accent4"/>
              </a:solidFill>
            </a:endParaRPr>
          </a:p>
          <a:p>
            <a:r>
              <a:rPr lang="en-US" sz="1400" dirty="0"/>
              <a:t>Infrastructure or expertise limitations</a:t>
            </a:r>
          </a:p>
        </p:txBody>
      </p:sp>
      <p:grpSp>
        <p:nvGrpSpPr>
          <p:cNvPr id="23" name="Group 22"/>
          <p:cNvGrpSpPr/>
          <p:nvPr/>
        </p:nvGrpSpPr>
        <p:grpSpPr>
          <a:xfrm>
            <a:off x="4542166" y="1327071"/>
            <a:ext cx="3932617" cy="3888102"/>
            <a:chOff x="4542166" y="1327071"/>
            <a:chExt cx="3932617" cy="3888102"/>
          </a:xfrm>
        </p:grpSpPr>
        <p:cxnSp>
          <p:nvCxnSpPr>
            <p:cNvPr id="34" name="Straight Connector 33"/>
            <p:cNvCxnSpPr/>
            <p:nvPr/>
          </p:nvCxnSpPr>
          <p:spPr>
            <a:xfrm flipV="1">
              <a:off x="8004943" y="2510738"/>
              <a:ext cx="0" cy="689369"/>
            </a:xfrm>
            <a:prstGeom prst="line">
              <a:avLst/>
            </a:prstGeom>
            <a:ln w="6350">
              <a:solidFill>
                <a:schemeClr val="accent4"/>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7766493" y="4207141"/>
              <a:ext cx="666356" cy="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7528043" y="5213691"/>
              <a:ext cx="904806" cy="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7528043" y="2510738"/>
              <a:ext cx="0" cy="2704435"/>
            </a:xfrm>
            <a:prstGeom prst="line">
              <a:avLst/>
            </a:prstGeom>
            <a:ln w="6350">
              <a:solidFill>
                <a:schemeClr val="accent4"/>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7766493" y="2510737"/>
              <a:ext cx="0" cy="1696903"/>
            </a:xfrm>
            <a:prstGeom prst="line">
              <a:avLst/>
            </a:prstGeom>
            <a:ln w="6350">
              <a:solidFill>
                <a:schemeClr val="accent4"/>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8004943" y="3200592"/>
              <a:ext cx="427906" cy="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7121170" y="2510738"/>
              <a:ext cx="0" cy="1169504"/>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542166" y="3683238"/>
              <a:ext cx="2575870" cy="0"/>
            </a:xfrm>
            <a:prstGeom prst="line">
              <a:avLst/>
            </a:prstGeom>
            <a:ln w="6350">
              <a:solidFill>
                <a:schemeClr val="accent4"/>
              </a:solidFill>
              <a:miter lim="800000"/>
              <a:tailEnd type="triangle"/>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6702104" y="1327071"/>
              <a:ext cx="1772679" cy="1093155"/>
              <a:chOff x="7863180" y="1169943"/>
              <a:chExt cx="1772679" cy="1093155"/>
            </a:xfrm>
          </p:grpSpPr>
          <p:grpSp>
            <p:nvGrpSpPr>
              <p:cNvPr id="31" name="Group 30"/>
              <p:cNvGrpSpPr/>
              <p:nvPr/>
            </p:nvGrpSpPr>
            <p:grpSpPr>
              <a:xfrm>
                <a:off x="7863180" y="1169943"/>
                <a:ext cx="1772679" cy="1093155"/>
                <a:chOff x="7863180" y="1169943"/>
                <a:chExt cx="1772679" cy="1093155"/>
              </a:xfrm>
            </p:grpSpPr>
            <p:sp>
              <p:nvSpPr>
                <p:cNvPr id="76" name="Freeform 3919"/>
                <p:cNvSpPr>
                  <a:spLocks/>
                </p:cNvSpPr>
                <p:nvPr/>
              </p:nvSpPr>
              <p:spPr bwMode="auto">
                <a:xfrm>
                  <a:off x="7863180" y="1169943"/>
                  <a:ext cx="1772679" cy="1093155"/>
                </a:xfrm>
                <a:custGeom>
                  <a:avLst/>
                  <a:gdLst>
                    <a:gd name="T0" fmla="*/ 688 w 899"/>
                    <a:gd name="T1" fmla="*/ 136 h 559"/>
                    <a:gd name="T2" fmla="*/ 666 w 899"/>
                    <a:gd name="T3" fmla="*/ 103 h 559"/>
                    <a:gd name="T4" fmla="*/ 639 w 899"/>
                    <a:gd name="T5" fmla="*/ 75 h 559"/>
                    <a:gd name="T6" fmla="*/ 610 w 899"/>
                    <a:gd name="T7" fmla="*/ 52 h 559"/>
                    <a:gd name="T8" fmla="*/ 578 w 899"/>
                    <a:gd name="T9" fmla="*/ 33 h 559"/>
                    <a:gd name="T10" fmla="*/ 544 w 899"/>
                    <a:gd name="T11" fmla="*/ 18 h 559"/>
                    <a:gd name="T12" fmla="*/ 508 w 899"/>
                    <a:gd name="T13" fmla="*/ 7 h 559"/>
                    <a:gd name="T14" fmla="*/ 469 w 899"/>
                    <a:gd name="T15" fmla="*/ 1 h 559"/>
                    <a:gd name="T16" fmla="*/ 437 w 899"/>
                    <a:gd name="T17" fmla="*/ 1 h 559"/>
                    <a:gd name="T18" fmla="*/ 410 w 899"/>
                    <a:gd name="T19" fmla="*/ 4 h 559"/>
                    <a:gd name="T20" fmla="*/ 385 w 899"/>
                    <a:gd name="T21" fmla="*/ 8 h 559"/>
                    <a:gd name="T22" fmla="*/ 361 w 899"/>
                    <a:gd name="T23" fmla="*/ 15 h 559"/>
                    <a:gd name="T24" fmla="*/ 337 w 899"/>
                    <a:gd name="T25" fmla="*/ 24 h 559"/>
                    <a:gd name="T26" fmla="*/ 314 w 899"/>
                    <a:gd name="T27" fmla="*/ 36 h 559"/>
                    <a:gd name="T28" fmla="*/ 293 w 899"/>
                    <a:gd name="T29" fmla="*/ 49 h 559"/>
                    <a:gd name="T30" fmla="*/ 274 w 899"/>
                    <a:gd name="T31" fmla="*/ 64 h 559"/>
                    <a:gd name="T32" fmla="*/ 254 w 899"/>
                    <a:gd name="T33" fmla="*/ 80 h 559"/>
                    <a:gd name="T34" fmla="*/ 238 w 899"/>
                    <a:gd name="T35" fmla="*/ 98 h 559"/>
                    <a:gd name="T36" fmla="*/ 222 w 899"/>
                    <a:gd name="T37" fmla="*/ 117 h 559"/>
                    <a:gd name="T38" fmla="*/ 209 w 899"/>
                    <a:gd name="T39" fmla="*/ 139 h 559"/>
                    <a:gd name="T40" fmla="*/ 198 w 899"/>
                    <a:gd name="T41" fmla="*/ 161 h 559"/>
                    <a:gd name="T42" fmla="*/ 187 w 899"/>
                    <a:gd name="T43" fmla="*/ 185 h 559"/>
                    <a:gd name="T44" fmla="*/ 179 w 899"/>
                    <a:gd name="T45" fmla="*/ 208 h 559"/>
                    <a:gd name="T46" fmla="*/ 174 w 899"/>
                    <a:gd name="T47" fmla="*/ 234 h 559"/>
                    <a:gd name="T48" fmla="*/ 164 w 899"/>
                    <a:gd name="T49" fmla="*/ 246 h 559"/>
                    <a:gd name="T50" fmla="*/ 141 w 899"/>
                    <a:gd name="T51" fmla="*/ 247 h 559"/>
                    <a:gd name="T52" fmla="*/ 110 w 899"/>
                    <a:gd name="T53" fmla="*/ 253 h 559"/>
                    <a:gd name="T54" fmla="*/ 82 w 899"/>
                    <a:gd name="T55" fmla="*/ 265 h 559"/>
                    <a:gd name="T56" fmla="*/ 57 w 899"/>
                    <a:gd name="T57" fmla="*/ 282 h 559"/>
                    <a:gd name="T58" fmla="*/ 36 w 899"/>
                    <a:gd name="T59" fmla="*/ 303 h 559"/>
                    <a:gd name="T60" fmla="*/ 20 w 899"/>
                    <a:gd name="T61" fmla="*/ 329 h 559"/>
                    <a:gd name="T62" fmla="*/ 8 w 899"/>
                    <a:gd name="T63" fmla="*/ 356 h 559"/>
                    <a:gd name="T64" fmla="*/ 1 w 899"/>
                    <a:gd name="T65" fmla="*/ 386 h 559"/>
                    <a:gd name="T66" fmla="*/ 0 w 899"/>
                    <a:gd name="T67" fmla="*/ 417 h 559"/>
                    <a:gd name="T68" fmla="*/ 5 w 899"/>
                    <a:gd name="T69" fmla="*/ 442 h 559"/>
                    <a:gd name="T70" fmla="*/ 11 w 899"/>
                    <a:gd name="T71" fmla="*/ 465 h 559"/>
                    <a:gd name="T72" fmla="*/ 20 w 899"/>
                    <a:gd name="T73" fmla="*/ 484 h 559"/>
                    <a:gd name="T74" fmla="*/ 31 w 899"/>
                    <a:gd name="T75" fmla="*/ 500 h 559"/>
                    <a:gd name="T76" fmla="*/ 44 w 899"/>
                    <a:gd name="T77" fmla="*/ 514 h 559"/>
                    <a:gd name="T78" fmla="*/ 66 w 899"/>
                    <a:gd name="T79" fmla="*/ 531 h 559"/>
                    <a:gd name="T80" fmla="*/ 96 w 899"/>
                    <a:gd name="T81" fmla="*/ 546 h 559"/>
                    <a:gd name="T82" fmla="*/ 125 w 899"/>
                    <a:gd name="T83" fmla="*/ 555 h 559"/>
                    <a:gd name="T84" fmla="*/ 157 w 899"/>
                    <a:gd name="T85" fmla="*/ 559 h 559"/>
                    <a:gd name="T86" fmla="*/ 715 w 899"/>
                    <a:gd name="T87" fmla="*/ 559 h 559"/>
                    <a:gd name="T88" fmla="*/ 724 w 899"/>
                    <a:gd name="T89" fmla="*/ 558 h 559"/>
                    <a:gd name="T90" fmla="*/ 760 w 899"/>
                    <a:gd name="T91" fmla="*/ 547 h 559"/>
                    <a:gd name="T92" fmla="*/ 791 w 899"/>
                    <a:gd name="T93" fmla="*/ 533 h 559"/>
                    <a:gd name="T94" fmla="*/ 825 w 899"/>
                    <a:gd name="T95" fmla="*/ 512 h 559"/>
                    <a:gd name="T96" fmla="*/ 850 w 899"/>
                    <a:gd name="T97" fmla="*/ 491 h 559"/>
                    <a:gd name="T98" fmla="*/ 864 w 899"/>
                    <a:gd name="T99" fmla="*/ 472 h 559"/>
                    <a:gd name="T100" fmla="*/ 876 w 899"/>
                    <a:gd name="T101" fmla="*/ 452 h 559"/>
                    <a:gd name="T102" fmla="*/ 887 w 899"/>
                    <a:gd name="T103" fmla="*/ 428 h 559"/>
                    <a:gd name="T104" fmla="*/ 895 w 899"/>
                    <a:gd name="T105" fmla="*/ 402 h 559"/>
                    <a:gd name="T106" fmla="*/ 899 w 899"/>
                    <a:gd name="T107" fmla="*/ 371 h 559"/>
                    <a:gd name="T108" fmla="*/ 898 w 899"/>
                    <a:gd name="T109" fmla="*/ 335 h 559"/>
                    <a:gd name="T110" fmla="*/ 890 w 899"/>
                    <a:gd name="T111" fmla="*/ 295 h 559"/>
                    <a:gd name="T112" fmla="*/ 874 w 899"/>
                    <a:gd name="T113" fmla="*/ 259 h 559"/>
                    <a:gd name="T114" fmla="*/ 853 w 899"/>
                    <a:gd name="T115" fmla="*/ 227 h 559"/>
                    <a:gd name="T116" fmla="*/ 826 w 899"/>
                    <a:gd name="T117" fmla="*/ 199 h 559"/>
                    <a:gd name="T118" fmla="*/ 794 w 899"/>
                    <a:gd name="T119" fmla="*/ 177 h 559"/>
                    <a:gd name="T120" fmla="*/ 757 w 899"/>
                    <a:gd name="T121" fmla="*/ 161 h 559"/>
                    <a:gd name="T122" fmla="*/ 718 w 899"/>
                    <a:gd name="T123" fmla="*/ 153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99" h="559">
                      <a:moveTo>
                        <a:pt x="697" y="152"/>
                      </a:moveTo>
                      <a:lnTo>
                        <a:pt x="688" y="136"/>
                      </a:lnTo>
                      <a:lnTo>
                        <a:pt x="677" y="119"/>
                      </a:lnTo>
                      <a:lnTo>
                        <a:pt x="666" y="103"/>
                      </a:lnTo>
                      <a:lnTo>
                        <a:pt x="653" y="89"/>
                      </a:lnTo>
                      <a:lnTo>
                        <a:pt x="639" y="75"/>
                      </a:lnTo>
                      <a:lnTo>
                        <a:pt x="625" y="64"/>
                      </a:lnTo>
                      <a:lnTo>
                        <a:pt x="610" y="52"/>
                      </a:lnTo>
                      <a:lnTo>
                        <a:pt x="594" y="42"/>
                      </a:lnTo>
                      <a:lnTo>
                        <a:pt x="578" y="33"/>
                      </a:lnTo>
                      <a:lnTo>
                        <a:pt x="561" y="24"/>
                      </a:lnTo>
                      <a:lnTo>
                        <a:pt x="544" y="18"/>
                      </a:lnTo>
                      <a:lnTo>
                        <a:pt x="526" y="11"/>
                      </a:lnTo>
                      <a:lnTo>
                        <a:pt x="508" y="7"/>
                      </a:lnTo>
                      <a:lnTo>
                        <a:pt x="488" y="4"/>
                      </a:lnTo>
                      <a:lnTo>
                        <a:pt x="469" y="1"/>
                      </a:lnTo>
                      <a:lnTo>
                        <a:pt x="450" y="0"/>
                      </a:lnTo>
                      <a:lnTo>
                        <a:pt x="437" y="1"/>
                      </a:lnTo>
                      <a:lnTo>
                        <a:pt x="423" y="1"/>
                      </a:lnTo>
                      <a:lnTo>
                        <a:pt x="410" y="4"/>
                      </a:lnTo>
                      <a:lnTo>
                        <a:pt x="397" y="6"/>
                      </a:lnTo>
                      <a:lnTo>
                        <a:pt x="385" y="8"/>
                      </a:lnTo>
                      <a:lnTo>
                        <a:pt x="372" y="11"/>
                      </a:lnTo>
                      <a:lnTo>
                        <a:pt x="361" y="15"/>
                      </a:lnTo>
                      <a:lnTo>
                        <a:pt x="349" y="20"/>
                      </a:lnTo>
                      <a:lnTo>
                        <a:pt x="337" y="24"/>
                      </a:lnTo>
                      <a:lnTo>
                        <a:pt x="325" y="29"/>
                      </a:lnTo>
                      <a:lnTo>
                        <a:pt x="314" y="36"/>
                      </a:lnTo>
                      <a:lnTo>
                        <a:pt x="304" y="42"/>
                      </a:lnTo>
                      <a:lnTo>
                        <a:pt x="293" y="49"/>
                      </a:lnTo>
                      <a:lnTo>
                        <a:pt x="283" y="56"/>
                      </a:lnTo>
                      <a:lnTo>
                        <a:pt x="274" y="64"/>
                      </a:lnTo>
                      <a:lnTo>
                        <a:pt x="264" y="71"/>
                      </a:lnTo>
                      <a:lnTo>
                        <a:pt x="254" y="80"/>
                      </a:lnTo>
                      <a:lnTo>
                        <a:pt x="246" y="89"/>
                      </a:lnTo>
                      <a:lnTo>
                        <a:pt x="238" y="98"/>
                      </a:lnTo>
                      <a:lnTo>
                        <a:pt x="230" y="108"/>
                      </a:lnTo>
                      <a:lnTo>
                        <a:pt x="222" y="117"/>
                      </a:lnTo>
                      <a:lnTo>
                        <a:pt x="216" y="128"/>
                      </a:lnTo>
                      <a:lnTo>
                        <a:pt x="209" y="139"/>
                      </a:lnTo>
                      <a:lnTo>
                        <a:pt x="203" y="149"/>
                      </a:lnTo>
                      <a:lnTo>
                        <a:pt x="198" y="161"/>
                      </a:lnTo>
                      <a:lnTo>
                        <a:pt x="192" y="172"/>
                      </a:lnTo>
                      <a:lnTo>
                        <a:pt x="187" y="185"/>
                      </a:lnTo>
                      <a:lnTo>
                        <a:pt x="184" y="197"/>
                      </a:lnTo>
                      <a:lnTo>
                        <a:pt x="179" y="208"/>
                      </a:lnTo>
                      <a:lnTo>
                        <a:pt x="177" y="221"/>
                      </a:lnTo>
                      <a:lnTo>
                        <a:pt x="174" y="234"/>
                      </a:lnTo>
                      <a:lnTo>
                        <a:pt x="173" y="247"/>
                      </a:lnTo>
                      <a:lnTo>
                        <a:pt x="164" y="246"/>
                      </a:lnTo>
                      <a:lnTo>
                        <a:pt x="157" y="246"/>
                      </a:lnTo>
                      <a:lnTo>
                        <a:pt x="141" y="247"/>
                      </a:lnTo>
                      <a:lnTo>
                        <a:pt x="125" y="249"/>
                      </a:lnTo>
                      <a:lnTo>
                        <a:pt x="110" y="253"/>
                      </a:lnTo>
                      <a:lnTo>
                        <a:pt x="96" y="259"/>
                      </a:lnTo>
                      <a:lnTo>
                        <a:pt x="82" y="265"/>
                      </a:lnTo>
                      <a:lnTo>
                        <a:pt x="69" y="273"/>
                      </a:lnTo>
                      <a:lnTo>
                        <a:pt x="57" y="282"/>
                      </a:lnTo>
                      <a:lnTo>
                        <a:pt x="46" y="292"/>
                      </a:lnTo>
                      <a:lnTo>
                        <a:pt x="36" y="303"/>
                      </a:lnTo>
                      <a:lnTo>
                        <a:pt x="27" y="316"/>
                      </a:lnTo>
                      <a:lnTo>
                        <a:pt x="20" y="329"/>
                      </a:lnTo>
                      <a:lnTo>
                        <a:pt x="12" y="341"/>
                      </a:lnTo>
                      <a:lnTo>
                        <a:pt x="8" y="356"/>
                      </a:lnTo>
                      <a:lnTo>
                        <a:pt x="3" y="371"/>
                      </a:lnTo>
                      <a:lnTo>
                        <a:pt x="1" y="386"/>
                      </a:lnTo>
                      <a:lnTo>
                        <a:pt x="0" y="403"/>
                      </a:lnTo>
                      <a:lnTo>
                        <a:pt x="0" y="417"/>
                      </a:lnTo>
                      <a:lnTo>
                        <a:pt x="2" y="430"/>
                      </a:lnTo>
                      <a:lnTo>
                        <a:pt x="5" y="442"/>
                      </a:lnTo>
                      <a:lnTo>
                        <a:pt x="7" y="454"/>
                      </a:lnTo>
                      <a:lnTo>
                        <a:pt x="11" y="465"/>
                      </a:lnTo>
                      <a:lnTo>
                        <a:pt x="15" y="474"/>
                      </a:lnTo>
                      <a:lnTo>
                        <a:pt x="20" y="484"/>
                      </a:lnTo>
                      <a:lnTo>
                        <a:pt x="25" y="493"/>
                      </a:lnTo>
                      <a:lnTo>
                        <a:pt x="31" y="500"/>
                      </a:lnTo>
                      <a:lnTo>
                        <a:pt x="38" y="508"/>
                      </a:lnTo>
                      <a:lnTo>
                        <a:pt x="44" y="514"/>
                      </a:lnTo>
                      <a:lnTo>
                        <a:pt x="51" y="521"/>
                      </a:lnTo>
                      <a:lnTo>
                        <a:pt x="66" y="531"/>
                      </a:lnTo>
                      <a:lnTo>
                        <a:pt x="81" y="539"/>
                      </a:lnTo>
                      <a:lnTo>
                        <a:pt x="96" y="546"/>
                      </a:lnTo>
                      <a:lnTo>
                        <a:pt x="111" y="551"/>
                      </a:lnTo>
                      <a:lnTo>
                        <a:pt x="125" y="555"/>
                      </a:lnTo>
                      <a:lnTo>
                        <a:pt x="138" y="557"/>
                      </a:lnTo>
                      <a:lnTo>
                        <a:pt x="157" y="559"/>
                      </a:lnTo>
                      <a:lnTo>
                        <a:pt x="165" y="559"/>
                      </a:lnTo>
                      <a:lnTo>
                        <a:pt x="715" y="559"/>
                      </a:lnTo>
                      <a:lnTo>
                        <a:pt x="716" y="559"/>
                      </a:lnTo>
                      <a:lnTo>
                        <a:pt x="724" y="558"/>
                      </a:lnTo>
                      <a:lnTo>
                        <a:pt x="746" y="553"/>
                      </a:lnTo>
                      <a:lnTo>
                        <a:pt x="760" y="547"/>
                      </a:lnTo>
                      <a:lnTo>
                        <a:pt x="775" y="542"/>
                      </a:lnTo>
                      <a:lnTo>
                        <a:pt x="791" y="533"/>
                      </a:lnTo>
                      <a:lnTo>
                        <a:pt x="808" y="524"/>
                      </a:lnTo>
                      <a:lnTo>
                        <a:pt x="825" y="512"/>
                      </a:lnTo>
                      <a:lnTo>
                        <a:pt x="841" y="498"/>
                      </a:lnTo>
                      <a:lnTo>
                        <a:pt x="850" y="491"/>
                      </a:lnTo>
                      <a:lnTo>
                        <a:pt x="857" y="482"/>
                      </a:lnTo>
                      <a:lnTo>
                        <a:pt x="864" y="472"/>
                      </a:lnTo>
                      <a:lnTo>
                        <a:pt x="871" y="463"/>
                      </a:lnTo>
                      <a:lnTo>
                        <a:pt x="876" y="452"/>
                      </a:lnTo>
                      <a:lnTo>
                        <a:pt x="882" y="440"/>
                      </a:lnTo>
                      <a:lnTo>
                        <a:pt x="887" y="428"/>
                      </a:lnTo>
                      <a:lnTo>
                        <a:pt x="891" y="415"/>
                      </a:lnTo>
                      <a:lnTo>
                        <a:pt x="895" y="402"/>
                      </a:lnTo>
                      <a:lnTo>
                        <a:pt x="897" y="388"/>
                      </a:lnTo>
                      <a:lnTo>
                        <a:pt x="899" y="371"/>
                      </a:lnTo>
                      <a:lnTo>
                        <a:pt x="899" y="355"/>
                      </a:lnTo>
                      <a:lnTo>
                        <a:pt x="898" y="335"/>
                      </a:lnTo>
                      <a:lnTo>
                        <a:pt x="895" y="315"/>
                      </a:lnTo>
                      <a:lnTo>
                        <a:pt x="890" y="295"/>
                      </a:lnTo>
                      <a:lnTo>
                        <a:pt x="883" y="277"/>
                      </a:lnTo>
                      <a:lnTo>
                        <a:pt x="874" y="259"/>
                      </a:lnTo>
                      <a:lnTo>
                        <a:pt x="865" y="243"/>
                      </a:lnTo>
                      <a:lnTo>
                        <a:pt x="853" y="227"/>
                      </a:lnTo>
                      <a:lnTo>
                        <a:pt x="840" y="213"/>
                      </a:lnTo>
                      <a:lnTo>
                        <a:pt x="826" y="199"/>
                      </a:lnTo>
                      <a:lnTo>
                        <a:pt x="810" y="187"/>
                      </a:lnTo>
                      <a:lnTo>
                        <a:pt x="794" y="177"/>
                      </a:lnTo>
                      <a:lnTo>
                        <a:pt x="776" y="169"/>
                      </a:lnTo>
                      <a:lnTo>
                        <a:pt x="757" y="161"/>
                      </a:lnTo>
                      <a:lnTo>
                        <a:pt x="738" y="157"/>
                      </a:lnTo>
                      <a:lnTo>
                        <a:pt x="718" y="153"/>
                      </a:lnTo>
                      <a:lnTo>
                        <a:pt x="697" y="152"/>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30" name="Oval 29"/>
                <p:cNvSpPr/>
                <p:nvPr/>
              </p:nvSpPr>
              <p:spPr bwMode="gray">
                <a:xfrm>
                  <a:off x="7957558" y="1368151"/>
                  <a:ext cx="561975" cy="561975"/>
                </a:xfrm>
                <a:prstGeom prst="ellipse">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grpSp>
          <p:sp>
            <p:nvSpPr>
              <p:cNvPr id="29" name="Rectangle 28"/>
              <p:cNvSpPr/>
              <p:nvPr/>
            </p:nvSpPr>
            <p:spPr>
              <a:xfrm>
                <a:off x="7958447" y="1562360"/>
                <a:ext cx="1644890" cy="674031"/>
              </a:xfrm>
              <a:prstGeom prst="rect">
                <a:avLst/>
              </a:prstGeom>
            </p:spPr>
            <p:txBody>
              <a:bodyPr wrap="square">
                <a:spAutoFit/>
              </a:bodyPr>
              <a:lstStyle/>
              <a:p>
                <a:pPr algn="ctr">
                  <a:lnSpc>
                    <a:spcPct val="90000"/>
                  </a:lnSpc>
                </a:pPr>
                <a:r>
                  <a:rPr lang="en-US" sz="1400" dirty="0" smtClean="0">
                    <a:solidFill>
                      <a:schemeClr val="bg1"/>
                    </a:solidFill>
                  </a:rPr>
                  <a:t>Symantec</a:t>
                </a:r>
              </a:p>
              <a:p>
                <a:pPr algn="ctr">
                  <a:lnSpc>
                    <a:spcPct val="90000"/>
                  </a:lnSpc>
                </a:pPr>
                <a:r>
                  <a:rPr lang="en-US" sz="1400" dirty="0" smtClean="0">
                    <a:solidFill>
                      <a:schemeClr val="bg1"/>
                    </a:solidFill>
                  </a:rPr>
                  <a:t> Endpoint Protection</a:t>
                </a:r>
                <a:endParaRPr lang="en-US" sz="1400" dirty="0">
                  <a:solidFill>
                    <a:schemeClr val="bg1"/>
                  </a:solidFill>
                </a:endParaRPr>
              </a:p>
            </p:txBody>
          </p:sp>
        </p:grpSp>
      </p:grpSp>
      <p:sp>
        <p:nvSpPr>
          <p:cNvPr id="185" name="Rectangle 184"/>
          <p:cNvSpPr/>
          <p:nvPr/>
        </p:nvSpPr>
        <p:spPr>
          <a:xfrm>
            <a:off x="4517808" y="5868179"/>
            <a:ext cx="2124237" cy="289823"/>
          </a:xfrm>
          <a:prstGeom prst="rect">
            <a:avLst/>
          </a:prstGeom>
        </p:spPr>
        <p:txBody>
          <a:bodyPr wrap="none">
            <a:spAutoFit/>
          </a:bodyPr>
          <a:lstStyle/>
          <a:p>
            <a:pPr algn="ctr">
              <a:lnSpc>
                <a:spcPct val="90000"/>
              </a:lnSpc>
            </a:pPr>
            <a:r>
              <a:rPr lang="en-US" sz="1400" dirty="0">
                <a:solidFill>
                  <a:schemeClr val="tx2">
                    <a:lumMod val="50000"/>
                    <a:lumOff val="50000"/>
                  </a:schemeClr>
                </a:solidFill>
              </a:rPr>
              <a:t>Traditional ITMS boundary</a:t>
            </a:r>
          </a:p>
        </p:txBody>
      </p:sp>
      <p:sp>
        <p:nvSpPr>
          <p:cNvPr id="17" name="Arc 16"/>
          <p:cNvSpPr/>
          <p:nvPr/>
        </p:nvSpPr>
        <p:spPr>
          <a:xfrm flipH="1" flipV="1">
            <a:off x="4279898" y="5610224"/>
            <a:ext cx="643141" cy="419379"/>
          </a:xfrm>
          <a:prstGeom prst="arc">
            <a:avLst>
              <a:gd name="adj1" fmla="val 16200000"/>
              <a:gd name="adj2" fmla="val 21164797"/>
            </a:avLst>
          </a:prstGeom>
          <a:ln w="6350" cmpd="sng">
            <a:solidFill>
              <a:schemeClr val="accent6"/>
            </a:solidFill>
            <a:miter lim="800000"/>
            <a:headEnd type="none"/>
            <a:tailEnd type="triangl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98345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D88F0F9-74A8-45E4-B405-052EDB68E8BD}" type="slidenum">
              <a:rPr lang="en-US" smtClean="0"/>
              <a:pPr/>
              <a:t>7</a:t>
            </a:fld>
            <a:endParaRPr lang="en-US" dirty="0"/>
          </a:p>
        </p:txBody>
      </p:sp>
      <p:sp>
        <p:nvSpPr>
          <p:cNvPr id="9" name="TextBox 8"/>
          <p:cNvSpPr txBox="1"/>
          <p:nvPr/>
        </p:nvSpPr>
        <p:spPr>
          <a:xfrm>
            <a:off x="810371" y="6507238"/>
            <a:ext cx="914400" cy="914400"/>
          </a:xfrm>
          <a:prstGeom prst="rect">
            <a:avLst/>
          </a:prstGeom>
          <a:noFill/>
        </p:spPr>
        <p:txBody>
          <a:bodyPr wrap="none" lIns="0" tIns="0" rIns="0" bIns="0" rtlCol="0">
            <a:noAutofit/>
          </a:bodyPr>
          <a:lstStyle/>
          <a:p>
            <a:pPr>
              <a:lnSpc>
                <a:spcPct val="90000"/>
              </a:lnSpc>
            </a:pPr>
            <a:endParaRPr lang="en-US" dirty="0"/>
          </a:p>
        </p:txBody>
      </p:sp>
      <p:grpSp>
        <p:nvGrpSpPr>
          <p:cNvPr id="2" name="Group 1"/>
          <p:cNvGrpSpPr/>
          <p:nvPr/>
        </p:nvGrpSpPr>
        <p:grpSpPr>
          <a:xfrm>
            <a:off x="610951" y="616279"/>
            <a:ext cx="10966922" cy="5791642"/>
            <a:chOff x="610951" y="616279"/>
            <a:chExt cx="10966922" cy="5791642"/>
          </a:xfrm>
        </p:grpSpPr>
        <p:grpSp>
          <p:nvGrpSpPr>
            <p:cNvPr id="69" name="Group 68"/>
            <p:cNvGrpSpPr/>
            <p:nvPr/>
          </p:nvGrpSpPr>
          <p:grpSpPr>
            <a:xfrm>
              <a:off x="3784541" y="616279"/>
              <a:ext cx="4622446" cy="4622445"/>
              <a:chOff x="3783191" y="311355"/>
              <a:chExt cx="4622446" cy="4622445"/>
            </a:xfrm>
          </p:grpSpPr>
          <p:grpSp>
            <p:nvGrpSpPr>
              <p:cNvPr id="120" name="Group 119"/>
              <p:cNvGrpSpPr/>
              <p:nvPr/>
            </p:nvGrpSpPr>
            <p:grpSpPr>
              <a:xfrm>
                <a:off x="3783191" y="311355"/>
                <a:ext cx="4622446" cy="4622445"/>
                <a:chOff x="381000" y="304800"/>
                <a:chExt cx="2372045" cy="2372045"/>
              </a:xfrm>
            </p:grpSpPr>
            <p:sp>
              <p:nvSpPr>
                <p:cNvPr id="129" name="Freeform 22"/>
                <p:cNvSpPr>
                  <a:spLocks/>
                </p:cNvSpPr>
                <p:nvPr/>
              </p:nvSpPr>
              <p:spPr bwMode="auto">
                <a:xfrm>
                  <a:off x="381000" y="304800"/>
                  <a:ext cx="2372045" cy="2372045"/>
                </a:xfrm>
                <a:custGeom>
                  <a:avLst/>
                  <a:gdLst>
                    <a:gd name="T0" fmla="*/ 4354 w 7900"/>
                    <a:gd name="T1" fmla="*/ 20 h 7901"/>
                    <a:gd name="T2" fmla="*/ 4937 w 7900"/>
                    <a:gd name="T3" fmla="*/ 124 h 7901"/>
                    <a:gd name="T4" fmla="*/ 5488 w 7900"/>
                    <a:gd name="T5" fmla="*/ 310 h 7901"/>
                    <a:gd name="T6" fmla="*/ 5998 w 7900"/>
                    <a:gd name="T7" fmla="*/ 572 h 7901"/>
                    <a:gd name="T8" fmla="*/ 6463 w 7900"/>
                    <a:gd name="T9" fmla="*/ 902 h 7901"/>
                    <a:gd name="T10" fmla="*/ 6874 w 7900"/>
                    <a:gd name="T11" fmla="*/ 1294 h 7901"/>
                    <a:gd name="T12" fmla="*/ 7225 w 7900"/>
                    <a:gd name="T13" fmla="*/ 1742 h 7901"/>
                    <a:gd name="T14" fmla="*/ 7511 w 7900"/>
                    <a:gd name="T15" fmla="*/ 2237 h 7901"/>
                    <a:gd name="T16" fmla="*/ 7722 w 7900"/>
                    <a:gd name="T17" fmla="*/ 2776 h 7901"/>
                    <a:gd name="T18" fmla="*/ 7855 w 7900"/>
                    <a:gd name="T19" fmla="*/ 3349 h 7901"/>
                    <a:gd name="T20" fmla="*/ 7900 w 7900"/>
                    <a:gd name="T21" fmla="*/ 3951 h 7901"/>
                    <a:gd name="T22" fmla="*/ 7855 w 7900"/>
                    <a:gd name="T23" fmla="*/ 4552 h 7901"/>
                    <a:gd name="T24" fmla="*/ 7722 w 7900"/>
                    <a:gd name="T25" fmla="*/ 5125 h 7901"/>
                    <a:gd name="T26" fmla="*/ 7511 w 7900"/>
                    <a:gd name="T27" fmla="*/ 5663 h 7901"/>
                    <a:gd name="T28" fmla="*/ 7225 w 7900"/>
                    <a:gd name="T29" fmla="*/ 6159 h 7901"/>
                    <a:gd name="T30" fmla="*/ 6874 w 7900"/>
                    <a:gd name="T31" fmla="*/ 6607 h 7901"/>
                    <a:gd name="T32" fmla="*/ 6463 w 7900"/>
                    <a:gd name="T33" fmla="*/ 6999 h 7901"/>
                    <a:gd name="T34" fmla="*/ 5998 w 7900"/>
                    <a:gd name="T35" fmla="*/ 7329 h 7901"/>
                    <a:gd name="T36" fmla="*/ 5488 w 7900"/>
                    <a:gd name="T37" fmla="*/ 7590 h 7901"/>
                    <a:gd name="T38" fmla="*/ 4937 w 7900"/>
                    <a:gd name="T39" fmla="*/ 7777 h 7901"/>
                    <a:gd name="T40" fmla="*/ 4354 w 7900"/>
                    <a:gd name="T41" fmla="*/ 7881 h 7901"/>
                    <a:gd name="T42" fmla="*/ 3746 w 7900"/>
                    <a:gd name="T43" fmla="*/ 7896 h 7901"/>
                    <a:gd name="T44" fmla="*/ 3154 w 7900"/>
                    <a:gd name="T45" fmla="*/ 7820 h 7901"/>
                    <a:gd name="T46" fmla="*/ 2592 w 7900"/>
                    <a:gd name="T47" fmla="*/ 7661 h 7901"/>
                    <a:gd name="T48" fmla="*/ 2067 w 7900"/>
                    <a:gd name="T49" fmla="*/ 7424 h 7901"/>
                    <a:gd name="T50" fmla="*/ 1587 w 7900"/>
                    <a:gd name="T51" fmla="*/ 7116 h 7901"/>
                    <a:gd name="T52" fmla="*/ 1157 w 7900"/>
                    <a:gd name="T53" fmla="*/ 6744 h 7901"/>
                    <a:gd name="T54" fmla="*/ 785 w 7900"/>
                    <a:gd name="T55" fmla="*/ 6314 h 7901"/>
                    <a:gd name="T56" fmla="*/ 477 w 7900"/>
                    <a:gd name="T57" fmla="*/ 5833 h 7901"/>
                    <a:gd name="T58" fmla="*/ 240 w 7900"/>
                    <a:gd name="T59" fmla="*/ 5309 h 7901"/>
                    <a:gd name="T60" fmla="*/ 81 w 7900"/>
                    <a:gd name="T61" fmla="*/ 4747 h 7901"/>
                    <a:gd name="T62" fmla="*/ 5 w 7900"/>
                    <a:gd name="T63" fmla="*/ 4153 h 7901"/>
                    <a:gd name="T64" fmla="*/ 20 w 7900"/>
                    <a:gd name="T65" fmla="*/ 3547 h 7901"/>
                    <a:gd name="T66" fmla="*/ 124 w 7900"/>
                    <a:gd name="T67" fmla="*/ 2963 h 7901"/>
                    <a:gd name="T68" fmla="*/ 310 w 7900"/>
                    <a:gd name="T69" fmla="*/ 2413 h 7901"/>
                    <a:gd name="T70" fmla="*/ 572 w 7900"/>
                    <a:gd name="T71" fmla="*/ 1902 h 7901"/>
                    <a:gd name="T72" fmla="*/ 902 w 7900"/>
                    <a:gd name="T73" fmla="*/ 1438 h 7901"/>
                    <a:gd name="T74" fmla="*/ 1294 w 7900"/>
                    <a:gd name="T75" fmla="*/ 1026 h 7901"/>
                    <a:gd name="T76" fmla="*/ 1742 w 7900"/>
                    <a:gd name="T77" fmla="*/ 675 h 7901"/>
                    <a:gd name="T78" fmla="*/ 2237 w 7900"/>
                    <a:gd name="T79" fmla="*/ 390 h 7901"/>
                    <a:gd name="T80" fmla="*/ 2776 w 7900"/>
                    <a:gd name="T81" fmla="*/ 177 h 7901"/>
                    <a:gd name="T82" fmla="*/ 3349 w 7900"/>
                    <a:gd name="T83" fmla="*/ 46 h 7901"/>
                    <a:gd name="T84" fmla="*/ 3950 w 7900"/>
                    <a:gd name="T85" fmla="*/ 0 h 7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00" h="7901">
                      <a:moveTo>
                        <a:pt x="3950" y="0"/>
                      </a:moveTo>
                      <a:lnTo>
                        <a:pt x="4153" y="5"/>
                      </a:lnTo>
                      <a:lnTo>
                        <a:pt x="4354" y="20"/>
                      </a:lnTo>
                      <a:lnTo>
                        <a:pt x="4552" y="46"/>
                      </a:lnTo>
                      <a:lnTo>
                        <a:pt x="4746" y="81"/>
                      </a:lnTo>
                      <a:lnTo>
                        <a:pt x="4937" y="124"/>
                      </a:lnTo>
                      <a:lnTo>
                        <a:pt x="5125" y="177"/>
                      </a:lnTo>
                      <a:lnTo>
                        <a:pt x="5308" y="240"/>
                      </a:lnTo>
                      <a:lnTo>
                        <a:pt x="5488" y="310"/>
                      </a:lnTo>
                      <a:lnTo>
                        <a:pt x="5662" y="390"/>
                      </a:lnTo>
                      <a:lnTo>
                        <a:pt x="5833" y="477"/>
                      </a:lnTo>
                      <a:lnTo>
                        <a:pt x="5998" y="572"/>
                      </a:lnTo>
                      <a:lnTo>
                        <a:pt x="6159" y="675"/>
                      </a:lnTo>
                      <a:lnTo>
                        <a:pt x="6314" y="785"/>
                      </a:lnTo>
                      <a:lnTo>
                        <a:pt x="6463" y="902"/>
                      </a:lnTo>
                      <a:lnTo>
                        <a:pt x="6605" y="1026"/>
                      </a:lnTo>
                      <a:lnTo>
                        <a:pt x="6743" y="1157"/>
                      </a:lnTo>
                      <a:lnTo>
                        <a:pt x="6874" y="1294"/>
                      </a:lnTo>
                      <a:lnTo>
                        <a:pt x="6998" y="1438"/>
                      </a:lnTo>
                      <a:lnTo>
                        <a:pt x="7115" y="1587"/>
                      </a:lnTo>
                      <a:lnTo>
                        <a:pt x="7225" y="1742"/>
                      </a:lnTo>
                      <a:lnTo>
                        <a:pt x="7328" y="1902"/>
                      </a:lnTo>
                      <a:lnTo>
                        <a:pt x="7423" y="2067"/>
                      </a:lnTo>
                      <a:lnTo>
                        <a:pt x="7511" y="2237"/>
                      </a:lnTo>
                      <a:lnTo>
                        <a:pt x="7589" y="2413"/>
                      </a:lnTo>
                      <a:lnTo>
                        <a:pt x="7661" y="2592"/>
                      </a:lnTo>
                      <a:lnTo>
                        <a:pt x="7722" y="2776"/>
                      </a:lnTo>
                      <a:lnTo>
                        <a:pt x="7776" y="2963"/>
                      </a:lnTo>
                      <a:lnTo>
                        <a:pt x="7820" y="3154"/>
                      </a:lnTo>
                      <a:lnTo>
                        <a:pt x="7855" y="3349"/>
                      </a:lnTo>
                      <a:lnTo>
                        <a:pt x="7880" y="3547"/>
                      </a:lnTo>
                      <a:lnTo>
                        <a:pt x="7895" y="3748"/>
                      </a:lnTo>
                      <a:lnTo>
                        <a:pt x="7900" y="3951"/>
                      </a:lnTo>
                      <a:lnTo>
                        <a:pt x="7895" y="4153"/>
                      </a:lnTo>
                      <a:lnTo>
                        <a:pt x="7880" y="4354"/>
                      </a:lnTo>
                      <a:lnTo>
                        <a:pt x="7855" y="4552"/>
                      </a:lnTo>
                      <a:lnTo>
                        <a:pt x="7820" y="4747"/>
                      </a:lnTo>
                      <a:lnTo>
                        <a:pt x="7776" y="4938"/>
                      </a:lnTo>
                      <a:lnTo>
                        <a:pt x="7722" y="5125"/>
                      </a:lnTo>
                      <a:lnTo>
                        <a:pt x="7661" y="5309"/>
                      </a:lnTo>
                      <a:lnTo>
                        <a:pt x="7589" y="5488"/>
                      </a:lnTo>
                      <a:lnTo>
                        <a:pt x="7511" y="5663"/>
                      </a:lnTo>
                      <a:lnTo>
                        <a:pt x="7423" y="5833"/>
                      </a:lnTo>
                      <a:lnTo>
                        <a:pt x="7328" y="5999"/>
                      </a:lnTo>
                      <a:lnTo>
                        <a:pt x="7225" y="6159"/>
                      </a:lnTo>
                      <a:lnTo>
                        <a:pt x="7115" y="6314"/>
                      </a:lnTo>
                      <a:lnTo>
                        <a:pt x="6998" y="6463"/>
                      </a:lnTo>
                      <a:lnTo>
                        <a:pt x="6874" y="6607"/>
                      </a:lnTo>
                      <a:lnTo>
                        <a:pt x="6743" y="6744"/>
                      </a:lnTo>
                      <a:lnTo>
                        <a:pt x="6605" y="6874"/>
                      </a:lnTo>
                      <a:lnTo>
                        <a:pt x="6463" y="6999"/>
                      </a:lnTo>
                      <a:lnTo>
                        <a:pt x="6314" y="7116"/>
                      </a:lnTo>
                      <a:lnTo>
                        <a:pt x="6159" y="7226"/>
                      </a:lnTo>
                      <a:lnTo>
                        <a:pt x="5998" y="7329"/>
                      </a:lnTo>
                      <a:lnTo>
                        <a:pt x="5833" y="7424"/>
                      </a:lnTo>
                      <a:lnTo>
                        <a:pt x="5662" y="7511"/>
                      </a:lnTo>
                      <a:lnTo>
                        <a:pt x="5488" y="7590"/>
                      </a:lnTo>
                      <a:lnTo>
                        <a:pt x="5308" y="7661"/>
                      </a:lnTo>
                      <a:lnTo>
                        <a:pt x="5125" y="7724"/>
                      </a:lnTo>
                      <a:lnTo>
                        <a:pt x="4937" y="7777"/>
                      </a:lnTo>
                      <a:lnTo>
                        <a:pt x="4746" y="7820"/>
                      </a:lnTo>
                      <a:lnTo>
                        <a:pt x="4552" y="7855"/>
                      </a:lnTo>
                      <a:lnTo>
                        <a:pt x="4354" y="7881"/>
                      </a:lnTo>
                      <a:lnTo>
                        <a:pt x="4153" y="7896"/>
                      </a:lnTo>
                      <a:lnTo>
                        <a:pt x="3950" y="7901"/>
                      </a:lnTo>
                      <a:lnTo>
                        <a:pt x="3746" y="7896"/>
                      </a:lnTo>
                      <a:lnTo>
                        <a:pt x="3546" y="7881"/>
                      </a:lnTo>
                      <a:lnTo>
                        <a:pt x="3349" y="7855"/>
                      </a:lnTo>
                      <a:lnTo>
                        <a:pt x="3154" y="7820"/>
                      </a:lnTo>
                      <a:lnTo>
                        <a:pt x="2963" y="7777"/>
                      </a:lnTo>
                      <a:lnTo>
                        <a:pt x="2776" y="7724"/>
                      </a:lnTo>
                      <a:lnTo>
                        <a:pt x="2592" y="7661"/>
                      </a:lnTo>
                      <a:lnTo>
                        <a:pt x="2413" y="7590"/>
                      </a:lnTo>
                      <a:lnTo>
                        <a:pt x="2237" y="7511"/>
                      </a:lnTo>
                      <a:lnTo>
                        <a:pt x="2067" y="7424"/>
                      </a:lnTo>
                      <a:lnTo>
                        <a:pt x="1902" y="7329"/>
                      </a:lnTo>
                      <a:lnTo>
                        <a:pt x="1742" y="7226"/>
                      </a:lnTo>
                      <a:lnTo>
                        <a:pt x="1587" y="7116"/>
                      </a:lnTo>
                      <a:lnTo>
                        <a:pt x="1438" y="6999"/>
                      </a:lnTo>
                      <a:lnTo>
                        <a:pt x="1294" y="6874"/>
                      </a:lnTo>
                      <a:lnTo>
                        <a:pt x="1157" y="6744"/>
                      </a:lnTo>
                      <a:lnTo>
                        <a:pt x="1026" y="6607"/>
                      </a:lnTo>
                      <a:lnTo>
                        <a:pt x="902" y="6463"/>
                      </a:lnTo>
                      <a:lnTo>
                        <a:pt x="785" y="6314"/>
                      </a:lnTo>
                      <a:lnTo>
                        <a:pt x="675" y="6159"/>
                      </a:lnTo>
                      <a:lnTo>
                        <a:pt x="572" y="5999"/>
                      </a:lnTo>
                      <a:lnTo>
                        <a:pt x="477" y="5833"/>
                      </a:lnTo>
                      <a:lnTo>
                        <a:pt x="390" y="5663"/>
                      </a:lnTo>
                      <a:lnTo>
                        <a:pt x="310" y="5488"/>
                      </a:lnTo>
                      <a:lnTo>
                        <a:pt x="240" y="5309"/>
                      </a:lnTo>
                      <a:lnTo>
                        <a:pt x="177" y="5125"/>
                      </a:lnTo>
                      <a:lnTo>
                        <a:pt x="124" y="4938"/>
                      </a:lnTo>
                      <a:lnTo>
                        <a:pt x="81" y="4747"/>
                      </a:lnTo>
                      <a:lnTo>
                        <a:pt x="46" y="4552"/>
                      </a:lnTo>
                      <a:lnTo>
                        <a:pt x="20" y="4354"/>
                      </a:lnTo>
                      <a:lnTo>
                        <a:pt x="5" y="4153"/>
                      </a:lnTo>
                      <a:lnTo>
                        <a:pt x="0" y="3951"/>
                      </a:lnTo>
                      <a:lnTo>
                        <a:pt x="5" y="3748"/>
                      </a:lnTo>
                      <a:lnTo>
                        <a:pt x="20" y="3547"/>
                      </a:lnTo>
                      <a:lnTo>
                        <a:pt x="46" y="3349"/>
                      </a:lnTo>
                      <a:lnTo>
                        <a:pt x="81" y="3154"/>
                      </a:lnTo>
                      <a:lnTo>
                        <a:pt x="124" y="2963"/>
                      </a:lnTo>
                      <a:lnTo>
                        <a:pt x="177" y="2776"/>
                      </a:lnTo>
                      <a:lnTo>
                        <a:pt x="240" y="2592"/>
                      </a:lnTo>
                      <a:lnTo>
                        <a:pt x="310" y="2413"/>
                      </a:lnTo>
                      <a:lnTo>
                        <a:pt x="390" y="2237"/>
                      </a:lnTo>
                      <a:lnTo>
                        <a:pt x="477" y="2067"/>
                      </a:lnTo>
                      <a:lnTo>
                        <a:pt x="572" y="1902"/>
                      </a:lnTo>
                      <a:lnTo>
                        <a:pt x="675" y="1742"/>
                      </a:lnTo>
                      <a:lnTo>
                        <a:pt x="785" y="1587"/>
                      </a:lnTo>
                      <a:lnTo>
                        <a:pt x="902" y="1438"/>
                      </a:lnTo>
                      <a:lnTo>
                        <a:pt x="1026" y="1294"/>
                      </a:lnTo>
                      <a:lnTo>
                        <a:pt x="1157" y="1157"/>
                      </a:lnTo>
                      <a:lnTo>
                        <a:pt x="1294" y="1026"/>
                      </a:lnTo>
                      <a:lnTo>
                        <a:pt x="1438" y="902"/>
                      </a:lnTo>
                      <a:lnTo>
                        <a:pt x="1587" y="785"/>
                      </a:lnTo>
                      <a:lnTo>
                        <a:pt x="1742" y="675"/>
                      </a:lnTo>
                      <a:lnTo>
                        <a:pt x="1902" y="572"/>
                      </a:lnTo>
                      <a:lnTo>
                        <a:pt x="2067" y="477"/>
                      </a:lnTo>
                      <a:lnTo>
                        <a:pt x="2237" y="390"/>
                      </a:lnTo>
                      <a:lnTo>
                        <a:pt x="2413" y="310"/>
                      </a:lnTo>
                      <a:lnTo>
                        <a:pt x="2592" y="240"/>
                      </a:lnTo>
                      <a:lnTo>
                        <a:pt x="2776" y="177"/>
                      </a:lnTo>
                      <a:lnTo>
                        <a:pt x="2963" y="124"/>
                      </a:lnTo>
                      <a:lnTo>
                        <a:pt x="3154" y="81"/>
                      </a:lnTo>
                      <a:lnTo>
                        <a:pt x="3349" y="46"/>
                      </a:lnTo>
                      <a:lnTo>
                        <a:pt x="3546" y="20"/>
                      </a:lnTo>
                      <a:lnTo>
                        <a:pt x="3746" y="5"/>
                      </a:lnTo>
                      <a:lnTo>
                        <a:pt x="3950"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130" name="Freeform 23"/>
                <p:cNvSpPr>
                  <a:spLocks/>
                </p:cNvSpPr>
                <p:nvPr/>
              </p:nvSpPr>
              <p:spPr bwMode="auto">
                <a:xfrm>
                  <a:off x="519118" y="378064"/>
                  <a:ext cx="1026886" cy="1107355"/>
                </a:xfrm>
                <a:custGeom>
                  <a:avLst/>
                  <a:gdLst>
                    <a:gd name="T0" fmla="*/ 0 w 3422"/>
                    <a:gd name="T1" fmla="*/ 2453 h 3688"/>
                    <a:gd name="T2" fmla="*/ 50 w 3422"/>
                    <a:gd name="T3" fmla="*/ 2323 h 3688"/>
                    <a:gd name="T4" fmla="*/ 105 w 3422"/>
                    <a:gd name="T5" fmla="*/ 2193 h 3688"/>
                    <a:gd name="T6" fmla="*/ 164 w 3422"/>
                    <a:gd name="T7" fmla="*/ 2068 h 3688"/>
                    <a:gd name="T8" fmla="*/ 227 w 3422"/>
                    <a:gd name="T9" fmla="*/ 1944 h 3688"/>
                    <a:gd name="T10" fmla="*/ 296 w 3422"/>
                    <a:gd name="T11" fmla="*/ 1823 h 3688"/>
                    <a:gd name="T12" fmla="*/ 369 w 3422"/>
                    <a:gd name="T13" fmla="*/ 1706 h 3688"/>
                    <a:gd name="T14" fmla="*/ 445 w 3422"/>
                    <a:gd name="T15" fmla="*/ 1591 h 3688"/>
                    <a:gd name="T16" fmla="*/ 526 w 3422"/>
                    <a:gd name="T17" fmla="*/ 1478 h 3688"/>
                    <a:gd name="T18" fmla="*/ 612 w 3422"/>
                    <a:gd name="T19" fmla="*/ 1370 h 3688"/>
                    <a:gd name="T20" fmla="*/ 700 w 3422"/>
                    <a:gd name="T21" fmla="*/ 1265 h 3688"/>
                    <a:gd name="T22" fmla="*/ 793 w 3422"/>
                    <a:gd name="T23" fmla="*/ 1163 h 3688"/>
                    <a:gd name="T24" fmla="*/ 889 w 3422"/>
                    <a:gd name="T25" fmla="*/ 1064 h 3688"/>
                    <a:gd name="T26" fmla="*/ 989 w 3422"/>
                    <a:gd name="T27" fmla="*/ 969 h 3688"/>
                    <a:gd name="T28" fmla="*/ 1092 w 3422"/>
                    <a:gd name="T29" fmla="*/ 879 h 3688"/>
                    <a:gd name="T30" fmla="*/ 1199 w 3422"/>
                    <a:gd name="T31" fmla="*/ 791 h 3688"/>
                    <a:gd name="T32" fmla="*/ 1309 w 3422"/>
                    <a:gd name="T33" fmla="*/ 708 h 3688"/>
                    <a:gd name="T34" fmla="*/ 1422 w 3422"/>
                    <a:gd name="T35" fmla="*/ 629 h 3688"/>
                    <a:gd name="T36" fmla="*/ 1539 w 3422"/>
                    <a:gd name="T37" fmla="*/ 553 h 3688"/>
                    <a:gd name="T38" fmla="*/ 1657 w 3422"/>
                    <a:gd name="T39" fmla="*/ 483 h 3688"/>
                    <a:gd name="T40" fmla="*/ 1779 w 3422"/>
                    <a:gd name="T41" fmla="*/ 417 h 3688"/>
                    <a:gd name="T42" fmla="*/ 1904 w 3422"/>
                    <a:gd name="T43" fmla="*/ 355 h 3688"/>
                    <a:gd name="T44" fmla="*/ 2031 w 3422"/>
                    <a:gd name="T45" fmla="*/ 297 h 3688"/>
                    <a:gd name="T46" fmla="*/ 2161 w 3422"/>
                    <a:gd name="T47" fmla="*/ 244 h 3688"/>
                    <a:gd name="T48" fmla="*/ 2292 w 3422"/>
                    <a:gd name="T49" fmla="*/ 197 h 3688"/>
                    <a:gd name="T50" fmla="*/ 2427 w 3422"/>
                    <a:gd name="T51" fmla="*/ 154 h 3688"/>
                    <a:gd name="T52" fmla="*/ 2563 w 3422"/>
                    <a:gd name="T53" fmla="*/ 116 h 3688"/>
                    <a:gd name="T54" fmla="*/ 2702 w 3422"/>
                    <a:gd name="T55" fmla="*/ 82 h 3688"/>
                    <a:gd name="T56" fmla="*/ 2843 w 3422"/>
                    <a:gd name="T57" fmla="*/ 55 h 3688"/>
                    <a:gd name="T58" fmla="*/ 2984 w 3422"/>
                    <a:gd name="T59" fmla="*/ 33 h 3688"/>
                    <a:gd name="T60" fmla="*/ 3128 w 3422"/>
                    <a:gd name="T61" fmla="*/ 16 h 3688"/>
                    <a:gd name="T62" fmla="*/ 3274 w 3422"/>
                    <a:gd name="T63" fmla="*/ 5 h 3688"/>
                    <a:gd name="T64" fmla="*/ 3422 w 3422"/>
                    <a:gd name="T65" fmla="*/ 0 h 3688"/>
                    <a:gd name="T66" fmla="*/ 3422 w 3422"/>
                    <a:gd name="T67" fmla="*/ 3688 h 3688"/>
                    <a:gd name="T68" fmla="*/ 0 w 3422"/>
                    <a:gd name="T69" fmla="*/ 2453 h 3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22" h="3688">
                      <a:moveTo>
                        <a:pt x="0" y="2453"/>
                      </a:moveTo>
                      <a:lnTo>
                        <a:pt x="50" y="2323"/>
                      </a:lnTo>
                      <a:lnTo>
                        <a:pt x="105" y="2193"/>
                      </a:lnTo>
                      <a:lnTo>
                        <a:pt x="164" y="2068"/>
                      </a:lnTo>
                      <a:lnTo>
                        <a:pt x="227" y="1944"/>
                      </a:lnTo>
                      <a:lnTo>
                        <a:pt x="296" y="1823"/>
                      </a:lnTo>
                      <a:lnTo>
                        <a:pt x="369" y="1706"/>
                      </a:lnTo>
                      <a:lnTo>
                        <a:pt x="445" y="1591"/>
                      </a:lnTo>
                      <a:lnTo>
                        <a:pt x="526" y="1478"/>
                      </a:lnTo>
                      <a:lnTo>
                        <a:pt x="612" y="1370"/>
                      </a:lnTo>
                      <a:lnTo>
                        <a:pt x="700" y="1265"/>
                      </a:lnTo>
                      <a:lnTo>
                        <a:pt x="793" y="1163"/>
                      </a:lnTo>
                      <a:lnTo>
                        <a:pt x="889" y="1064"/>
                      </a:lnTo>
                      <a:lnTo>
                        <a:pt x="989" y="969"/>
                      </a:lnTo>
                      <a:lnTo>
                        <a:pt x="1092" y="879"/>
                      </a:lnTo>
                      <a:lnTo>
                        <a:pt x="1199" y="791"/>
                      </a:lnTo>
                      <a:lnTo>
                        <a:pt x="1309" y="708"/>
                      </a:lnTo>
                      <a:lnTo>
                        <a:pt x="1422" y="629"/>
                      </a:lnTo>
                      <a:lnTo>
                        <a:pt x="1539" y="553"/>
                      </a:lnTo>
                      <a:lnTo>
                        <a:pt x="1657" y="483"/>
                      </a:lnTo>
                      <a:lnTo>
                        <a:pt x="1779" y="417"/>
                      </a:lnTo>
                      <a:lnTo>
                        <a:pt x="1904" y="355"/>
                      </a:lnTo>
                      <a:lnTo>
                        <a:pt x="2031" y="297"/>
                      </a:lnTo>
                      <a:lnTo>
                        <a:pt x="2161" y="244"/>
                      </a:lnTo>
                      <a:lnTo>
                        <a:pt x="2292" y="197"/>
                      </a:lnTo>
                      <a:lnTo>
                        <a:pt x="2427" y="154"/>
                      </a:lnTo>
                      <a:lnTo>
                        <a:pt x="2563" y="116"/>
                      </a:lnTo>
                      <a:lnTo>
                        <a:pt x="2702" y="82"/>
                      </a:lnTo>
                      <a:lnTo>
                        <a:pt x="2843" y="55"/>
                      </a:lnTo>
                      <a:lnTo>
                        <a:pt x="2984" y="33"/>
                      </a:lnTo>
                      <a:lnTo>
                        <a:pt x="3128" y="16"/>
                      </a:lnTo>
                      <a:lnTo>
                        <a:pt x="3274" y="5"/>
                      </a:lnTo>
                      <a:lnTo>
                        <a:pt x="3422" y="0"/>
                      </a:lnTo>
                      <a:lnTo>
                        <a:pt x="3422" y="3688"/>
                      </a:lnTo>
                      <a:lnTo>
                        <a:pt x="0" y="2453"/>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131" name="Freeform 24"/>
                <p:cNvSpPr>
                  <a:spLocks/>
                </p:cNvSpPr>
                <p:nvPr/>
              </p:nvSpPr>
              <p:spPr bwMode="auto">
                <a:xfrm>
                  <a:off x="453062" y="1153933"/>
                  <a:ext cx="1055711" cy="1175814"/>
                </a:xfrm>
                <a:custGeom>
                  <a:avLst/>
                  <a:gdLst>
                    <a:gd name="T0" fmla="*/ 1268 w 3516"/>
                    <a:gd name="T1" fmla="*/ 3916 h 3916"/>
                    <a:gd name="T2" fmla="*/ 1197 w 3516"/>
                    <a:gd name="T3" fmla="*/ 3851 h 3916"/>
                    <a:gd name="T4" fmla="*/ 1126 w 3516"/>
                    <a:gd name="T5" fmla="*/ 3785 h 3916"/>
                    <a:gd name="T6" fmla="*/ 1057 w 3516"/>
                    <a:gd name="T7" fmla="*/ 3717 h 3916"/>
                    <a:gd name="T8" fmla="*/ 991 w 3516"/>
                    <a:gd name="T9" fmla="*/ 3646 h 3916"/>
                    <a:gd name="T10" fmla="*/ 926 w 3516"/>
                    <a:gd name="T11" fmla="*/ 3575 h 3916"/>
                    <a:gd name="T12" fmla="*/ 862 w 3516"/>
                    <a:gd name="T13" fmla="*/ 3502 h 3916"/>
                    <a:gd name="T14" fmla="*/ 801 w 3516"/>
                    <a:gd name="T15" fmla="*/ 3426 h 3916"/>
                    <a:gd name="T16" fmla="*/ 742 w 3516"/>
                    <a:gd name="T17" fmla="*/ 3350 h 3916"/>
                    <a:gd name="T18" fmla="*/ 685 w 3516"/>
                    <a:gd name="T19" fmla="*/ 3271 h 3916"/>
                    <a:gd name="T20" fmla="*/ 630 w 3516"/>
                    <a:gd name="T21" fmla="*/ 3192 h 3916"/>
                    <a:gd name="T22" fmla="*/ 576 w 3516"/>
                    <a:gd name="T23" fmla="*/ 3110 h 3916"/>
                    <a:gd name="T24" fmla="*/ 525 w 3516"/>
                    <a:gd name="T25" fmla="*/ 3027 h 3916"/>
                    <a:gd name="T26" fmla="*/ 476 w 3516"/>
                    <a:gd name="T27" fmla="*/ 2943 h 3916"/>
                    <a:gd name="T28" fmla="*/ 429 w 3516"/>
                    <a:gd name="T29" fmla="*/ 2857 h 3916"/>
                    <a:gd name="T30" fmla="*/ 385 w 3516"/>
                    <a:gd name="T31" fmla="*/ 2770 h 3916"/>
                    <a:gd name="T32" fmla="*/ 342 w 3516"/>
                    <a:gd name="T33" fmla="*/ 2682 h 3916"/>
                    <a:gd name="T34" fmla="*/ 303 w 3516"/>
                    <a:gd name="T35" fmla="*/ 2593 h 3916"/>
                    <a:gd name="T36" fmla="*/ 265 w 3516"/>
                    <a:gd name="T37" fmla="*/ 2502 h 3916"/>
                    <a:gd name="T38" fmla="*/ 229 w 3516"/>
                    <a:gd name="T39" fmla="*/ 2409 h 3916"/>
                    <a:gd name="T40" fmla="*/ 195 w 3516"/>
                    <a:gd name="T41" fmla="*/ 2317 h 3916"/>
                    <a:gd name="T42" fmla="*/ 165 w 3516"/>
                    <a:gd name="T43" fmla="*/ 2223 h 3916"/>
                    <a:gd name="T44" fmla="*/ 137 w 3516"/>
                    <a:gd name="T45" fmla="*/ 2127 h 3916"/>
                    <a:gd name="T46" fmla="*/ 112 w 3516"/>
                    <a:gd name="T47" fmla="*/ 2031 h 3916"/>
                    <a:gd name="T48" fmla="*/ 88 w 3516"/>
                    <a:gd name="T49" fmla="*/ 1933 h 3916"/>
                    <a:gd name="T50" fmla="*/ 68 w 3516"/>
                    <a:gd name="T51" fmla="*/ 1835 h 3916"/>
                    <a:gd name="T52" fmla="*/ 50 w 3516"/>
                    <a:gd name="T53" fmla="*/ 1735 h 3916"/>
                    <a:gd name="T54" fmla="*/ 34 w 3516"/>
                    <a:gd name="T55" fmla="*/ 1635 h 3916"/>
                    <a:gd name="T56" fmla="*/ 22 w 3516"/>
                    <a:gd name="T57" fmla="*/ 1534 h 3916"/>
                    <a:gd name="T58" fmla="*/ 12 w 3516"/>
                    <a:gd name="T59" fmla="*/ 1433 h 3916"/>
                    <a:gd name="T60" fmla="*/ 5 w 3516"/>
                    <a:gd name="T61" fmla="*/ 1330 h 3916"/>
                    <a:gd name="T62" fmla="*/ 1 w 3516"/>
                    <a:gd name="T63" fmla="*/ 1227 h 3916"/>
                    <a:gd name="T64" fmla="*/ 0 w 3516"/>
                    <a:gd name="T65" fmla="*/ 1123 h 3916"/>
                    <a:gd name="T66" fmla="*/ 0 w 3516"/>
                    <a:gd name="T67" fmla="*/ 1049 h 3916"/>
                    <a:gd name="T68" fmla="*/ 2 w 3516"/>
                    <a:gd name="T69" fmla="*/ 977 h 3916"/>
                    <a:gd name="T70" fmla="*/ 6 w 3516"/>
                    <a:gd name="T71" fmla="*/ 904 h 3916"/>
                    <a:gd name="T72" fmla="*/ 11 w 3516"/>
                    <a:gd name="T73" fmla="*/ 832 h 3916"/>
                    <a:gd name="T74" fmla="*/ 17 w 3516"/>
                    <a:gd name="T75" fmla="*/ 759 h 3916"/>
                    <a:gd name="T76" fmla="*/ 24 w 3516"/>
                    <a:gd name="T77" fmla="*/ 689 h 3916"/>
                    <a:gd name="T78" fmla="*/ 33 w 3516"/>
                    <a:gd name="T79" fmla="*/ 618 h 3916"/>
                    <a:gd name="T80" fmla="*/ 44 w 3516"/>
                    <a:gd name="T81" fmla="*/ 547 h 3916"/>
                    <a:gd name="T82" fmla="*/ 56 w 3516"/>
                    <a:gd name="T83" fmla="*/ 477 h 3916"/>
                    <a:gd name="T84" fmla="*/ 68 w 3516"/>
                    <a:gd name="T85" fmla="*/ 408 h 3916"/>
                    <a:gd name="T86" fmla="*/ 82 w 3516"/>
                    <a:gd name="T87" fmla="*/ 338 h 3916"/>
                    <a:gd name="T88" fmla="*/ 98 w 3516"/>
                    <a:gd name="T89" fmla="*/ 270 h 3916"/>
                    <a:gd name="T90" fmla="*/ 115 w 3516"/>
                    <a:gd name="T91" fmla="*/ 202 h 3916"/>
                    <a:gd name="T92" fmla="*/ 132 w 3516"/>
                    <a:gd name="T93" fmla="*/ 133 h 3916"/>
                    <a:gd name="T94" fmla="*/ 152 w 3516"/>
                    <a:gd name="T95" fmla="*/ 66 h 3916"/>
                    <a:gd name="T96" fmla="*/ 172 w 3516"/>
                    <a:gd name="T97" fmla="*/ 0 h 3916"/>
                    <a:gd name="T98" fmla="*/ 3516 w 3516"/>
                    <a:gd name="T99" fmla="*/ 1206 h 3916"/>
                    <a:gd name="T100" fmla="*/ 1268 w 3516"/>
                    <a:gd name="T101" fmla="*/ 3916 h 3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16" h="3916">
                      <a:moveTo>
                        <a:pt x="1268" y="3916"/>
                      </a:moveTo>
                      <a:lnTo>
                        <a:pt x="1197" y="3851"/>
                      </a:lnTo>
                      <a:lnTo>
                        <a:pt x="1126" y="3785"/>
                      </a:lnTo>
                      <a:lnTo>
                        <a:pt x="1057" y="3717"/>
                      </a:lnTo>
                      <a:lnTo>
                        <a:pt x="991" y="3646"/>
                      </a:lnTo>
                      <a:lnTo>
                        <a:pt x="926" y="3575"/>
                      </a:lnTo>
                      <a:lnTo>
                        <a:pt x="862" y="3502"/>
                      </a:lnTo>
                      <a:lnTo>
                        <a:pt x="801" y="3426"/>
                      </a:lnTo>
                      <a:lnTo>
                        <a:pt x="742" y="3350"/>
                      </a:lnTo>
                      <a:lnTo>
                        <a:pt x="685" y="3271"/>
                      </a:lnTo>
                      <a:lnTo>
                        <a:pt x="630" y="3192"/>
                      </a:lnTo>
                      <a:lnTo>
                        <a:pt x="576" y="3110"/>
                      </a:lnTo>
                      <a:lnTo>
                        <a:pt x="525" y="3027"/>
                      </a:lnTo>
                      <a:lnTo>
                        <a:pt x="476" y="2943"/>
                      </a:lnTo>
                      <a:lnTo>
                        <a:pt x="429" y="2857"/>
                      </a:lnTo>
                      <a:lnTo>
                        <a:pt x="385" y="2770"/>
                      </a:lnTo>
                      <a:lnTo>
                        <a:pt x="342" y="2682"/>
                      </a:lnTo>
                      <a:lnTo>
                        <a:pt x="303" y="2593"/>
                      </a:lnTo>
                      <a:lnTo>
                        <a:pt x="265" y="2502"/>
                      </a:lnTo>
                      <a:lnTo>
                        <a:pt x="229" y="2409"/>
                      </a:lnTo>
                      <a:lnTo>
                        <a:pt x="195" y="2317"/>
                      </a:lnTo>
                      <a:lnTo>
                        <a:pt x="165" y="2223"/>
                      </a:lnTo>
                      <a:lnTo>
                        <a:pt x="137" y="2127"/>
                      </a:lnTo>
                      <a:lnTo>
                        <a:pt x="112" y="2031"/>
                      </a:lnTo>
                      <a:lnTo>
                        <a:pt x="88" y="1933"/>
                      </a:lnTo>
                      <a:lnTo>
                        <a:pt x="68" y="1835"/>
                      </a:lnTo>
                      <a:lnTo>
                        <a:pt x="50" y="1735"/>
                      </a:lnTo>
                      <a:lnTo>
                        <a:pt x="34" y="1635"/>
                      </a:lnTo>
                      <a:lnTo>
                        <a:pt x="22" y="1534"/>
                      </a:lnTo>
                      <a:lnTo>
                        <a:pt x="12" y="1433"/>
                      </a:lnTo>
                      <a:lnTo>
                        <a:pt x="5" y="1330"/>
                      </a:lnTo>
                      <a:lnTo>
                        <a:pt x="1" y="1227"/>
                      </a:lnTo>
                      <a:lnTo>
                        <a:pt x="0" y="1123"/>
                      </a:lnTo>
                      <a:lnTo>
                        <a:pt x="0" y="1049"/>
                      </a:lnTo>
                      <a:lnTo>
                        <a:pt x="2" y="977"/>
                      </a:lnTo>
                      <a:lnTo>
                        <a:pt x="6" y="904"/>
                      </a:lnTo>
                      <a:lnTo>
                        <a:pt x="11" y="832"/>
                      </a:lnTo>
                      <a:lnTo>
                        <a:pt x="17" y="759"/>
                      </a:lnTo>
                      <a:lnTo>
                        <a:pt x="24" y="689"/>
                      </a:lnTo>
                      <a:lnTo>
                        <a:pt x="33" y="618"/>
                      </a:lnTo>
                      <a:lnTo>
                        <a:pt x="44" y="547"/>
                      </a:lnTo>
                      <a:lnTo>
                        <a:pt x="56" y="477"/>
                      </a:lnTo>
                      <a:lnTo>
                        <a:pt x="68" y="408"/>
                      </a:lnTo>
                      <a:lnTo>
                        <a:pt x="82" y="338"/>
                      </a:lnTo>
                      <a:lnTo>
                        <a:pt x="98" y="270"/>
                      </a:lnTo>
                      <a:lnTo>
                        <a:pt x="115" y="202"/>
                      </a:lnTo>
                      <a:lnTo>
                        <a:pt x="132" y="133"/>
                      </a:lnTo>
                      <a:lnTo>
                        <a:pt x="152" y="66"/>
                      </a:lnTo>
                      <a:lnTo>
                        <a:pt x="172" y="0"/>
                      </a:lnTo>
                      <a:lnTo>
                        <a:pt x="3516" y="1206"/>
                      </a:lnTo>
                      <a:lnTo>
                        <a:pt x="1268" y="3916"/>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132" name="Freeform 25"/>
                <p:cNvSpPr>
                  <a:spLocks/>
                </p:cNvSpPr>
                <p:nvPr/>
              </p:nvSpPr>
              <p:spPr bwMode="auto">
                <a:xfrm>
                  <a:off x="866217" y="1526254"/>
                  <a:ext cx="1388397" cy="1078530"/>
                </a:xfrm>
                <a:custGeom>
                  <a:avLst/>
                  <a:gdLst>
                    <a:gd name="T0" fmla="*/ 4563 w 4623"/>
                    <a:gd name="T1" fmla="*/ 2845 h 3590"/>
                    <a:gd name="T2" fmla="*/ 4442 w 4623"/>
                    <a:gd name="T3" fmla="*/ 2934 h 3590"/>
                    <a:gd name="T4" fmla="*/ 4315 w 4623"/>
                    <a:gd name="T5" fmla="*/ 3016 h 3590"/>
                    <a:gd name="T6" fmla="*/ 4187 w 4623"/>
                    <a:gd name="T7" fmla="*/ 3095 h 3590"/>
                    <a:gd name="T8" fmla="*/ 4054 w 4623"/>
                    <a:gd name="T9" fmla="*/ 3168 h 3590"/>
                    <a:gd name="T10" fmla="*/ 3918 w 4623"/>
                    <a:gd name="T11" fmla="*/ 3235 h 3590"/>
                    <a:gd name="T12" fmla="*/ 3779 w 4623"/>
                    <a:gd name="T13" fmla="*/ 3298 h 3590"/>
                    <a:gd name="T14" fmla="*/ 3637 w 4623"/>
                    <a:gd name="T15" fmla="*/ 3355 h 3590"/>
                    <a:gd name="T16" fmla="*/ 3493 w 4623"/>
                    <a:gd name="T17" fmla="*/ 3406 h 3590"/>
                    <a:gd name="T18" fmla="*/ 3346 w 4623"/>
                    <a:gd name="T19" fmla="*/ 3451 h 3590"/>
                    <a:gd name="T20" fmla="*/ 3196 w 4623"/>
                    <a:gd name="T21" fmla="*/ 3489 h 3590"/>
                    <a:gd name="T22" fmla="*/ 3044 w 4623"/>
                    <a:gd name="T23" fmla="*/ 3522 h 3590"/>
                    <a:gd name="T24" fmla="*/ 2889 w 4623"/>
                    <a:gd name="T25" fmla="*/ 3549 h 3590"/>
                    <a:gd name="T26" fmla="*/ 2733 w 4623"/>
                    <a:gd name="T27" fmla="*/ 3569 h 3590"/>
                    <a:gd name="T28" fmla="*/ 2574 w 4623"/>
                    <a:gd name="T29" fmla="*/ 3583 h 3590"/>
                    <a:gd name="T30" fmla="*/ 2414 w 4623"/>
                    <a:gd name="T31" fmla="*/ 3589 h 3590"/>
                    <a:gd name="T32" fmla="*/ 2251 w 4623"/>
                    <a:gd name="T33" fmla="*/ 3589 h 3590"/>
                    <a:gd name="T34" fmla="*/ 2086 w 4623"/>
                    <a:gd name="T35" fmla="*/ 3582 h 3590"/>
                    <a:gd name="T36" fmla="*/ 1924 w 4623"/>
                    <a:gd name="T37" fmla="*/ 3568 h 3590"/>
                    <a:gd name="T38" fmla="*/ 1764 w 4623"/>
                    <a:gd name="T39" fmla="*/ 3548 h 3590"/>
                    <a:gd name="T40" fmla="*/ 1606 w 4623"/>
                    <a:gd name="T41" fmla="*/ 3519 h 3590"/>
                    <a:gd name="T42" fmla="*/ 1451 w 4623"/>
                    <a:gd name="T43" fmla="*/ 3485 h 3590"/>
                    <a:gd name="T44" fmla="*/ 1298 w 4623"/>
                    <a:gd name="T45" fmla="*/ 3445 h 3590"/>
                    <a:gd name="T46" fmla="*/ 1148 w 4623"/>
                    <a:gd name="T47" fmla="*/ 3397 h 3590"/>
                    <a:gd name="T48" fmla="*/ 1001 w 4623"/>
                    <a:gd name="T49" fmla="*/ 3344 h 3590"/>
                    <a:gd name="T50" fmla="*/ 856 w 4623"/>
                    <a:gd name="T51" fmla="*/ 3284 h 3590"/>
                    <a:gd name="T52" fmla="*/ 715 w 4623"/>
                    <a:gd name="T53" fmla="*/ 3219 h 3590"/>
                    <a:gd name="T54" fmla="*/ 576 w 4623"/>
                    <a:gd name="T55" fmla="*/ 3149 h 3590"/>
                    <a:gd name="T56" fmla="*/ 442 w 4623"/>
                    <a:gd name="T57" fmla="*/ 3072 h 3590"/>
                    <a:gd name="T58" fmla="*/ 311 w 4623"/>
                    <a:gd name="T59" fmla="*/ 2991 h 3590"/>
                    <a:gd name="T60" fmla="*/ 184 w 4623"/>
                    <a:gd name="T61" fmla="*/ 2904 h 3590"/>
                    <a:gd name="T62" fmla="*/ 60 w 4623"/>
                    <a:gd name="T63" fmla="*/ 2812 h 3590"/>
                    <a:gd name="T64" fmla="*/ 2293 w 4623"/>
                    <a:gd name="T65" fmla="*/ 0 h 3590"/>
                    <a:gd name="T66" fmla="*/ 4623 w 4623"/>
                    <a:gd name="T67" fmla="*/ 2799 h 3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623" h="3590">
                      <a:moveTo>
                        <a:pt x="4623" y="2799"/>
                      </a:moveTo>
                      <a:lnTo>
                        <a:pt x="4563" y="2845"/>
                      </a:lnTo>
                      <a:lnTo>
                        <a:pt x="4503" y="2890"/>
                      </a:lnTo>
                      <a:lnTo>
                        <a:pt x="4442" y="2934"/>
                      </a:lnTo>
                      <a:lnTo>
                        <a:pt x="4379" y="2975"/>
                      </a:lnTo>
                      <a:lnTo>
                        <a:pt x="4315" y="3016"/>
                      </a:lnTo>
                      <a:lnTo>
                        <a:pt x="4251" y="3056"/>
                      </a:lnTo>
                      <a:lnTo>
                        <a:pt x="4187" y="3095"/>
                      </a:lnTo>
                      <a:lnTo>
                        <a:pt x="4121" y="3131"/>
                      </a:lnTo>
                      <a:lnTo>
                        <a:pt x="4054" y="3168"/>
                      </a:lnTo>
                      <a:lnTo>
                        <a:pt x="3986" y="3202"/>
                      </a:lnTo>
                      <a:lnTo>
                        <a:pt x="3918" y="3235"/>
                      </a:lnTo>
                      <a:lnTo>
                        <a:pt x="3849" y="3267"/>
                      </a:lnTo>
                      <a:lnTo>
                        <a:pt x="3779" y="3298"/>
                      </a:lnTo>
                      <a:lnTo>
                        <a:pt x="3709" y="3327"/>
                      </a:lnTo>
                      <a:lnTo>
                        <a:pt x="3637" y="3355"/>
                      </a:lnTo>
                      <a:lnTo>
                        <a:pt x="3566" y="3380"/>
                      </a:lnTo>
                      <a:lnTo>
                        <a:pt x="3493" y="3406"/>
                      </a:lnTo>
                      <a:lnTo>
                        <a:pt x="3420" y="3428"/>
                      </a:lnTo>
                      <a:lnTo>
                        <a:pt x="3346" y="3451"/>
                      </a:lnTo>
                      <a:lnTo>
                        <a:pt x="3271" y="3471"/>
                      </a:lnTo>
                      <a:lnTo>
                        <a:pt x="3196" y="3489"/>
                      </a:lnTo>
                      <a:lnTo>
                        <a:pt x="3120" y="3507"/>
                      </a:lnTo>
                      <a:lnTo>
                        <a:pt x="3044" y="3522"/>
                      </a:lnTo>
                      <a:lnTo>
                        <a:pt x="2966" y="3536"/>
                      </a:lnTo>
                      <a:lnTo>
                        <a:pt x="2889" y="3549"/>
                      </a:lnTo>
                      <a:lnTo>
                        <a:pt x="2811" y="3560"/>
                      </a:lnTo>
                      <a:lnTo>
                        <a:pt x="2733" y="3569"/>
                      </a:lnTo>
                      <a:lnTo>
                        <a:pt x="2653" y="3577"/>
                      </a:lnTo>
                      <a:lnTo>
                        <a:pt x="2574" y="3583"/>
                      </a:lnTo>
                      <a:lnTo>
                        <a:pt x="2494" y="3587"/>
                      </a:lnTo>
                      <a:lnTo>
                        <a:pt x="2414" y="3589"/>
                      </a:lnTo>
                      <a:lnTo>
                        <a:pt x="2333" y="3590"/>
                      </a:lnTo>
                      <a:lnTo>
                        <a:pt x="2251" y="3589"/>
                      </a:lnTo>
                      <a:lnTo>
                        <a:pt x="2168" y="3587"/>
                      </a:lnTo>
                      <a:lnTo>
                        <a:pt x="2086" y="3582"/>
                      </a:lnTo>
                      <a:lnTo>
                        <a:pt x="2005" y="3576"/>
                      </a:lnTo>
                      <a:lnTo>
                        <a:pt x="1924" y="3568"/>
                      </a:lnTo>
                      <a:lnTo>
                        <a:pt x="1844" y="3559"/>
                      </a:lnTo>
                      <a:lnTo>
                        <a:pt x="1764" y="3548"/>
                      </a:lnTo>
                      <a:lnTo>
                        <a:pt x="1685" y="3534"/>
                      </a:lnTo>
                      <a:lnTo>
                        <a:pt x="1606" y="3519"/>
                      </a:lnTo>
                      <a:lnTo>
                        <a:pt x="1529" y="3503"/>
                      </a:lnTo>
                      <a:lnTo>
                        <a:pt x="1451" y="3485"/>
                      </a:lnTo>
                      <a:lnTo>
                        <a:pt x="1375" y="3465"/>
                      </a:lnTo>
                      <a:lnTo>
                        <a:pt x="1298" y="3445"/>
                      </a:lnTo>
                      <a:lnTo>
                        <a:pt x="1223" y="3421"/>
                      </a:lnTo>
                      <a:lnTo>
                        <a:pt x="1148" y="3397"/>
                      </a:lnTo>
                      <a:lnTo>
                        <a:pt x="1074" y="3371"/>
                      </a:lnTo>
                      <a:lnTo>
                        <a:pt x="1001" y="3344"/>
                      </a:lnTo>
                      <a:lnTo>
                        <a:pt x="928" y="3315"/>
                      </a:lnTo>
                      <a:lnTo>
                        <a:pt x="856" y="3284"/>
                      </a:lnTo>
                      <a:lnTo>
                        <a:pt x="785" y="3253"/>
                      </a:lnTo>
                      <a:lnTo>
                        <a:pt x="715" y="3219"/>
                      </a:lnTo>
                      <a:lnTo>
                        <a:pt x="646" y="3184"/>
                      </a:lnTo>
                      <a:lnTo>
                        <a:pt x="576" y="3149"/>
                      </a:lnTo>
                      <a:lnTo>
                        <a:pt x="509" y="3111"/>
                      </a:lnTo>
                      <a:lnTo>
                        <a:pt x="442" y="3072"/>
                      </a:lnTo>
                      <a:lnTo>
                        <a:pt x="376" y="3033"/>
                      </a:lnTo>
                      <a:lnTo>
                        <a:pt x="311" y="2991"/>
                      </a:lnTo>
                      <a:lnTo>
                        <a:pt x="247" y="2948"/>
                      </a:lnTo>
                      <a:lnTo>
                        <a:pt x="184" y="2904"/>
                      </a:lnTo>
                      <a:lnTo>
                        <a:pt x="122" y="2859"/>
                      </a:lnTo>
                      <a:lnTo>
                        <a:pt x="60" y="2812"/>
                      </a:lnTo>
                      <a:lnTo>
                        <a:pt x="0" y="2764"/>
                      </a:lnTo>
                      <a:lnTo>
                        <a:pt x="2293" y="0"/>
                      </a:lnTo>
                      <a:lnTo>
                        <a:pt x="2304" y="3"/>
                      </a:lnTo>
                      <a:lnTo>
                        <a:pt x="4623" y="2799"/>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133" name="Freeform 26"/>
                <p:cNvSpPr>
                  <a:spLocks/>
                </p:cNvSpPr>
                <p:nvPr/>
              </p:nvSpPr>
              <p:spPr bwMode="auto">
                <a:xfrm>
                  <a:off x="1602453" y="1146726"/>
                  <a:ext cx="1078530" cy="1193829"/>
                </a:xfrm>
                <a:custGeom>
                  <a:avLst/>
                  <a:gdLst>
                    <a:gd name="T0" fmla="*/ 3408 w 3589"/>
                    <a:gd name="T1" fmla="*/ 0 h 3976"/>
                    <a:gd name="T2" fmla="*/ 3430 w 3589"/>
                    <a:gd name="T3" fmla="*/ 69 h 3976"/>
                    <a:gd name="T4" fmla="*/ 3449 w 3589"/>
                    <a:gd name="T5" fmla="*/ 137 h 3976"/>
                    <a:gd name="T6" fmla="*/ 3468 w 3589"/>
                    <a:gd name="T7" fmla="*/ 206 h 3976"/>
                    <a:gd name="T8" fmla="*/ 3486 w 3589"/>
                    <a:gd name="T9" fmla="*/ 276 h 3976"/>
                    <a:gd name="T10" fmla="*/ 3502 w 3589"/>
                    <a:gd name="T11" fmla="*/ 346 h 3976"/>
                    <a:gd name="T12" fmla="*/ 3516 w 3589"/>
                    <a:gd name="T13" fmla="*/ 416 h 3976"/>
                    <a:gd name="T14" fmla="*/ 3531 w 3589"/>
                    <a:gd name="T15" fmla="*/ 488 h 3976"/>
                    <a:gd name="T16" fmla="*/ 3542 w 3589"/>
                    <a:gd name="T17" fmla="*/ 559 h 3976"/>
                    <a:gd name="T18" fmla="*/ 3553 w 3589"/>
                    <a:gd name="T19" fmla="*/ 631 h 3976"/>
                    <a:gd name="T20" fmla="*/ 3562 w 3589"/>
                    <a:gd name="T21" fmla="*/ 703 h 3976"/>
                    <a:gd name="T22" fmla="*/ 3570 w 3589"/>
                    <a:gd name="T23" fmla="*/ 776 h 3976"/>
                    <a:gd name="T24" fmla="*/ 3577 w 3589"/>
                    <a:gd name="T25" fmla="*/ 850 h 3976"/>
                    <a:gd name="T26" fmla="*/ 3582 w 3589"/>
                    <a:gd name="T27" fmla="*/ 923 h 3976"/>
                    <a:gd name="T28" fmla="*/ 3586 w 3589"/>
                    <a:gd name="T29" fmla="*/ 998 h 3976"/>
                    <a:gd name="T30" fmla="*/ 3588 w 3589"/>
                    <a:gd name="T31" fmla="*/ 1072 h 3976"/>
                    <a:gd name="T32" fmla="*/ 3589 w 3589"/>
                    <a:gd name="T33" fmla="*/ 1147 h 3976"/>
                    <a:gd name="T34" fmla="*/ 3587 w 3589"/>
                    <a:gd name="T35" fmla="*/ 1253 h 3976"/>
                    <a:gd name="T36" fmla="*/ 3583 w 3589"/>
                    <a:gd name="T37" fmla="*/ 1358 h 3976"/>
                    <a:gd name="T38" fmla="*/ 3576 w 3589"/>
                    <a:gd name="T39" fmla="*/ 1462 h 3976"/>
                    <a:gd name="T40" fmla="*/ 3565 w 3589"/>
                    <a:gd name="T41" fmla="*/ 1566 h 3976"/>
                    <a:gd name="T42" fmla="*/ 3552 w 3589"/>
                    <a:gd name="T43" fmla="*/ 1669 h 3976"/>
                    <a:gd name="T44" fmla="*/ 3537 w 3589"/>
                    <a:gd name="T45" fmla="*/ 1771 h 3976"/>
                    <a:gd name="T46" fmla="*/ 3517 w 3589"/>
                    <a:gd name="T47" fmla="*/ 1872 h 3976"/>
                    <a:gd name="T48" fmla="*/ 3497 w 3589"/>
                    <a:gd name="T49" fmla="*/ 1971 h 3976"/>
                    <a:gd name="T50" fmla="*/ 3473 w 3589"/>
                    <a:gd name="T51" fmla="*/ 2070 h 3976"/>
                    <a:gd name="T52" fmla="*/ 3446 w 3589"/>
                    <a:gd name="T53" fmla="*/ 2168 h 3976"/>
                    <a:gd name="T54" fmla="*/ 3417 w 3589"/>
                    <a:gd name="T55" fmla="*/ 2265 h 3976"/>
                    <a:gd name="T56" fmla="*/ 3385 w 3589"/>
                    <a:gd name="T57" fmla="*/ 2361 h 3976"/>
                    <a:gd name="T58" fmla="*/ 3351 w 3589"/>
                    <a:gd name="T59" fmla="*/ 2455 h 3976"/>
                    <a:gd name="T60" fmla="*/ 3314 w 3589"/>
                    <a:gd name="T61" fmla="*/ 2549 h 3976"/>
                    <a:gd name="T62" fmla="*/ 3276 w 3589"/>
                    <a:gd name="T63" fmla="*/ 2640 h 3976"/>
                    <a:gd name="T64" fmla="*/ 3234 w 3589"/>
                    <a:gd name="T65" fmla="*/ 2731 h 3976"/>
                    <a:gd name="T66" fmla="*/ 3190 w 3589"/>
                    <a:gd name="T67" fmla="*/ 2821 h 3976"/>
                    <a:gd name="T68" fmla="*/ 3144 w 3589"/>
                    <a:gd name="T69" fmla="*/ 2909 h 3976"/>
                    <a:gd name="T70" fmla="*/ 3095 w 3589"/>
                    <a:gd name="T71" fmla="*/ 2995 h 3976"/>
                    <a:gd name="T72" fmla="*/ 3045 w 3589"/>
                    <a:gd name="T73" fmla="*/ 3081 h 3976"/>
                    <a:gd name="T74" fmla="*/ 2992 w 3589"/>
                    <a:gd name="T75" fmla="*/ 3165 h 3976"/>
                    <a:gd name="T76" fmla="*/ 2937 w 3589"/>
                    <a:gd name="T77" fmla="*/ 3247 h 3976"/>
                    <a:gd name="T78" fmla="*/ 2880 w 3589"/>
                    <a:gd name="T79" fmla="*/ 3328 h 3976"/>
                    <a:gd name="T80" fmla="*/ 2821 w 3589"/>
                    <a:gd name="T81" fmla="*/ 3406 h 3976"/>
                    <a:gd name="T82" fmla="*/ 2760 w 3589"/>
                    <a:gd name="T83" fmla="*/ 3484 h 3976"/>
                    <a:gd name="T84" fmla="*/ 2697 w 3589"/>
                    <a:gd name="T85" fmla="*/ 3559 h 3976"/>
                    <a:gd name="T86" fmla="*/ 2631 w 3589"/>
                    <a:gd name="T87" fmla="*/ 3634 h 3976"/>
                    <a:gd name="T88" fmla="*/ 2564 w 3589"/>
                    <a:gd name="T89" fmla="*/ 3706 h 3976"/>
                    <a:gd name="T90" fmla="*/ 2495 w 3589"/>
                    <a:gd name="T91" fmla="*/ 3776 h 3976"/>
                    <a:gd name="T92" fmla="*/ 2424 w 3589"/>
                    <a:gd name="T93" fmla="*/ 3845 h 3976"/>
                    <a:gd name="T94" fmla="*/ 2352 w 3589"/>
                    <a:gd name="T95" fmla="*/ 3911 h 3976"/>
                    <a:gd name="T96" fmla="*/ 2277 w 3589"/>
                    <a:gd name="T97" fmla="*/ 3976 h 3976"/>
                    <a:gd name="T98" fmla="*/ 0 w 3589"/>
                    <a:gd name="T99" fmla="*/ 1230 h 3976"/>
                    <a:gd name="T100" fmla="*/ 3408 w 3589"/>
                    <a:gd name="T101" fmla="*/ 0 h 3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89" h="3976">
                      <a:moveTo>
                        <a:pt x="3408" y="0"/>
                      </a:moveTo>
                      <a:lnTo>
                        <a:pt x="3430" y="69"/>
                      </a:lnTo>
                      <a:lnTo>
                        <a:pt x="3449" y="137"/>
                      </a:lnTo>
                      <a:lnTo>
                        <a:pt x="3468" y="206"/>
                      </a:lnTo>
                      <a:lnTo>
                        <a:pt x="3486" y="276"/>
                      </a:lnTo>
                      <a:lnTo>
                        <a:pt x="3502" y="346"/>
                      </a:lnTo>
                      <a:lnTo>
                        <a:pt x="3516" y="416"/>
                      </a:lnTo>
                      <a:lnTo>
                        <a:pt x="3531" y="488"/>
                      </a:lnTo>
                      <a:lnTo>
                        <a:pt x="3542" y="559"/>
                      </a:lnTo>
                      <a:lnTo>
                        <a:pt x="3553" y="631"/>
                      </a:lnTo>
                      <a:lnTo>
                        <a:pt x="3562" y="703"/>
                      </a:lnTo>
                      <a:lnTo>
                        <a:pt x="3570" y="776"/>
                      </a:lnTo>
                      <a:lnTo>
                        <a:pt x="3577" y="850"/>
                      </a:lnTo>
                      <a:lnTo>
                        <a:pt x="3582" y="923"/>
                      </a:lnTo>
                      <a:lnTo>
                        <a:pt x="3586" y="998"/>
                      </a:lnTo>
                      <a:lnTo>
                        <a:pt x="3588" y="1072"/>
                      </a:lnTo>
                      <a:lnTo>
                        <a:pt x="3589" y="1147"/>
                      </a:lnTo>
                      <a:lnTo>
                        <a:pt x="3587" y="1253"/>
                      </a:lnTo>
                      <a:lnTo>
                        <a:pt x="3583" y="1358"/>
                      </a:lnTo>
                      <a:lnTo>
                        <a:pt x="3576" y="1462"/>
                      </a:lnTo>
                      <a:lnTo>
                        <a:pt x="3565" y="1566"/>
                      </a:lnTo>
                      <a:lnTo>
                        <a:pt x="3552" y="1669"/>
                      </a:lnTo>
                      <a:lnTo>
                        <a:pt x="3537" y="1771"/>
                      </a:lnTo>
                      <a:lnTo>
                        <a:pt x="3517" y="1872"/>
                      </a:lnTo>
                      <a:lnTo>
                        <a:pt x="3497" y="1971"/>
                      </a:lnTo>
                      <a:lnTo>
                        <a:pt x="3473" y="2070"/>
                      </a:lnTo>
                      <a:lnTo>
                        <a:pt x="3446" y="2168"/>
                      </a:lnTo>
                      <a:lnTo>
                        <a:pt x="3417" y="2265"/>
                      </a:lnTo>
                      <a:lnTo>
                        <a:pt x="3385" y="2361"/>
                      </a:lnTo>
                      <a:lnTo>
                        <a:pt x="3351" y="2455"/>
                      </a:lnTo>
                      <a:lnTo>
                        <a:pt x="3314" y="2549"/>
                      </a:lnTo>
                      <a:lnTo>
                        <a:pt x="3276" y="2640"/>
                      </a:lnTo>
                      <a:lnTo>
                        <a:pt x="3234" y="2731"/>
                      </a:lnTo>
                      <a:lnTo>
                        <a:pt x="3190" y="2821"/>
                      </a:lnTo>
                      <a:lnTo>
                        <a:pt x="3144" y="2909"/>
                      </a:lnTo>
                      <a:lnTo>
                        <a:pt x="3095" y="2995"/>
                      </a:lnTo>
                      <a:lnTo>
                        <a:pt x="3045" y="3081"/>
                      </a:lnTo>
                      <a:lnTo>
                        <a:pt x="2992" y="3165"/>
                      </a:lnTo>
                      <a:lnTo>
                        <a:pt x="2937" y="3247"/>
                      </a:lnTo>
                      <a:lnTo>
                        <a:pt x="2880" y="3328"/>
                      </a:lnTo>
                      <a:lnTo>
                        <a:pt x="2821" y="3406"/>
                      </a:lnTo>
                      <a:lnTo>
                        <a:pt x="2760" y="3484"/>
                      </a:lnTo>
                      <a:lnTo>
                        <a:pt x="2697" y="3559"/>
                      </a:lnTo>
                      <a:lnTo>
                        <a:pt x="2631" y="3634"/>
                      </a:lnTo>
                      <a:lnTo>
                        <a:pt x="2564" y="3706"/>
                      </a:lnTo>
                      <a:lnTo>
                        <a:pt x="2495" y="3776"/>
                      </a:lnTo>
                      <a:lnTo>
                        <a:pt x="2424" y="3845"/>
                      </a:lnTo>
                      <a:lnTo>
                        <a:pt x="2352" y="3911"/>
                      </a:lnTo>
                      <a:lnTo>
                        <a:pt x="2277" y="3976"/>
                      </a:lnTo>
                      <a:lnTo>
                        <a:pt x="0" y="1230"/>
                      </a:lnTo>
                      <a:lnTo>
                        <a:pt x="3408" y="0"/>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134" name="Freeform 27"/>
                <p:cNvSpPr>
                  <a:spLocks/>
                </p:cNvSpPr>
                <p:nvPr/>
              </p:nvSpPr>
              <p:spPr bwMode="auto">
                <a:xfrm>
                  <a:off x="1588041" y="378064"/>
                  <a:ext cx="1024484" cy="1098948"/>
                </a:xfrm>
                <a:custGeom>
                  <a:avLst/>
                  <a:gdLst>
                    <a:gd name="T0" fmla="*/ 0 w 3413"/>
                    <a:gd name="T1" fmla="*/ 0 h 3662"/>
                    <a:gd name="T2" fmla="*/ 145 w 3413"/>
                    <a:gd name="T3" fmla="*/ 5 h 3662"/>
                    <a:gd name="T4" fmla="*/ 291 w 3413"/>
                    <a:gd name="T5" fmla="*/ 16 h 3662"/>
                    <a:gd name="T6" fmla="*/ 434 w 3413"/>
                    <a:gd name="T7" fmla="*/ 32 h 3662"/>
                    <a:gd name="T8" fmla="*/ 576 w 3413"/>
                    <a:gd name="T9" fmla="*/ 55 h 3662"/>
                    <a:gd name="T10" fmla="*/ 715 w 3413"/>
                    <a:gd name="T11" fmla="*/ 82 h 3662"/>
                    <a:gd name="T12" fmla="*/ 853 w 3413"/>
                    <a:gd name="T13" fmla="*/ 114 h 3662"/>
                    <a:gd name="T14" fmla="*/ 989 w 3413"/>
                    <a:gd name="T15" fmla="*/ 152 h 3662"/>
                    <a:gd name="T16" fmla="*/ 1123 w 3413"/>
                    <a:gd name="T17" fmla="*/ 194 h 3662"/>
                    <a:gd name="T18" fmla="*/ 1254 w 3413"/>
                    <a:gd name="T19" fmla="*/ 242 h 3662"/>
                    <a:gd name="T20" fmla="*/ 1383 w 3413"/>
                    <a:gd name="T21" fmla="*/ 294 h 3662"/>
                    <a:gd name="T22" fmla="*/ 1510 w 3413"/>
                    <a:gd name="T23" fmla="*/ 350 h 3662"/>
                    <a:gd name="T24" fmla="*/ 1634 w 3413"/>
                    <a:gd name="T25" fmla="*/ 413 h 3662"/>
                    <a:gd name="T26" fmla="*/ 1755 w 3413"/>
                    <a:gd name="T27" fmla="*/ 478 h 3662"/>
                    <a:gd name="T28" fmla="*/ 1874 w 3413"/>
                    <a:gd name="T29" fmla="*/ 548 h 3662"/>
                    <a:gd name="T30" fmla="*/ 1990 w 3413"/>
                    <a:gd name="T31" fmla="*/ 623 h 3662"/>
                    <a:gd name="T32" fmla="*/ 2102 w 3413"/>
                    <a:gd name="T33" fmla="*/ 701 h 3662"/>
                    <a:gd name="T34" fmla="*/ 2212 w 3413"/>
                    <a:gd name="T35" fmla="*/ 784 h 3662"/>
                    <a:gd name="T36" fmla="*/ 2318 w 3413"/>
                    <a:gd name="T37" fmla="*/ 870 h 3662"/>
                    <a:gd name="T38" fmla="*/ 2421 w 3413"/>
                    <a:gd name="T39" fmla="*/ 960 h 3662"/>
                    <a:gd name="T40" fmla="*/ 2521 w 3413"/>
                    <a:gd name="T41" fmla="*/ 1054 h 3662"/>
                    <a:gd name="T42" fmla="*/ 2617 w 3413"/>
                    <a:gd name="T43" fmla="*/ 1151 h 3662"/>
                    <a:gd name="T44" fmla="*/ 2710 w 3413"/>
                    <a:gd name="T45" fmla="*/ 1252 h 3662"/>
                    <a:gd name="T46" fmla="*/ 2799 w 3413"/>
                    <a:gd name="T47" fmla="*/ 1357 h 3662"/>
                    <a:gd name="T48" fmla="*/ 2884 w 3413"/>
                    <a:gd name="T49" fmla="*/ 1464 h 3662"/>
                    <a:gd name="T50" fmla="*/ 2965 w 3413"/>
                    <a:gd name="T51" fmla="*/ 1575 h 3662"/>
                    <a:gd name="T52" fmla="*/ 3042 w 3413"/>
                    <a:gd name="T53" fmla="*/ 1689 h 3662"/>
                    <a:gd name="T54" fmla="*/ 3115 w 3413"/>
                    <a:gd name="T55" fmla="*/ 1806 h 3662"/>
                    <a:gd name="T56" fmla="*/ 3183 w 3413"/>
                    <a:gd name="T57" fmla="*/ 1925 h 3662"/>
                    <a:gd name="T58" fmla="*/ 3247 w 3413"/>
                    <a:gd name="T59" fmla="*/ 2047 h 3662"/>
                    <a:gd name="T60" fmla="*/ 3307 w 3413"/>
                    <a:gd name="T61" fmla="*/ 2173 h 3662"/>
                    <a:gd name="T62" fmla="*/ 3362 w 3413"/>
                    <a:gd name="T63" fmla="*/ 2300 h 3662"/>
                    <a:gd name="T64" fmla="*/ 3413 w 3413"/>
                    <a:gd name="T65" fmla="*/ 2430 h 3662"/>
                    <a:gd name="T66" fmla="*/ 0 w 3413"/>
                    <a:gd name="T67" fmla="*/ 3662 h 3662"/>
                    <a:gd name="T68" fmla="*/ 0 w 3413"/>
                    <a:gd name="T69" fmla="*/ 0 h 3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13" h="3662">
                      <a:moveTo>
                        <a:pt x="0" y="0"/>
                      </a:moveTo>
                      <a:lnTo>
                        <a:pt x="145" y="5"/>
                      </a:lnTo>
                      <a:lnTo>
                        <a:pt x="291" y="16"/>
                      </a:lnTo>
                      <a:lnTo>
                        <a:pt x="434" y="32"/>
                      </a:lnTo>
                      <a:lnTo>
                        <a:pt x="576" y="55"/>
                      </a:lnTo>
                      <a:lnTo>
                        <a:pt x="715" y="82"/>
                      </a:lnTo>
                      <a:lnTo>
                        <a:pt x="853" y="114"/>
                      </a:lnTo>
                      <a:lnTo>
                        <a:pt x="989" y="152"/>
                      </a:lnTo>
                      <a:lnTo>
                        <a:pt x="1123" y="194"/>
                      </a:lnTo>
                      <a:lnTo>
                        <a:pt x="1254" y="242"/>
                      </a:lnTo>
                      <a:lnTo>
                        <a:pt x="1383" y="294"/>
                      </a:lnTo>
                      <a:lnTo>
                        <a:pt x="1510" y="350"/>
                      </a:lnTo>
                      <a:lnTo>
                        <a:pt x="1634" y="413"/>
                      </a:lnTo>
                      <a:lnTo>
                        <a:pt x="1755" y="478"/>
                      </a:lnTo>
                      <a:lnTo>
                        <a:pt x="1874" y="548"/>
                      </a:lnTo>
                      <a:lnTo>
                        <a:pt x="1990" y="623"/>
                      </a:lnTo>
                      <a:lnTo>
                        <a:pt x="2102" y="701"/>
                      </a:lnTo>
                      <a:lnTo>
                        <a:pt x="2212" y="784"/>
                      </a:lnTo>
                      <a:lnTo>
                        <a:pt x="2318" y="870"/>
                      </a:lnTo>
                      <a:lnTo>
                        <a:pt x="2421" y="960"/>
                      </a:lnTo>
                      <a:lnTo>
                        <a:pt x="2521" y="1054"/>
                      </a:lnTo>
                      <a:lnTo>
                        <a:pt x="2617" y="1151"/>
                      </a:lnTo>
                      <a:lnTo>
                        <a:pt x="2710" y="1252"/>
                      </a:lnTo>
                      <a:lnTo>
                        <a:pt x="2799" y="1357"/>
                      </a:lnTo>
                      <a:lnTo>
                        <a:pt x="2884" y="1464"/>
                      </a:lnTo>
                      <a:lnTo>
                        <a:pt x="2965" y="1575"/>
                      </a:lnTo>
                      <a:lnTo>
                        <a:pt x="3042" y="1689"/>
                      </a:lnTo>
                      <a:lnTo>
                        <a:pt x="3115" y="1806"/>
                      </a:lnTo>
                      <a:lnTo>
                        <a:pt x="3183" y="1925"/>
                      </a:lnTo>
                      <a:lnTo>
                        <a:pt x="3247" y="2047"/>
                      </a:lnTo>
                      <a:lnTo>
                        <a:pt x="3307" y="2173"/>
                      </a:lnTo>
                      <a:lnTo>
                        <a:pt x="3362" y="2300"/>
                      </a:lnTo>
                      <a:lnTo>
                        <a:pt x="3413" y="2430"/>
                      </a:lnTo>
                      <a:lnTo>
                        <a:pt x="0" y="3662"/>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400" dirty="0"/>
                </a:p>
              </p:txBody>
            </p:sp>
          </p:grpSp>
          <p:sp>
            <p:nvSpPr>
              <p:cNvPr id="121" name="Freeform 29"/>
              <p:cNvSpPr>
                <a:spLocks/>
              </p:cNvSpPr>
              <p:nvPr/>
            </p:nvSpPr>
            <p:spPr bwMode="auto">
              <a:xfrm>
                <a:off x="4660344" y="1188508"/>
                <a:ext cx="2868142" cy="2868145"/>
              </a:xfrm>
              <a:custGeom>
                <a:avLst/>
                <a:gdLst>
                  <a:gd name="T0" fmla="*/ 1845 w 3347"/>
                  <a:gd name="T1" fmla="*/ 8 h 3347"/>
                  <a:gd name="T2" fmla="*/ 2091 w 3347"/>
                  <a:gd name="T3" fmla="*/ 53 h 3347"/>
                  <a:gd name="T4" fmla="*/ 2324 w 3347"/>
                  <a:gd name="T5" fmla="*/ 132 h 3347"/>
                  <a:gd name="T6" fmla="*/ 2541 w 3347"/>
                  <a:gd name="T7" fmla="*/ 243 h 3347"/>
                  <a:gd name="T8" fmla="*/ 2738 w 3347"/>
                  <a:gd name="T9" fmla="*/ 383 h 3347"/>
                  <a:gd name="T10" fmla="*/ 2911 w 3347"/>
                  <a:gd name="T11" fmla="*/ 549 h 3347"/>
                  <a:gd name="T12" fmla="*/ 3060 w 3347"/>
                  <a:gd name="T13" fmla="*/ 737 h 3347"/>
                  <a:gd name="T14" fmla="*/ 3181 w 3347"/>
                  <a:gd name="T15" fmla="*/ 947 h 3347"/>
                  <a:gd name="T16" fmla="*/ 3271 w 3347"/>
                  <a:gd name="T17" fmla="*/ 1176 h 3347"/>
                  <a:gd name="T18" fmla="*/ 3327 w 3347"/>
                  <a:gd name="T19" fmla="*/ 1419 h 3347"/>
                  <a:gd name="T20" fmla="*/ 3347 w 3347"/>
                  <a:gd name="T21" fmla="*/ 1674 h 3347"/>
                  <a:gd name="T22" fmla="*/ 3327 w 3347"/>
                  <a:gd name="T23" fmla="*/ 1928 h 3347"/>
                  <a:gd name="T24" fmla="*/ 3271 w 3347"/>
                  <a:gd name="T25" fmla="*/ 2171 h 3347"/>
                  <a:gd name="T26" fmla="*/ 3181 w 3347"/>
                  <a:gd name="T27" fmla="*/ 2399 h 3347"/>
                  <a:gd name="T28" fmla="*/ 3060 w 3347"/>
                  <a:gd name="T29" fmla="*/ 2609 h 3347"/>
                  <a:gd name="T30" fmla="*/ 2911 w 3347"/>
                  <a:gd name="T31" fmla="*/ 2798 h 3347"/>
                  <a:gd name="T32" fmla="*/ 2738 w 3347"/>
                  <a:gd name="T33" fmla="*/ 2965 h 3347"/>
                  <a:gd name="T34" fmla="*/ 2541 w 3347"/>
                  <a:gd name="T35" fmla="*/ 3104 h 3347"/>
                  <a:gd name="T36" fmla="*/ 2324 w 3347"/>
                  <a:gd name="T37" fmla="*/ 3215 h 3347"/>
                  <a:gd name="T38" fmla="*/ 2091 w 3347"/>
                  <a:gd name="T39" fmla="*/ 3294 h 3347"/>
                  <a:gd name="T40" fmla="*/ 1845 w 3347"/>
                  <a:gd name="T41" fmla="*/ 3338 h 3347"/>
                  <a:gd name="T42" fmla="*/ 1587 w 3347"/>
                  <a:gd name="T43" fmla="*/ 3345 h 3347"/>
                  <a:gd name="T44" fmla="*/ 1336 w 3347"/>
                  <a:gd name="T45" fmla="*/ 3312 h 3347"/>
                  <a:gd name="T46" fmla="*/ 1098 w 3347"/>
                  <a:gd name="T47" fmla="*/ 3245 h 3347"/>
                  <a:gd name="T48" fmla="*/ 876 w 3347"/>
                  <a:gd name="T49" fmla="*/ 3145 h 3347"/>
                  <a:gd name="T50" fmla="*/ 672 w 3347"/>
                  <a:gd name="T51" fmla="*/ 3014 h 3347"/>
                  <a:gd name="T52" fmla="*/ 490 w 3347"/>
                  <a:gd name="T53" fmla="*/ 2856 h 3347"/>
                  <a:gd name="T54" fmla="*/ 332 w 3347"/>
                  <a:gd name="T55" fmla="*/ 2675 h 3347"/>
                  <a:gd name="T56" fmla="*/ 202 w 3347"/>
                  <a:gd name="T57" fmla="*/ 2471 h 3347"/>
                  <a:gd name="T58" fmla="*/ 102 w 3347"/>
                  <a:gd name="T59" fmla="*/ 2249 h 3347"/>
                  <a:gd name="T60" fmla="*/ 34 w 3347"/>
                  <a:gd name="T61" fmla="*/ 2011 h 3347"/>
                  <a:gd name="T62" fmla="*/ 2 w 3347"/>
                  <a:gd name="T63" fmla="*/ 1759 h 3347"/>
                  <a:gd name="T64" fmla="*/ 8 w 3347"/>
                  <a:gd name="T65" fmla="*/ 1502 h 3347"/>
                  <a:gd name="T66" fmla="*/ 53 w 3347"/>
                  <a:gd name="T67" fmla="*/ 1255 h 3347"/>
                  <a:gd name="T68" fmla="*/ 131 w 3347"/>
                  <a:gd name="T69" fmla="*/ 1022 h 3347"/>
                  <a:gd name="T70" fmla="*/ 243 w 3347"/>
                  <a:gd name="T71" fmla="*/ 806 h 3347"/>
                  <a:gd name="T72" fmla="*/ 382 w 3347"/>
                  <a:gd name="T73" fmla="*/ 609 h 3347"/>
                  <a:gd name="T74" fmla="*/ 549 w 3347"/>
                  <a:gd name="T75" fmla="*/ 435 h 3347"/>
                  <a:gd name="T76" fmla="*/ 737 w 3347"/>
                  <a:gd name="T77" fmla="*/ 286 h 3347"/>
                  <a:gd name="T78" fmla="*/ 947 w 3347"/>
                  <a:gd name="T79" fmla="*/ 165 h 3347"/>
                  <a:gd name="T80" fmla="*/ 1176 w 3347"/>
                  <a:gd name="T81" fmla="*/ 76 h 3347"/>
                  <a:gd name="T82" fmla="*/ 1418 w 3347"/>
                  <a:gd name="T83" fmla="*/ 19 h 3347"/>
                  <a:gd name="T84" fmla="*/ 1673 w 3347"/>
                  <a:gd name="T85" fmla="*/ 0 h 3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47" h="3347">
                    <a:moveTo>
                      <a:pt x="1673" y="0"/>
                    </a:moveTo>
                    <a:lnTo>
                      <a:pt x="1759" y="2"/>
                    </a:lnTo>
                    <a:lnTo>
                      <a:pt x="1845" y="8"/>
                    </a:lnTo>
                    <a:lnTo>
                      <a:pt x="1928" y="19"/>
                    </a:lnTo>
                    <a:lnTo>
                      <a:pt x="2010" y="34"/>
                    </a:lnTo>
                    <a:lnTo>
                      <a:pt x="2091" y="53"/>
                    </a:lnTo>
                    <a:lnTo>
                      <a:pt x="2171" y="76"/>
                    </a:lnTo>
                    <a:lnTo>
                      <a:pt x="2248" y="102"/>
                    </a:lnTo>
                    <a:lnTo>
                      <a:pt x="2324" y="132"/>
                    </a:lnTo>
                    <a:lnTo>
                      <a:pt x="2398" y="165"/>
                    </a:lnTo>
                    <a:lnTo>
                      <a:pt x="2471" y="202"/>
                    </a:lnTo>
                    <a:lnTo>
                      <a:pt x="2541" y="243"/>
                    </a:lnTo>
                    <a:lnTo>
                      <a:pt x="2608" y="286"/>
                    </a:lnTo>
                    <a:lnTo>
                      <a:pt x="2675" y="333"/>
                    </a:lnTo>
                    <a:lnTo>
                      <a:pt x="2738" y="383"/>
                    </a:lnTo>
                    <a:lnTo>
                      <a:pt x="2798" y="435"/>
                    </a:lnTo>
                    <a:lnTo>
                      <a:pt x="2856" y="491"/>
                    </a:lnTo>
                    <a:lnTo>
                      <a:pt x="2911" y="549"/>
                    </a:lnTo>
                    <a:lnTo>
                      <a:pt x="2964" y="609"/>
                    </a:lnTo>
                    <a:lnTo>
                      <a:pt x="3014" y="672"/>
                    </a:lnTo>
                    <a:lnTo>
                      <a:pt x="3060" y="737"/>
                    </a:lnTo>
                    <a:lnTo>
                      <a:pt x="3104" y="806"/>
                    </a:lnTo>
                    <a:lnTo>
                      <a:pt x="3145" y="876"/>
                    </a:lnTo>
                    <a:lnTo>
                      <a:pt x="3181" y="947"/>
                    </a:lnTo>
                    <a:lnTo>
                      <a:pt x="3215" y="1022"/>
                    </a:lnTo>
                    <a:lnTo>
                      <a:pt x="3245" y="1098"/>
                    </a:lnTo>
                    <a:lnTo>
                      <a:pt x="3271" y="1176"/>
                    </a:lnTo>
                    <a:lnTo>
                      <a:pt x="3293" y="1255"/>
                    </a:lnTo>
                    <a:lnTo>
                      <a:pt x="3312" y="1336"/>
                    </a:lnTo>
                    <a:lnTo>
                      <a:pt x="3327" y="1419"/>
                    </a:lnTo>
                    <a:lnTo>
                      <a:pt x="3337" y="1502"/>
                    </a:lnTo>
                    <a:lnTo>
                      <a:pt x="3343" y="1587"/>
                    </a:lnTo>
                    <a:lnTo>
                      <a:pt x="3347" y="1674"/>
                    </a:lnTo>
                    <a:lnTo>
                      <a:pt x="3343" y="1759"/>
                    </a:lnTo>
                    <a:lnTo>
                      <a:pt x="3337" y="1845"/>
                    </a:lnTo>
                    <a:lnTo>
                      <a:pt x="3327" y="1928"/>
                    </a:lnTo>
                    <a:lnTo>
                      <a:pt x="3312" y="2011"/>
                    </a:lnTo>
                    <a:lnTo>
                      <a:pt x="3293" y="2092"/>
                    </a:lnTo>
                    <a:lnTo>
                      <a:pt x="3271" y="2171"/>
                    </a:lnTo>
                    <a:lnTo>
                      <a:pt x="3245" y="2249"/>
                    </a:lnTo>
                    <a:lnTo>
                      <a:pt x="3215" y="2325"/>
                    </a:lnTo>
                    <a:lnTo>
                      <a:pt x="3181" y="2399"/>
                    </a:lnTo>
                    <a:lnTo>
                      <a:pt x="3145" y="2471"/>
                    </a:lnTo>
                    <a:lnTo>
                      <a:pt x="3104" y="2541"/>
                    </a:lnTo>
                    <a:lnTo>
                      <a:pt x="3060" y="2609"/>
                    </a:lnTo>
                    <a:lnTo>
                      <a:pt x="3014" y="2675"/>
                    </a:lnTo>
                    <a:lnTo>
                      <a:pt x="2964" y="2738"/>
                    </a:lnTo>
                    <a:lnTo>
                      <a:pt x="2911" y="2798"/>
                    </a:lnTo>
                    <a:lnTo>
                      <a:pt x="2856" y="2856"/>
                    </a:lnTo>
                    <a:lnTo>
                      <a:pt x="2798" y="2911"/>
                    </a:lnTo>
                    <a:lnTo>
                      <a:pt x="2738" y="2965"/>
                    </a:lnTo>
                    <a:lnTo>
                      <a:pt x="2675" y="3014"/>
                    </a:lnTo>
                    <a:lnTo>
                      <a:pt x="2608" y="3061"/>
                    </a:lnTo>
                    <a:lnTo>
                      <a:pt x="2541" y="3104"/>
                    </a:lnTo>
                    <a:lnTo>
                      <a:pt x="2471" y="3145"/>
                    </a:lnTo>
                    <a:lnTo>
                      <a:pt x="2398" y="3182"/>
                    </a:lnTo>
                    <a:lnTo>
                      <a:pt x="2324" y="3215"/>
                    </a:lnTo>
                    <a:lnTo>
                      <a:pt x="2248" y="3245"/>
                    </a:lnTo>
                    <a:lnTo>
                      <a:pt x="2171" y="3271"/>
                    </a:lnTo>
                    <a:lnTo>
                      <a:pt x="2091" y="3294"/>
                    </a:lnTo>
                    <a:lnTo>
                      <a:pt x="2010" y="3312"/>
                    </a:lnTo>
                    <a:lnTo>
                      <a:pt x="1928" y="3328"/>
                    </a:lnTo>
                    <a:lnTo>
                      <a:pt x="1845" y="3338"/>
                    </a:lnTo>
                    <a:lnTo>
                      <a:pt x="1759" y="3345"/>
                    </a:lnTo>
                    <a:lnTo>
                      <a:pt x="1673" y="3347"/>
                    </a:lnTo>
                    <a:lnTo>
                      <a:pt x="1587" y="3345"/>
                    </a:lnTo>
                    <a:lnTo>
                      <a:pt x="1502" y="3338"/>
                    </a:lnTo>
                    <a:lnTo>
                      <a:pt x="1418" y="3328"/>
                    </a:lnTo>
                    <a:lnTo>
                      <a:pt x="1336" y="3312"/>
                    </a:lnTo>
                    <a:lnTo>
                      <a:pt x="1255" y="3294"/>
                    </a:lnTo>
                    <a:lnTo>
                      <a:pt x="1176" y="3271"/>
                    </a:lnTo>
                    <a:lnTo>
                      <a:pt x="1098" y="3245"/>
                    </a:lnTo>
                    <a:lnTo>
                      <a:pt x="1022" y="3215"/>
                    </a:lnTo>
                    <a:lnTo>
                      <a:pt x="947" y="3182"/>
                    </a:lnTo>
                    <a:lnTo>
                      <a:pt x="876" y="3145"/>
                    </a:lnTo>
                    <a:lnTo>
                      <a:pt x="805" y="3104"/>
                    </a:lnTo>
                    <a:lnTo>
                      <a:pt x="737" y="3061"/>
                    </a:lnTo>
                    <a:lnTo>
                      <a:pt x="672" y="3014"/>
                    </a:lnTo>
                    <a:lnTo>
                      <a:pt x="609" y="2965"/>
                    </a:lnTo>
                    <a:lnTo>
                      <a:pt x="549" y="2911"/>
                    </a:lnTo>
                    <a:lnTo>
                      <a:pt x="490" y="2856"/>
                    </a:lnTo>
                    <a:lnTo>
                      <a:pt x="434" y="2798"/>
                    </a:lnTo>
                    <a:lnTo>
                      <a:pt x="382" y="2738"/>
                    </a:lnTo>
                    <a:lnTo>
                      <a:pt x="332" y="2675"/>
                    </a:lnTo>
                    <a:lnTo>
                      <a:pt x="285" y="2609"/>
                    </a:lnTo>
                    <a:lnTo>
                      <a:pt x="243" y="2541"/>
                    </a:lnTo>
                    <a:lnTo>
                      <a:pt x="202" y="2471"/>
                    </a:lnTo>
                    <a:lnTo>
                      <a:pt x="165" y="2399"/>
                    </a:lnTo>
                    <a:lnTo>
                      <a:pt x="131" y="2325"/>
                    </a:lnTo>
                    <a:lnTo>
                      <a:pt x="102" y="2249"/>
                    </a:lnTo>
                    <a:lnTo>
                      <a:pt x="75" y="2171"/>
                    </a:lnTo>
                    <a:lnTo>
                      <a:pt x="53" y="2092"/>
                    </a:lnTo>
                    <a:lnTo>
                      <a:pt x="34" y="2011"/>
                    </a:lnTo>
                    <a:lnTo>
                      <a:pt x="19" y="1928"/>
                    </a:lnTo>
                    <a:lnTo>
                      <a:pt x="8" y="1845"/>
                    </a:lnTo>
                    <a:lnTo>
                      <a:pt x="2" y="1759"/>
                    </a:lnTo>
                    <a:lnTo>
                      <a:pt x="0" y="1674"/>
                    </a:lnTo>
                    <a:lnTo>
                      <a:pt x="2" y="1587"/>
                    </a:lnTo>
                    <a:lnTo>
                      <a:pt x="8" y="1502"/>
                    </a:lnTo>
                    <a:lnTo>
                      <a:pt x="19" y="1419"/>
                    </a:lnTo>
                    <a:lnTo>
                      <a:pt x="34" y="1336"/>
                    </a:lnTo>
                    <a:lnTo>
                      <a:pt x="53" y="1255"/>
                    </a:lnTo>
                    <a:lnTo>
                      <a:pt x="75" y="1176"/>
                    </a:lnTo>
                    <a:lnTo>
                      <a:pt x="102" y="1098"/>
                    </a:lnTo>
                    <a:lnTo>
                      <a:pt x="131" y="1022"/>
                    </a:lnTo>
                    <a:lnTo>
                      <a:pt x="165" y="947"/>
                    </a:lnTo>
                    <a:lnTo>
                      <a:pt x="202" y="876"/>
                    </a:lnTo>
                    <a:lnTo>
                      <a:pt x="243" y="806"/>
                    </a:lnTo>
                    <a:lnTo>
                      <a:pt x="285" y="737"/>
                    </a:lnTo>
                    <a:lnTo>
                      <a:pt x="332" y="672"/>
                    </a:lnTo>
                    <a:lnTo>
                      <a:pt x="382" y="609"/>
                    </a:lnTo>
                    <a:lnTo>
                      <a:pt x="434" y="549"/>
                    </a:lnTo>
                    <a:lnTo>
                      <a:pt x="490" y="491"/>
                    </a:lnTo>
                    <a:lnTo>
                      <a:pt x="549" y="435"/>
                    </a:lnTo>
                    <a:lnTo>
                      <a:pt x="609" y="383"/>
                    </a:lnTo>
                    <a:lnTo>
                      <a:pt x="672" y="333"/>
                    </a:lnTo>
                    <a:lnTo>
                      <a:pt x="737" y="286"/>
                    </a:lnTo>
                    <a:lnTo>
                      <a:pt x="805" y="243"/>
                    </a:lnTo>
                    <a:lnTo>
                      <a:pt x="876" y="202"/>
                    </a:lnTo>
                    <a:lnTo>
                      <a:pt x="947" y="165"/>
                    </a:lnTo>
                    <a:lnTo>
                      <a:pt x="1022" y="132"/>
                    </a:lnTo>
                    <a:lnTo>
                      <a:pt x="1098" y="102"/>
                    </a:lnTo>
                    <a:lnTo>
                      <a:pt x="1176" y="76"/>
                    </a:lnTo>
                    <a:lnTo>
                      <a:pt x="1255" y="53"/>
                    </a:lnTo>
                    <a:lnTo>
                      <a:pt x="1336" y="34"/>
                    </a:lnTo>
                    <a:lnTo>
                      <a:pt x="1418" y="19"/>
                    </a:lnTo>
                    <a:lnTo>
                      <a:pt x="1502" y="8"/>
                    </a:lnTo>
                    <a:lnTo>
                      <a:pt x="1587" y="2"/>
                    </a:lnTo>
                    <a:lnTo>
                      <a:pt x="1673"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122" name="Rectangle 121"/>
              <p:cNvSpPr/>
              <p:nvPr/>
            </p:nvSpPr>
            <p:spPr>
              <a:xfrm>
                <a:off x="5576641" y="1310076"/>
                <a:ext cx="1035540" cy="2517612"/>
              </a:xfrm>
              <a:prstGeom prst="rect">
                <a:avLst/>
              </a:prstGeom>
            </p:spPr>
            <p:txBody>
              <a:bodyPr wrap="none" lIns="0" tIns="0" rIns="0" bIns="0">
                <a:spAutoFit/>
              </a:bodyPr>
              <a:lstStyle/>
              <a:p>
                <a:pPr algn="ctr"/>
                <a:r>
                  <a:rPr lang="en-US" sz="3600" dirty="0" smtClean="0"/>
                  <a:t>ITMS</a:t>
                </a:r>
                <a:endParaRPr lang="en-US" dirty="0" smtClean="0"/>
              </a:p>
              <a:p>
                <a:pPr algn="ctr">
                  <a:lnSpc>
                    <a:spcPct val="90000"/>
                  </a:lnSpc>
                </a:pPr>
                <a:r>
                  <a:rPr lang="en-US" sz="6000" b="1" dirty="0" smtClean="0">
                    <a:solidFill>
                      <a:schemeClr val="accent4"/>
                    </a:solidFill>
                  </a:rPr>
                  <a:t>8.0</a:t>
                </a:r>
              </a:p>
              <a:p>
                <a:pPr algn="ctr">
                  <a:lnSpc>
                    <a:spcPct val="80000"/>
                  </a:lnSpc>
                </a:pPr>
                <a:r>
                  <a:rPr lang="en-US" sz="2400" dirty="0" smtClean="0"/>
                  <a:t>SOLVES</a:t>
                </a:r>
              </a:p>
              <a:p>
                <a:pPr algn="ctr">
                  <a:lnSpc>
                    <a:spcPct val="80000"/>
                  </a:lnSpc>
                </a:pPr>
                <a:r>
                  <a:rPr lang="en-US" sz="5400" dirty="0" smtClean="0"/>
                  <a:t>KEY</a:t>
                </a:r>
                <a:endParaRPr lang="en-US" sz="4400" dirty="0" smtClean="0"/>
              </a:p>
              <a:p>
                <a:pPr algn="ctr">
                  <a:lnSpc>
                    <a:spcPct val="80000"/>
                  </a:lnSpc>
                </a:pPr>
                <a:r>
                  <a:rPr lang="en-US" sz="1400" dirty="0" smtClean="0"/>
                  <a:t>CHALLENGES</a:t>
                </a:r>
                <a:endParaRPr lang="en-US" dirty="0"/>
              </a:p>
            </p:txBody>
          </p:sp>
          <p:grpSp>
            <p:nvGrpSpPr>
              <p:cNvPr id="123" name="Group 122"/>
              <p:cNvGrpSpPr/>
              <p:nvPr/>
            </p:nvGrpSpPr>
            <p:grpSpPr>
              <a:xfrm>
                <a:off x="4852682" y="2187043"/>
                <a:ext cx="658901" cy="102335"/>
                <a:chOff x="4323565" y="2771119"/>
                <a:chExt cx="1065624" cy="123825"/>
              </a:xfrm>
            </p:grpSpPr>
            <p:cxnSp>
              <p:nvCxnSpPr>
                <p:cNvPr id="127" name="Straight Connector 126"/>
                <p:cNvCxnSpPr/>
                <p:nvPr/>
              </p:nvCxnSpPr>
              <p:spPr>
                <a:xfrm>
                  <a:off x="4323565" y="2771119"/>
                  <a:ext cx="1065624" cy="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4323565" y="2894944"/>
                  <a:ext cx="1065624" cy="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grpSp>
          <p:grpSp>
            <p:nvGrpSpPr>
              <p:cNvPr id="124" name="Group 123"/>
              <p:cNvGrpSpPr/>
              <p:nvPr/>
            </p:nvGrpSpPr>
            <p:grpSpPr>
              <a:xfrm>
                <a:off x="6677243" y="2187043"/>
                <a:ext cx="658901" cy="102335"/>
                <a:chOff x="4323565" y="2771119"/>
                <a:chExt cx="1065624" cy="123825"/>
              </a:xfrm>
            </p:grpSpPr>
            <p:cxnSp>
              <p:nvCxnSpPr>
                <p:cNvPr id="125" name="Straight Connector 124"/>
                <p:cNvCxnSpPr/>
                <p:nvPr/>
              </p:nvCxnSpPr>
              <p:spPr>
                <a:xfrm>
                  <a:off x="4323565" y="2771119"/>
                  <a:ext cx="1065624" cy="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4323565" y="2894944"/>
                  <a:ext cx="1065624" cy="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grpSp>
        </p:grpSp>
        <p:cxnSp>
          <p:nvCxnSpPr>
            <p:cNvPr id="71" name="Straight Arrow Connector 70"/>
            <p:cNvCxnSpPr/>
            <p:nvPr/>
          </p:nvCxnSpPr>
          <p:spPr>
            <a:xfrm>
              <a:off x="610951" y="1456332"/>
              <a:ext cx="3695116" cy="0"/>
            </a:xfrm>
            <a:prstGeom prst="straightConnector1">
              <a:avLst/>
            </a:prstGeom>
            <a:ln w="6350">
              <a:solidFill>
                <a:schemeClr val="tx1">
                  <a:lumMod val="20000"/>
                  <a:lumOff val="80000"/>
                </a:schemeClr>
              </a:solidFill>
              <a:miter lim="800000"/>
              <a:tailEnd type="oval" w="lg" len="lg"/>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610951" y="1590699"/>
              <a:ext cx="2683359" cy="997196"/>
            </a:xfrm>
            <a:prstGeom prst="rect">
              <a:avLst/>
            </a:prstGeom>
          </p:spPr>
          <p:txBody>
            <a:bodyPr wrap="square" lIns="0" tIns="0" rIns="0" bIns="0">
              <a:spAutoFit/>
            </a:bodyPr>
            <a:lstStyle/>
            <a:p>
              <a:pPr>
                <a:lnSpc>
                  <a:spcPct val="90000"/>
                </a:lnSpc>
              </a:pPr>
              <a:r>
                <a:rPr lang="en-US" sz="2400" dirty="0" smtClean="0">
                  <a:solidFill>
                    <a:schemeClr val="tx1">
                      <a:lumMod val="20000"/>
                      <a:lumOff val="80000"/>
                    </a:schemeClr>
                  </a:solidFill>
                </a:rPr>
                <a:t>Unifies </a:t>
              </a:r>
              <a:r>
                <a:rPr lang="en-US" sz="2400" dirty="0">
                  <a:solidFill>
                    <a:schemeClr val="tx1">
                      <a:lumMod val="20000"/>
                      <a:lumOff val="80000"/>
                    </a:schemeClr>
                  </a:solidFill>
                </a:rPr>
                <a:t>visibility across </a:t>
              </a:r>
              <a:endParaRPr lang="en-US" sz="2400" dirty="0" smtClean="0">
                <a:solidFill>
                  <a:schemeClr val="tx1">
                    <a:lumMod val="20000"/>
                    <a:lumOff val="80000"/>
                  </a:schemeClr>
                </a:solidFill>
              </a:endParaRPr>
            </a:p>
            <a:p>
              <a:pPr>
                <a:lnSpc>
                  <a:spcPct val="90000"/>
                </a:lnSpc>
              </a:pPr>
              <a:r>
                <a:rPr lang="en-US" sz="2400" dirty="0" smtClean="0">
                  <a:solidFill>
                    <a:schemeClr val="tx1">
                      <a:lumMod val="20000"/>
                      <a:lumOff val="80000"/>
                    </a:schemeClr>
                  </a:solidFill>
                </a:rPr>
                <a:t>all </a:t>
              </a:r>
              <a:r>
                <a:rPr lang="en-US" sz="2400" dirty="0">
                  <a:solidFill>
                    <a:schemeClr val="tx1">
                      <a:lumMod val="20000"/>
                      <a:lumOff val="80000"/>
                    </a:schemeClr>
                  </a:solidFill>
                </a:rPr>
                <a:t>endpoints </a:t>
              </a:r>
            </a:p>
          </p:txBody>
        </p:sp>
        <p:cxnSp>
          <p:nvCxnSpPr>
            <p:cNvPr id="75" name="Straight Arrow Connector 74"/>
            <p:cNvCxnSpPr/>
            <p:nvPr/>
          </p:nvCxnSpPr>
          <p:spPr>
            <a:xfrm>
              <a:off x="610951" y="3380288"/>
              <a:ext cx="3212516" cy="0"/>
            </a:xfrm>
            <a:prstGeom prst="straightConnector1">
              <a:avLst/>
            </a:prstGeom>
            <a:ln w="6350">
              <a:solidFill>
                <a:schemeClr val="tx1">
                  <a:lumMod val="20000"/>
                  <a:lumOff val="80000"/>
                </a:schemeClr>
              </a:solidFill>
              <a:miter lim="800000"/>
              <a:tailEnd type="oval" w="lg" len="lg"/>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V="1">
              <a:off x="6095764" y="5243049"/>
              <a:ext cx="0" cy="380437"/>
            </a:xfrm>
            <a:prstGeom prst="straightConnector1">
              <a:avLst/>
            </a:prstGeom>
            <a:ln w="6350">
              <a:solidFill>
                <a:schemeClr val="tx1">
                  <a:lumMod val="20000"/>
                  <a:lumOff val="80000"/>
                </a:schemeClr>
              </a:solidFill>
              <a:miter lim="800000"/>
              <a:tailEnd type="oval" w="lg" len="lg"/>
            </a:ln>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a:off x="8894514" y="1590699"/>
              <a:ext cx="2683359" cy="664797"/>
            </a:xfrm>
            <a:prstGeom prst="rect">
              <a:avLst/>
            </a:prstGeom>
          </p:spPr>
          <p:txBody>
            <a:bodyPr wrap="square" lIns="0" tIns="0" rIns="0" bIns="0">
              <a:spAutoFit/>
            </a:bodyPr>
            <a:lstStyle/>
            <a:p>
              <a:pPr algn="r">
                <a:lnSpc>
                  <a:spcPct val="90000"/>
                </a:lnSpc>
              </a:pPr>
              <a:r>
                <a:rPr lang="en-US" sz="2400" dirty="0"/>
                <a:t>Optimizes software </a:t>
              </a:r>
              <a:endParaRPr lang="en-US" sz="2400" dirty="0" smtClean="0"/>
            </a:p>
            <a:p>
              <a:pPr algn="r">
                <a:lnSpc>
                  <a:spcPct val="90000"/>
                </a:lnSpc>
              </a:pPr>
              <a:r>
                <a:rPr lang="en-US" sz="2400" dirty="0" smtClean="0"/>
                <a:t>license </a:t>
              </a:r>
              <a:r>
                <a:rPr lang="en-US" sz="2400" dirty="0"/>
                <a:t>costs </a:t>
              </a:r>
            </a:p>
          </p:txBody>
        </p:sp>
        <p:grpSp>
          <p:nvGrpSpPr>
            <p:cNvPr id="81" name="Group 80"/>
            <p:cNvGrpSpPr/>
            <p:nvPr/>
          </p:nvGrpSpPr>
          <p:grpSpPr>
            <a:xfrm>
              <a:off x="7882757" y="1456332"/>
              <a:ext cx="3695116" cy="1923956"/>
              <a:chOff x="7881405" y="1293846"/>
              <a:chExt cx="3214729" cy="1923956"/>
            </a:xfrm>
          </p:grpSpPr>
          <p:cxnSp>
            <p:nvCxnSpPr>
              <p:cNvPr id="118" name="Straight Arrow Connector 117"/>
              <p:cNvCxnSpPr/>
              <p:nvPr/>
            </p:nvCxnSpPr>
            <p:spPr>
              <a:xfrm flipH="1">
                <a:off x="7881405" y="1293846"/>
                <a:ext cx="3214729" cy="0"/>
              </a:xfrm>
              <a:prstGeom prst="straightConnector1">
                <a:avLst/>
              </a:prstGeom>
              <a:ln w="6350">
                <a:solidFill>
                  <a:schemeClr val="accent1"/>
                </a:solidFill>
                <a:miter lim="800000"/>
                <a:tailEnd type="oval" w="lg" len="lg"/>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flipH="1">
                <a:off x="8289424" y="3217802"/>
                <a:ext cx="2806710" cy="0"/>
              </a:xfrm>
              <a:prstGeom prst="straightConnector1">
                <a:avLst/>
              </a:prstGeom>
              <a:ln w="6350">
                <a:solidFill>
                  <a:schemeClr val="tx1">
                    <a:lumMod val="20000"/>
                    <a:lumOff val="80000"/>
                  </a:schemeClr>
                </a:solidFill>
                <a:miter lim="800000"/>
                <a:tailEnd type="oval" w="lg" len="lg"/>
              </a:ln>
            </p:spPr>
            <p:style>
              <a:lnRef idx="1">
                <a:schemeClr val="accent1"/>
              </a:lnRef>
              <a:fillRef idx="0">
                <a:schemeClr val="accent1"/>
              </a:fillRef>
              <a:effectRef idx="0">
                <a:schemeClr val="accent1"/>
              </a:effectRef>
              <a:fontRef idx="minor">
                <a:schemeClr val="tx1"/>
              </a:fontRef>
            </p:style>
          </p:cxnSp>
        </p:grpSp>
        <p:sp>
          <p:nvSpPr>
            <p:cNvPr id="82" name="Rectangle 81"/>
            <p:cNvSpPr/>
            <p:nvPr/>
          </p:nvSpPr>
          <p:spPr>
            <a:xfrm>
              <a:off x="610951" y="3541783"/>
              <a:ext cx="2683359" cy="1329595"/>
            </a:xfrm>
            <a:prstGeom prst="rect">
              <a:avLst/>
            </a:prstGeom>
          </p:spPr>
          <p:txBody>
            <a:bodyPr wrap="square" lIns="0" tIns="0" rIns="0" bIns="0">
              <a:spAutoFit/>
            </a:bodyPr>
            <a:lstStyle/>
            <a:p>
              <a:pPr>
                <a:lnSpc>
                  <a:spcPct val="90000"/>
                </a:lnSpc>
              </a:pPr>
              <a:r>
                <a:rPr lang="en-US" sz="2400" dirty="0" smtClean="0">
                  <a:solidFill>
                    <a:schemeClr val="tx1">
                      <a:lumMod val="20000"/>
                      <a:lumOff val="80000"/>
                    </a:schemeClr>
                  </a:solidFill>
                </a:rPr>
                <a:t>Enhances </a:t>
              </a:r>
              <a:r>
                <a:rPr lang="en-US" sz="2400" dirty="0">
                  <a:solidFill>
                    <a:schemeClr val="tx1">
                      <a:lumMod val="20000"/>
                      <a:lumOff val="80000"/>
                    </a:schemeClr>
                  </a:solidFill>
                </a:rPr>
                <a:t>reporting, patch and software management, platform support</a:t>
              </a:r>
            </a:p>
          </p:txBody>
        </p:sp>
        <p:sp>
          <p:nvSpPr>
            <p:cNvPr id="84" name="Rectangle 83"/>
            <p:cNvSpPr/>
            <p:nvPr/>
          </p:nvSpPr>
          <p:spPr>
            <a:xfrm>
              <a:off x="8894514" y="3541783"/>
              <a:ext cx="2683359" cy="997196"/>
            </a:xfrm>
            <a:prstGeom prst="rect">
              <a:avLst/>
            </a:prstGeom>
          </p:spPr>
          <p:txBody>
            <a:bodyPr wrap="square" lIns="0" tIns="0" rIns="0" bIns="0">
              <a:spAutoFit/>
            </a:bodyPr>
            <a:lstStyle/>
            <a:p>
              <a:pPr algn="r">
                <a:lnSpc>
                  <a:spcPct val="90000"/>
                </a:lnSpc>
              </a:pPr>
              <a:r>
                <a:rPr lang="en-US" sz="2400" dirty="0">
                  <a:solidFill>
                    <a:schemeClr val="tx1">
                      <a:lumMod val="20000"/>
                      <a:lumOff val="80000"/>
                    </a:schemeClr>
                  </a:solidFill>
                </a:rPr>
                <a:t>Gives organizations room to grow </a:t>
              </a:r>
              <a:r>
                <a:rPr lang="en-US" sz="2400" dirty="0" smtClean="0">
                  <a:solidFill>
                    <a:schemeClr val="tx1">
                      <a:lumMod val="20000"/>
                      <a:lumOff val="80000"/>
                    </a:schemeClr>
                  </a:solidFill>
                </a:rPr>
                <a:t>and</a:t>
              </a:r>
              <a:br>
                <a:rPr lang="en-US" sz="2400" dirty="0" smtClean="0">
                  <a:solidFill>
                    <a:schemeClr val="tx1">
                      <a:lumMod val="20000"/>
                      <a:lumOff val="80000"/>
                    </a:schemeClr>
                  </a:solidFill>
                </a:rPr>
              </a:br>
              <a:r>
                <a:rPr lang="en-US" sz="2400" dirty="0" smtClean="0">
                  <a:solidFill>
                    <a:schemeClr val="tx1">
                      <a:lumMod val="20000"/>
                      <a:lumOff val="80000"/>
                    </a:schemeClr>
                  </a:solidFill>
                </a:rPr>
                <a:t>is easier </a:t>
              </a:r>
              <a:r>
                <a:rPr lang="en-US" sz="2400" dirty="0">
                  <a:solidFill>
                    <a:schemeClr val="tx1">
                      <a:lumMod val="20000"/>
                      <a:lumOff val="80000"/>
                    </a:schemeClr>
                  </a:solidFill>
                </a:rPr>
                <a:t>to use</a:t>
              </a:r>
            </a:p>
          </p:txBody>
        </p:sp>
        <p:sp>
          <p:nvSpPr>
            <p:cNvPr id="86" name="Rectangle 85"/>
            <p:cNvSpPr/>
            <p:nvPr/>
          </p:nvSpPr>
          <p:spPr>
            <a:xfrm>
              <a:off x="4754085" y="5743124"/>
              <a:ext cx="2683359" cy="664797"/>
            </a:xfrm>
            <a:prstGeom prst="rect">
              <a:avLst/>
            </a:prstGeom>
          </p:spPr>
          <p:txBody>
            <a:bodyPr wrap="square" lIns="0" tIns="0" rIns="0" bIns="0">
              <a:spAutoFit/>
            </a:bodyPr>
            <a:lstStyle/>
            <a:p>
              <a:pPr algn="ctr">
                <a:lnSpc>
                  <a:spcPct val="90000"/>
                </a:lnSpc>
              </a:pPr>
              <a:r>
                <a:rPr lang="en-US" sz="2400" dirty="0">
                  <a:solidFill>
                    <a:schemeClr val="tx1">
                      <a:lumMod val="20000"/>
                      <a:lumOff val="80000"/>
                    </a:schemeClr>
                  </a:solidFill>
                </a:rPr>
                <a:t>Increases protection of information </a:t>
              </a:r>
            </a:p>
          </p:txBody>
        </p:sp>
        <p:grpSp>
          <p:nvGrpSpPr>
            <p:cNvPr id="88" name="Group 87"/>
            <p:cNvGrpSpPr/>
            <p:nvPr/>
          </p:nvGrpSpPr>
          <p:grpSpPr>
            <a:xfrm>
              <a:off x="4668408" y="1362122"/>
              <a:ext cx="612531" cy="357311"/>
              <a:chOff x="8161338" y="2565400"/>
              <a:chExt cx="285750" cy="166688"/>
            </a:xfrm>
            <a:solidFill>
              <a:schemeClr val="accent4"/>
            </a:solidFill>
          </p:grpSpPr>
          <p:sp>
            <p:nvSpPr>
              <p:cNvPr id="116" name="Freeform 3857"/>
              <p:cNvSpPr>
                <a:spLocks noEditPoints="1"/>
              </p:cNvSpPr>
              <p:nvPr/>
            </p:nvSpPr>
            <p:spPr bwMode="auto">
              <a:xfrm>
                <a:off x="8261350" y="2603500"/>
                <a:ext cx="85725" cy="85725"/>
              </a:xfrm>
              <a:custGeom>
                <a:avLst/>
                <a:gdLst>
                  <a:gd name="T0" fmla="*/ 108 w 270"/>
                  <a:gd name="T1" fmla="*/ 221 h 270"/>
                  <a:gd name="T2" fmla="*/ 78 w 270"/>
                  <a:gd name="T3" fmla="*/ 204 h 270"/>
                  <a:gd name="T4" fmla="*/ 56 w 270"/>
                  <a:gd name="T5" fmla="*/ 178 h 270"/>
                  <a:gd name="T6" fmla="*/ 45 w 270"/>
                  <a:gd name="T7" fmla="*/ 144 h 270"/>
                  <a:gd name="T8" fmla="*/ 47 w 270"/>
                  <a:gd name="T9" fmla="*/ 126 h 270"/>
                  <a:gd name="T10" fmla="*/ 57 w 270"/>
                  <a:gd name="T11" fmla="*/ 120 h 270"/>
                  <a:gd name="T12" fmla="*/ 69 w 270"/>
                  <a:gd name="T13" fmla="*/ 123 h 270"/>
                  <a:gd name="T14" fmla="*/ 75 w 270"/>
                  <a:gd name="T15" fmla="*/ 132 h 270"/>
                  <a:gd name="T16" fmla="*/ 78 w 270"/>
                  <a:gd name="T17" fmla="*/ 153 h 270"/>
                  <a:gd name="T18" fmla="*/ 89 w 270"/>
                  <a:gd name="T19" fmla="*/ 173 h 270"/>
                  <a:gd name="T20" fmla="*/ 106 w 270"/>
                  <a:gd name="T21" fmla="*/ 187 h 270"/>
                  <a:gd name="T22" fmla="*/ 129 w 270"/>
                  <a:gd name="T23" fmla="*/ 195 h 270"/>
                  <a:gd name="T24" fmla="*/ 153 w 270"/>
                  <a:gd name="T25" fmla="*/ 193 h 270"/>
                  <a:gd name="T26" fmla="*/ 174 w 270"/>
                  <a:gd name="T27" fmla="*/ 181 h 270"/>
                  <a:gd name="T28" fmla="*/ 188 w 270"/>
                  <a:gd name="T29" fmla="*/ 164 h 270"/>
                  <a:gd name="T30" fmla="*/ 195 w 270"/>
                  <a:gd name="T31" fmla="*/ 141 h 270"/>
                  <a:gd name="T32" fmla="*/ 193 w 270"/>
                  <a:gd name="T33" fmla="*/ 118 h 270"/>
                  <a:gd name="T34" fmla="*/ 181 w 270"/>
                  <a:gd name="T35" fmla="*/ 97 h 270"/>
                  <a:gd name="T36" fmla="*/ 164 w 270"/>
                  <a:gd name="T37" fmla="*/ 82 h 270"/>
                  <a:gd name="T38" fmla="*/ 142 w 270"/>
                  <a:gd name="T39" fmla="*/ 75 h 270"/>
                  <a:gd name="T40" fmla="*/ 127 w 270"/>
                  <a:gd name="T41" fmla="*/ 73 h 270"/>
                  <a:gd name="T42" fmla="*/ 120 w 270"/>
                  <a:gd name="T43" fmla="*/ 63 h 270"/>
                  <a:gd name="T44" fmla="*/ 123 w 270"/>
                  <a:gd name="T45" fmla="*/ 51 h 270"/>
                  <a:gd name="T46" fmla="*/ 132 w 270"/>
                  <a:gd name="T47" fmla="*/ 45 h 270"/>
                  <a:gd name="T48" fmla="*/ 162 w 270"/>
                  <a:gd name="T49" fmla="*/ 49 h 270"/>
                  <a:gd name="T50" fmla="*/ 193 w 270"/>
                  <a:gd name="T51" fmla="*/ 65 h 270"/>
                  <a:gd name="T52" fmla="*/ 215 w 270"/>
                  <a:gd name="T53" fmla="*/ 92 h 270"/>
                  <a:gd name="T54" fmla="*/ 225 w 270"/>
                  <a:gd name="T55" fmla="*/ 126 h 270"/>
                  <a:gd name="T56" fmla="*/ 221 w 270"/>
                  <a:gd name="T57" fmla="*/ 162 h 270"/>
                  <a:gd name="T58" fmla="*/ 205 w 270"/>
                  <a:gd name="T59" fmla="*/ 193 h 270"/>
                  <a:gd name="T60" fmla="*/ 178 w 270"/>
                  <a:gd name="T61" fmla="*/ 214 h 270"/>
                  <a:gd name="T62" fmla="*/ 145 w 270"/>
                  <a:gd name="T63" fmla="*/ 225 h 270"/>
                  <a:gd name="T64" fmla="*/ 108 w 270"/>
                  <a:gd name="T65" fmla="*/ 3 h 270"/>
                  <a:gd name="T66" fmla="*/ 60 w 270"/>
                  <a:gd name="T67" fmla="*/ 23 h 270"/>
                  <a:gd name="T68" fmla="*/ 24 w 270"/>
                  <a:gd name="T69" fmla="*/ 60 h 270"/>
                  <a:gd name="T70" fmla="*/ 3 w 270"/>
                  <a:gd name="T71" fmla="*/ 108 h 270"/>
                  <a:gd name="T72" fmla="*/ 3 w 270"/>
                  <a:gd name="T73" fmla="*/ 163 h 270"/>
                  <a:gd name="T74" fmla="*/ 24 w 270"/>
                  <a:gd name="T75" fmla="*/ 211 h 270"/>
                  <a:gd name="T76" fmla="*/ 60 w 270"/>
                  <a:gd name="T77" fmla="*/ 247 h 270"/>
                  <a:gd name="T78" fmla="*/ 108 w 270"/>
                  <a:gd name="T79" fmla="*/ 268 h 270"/>
                  <a:gd name="T80" fmla="*/ 163 w 270"/>
                  <a:gd name="T81" fmla="*/ 268 h 270"/>
                  <a:gd name="T82" fmla="*/ 211 w 270"/>
                  <a:gd name="T83" fmla="*/ 247 h 270"/>
                  <a:gd name="T84" fmla="*/ 248 w 270"/>
                  <a:gd name="T85" fmla="*/ 211 h 270"/>
                  <a:gd name="T86" fmla="*/ 268 w 270"/>
                  <a:gd name="T87" fmla="*/ 163 h 270"/>
                  <a:gd name="T88" fmla="*/ 268 w 270"/>
                  <a:gd name="T89" fmla="*/ 108 h 270"/>
                  <a:gd name="T90" fmla="*/ 248 w 270"/>
                  <a:gd name="T91" fmla="*/ 60 h 270"/>
                  <a:gd name="T92" fmla="*/ 211 w 270"/>
                  <a:gd name="T93" fmla="*/ 23 h 270"/>
                  <a:gd name="T94" fmla="*/ 163 w 270"/>
                  <a:gd name="T95" fmla="*/ 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0" h="270">
                    <a:moveTo>
                      <a:pt x="135" y="225"/>
                    </a:moveTo>
                    <a:lnTo>
                      <a:pt x="127" y="225"/>
                    </a:lnTo>
                    <a:lnTo>
                      <a:pt x="117" y="224"/>
                    </a:lnTo>
                    <a:lnTo>
                      <a:pt x="108" y="221"/>
                    </a:lnTo>
                    <a:lnTo>
                      <a:pt x="100" y="218"/>
                    </a:lnTo>
                    <a:lnTo>
                      <a:pt x="92" y="214"/>
                    </a:lnTo>
                    <a:lnTo>
                      <a:pt x="85" y="210"/>
                    </a:lnTo>
                    <a:lnTo>
                      <a:pt x="78" y="204"/>
                    </a:lnTo>
                    <a:lnTo>
                      <a:pt x="72" y="199"/>
                    </a:lnTo>
                    <a:lnTo>
                      <a:pt x="65" y="193"/>
                    </a:lnTo>
                    <a:lnTo>
                      <a:pt x="60" y="185"/>
                    </a:lnTo>
                    <a:lnTo>
                      <a:pt x="56" y="178"/>
                    </a:lnTo>
                    <a:lnTo>
                      <a:pt x="53" y="170"/>
                    </a:lnTo>
                    <a:lnTo>
                      <a:pt x="49" y="162"/>
                    </a:lnTo>
                    <a:lnTo>
                      <a:pt x="47" y="153"/>
                    </a:lnTo>
                    <a:lnTo>
                      <a:pt x="45" y="144"/>
                    </a:lnTo>
                    <a:lnTo>
                      <a:pt x="45" y="135"/>
                    </a:lnTo>
                    <a:lnTo>
                      <a:pt x="45" y="132"/>
                    </a:lnTo>
                    <a:lnTo>
                      <a:pt x="46" y="129"/>
                    </a:lnTo>
                    <a:lnTo>
                      <a:pt x="47" y="126"/>
                    </a:lnTo>
                    <a:lnTo>
                      <a:pt x="49" y="124"/>
                    </a:lnTo>
                    <a:lnTo>
                      <a:pt x="52" y="123"/>
                    </a:lnTo>
                    <a:lnTo>
                      <a:pt x="55" y="121"/>
                    </a:lnTo>
                    <a:lnTo>
                      <a:pt x="57" y="120"/>
                    </a:lnTo>
                    <a:lnTo>
                      <a:pt x="60" y="120"/>
                    </a:lnTo>
                    <a:lnTo>
                      <a:pt x="63" y="120"/>
                    </a:lnTo>
                    <a:lnTo>
                      <a:pt x="67" y="121"/>
                    </a:lnTo>
                    <a:lnTo>
                      <a:pt x="69" y="123"/>
                    </a:lnTo>
                    <a:lnTo>
                      <a:pt x="71" y="124"/>
                    </a:lnTo>
                    <a:lnTo>
                      <a:pt x="73" y="126"/>
                    </a:lnTo>
                    <a:lnTo>
                      <a:pt x="74" y="129"/>
                    </a:lnTo>
                    <a:lnTo>
                      <a:pt x="75" y="132"/>
                    </a:lnTo>
                    <a:lnTo>
                      <a:pt x="75" y="135"/>
                    </a:lnTo>
                    <a:lnTo>
                      <a:pt x="75" y="141"/>
                    </a:lnTo>
                    <a:lnTo>
                      <a:pt x="76" y="147"/>
                    </a:lnTo>
                    <a:lnTo>
                      <a:pt x="78" y="153"/>
                    </a:lnTo>
                    <a:lnTo>
                      <a:pt x="79" y="158"/>
                    </a:lnTo>
                    <a:lnTo>
                      <a:pt x="83" y="164"/>
                    </a:lnTo>
                    <a:lnTo>
                      <a:pt x="86" y="168"/>
                    </a:lnTo>
                    <a:lnTo>
                      <a:pt x="89" y="173"/>
                    </a:lnTo>
                    <a:lnTo>
                      <a:pt x="93" y="178"/>
                    </a:lnTo>
                    <a:lnTo>
                      <a:pt x="97" y="181"/>
                    </a:lnTo>
                    <a:lnTo>
                      <a:pt x="102" y="185"/>
                    </a:lnTo>
                    <a:lnTo>
                      <a:pt x="106" y="187"/>
                    </a:lnTo>
                    <a:lnTo>
                      <a:pt x="112" y="191"/>
                    </a:lnTo>
                    <a:lnTo>
                      <a:pt x="117" y="193"/>
                    </a:lnTo>
                    <a:lnTo>
                      <a:pt x="123" y="194"/>
                    </a:lnTo>
                    <a:lnTo>
                      <a:pt x="129" y="195"/>
                    </a:lnTo>
                    <a:lnTo>
                      <a:pt x="135" y="195"/>
                    </a:lnTo>
                    <a:lnTo>
                      <a:pt x="142" y="195"/>
                    </a:lnTo>
                    <a:lnTo>
                      <a:pt x="147" y="194"/>
                    </a:lnTo>
                    <a:lnTo>
                      <a:pt x="153" y="193"/>
                    </a:lnTo>
                    <a:lnTo>
                      <a:pt x="159" y="191"/>
                    </a:lnTo>
                    <a:lnTo>
                      <a:pt x="164" y="187"/>
                    </a:lnTo>
                    <a:lnTo>
                      <a:pt x="168" y="185"/>
                    </a:lnTo>
                    <a:lnTo>
                      <a:pt x="174" y="181"/>
                    </a:lnTo>
                    <a:lnTo>
                      <a:pt x="178" y="178"/>
                    </a:lnTo>
                    <a:lnTo>
                      <a:pt x="181" y="173"/>
                    </a:lnTo>
                    <a:lnTo>
                      <a:pt x="186" y="169"/>
                    </a:lnTo>
                    <a:lnTo>
                      <a:pt x="188" y="164"/>
                    </a:lnTo>
                    <a:lnTo>
                      <a:pt x="191" y="158"/>
                    </a:lnTo>
                    <a:lnTo>
                      <a:pt x="193" y="153"/>
                    </a:lnTo>
                    <a:lnTo>
                      <a:pt x="194" y="147"/>
                    </a:lnTo>
                    <a:lnTo>
                      <a:pt x="195" y="141"/>
                    </a:lnTo>
                    <a:lnTo>
                      <a:pt x="195" y="135"/>
                    </a:lnTo>
                    <a:lnTo>
                      <a:pt x="195" y="128"/>
                    </a:lnTo>
                    <a:lnTo>
                      <a:pt x="194" y="123"/>
                    </a:lnTo>
                    <a:lnTo>
                      <a:pt x="193" y="118"/>
                    </a:lnTo>
                    <a:lnTo>
                      <a:pt x="191" y="111"/>
                    </a:lnTo>
                    <a:lnTo>
                      <a:pt x="188" y="106"/>
                    </a:lnTo>
                    <a:lnTo>
                      <a:pt x="186" y="102"/>
                    </a:lnTo>
                    <a:lnTo>
                      <a:pt x="181" y="97"/>
                    </a:lnTo>
                    <a:lnTo>
                      <a:pt x="178" y="93"/>
                    </a:lnTo>
                    <a:lnTo>
                      <a:pt x="174" y="89"/>
                    </a:lnTo>
                    <a:lnTo>
                      <a:pt x="168" y="85"/>
                    </a:lnTo>
                    <a:lnTo>
                      <a:pt x="164" y="82"/>
                    </a:lnTo>
                    <a:lnTo>
                      <a:pt x="159" y="80"/>
                    </a:lnTo>
                    <a:lnTo>
                      <a:pt x="153" y="78"/>
                    </a:lnTo>
                    <a:lnTo>
                      <a:pt x="147" y="76"/>
                    </a:lnTo>
                    <a:lnTo>
                      <a:pt x="142" y="75"/>
                    </a:lnTo>
                    <a:lnTo>
                      <a:pt x="135" y="75"/>
                    </a:lnTo>
                    <a:lnTo>
                      <a:pt x="132" y="75"/>
                    </a:lnTo>
                    <a:lnTo>
                      <a:pt x="130" y="74"/>
                    </a:lnTo>
                    <a:lnTo>
                      <a:pt x="127" y="73"/>
                    </a:lnTo>
                    <a:lnTo>
                      <a:pt x="124" y="70"/>
                    </a:lnTo>
                    <a:lnTo>
                      <a:pt x="123" y="68"/>
                    </a:lnTo>
                    <a:lnTo>
                      <a:pt x="121" y="66"/>
                    </a:lnTo>
                    <a:lnTo>
                      <a:pt x="120" y="63"/>
                    </a:lnTo>
                    <a:lnTo>
                      <a:pt x="120" y="60"/>
                    </a:lnTo>
                    <a:lnTo>
                      <a:pt x="120" y="57"/>
                    </a:lnTo>
                    <a:lnTo>
                      <a:pt x="121" y="54"/>
                    </a:lnTo>
                    <a:lnTo>
                      <a:pt x="123" y="51"/>
                    </a:lnTo>
                    <a:lnTo>
                      <a:pt x="124" y="49"/>
                    </a:lnTo>
                    <a:lnTo>
                      <a:pt x="127" y="48"/>
                    </a:lnTo>
                    <a:lnTo>
                      <a:pt x="130" y="46"/>
                    </a:lnTo>
                    <a:lnTo>
                      <a:pt x="132" y="45"/>
                    </a:lnTo>
                    <a:lnTo>
                      <a:pt x="135" y="45"/>
                    </a:lnTo>
                    <a:lnTo>
                      <a:pt x="145" y="46"/>
                    </a:lnTo>
                    <a:lnTo>
                      <a:pt x="153" y="47"/>
                    </a:lnTo>
                    <a:lnTo>
                      <a:pt x="162" y="49"/>
                    </a:lnTo>
                    <a:lnTo>
                      <a:pt x="171" y="52"/>
                    </a:lnTo>
                    <a:lnTo>
                      <a:pt x="178" y="55"/>
                    </a:lnTo>
                    <a:lnTo>
                      <a:pt x="186" y="60"/>
                    </a:lnTo>
                    <a:lnTo>
                      <a:pt x="193" y="65"/>
                    </a:lnTo>
                    <a:lnTo>
                      <a:pt x="200" y="72"/>
                    </a:lnTo>
                    <a:lnTo>
                      <a:pt x="205" y="78"/>
                    </a:lnTo>
                    <a:lnTo>
                      <a:pt x="210" y="84"/>
                    </a:lnTo>
                    <a:lnTo>
                      <a:pt x="215" y="92"/>
                    </a:lnTo>
                    <a:lnTo>
                      <a:pt x="219" y="99"/>
                    </a:lnTo>
                    <a:lnTo>
                      <a:pt x="221" y="108"/>
                    </a:lnTo>
                    <a:lnTo>
                      <a:pt x="223" y="117"/>
                    </a:lnTo>
                    <a:lnTo>
                      <a:pt x="225" y="126"/>
                    </a:lnTo>
                    <a:lnTo>
                      <a:pt x="225" y="135"/>
                    </a:lnTo>
                    <a:lnTo>
                      <a:pt x="225" y="144"/>
                    </a:lnTo>
                    <a:lnTo>
                      <a:pt x="223" y="153"/>
                    </a:lnTo>
                    <a:lnTo>
                      <a:pt x="221" y="162"/>
                    </a:lnTo>
                    <a:lnTo>
                      <a:pt x="219" y="170"/>
                    </a:lnTo>
                    <a:lnTo>
                      <a:pt x="215" y="178"/>
                    </a:lnTo>
                    <a:lnTo>
                      <a:pt x="210" y="185"/>
                    </a:lnTo>
                    <a:lnTo>
                      <a:pt x="205" y="193"/>
                    </a:lnTo>
                    <a:lnTo>
                      <a:pt x="200" y="199"/>
                    </a:lnTo>
                    <a:lnTo>
                      <a:pt x="193" y="204"/>
                    </a:lnTo>
                    <a:lnTo>
                      <a:pt x="186" y="210"/>
                    </a:lnTo>
                    <a:lnTo>
                      <a:pt x="178" y="214"/>
                    </a:lnTo>
                    <a:lnTo>
                      <a:pt x="171" y="218"/>
                    </a:lnTo>
                    <a:lnTo>
                      <a:pt x="162" y="221"/>
                    </a:lnTo>
                    <a:lnTo>
                      <a:pt x="153" y="224"/>
                    </a:lnTo>
                    <a:lnTo>
                      <a:pt x="145" y="225"/>
                    </a:lnTo>
                    <a:lnTo>
                      <a:pt x="135" y="225"/>
                    </a:lnTo>
                    <a:close/>
                    <a:moveTo>
                      <a:pt x="135" y="0"/>
                    </a:moveTo>
                    <a:lnTo>
                      <a:pt x="121" y="1"/>
                    </a:lnTo>
                    <a:lnTo>
                      <a:pt x="108" y="3"/>
                    </a:lnTo>
                    <a:lnTo>
                      <a:pt x="95" y="6"/>
                    </a:lnTo>
                    <a:lnTo>
                      <a:pt x="83" y="10"/>
                    </a:lnTo>
                    <a:lnTo>
                      <a:pt x="71" y="16"/>
                    </a:lnTo>
                    <a:lnTo>
                      <a:pt x="60" y="23"/>
                    </a:lnTo>
                    <a:lnTo>
                      <a:pt x="49" y="31"/>
                    </a:lnTo>
                    <a:lnTo>
                      <a:pt x="40" y="39"/>
                    </a:lnTo>
                    <a:lnTo>
                      <a:pt x="31" y="49"/>
                    </a:lnTo>
                    <a:lnTo>
                      <a:pt x="24" y="60"/>
                    </a:lnTo>
                    <a:lnTo>
                      <a:pt x="16" y="70"/>
                    </a:lnTo>
                    <a:lnTo>
                      <a:pt x="11" y="82"/>
                    </a:lnTo>
                    <a:lnTo>
                      <a:pt x="6" y="95"/>
                    </a:lnTo>
                    <a:lnTo>
                      <a:pt x="3" y="108"/>
                    </a:lnTo>
                    <a:lnTo>
                      <a:pt x="1" y="121"/>
                    </a:lnTo>
                    <a:lnTo>
                      <a:pt x="0" y="135"/>
                    </a:lnTo>
                    <a:lnTo>
                      <a:pt x="1" y="149"/>
                    </a:lnTo>
                    <a:lnTo>
                      <a:pt x="3" y="163"/>
                    </a:lnTo>
                    <a:lnTo>
                      <a:pt x="6" y="176"/>
                    </a:lnTo>
                    <a:lnTo>
                      <a:pt x="11" y="187"/>
                    </a:lnTo>
                    <a:lnTo>
                      <a:pt x="16" y="199"/>
                    </a:lnTo>
                    <a:lnTo>
                      <a:pt x="24" y="211"/>
                    </a:lnTo>
                    <a:lnTo>
                      <a:pt x="31" y="221"/>
                    </a:lnTo>
                    <a:lnTo>
                      <a:pt x="40" y="230"/>
                    </a:lnTo>
                    <a:lnTo>
                      <a:pt x="49" y="239"/>
                    </a:lnTo>
                    <a:lnTo>
                      <a:pt x="60" y="247"/>
                    </a:lnTo>
                    <a:lnTo>
                      <a:pt x="71" y="254"/>
                    </a:lnTo>
                    <a:lnTo>
                      <a:pt x="83" y="259"/>
                    </a:lnTo>
                    <a:lnTo>
                      <a:pt x="95" y="265"/>
                    </a:lnTo>
                    <a:lnTo>
                      <a:pt x="108" y="268"/>
                    </a:lnTo>
                    <a:lnTo>
                      <a:pt x="121" y="270"/>
                    </a:lnTo>
                    <a:lnTo>
                      <a:pt x="135" y="270"/>
                    </a:lnTo>
                    <a:lnTo>
                      <a:pt x="149" y="270"/>
                    </a:lnTo>
                    <a:lnTo>
                      <a:pt x="163" y="268"/>
                    </a:lnTo>
                    <a:lnTo>
                      <a:pt x="176" y="265"/>
                    </a:lnTo>
                    <a:lnTo>
                      <a:pt x="188" y="259"/>
                    </a:lnTo>
                    <a:lnTo>
                      <a:pt x="200" y="254"/>
                    </a:lnTo>
                    <a:lnTo>
                      <a:pt x="211" y="247"/>
                    </a:lnTo>
                    <a:lnTo>
                      <a:pt x="221" y="239"/>
                    </a:lnTo>
                    <a:lnTo>
                      <a:pt x="231" y="230"/>
                    </a:lnTo>
                    <a:lnTo>
                      <a:pt x="239" y="221"/>
                    </a:lnTo>
                    <a:lnTo>
                      <a:pt x="248" y="211"/>
                    </a:lnTo>
                    <a:lnTo>
                      <a:pt x="254" y="199"/>
                    </a:lnTo>
                    <a:lnTo>
                      <a:pt x="260" y="187"/>
                    </a:lnTo>
                    <a:lnTo>
                      <a:pt x="265" y="176"/>
                    </a:lnTo>
                    <a:lnTo>
                      <a:pt x="268" y="163"/>
                    </a:lnTo>
                    <a:lnTo>
                      <a:pt x="270" y="149"/>
                    </a:lnTo>
                    <a:lnTo>
                      <a:pt x="270" y="135"/>
                    </a:lnTo>
                    <a:lnTo>
                      <a:pt x="270" y="121"/>
                    </a:lnTo>
                    <a:lnTo>
                      <a:pt x="268" y="108"/>
                    </a:lnTo>
                    <a:lnTo>
                      <a:pt x="265" y="95"/>
                    </a:lnTo>
                    <a:lnTo>
                      <a:pt x="260" y="82"/>
                    </a:lnTo>
                    <a:lnTo>
                      <a:pt x="254" y="70"/>
                    </a:lnTo>
                    <a:lnTo>
                      <a:pt x="248" y="60"/>
                    </a:lnTo>
                    <a:lnTo>
                      <a:pt x="239" y="49"/>
                    </a:lnTo>
                    <a:lnTo>
                      <a:pt x="231" y="39"/>
                    </a:lnTo>
                    <a:lnTo>
                      <a:pt x="221" y="31"/>
                    </a:lnTo>
                    <a:lnTo>
                      <a:pt x="211" y="23"/>
                    </a:lnTo>
                    <a:lnTo>
                      <a:pt x="200" y="16"/>
                    </a:lnTo>
                    <a:lnTo>
                      <a:pt x="188" y="10"/>
                    </a:lnTo>
                    <a:lnTo>
                      <a:pt x="176" y="6"/>
                    </a:lnTo>
                    <a:lnTo>
                      <a:pt x="163" y="3"/>
                    </a:lnTo>
                    <a:lnTo>
                      <a:pt x="149" y="1"/>
                    </a:lnTo>
                    <a:lnTo>
                      <a:pt x="135" y="0"/>
                    </a:lnTo>
                    <a:lnTo>
                      <a:pt x="135"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 name="Freeform 3858"/>
              <p:cNvSpPr>
                <a:spLocks noEditPoints="1"/>
              </p:cNvSpPr>
              <p:nvPr/>
            </p:nvSpPr>
            <p:spPr bwMode="auto">
              <a:xfrm>
                <a:off x="8161338" y="2565400"/>
                <a:ext cx="285750" cy="166688"/>
              </a:xfrm>
              <a:custGeom>
                <a:avLst/>
                <a:gdLst>
                  <a:gd name="T0" fmla="*/ 417 w 901"/>
                  <a:gd name="T1" fmla="*/ 417 h 525"/>
                  <a:gd name="T2" fmla="*/ 372 w 901"/>
                  <a:gd name="T3" fmla="*/ 401 h 525"/>
                  <a:gd name="T4" fmla="*/ 333 w 901"/>
                  <a:gd name="T5" fmla="*/ 372 h 525"/>
                  <a:gd name="T6" fmla="*/ 305 w 901"/>
                  <a:gd name="T7" fmla="*/ 334 h 525"/>
                  <a:gd name="T8" fmla="*/ 288 w 901"/>
                  <a:gd name="T9" fmla="*/ 288 h 525"/>
                  <a:gd name="T10" fmla="*/ 286 w 901"/>
                  <a:gd name="T11" fmla="*/ 238 h 525"/>
                  <a:gd name="T12" fmla="*/ 298 w 901"/>
                  <a:gd name="T13" fmla="*/ 190 h 525"/>
                  <a:gd name="T14" fmla="*/ 323 w 901"/>
                  <a:gd name="T15" fmla="*/ 150 h 525"/>
                  <a:gd name="T16" fmla="*/ 358 w 901"/>
                  <a:gd name="T17" fmla="*/ 118 h 525"/>
                  <a:gd name="T18" fmla="*/ 401 w 901"/>
                  <a:gd name="T19" fmla="*/ 97 h 525"/>
                  <a:gd name="T20" fmla="*/ 450 w 901"/>
                  <a:gd name="T21" fmla="*/ 90 h 525"/>
                  <a:gd name="T22" fmla="*/ 499 w 901"/>
                  <a:gd name="T23" fmla="*/ 97 h 525"/>
                  <a:gd name="T24" fmla="*/ 542 w 901"/>
                  <a:gd name="T25" fmla="*/ 118 h 525"/>
                  <a:gd name="T26" fmla="*/ 578 w 901"/>
                  <a:gd name="T27" fmla="*/ 150 h 525"/>
                  <a:gd name="T28" fmla="*/ 602 w 901"/>
                  <a:gd name="T29" fmla="*/ 190 h 525"/>
                  <a:gd name="T30" fmla="*/ 614 w 901"/>
                  <a:gd name="T31" fmla="*/ 238 h 525"/>
                  <a:gd name="T32" fmla="*/ 612 w 901"/>
                  <a:gd name="T33" fmla="*/ 288 h 525"/>
                  <a:gd name="T34" fmla="*/ 596 w 901"/>
                  <a:gd name="T35" fmla="*/ 334 h 525"/>
                  <a:gd name="T36" fmla="*/ 567 w 901"/>
                  <a:gd name="T37" fmla="*/ 372 h 525"/>
                  <a:gd name="T38" fmla="*/ 530 w 901"/>
                  <a:gd name="T39" fmla="*/ 401 h 525"/>
                  <a:gd name="T40" fmla="*/ 483 w 901"/>
                  <a:gd name="T41" fmla="*/ 417 h 525"/>
                  <a:gd name="T42" fmla="*/ 450 w 901"/>
                  <a:gd name="T43" fmla="*/ 420 h 525"/>
                  <a:gd name="T44" fmla="*/ 862 w 901"/>
                  <a:gd name="T45" fmla="*/ 205 h 525"/>
                  <a:gd name="T46" fmla="*/ 796 w 901"/>
                  <a:gd name="T47" fmla="*/ 145 h 525"/>
                  <a:gd name="T48" fmla="*/ 705 w 901"/>
                  <a:gd name="T49" fmla="*/ 80 h 525"/>
                  <a:gd name="T50" fmla="*/ 650 w 901"/>
                  <a:gd name="T51" fmla="*/ 49 h 525"/>
                  <a:gd name="T52" fmla="*/ 587 w 901"/>
                  <a:gd name="T53" fmla="*/ 24 h 525"/>
                  <a:gd name="T54" fmla="*/ 521 w 901"/>
                  <a:gd name="T55" fmla="*/ 6 h 525"/>
                  <a:gd name="T56" fmla="*/ 450 w 901"/>
                  <a:gd name="T57" fmla="*/ 0 h 525"/>
                  <a:gd name="T58" fmla="*/ 379 w 901"/>
                  <a:gd name="T59" fmla="*/ 6 h 525"/>
                  <a:gd name="T60" fmla="*/ 313 w 901"/>
                  <a:gd name="T61" fmla="*/ 24 h 525"/>
                  <a:gd name="T62" fmla="*/ 252 w 901"/>
                  <a:gd name="T63" fmla="*/ 49 h 525"/>
                  <a:gd name="T64" fmla="*/ 196 w 901"/>
                  <a:gd name="T65" fmla="*/ 80 h 525"/>
                  <a:gd name="T66" fmla="*/ 105 w 901"/>
                  <a:gd name="T67" fmla="*/ 145 h 525"/>
                  <a:gd name="T68" fmla="*/ 39 w 901"/>
                  <a:gd name="T69" fmla="*/ 205 h 525"/>
                  <a:gd name="T70" fmla="*/ 1 w 901"/>
                  <a:gd name="T71" fmla="*/ 249 h 525"/>
                  <a:gd name="T72" fmla="*/ 3 w 901"/>
                  <a:gd name="T73" fmla="*/ 264 h 525"/>
                  <a:gd name="T74" fmla="*/ 61 w 901"/>
                  <a:gd name="T75" fmla="*/ 330 h 525"/>
                  <a:gd name="T76" fmla="*/ 137 w 901"/>
                  <a:gd name="T77" fmla="*/ 398 h 525"/>
                  <a:gd name="T78" fmla="*/ 185 w 901"/>
                  <a:gd name="T79" fmla="*/ 434 h 525"/>
                  <a:gd name="T80" fmla="*/ 239 w 901"/>
                  <a:gd name="T81" fmla="*/ 467 h 525"/>
                  <a:gd name="T82" fmla="*/ 298 w 901"/>
                  <a:gd name="T83" fmla="*/ 495 h 525"/>
                  <a:gd name="T84" fmla="*/ 361 w 901"/>
                  <a:gd name="T85" fmla="*/ 514 h 525"/>
                  <a:gd name="T86" fmla="*/ 428 w 901"/>
                  <a:gd name="T87" fmla="*/ 525 h 525"/>
                  <a:gd name="T88" fmla="*/ 495 w 901"/>
                  <a:gd name="T89" fmla="*/ 523 h 525"/>
                  <a:gd name="T90" fmla="*/ 561 w 901"/>
                  <a:gd name="T91" fmla="*/ 509 h 525"/>
                  <a:gd name="T92" fmla="*/ 623 w 901"/>
                  <a:gd name="T93" fmla="*/ 486 h 525"/>
                  <a:gd name="T94" fmla="*/ 680 w 901"/>
                  <a:gd name="T95" fmla="*/ 456 h 525"/>
                  <a:gd name="T96" fmla="*/ 731 w 901"/>
                  <a:gd name="T97" fmla="*/ 422 h 525"/>
                  <a:gd name="T98" fmla="*/ 791 w 901"/>
                  <a:gd name="T99" fmla="*/ 375 h 525"/>
                  <a:gd name="T100" fmla="*/ 859 w 901"/>
                  <a:gd name="T101" fmla="*/ 309 h 525"/>
                  <a:gd name="T102" fmla="*/ 901 w 901"/>
                  <a:gd name="T103" fmla="*/ 260 h 525"/>
                  <a:gd name="T104" fmla="*/ 897 w 901"/>
                  <a:gd name="T105" fmla="*/ 24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01" h="525">
                    <a:moveTo>
                      <a:pt x="450" y="420"/>
                    </a:moveTo>
                    <a:lnTo>
                      <a:pt x="433" y="419"/>
                    </a:lnTo>
                    <a:lnTo>
                      <a:pt x="417" y="417"/>
                    </a:lnTo>
                    <a:lnTo>
                      <a:pt x="401" y="412"/>
                    </a:lnTo>
                    <a:lnTo>
                      <a:pt x="386" y="407"/>
                    </a:lnTo>
                    <a:lnTo>
                      <a:pt x="372" y="401"/>
                    </a:lnTo>
                    <a:lnTo>
                      <a:pt x="358" y="392"/>
                    </a:lnTo>
                    <a:lnTo>
                      <a:pt x="345" y="382"/>
                    </a:lnTo>
                    <a:lnTo>
                      <a:pt x="333" y="372"/>
                    </a:lnTo>
                    <a:lnTo>
                      <a:pt x="323" y="360"/>
                    </a:lnTo>
                    <a:lnTo>
                      <a:pt x="313" y="347"/>
                    </a:lnTo>
                    <a:lnTo>
                      <a:pt x="305" y="334"/>
                    </a:lnTo>
                    <a:lnTo>
                      <a:pt x="298" y="319"/>
                    </a:lnTo>
                    <a:lnTo>
                      <a:pt x="292" y="304"/>
                    </a:lnTo>
                    <a:lnTo>
                      <a:pt x="288" y="288"/>
                    </a:lnTo>
                    <a:lnTo>
                      <a:pt x="286" y="272"/>
                    </a:lnTo>
                    <a:lnTo>
                      <a:pt x="285" y="255"/>
                    </a:lnTo>
                    <a:lnTo>
                      <a:pt x="286" y="238"/>
                    </a:lnTo>
                    <a:lnTo>
                      <a:pt x="288" y="222"/>
                    </a:lnTo>
                    <a:lnTo>
                      <a:pt x="292" y="205"/>
                    </a:lnTo>
                    <a:lnTo>
                      <a:pt x="298" y="190"/>
                    </a:lnTo>
                    <a:lnTo>
                      <a:pt x="305" y="177"/>
                    </a:lnTo>
                    <a:lnTo>
                      <a:pt x="313" y="163"/>
                    </a:lnTo>
                    <a:lnTo>
                      <a:pt x="323" y="150"/>
                    </a:lnTo>
                    <a:lnTo>
                      <a:pt x="333" y="138"/>
                    </a:lnTo>
                    <a:lnTo>
                      <a:pt x="345" y="127"/>
                    </a:lnTo>
                    <a:lnTo>
                      <a:pt x="358" y="118"/>
                    </a:lnTo>
                    <a:lnTo>
                      <a:pt x="372" y="110"/>
                    </a:lnTo>
                    <a:lnTo>
                      <a:pt x="386" y="103"/>
                    </a:lnTo>
                    <a:lnTo>
                      <a:pt x="401" y="97"/>
                    </a:lnTo>
                    <a:lnTo>
                      <a:pt x="417" y="93"/>
                    </a:lnTo>
                    <a:lnTo>
                      <a:pt x="433" y="91"/>
                    </a:lnTo>
                    <a:lnTo>
                      <a:pt x="450" y="90"/>
                    </a:lnTo>
                    <a:lnTo>
                      <a:pt x="467" y="91"/>
                    </a:lnTo>
                    <a:lnTo>
                      <a:pt x="483" y="93"/>
                    </a:lnTo>
                    <a:lnTo>
                      <a:pt x="499" y="97"/>
                    </a:lnTo>
                    <a:lnTo>
                      <a:pt x="515" y="103"/>
                    </a:lnTo>
                    <a:lnTo>
                      <a:pt x="530" y="110"/>
                    </a:lnTo>
                    <a:lnTo>
                      <a:pt x="542" y="118"/>
                    </a:lnTo>
                    <a:lnTo>
                      <a:pt x="555" y="127"/>
                    </a:lnTo>
                    <a:lnTo>
                      <a:pt x="567" y="138"/>
                    </a:lnTo>
                    <a:lnTo>
                      <a:pt x="578" y="150"/>
                    </a:lnTo>
                    <a:lnTo>
                      <a:pt x="587" y="163"/>
                    </a:lnTo>
                    <a:lnTo>
                      <a:pt x="596" y="177"/>
                    </a:lnTo>
                    <a:lnTo>
                      <a:pt x="602" y="190"/>
                    </a:lnTo>
                    <a:lnTo>
                      <a:pt x="608" y="205"/>
                    </a:lnTo>
                    <a:lnTo>
                      <a:pt x="612" y="222"/>
                    </a:lnTo>
                    <a:lnTo>
                      <a:pt x="614" y="238"/>
                    </a:lnTo>
                    <a:lnTo>
                      <a:pt x="615" y="255"/>
                    </a:lnTo>
                    <a:lnTo>
                      <a:pt x="614" y="272"/>
                    </a:lnTo>
                    <a:lnTo>
                      <a:pt x="612" y="288"/>
                    </a:lnTo>
                    <a:lnTo>
                      <a:pt x="608" y="304"/>
                    </a:lnTo>
                    <a:lnTo>
                      <a:pt x="602" y="319"/>
                    </a:lnTo>
                    <a:lnTo>
                      <a:pt x="596" y="334"/>
                    </a:lnTo>
                    <a:lnTo>
                      <a:pt x="587" y="347"/>
                    </a:lnTo>
                    <a:lnTo>
                      <a:pt x="578" y="360"/>
                    </a:lnTo>
                    <a:lnTo>
                      <a:pt x="567" y="372"/>
                    </a:lnTo>
                    <a:lnTo>
                      <a:pt x="555" y="382"/>
                    </a:lnTo>
                    <a:lnTo>
                      <a:pt x="542" y="392"/>
                    </a:lnTo>
                    <a:lnTo>
                      <a:pt x="530" y="401"/>
                    </a:lnTo>
                    <a:lnTo>
                      <a:pt x="515" y="407"/>
                    </a:lnTo>
                    <a:lnTo>
                      <a:pt x="499" y="412"/>
                    </a:lnTo>
                    <a:lnTo>
                      <a:pt x="483" y="417"/>
                    </a:lnTo>
                    <a:lnTo>
                      <a:pt x="467" y="420"/>
                    </a:lnTo>
                    <a:lnTo>
                      <a:pt x="450" y="420"/>
                    </a:lnTo>
                    <a:lnTo>
                      <a:pt x="450" y="420"/>
                    </a:lnTo>
                    <a:close/>
                    <a:moveTo>
                      <a:pt x="897" y="245"/>
                    </a:moveTo>
                    <a:lnTo>
                      <a:pt x="888" y="233"/>
                    </a:lnTo>
                    <a:lnTo>
                      <a:pt x="862" y="205"/>
                    </a:lnTo>
                    <a:lnTo>
                      <a:pt x="843" y="187"/>
                    </a:lnTo>
                    <a:lnTo>
                      <a:pt x="821" y="167"/>
                    </a:lnTo>
                    <a:lnTo>
                      <a:pt x="796" y="145"/>
                    </a:lnTo>
                    <a:lnTo>
                      <a:pt x="768" y="123"/>
                    </a:lnTo>
                    <a:lnTo>
                      <a:pt x="738" y="101"/>
                    </a:lnTo>
                    <a:lnTo>
                      <a:pt x="705" y="80"/>
                    </a:lnTo>
                    <a:lnTo>
                      <a:pt x="687" y="69"/>
                    </a:lnTo>
                    <a:lnTo>
                      <a:pt x="669" y="60"/>
                    </a:lnTo>
                    <a:lnTo>
                      <a:pt x="650" y="49"/>
                    </a:lnTo>
                    <a:lnTo>
                      <a:pt x="629" y="40"/>
                    </a:lnTo>
                    <a:lnTo>
                      <a:pt x="609" y="32"/>
                    </a:lnTo>
                    <a:lnTo>
                      <a:pt x="587" y="24"/>
                    </a:lnTo>
                    <a:lnTo>
                      <a:pt x="566" y="17"/>
                    </a:lnTo>
                    <a:lnTo>
                      <a:pt x="543" y="11"/>
                    </a:lnTo>
                    <a:lnTo>
                      <a:pt x="521" y="6"/>
                    </a:lnTo>
                    <a:lnTo>
                      <a:pt x="497" y="3"/>
                    </a:lnTo>
                    <a:lnTo>
                      <a:pt x="474" y="1"/>
                    </a:lnTo>
                    <a:lnTo>
                      <a:pt x="450" y="0"/>
                    </a:lnTo>
                    <a:lnTo>
                      <a:pt x="427" y="1"/>
                    </a:lnTo>
                    <a:lnTo>
                      <a:pt x="403" y="3"/>
                    </a:lnTo>
                    <a:lnTo>
                      <a:pt x="379" y="6"/>
                    </a:lnTo>
                    <a:lnTo>
                      <a:pt x="357" y="11"/>
                    </a:lnTo>
                    <a:lnTo>
                      <a:pt x="334" y="17"/>
                    </a:lnTo>
                    <a:lnTo>
                      <a:pt x="313" y="24"/>
                    </a:lnTo>
                    <a:lnTo>
                      <a:pt x="291" y="32"/>
                    </a:lnTo>
                    <a:lnTo>
                      <a:pt x="271" y="40"/>
                    </a:lnTo>
                    <a:lnTo>
                      <a:pt x="252" y="49"/>
                    </a:lnTo>
                    <a:lnTo>
                      <a:pt x="232" y="60"/>
                    </a:lnTo>
                    <a:lnTo>
                      <a:pt x="213" y="69"/>
                    </a:lnTo>
                    <a:lnTo>
                      <a:pt x="196" y="80"/>
                    </a:lnTo>
                    <a:lnTo>
                      <a:pt x="163" y="101"/>
                    </a:lnTo>
                    <a:lnTo>
                      <a:pt x="133" y="123"/>
                    </a:lnTo>
                    <a:lnTo>
                      <a:pt x="105" y="145"/>
                    </a:lnTo>
                    <a:lnTo>
                      <a:pt x="79" y="167"/>
                    </a:lnTo>
                    <a:lnTo>
                      <a:pt x="58" y="187"/>
                    </a:lnTo>
                    <a:lnTo>
                      <a:pt x="39" y="205"/>
                    </a:lnTo>
                    <a:lnTo>
                      <a:pt x="13" y="233"/>
                    </a:lnTo>
                    <a:lnTo>
                      <a:pt x="3" y="245"/>
                    </a:lnTo>
                    <a:lnTo>
                      <a:pt x="1" y="249"/>
                    </a:lnTo>
                    <a:lnTo>
                      <a:pt x="0" y="255"/>
                    </a:lnTo>
                    <a:lnTo>
                      <a:pt x="0" y="260"/>
                    </a:lnTo>
                    <a:lnTo>
                      <a:pt x="3" y="264"/>
                    </a:lnTo>
                    <a:lnTo>
                      <a:pt x="14" y="278"/>
                    </a:lnTo>
                    <a:lnTo>
                      <a:pt x="42" y="309"/>
                    </a:lnTo>
                    <a:lnTo>
                      <a:pt x="61" y="330"/>
                    </a:lnTo>
                    <a:lnTo>
                      <a:pt x="83" y="351"/>
                    </a:lnTo>
                    <a:lnTo>
                      <a:pt x="109" y="375"/>
                    </a:lnTo>
                    <a:lnTo>
                      <a:pt x="137" y="398"/>
                    </a:lnTo>
                    <a:lnTo>
                      <a:pt x="153" y="410"/>
                    </a:lnTo>
                    <a:lnTo>
                      <a:pt x="169" y="422"/>
                    </a:lnTo>
                    <a:lnTo>
                      <a:pt x="185" y="434"/>
                    </a:lnTo>
                    <a:lnTo>
                      <a:pt x="203" y="446"/>
                    </a:lnTo>
                    <a:lnTo>
                      <a:pt x="221" y="456"/>
                    </a:lnTo>
                    <a:lnTo>
                      <a:pt x="239" y="467"/>
                    </a:lnTo>
                    <a:lnTo>
                      <a:pt x="258" y="477"/>
                    </a:lnTo>
                    <a:lnTo>
                      <a:pt x="277" y="486"/>
                    </a:lnTo>
                    <a:lnTo>
                      <a:pt x="298" y="495"/>
                    </a:lnTo>
                    <a:lnTo>
                      <a:pt x="318" y="502"/>
                    </a:lnTo>
                    <a:lnTo>
                      <a:pt x="340" y="509"/>
                    </a:lnTo>
                    <a:lnTo>
                      <a:pt x="361" y="514"/>
                    </a:lnTo>
                    <a:lnTo>
                      <a:pt x="383" y="520"/>
                    </a:lnTo>
                    <a:lnTo>
                      <a:pt x="405" y="523"/>
                    </a:lnTo>
                    <a:lnTo>
                      <a:pt x="428" y="525"/>
                    </a:lnTo>
                    <a:lnTo>
                      <a:pt x="450" y="525"/>
                    </a:lnTo>
                    <a:lnTo>
                      <a:pt x="473" y="525"/>
                    </a:lnTo>
                    <a:lnTo>
                      <a:pt x="495" y="523"/>
                    </a:lnTo>
                    <a:lnTo>
                      <a:pt x="518" y="520"/>
                    </a:lnTo>
                    <a:lnTo>
                      <a:pt x="539" y="514"/>
                    </a:lnTo>
                    <a:lnTo>
                      <a:pt x="561" y="509"/>
                    </a:lnTo>
                    <a:lnTo>
                      <a:pt x="582" y="502"/>
                    </a:lnTo>
                    <a:lnTo>
                      <a:pt x="602" y="495"/>
                    </a:lnTo>
                    <a:lnTo>
                      <a:pt x="623" y="486"/>
                    </a:lnTo>
                    <a:lnTo>
                      <a:pt x="642" y="477"/>
                    </a:lnTo>
                    <a:lnTo>
                      <a:pt x="661" y="467"/>
                    </a:lnTo>
                    <a:lnTo>
                      <a:pt x="680" y="456"/>
                    </a:lnTo>
                    <a:lnTo>
                      <a:pt x="698" y="446"/>
                    </a:lnTo>
                    <a:lnTo>
                      <a:pt x="715" y="434"/>
                    </a:lnTo>
                    <a:lnTo>
                      <a:pt x="731" y="422"/>
                    </a:lnTo>
                    <a:lnTo>
                      <a:pt x="747" y="410"/>
                    </a:lnTo>
                    <a:lnTo>
                      <a:pt x="763" y="398"/>
                    </a:lnTo>
                    <a:lnTo>
                      <a:pt x="791" y="375"/>
                    </a:lnTo>
                    <a:lnTo>
                      <a:pt x="817" y="351"/>
                    </a:lnTo>
                    <a:lnTo>
                      <a:pt x="839" y="330"/>
                    </a:lnTo>
                    <a:lnTo>
                      <a:pt x="859" y="309"/>
                    </a:lnTo>
                    <a:lnTo>
                      <a:pt x="887" y="278"/>
                    </a:lnTo>
                    <a:lnTo>
                      <a:pt x="898" y="264"/>
                    </a:lnTo>
                    <a:lnTo>
                      <a:pt x="901" y="260"/>
                    </a:lnTo>
                    <a:lnTo>
                      <a:pt x="901" y="255"/>
                    </a:lnTo>
                    <a:lnTo>
                      <a:pt x="901" y="249"/>
                    </a:lnTo>
                    <a:lnTo>
                      <a:pt x="897" y="245"/>
                    </a:lnTo>
                    <a:lnTo>
                      <a:pt x="897" y="24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1" name="Group 100"/>
            <p:cNvGrpSpPr/>
            <p:nvPr/>
          </p:nvGrpSpPr>
          <p:grpSpPr>
            <a:xfrm>
              <a:off x="6981177" y="1278471"/>
              <a:ext cx="462761" cy="462761"/>
              <a:chOff x="877888" y="3065463"/>
              <a:chExt cx="287338" cy="287338"/>
            </a:xfrm>
            <a:solidFill>
              <a:schemeClr val="bg1"/>
            </a:solidFill>
          </p:grpSpPr>
          <p:sp>
            <p:nvSpPr>
              <p:cNvPr id="113" name="Freeform 377"/>
              <p:cNvSpPr>
                <a:spLocks/>
              </p:cNvSpPr>
              <p:nvPr/>
            </p:nvSpPr>
            <p:spPr bwMode="auto">
              <a:xfrm>
                <a:off x="1027113" y="3214688"/>
                <a:ext cx="19050" cy="46038"/>
              </a:xfrm>
              <a:custGeom>
                <a:avLst/>
                <a:gdLst>
                  <a:gd name="T0" fmla="*/ 0 w 60"/>
                  <a:gd name="T1" fmla="*/ 147 h 147"/>
                  <a:gd name="T2" fmla="*/ 6 w 60"/>
                  <a:gd name="T3" fmla="*/ 146 h 147"/>
                  <a:gd name="T4" fmla="*/ 12 w 60"/>
                  <a:gd name="T5" fmla="*/ 144 h 147"/>
                  <a:gd name="T6" fmla="*/ 18 w 60"/>
                  <a:gd name="T7" fmla="*/ 141 h 147"/>
                  <a:gd name="T8" fmla="*/ 24 w 60"/>
                  <a:gd name="T9" fmla="*/ 138 h 147"/>
                  <a:gd name="T10" fmla="*/ 34 w 60"/>
                  <a:gd name="T11" fmla="*/ 130 h 147"/>
                  <a:gd name="T12" fmla="*/ 43 w 60"/>
                  <a:gd name="T13" fmla="*/ 122 h 147"/>
                  <a:gd name="T14" fmla="*/ 47 w 60"/>
                  <a:gd name="T15" fmla="*/ 116 h 147"/>
                  <a:gd name="T16" fmla="*/ 50 w 60"/>
                  <a:gd name="T17" fmla="*/ 111 h 147"/>
                  <a:gd name="T18" fmla="*/ 53 w 60"/>
                  <a:gd name="T19" fmla="*/ 105 h 147"/>
                  <a:gd name="T20" fmla="*/ 55 w 60"/>
                  <a:gd name="T21" fmla="*/ 99 h 147"/>
                  <a:gd name="T22" fmla="*/ 58 w 60"/>
                  <a:gd name="T23" fmla="*/ 94 h 147"/>
                  <a:gd name="T24" fmla="*/ 59 w 60"/>
                  <a:gd name="T25" fmla="*/ 87 h 147"/>
                  <a:gd name="T26" fmla="*/ 60 w 60"/>
                  <a:gd name="T27" fmla="*/ 81 h 147"/>
                  <a:gd name="T28" fmla="*/ 60 w 60"/>
                  <a:gd name="T29" fmla="*/ 73 h 147"/>
                  <a:gd name="T30" fmla="*/ 60 w 60"/>
                  <a:gd name="T31" fmla="*/ 67 h 147"/>
                  <a:gd name="T32" fmla="*/ 59 w 60"/>
                  <a:gd name="T33" fmla="*/ 60 h 147"/>
                  <a:gd name="T34" fmla="*/ 58 w 60"/>
                  <a:gd name="T35" fmla="*/ 54 h 147"/>
                  <a:gd name="T36" fmla="*/ 55 w 60"/>
                  <a:gd name="T37" fmla="*/ 48 h 147"/>
                  <a:gd name="T38" fmla="*/ 53 w 60"/>
                  <a:gd name="T39" fmla="*/ 42 h 147"/>
                  <a:gd name="T40" fmla="*/ 50 w 60"/>
                  <a:gd name="T41" fmla="*/ 36 h 147"/>
                  <a:gd name="T42" fmla="*/ 47 w 60"/>
                  <a:gd name="T43" fmla="*/ 30 h 147"/>
                  <a:gd name="T44" fmla="*/ 43 w 60"/>
                  <a:gd name="T45" fmla="*/ 26 h 147"/>
                  <a:gd name="T46" fmla="*/ 34 w 60"/>
                  <a:gd name="T47" fmla="*/ 16 h 147"/>
                  <a:gd name="T48" fmla="*/ 24 w 60"/>
                  <a:gd name="T49" fmla="*/ 9 h 147"/>
                  <a:gd name="T50" fmla="*/ 18 w 60"/>
                  <a:gd name="T51" fmla="*/ 6 h 147"/>
                  <a:gd name="T52" fmla="*/ 12 w 60"/>
                  <a:gd name="T53" fmla="*/ 4 h 147"/>
                  <a:gd name="T54" fmla="*/ 6 w 60"/>
                  <a:gd name="T55" fmla="*/ 1 h 147"/>
                  <a:gd name="T56" fmla="*/ 0 w 60"/>
                  <a:gd name="T57" fmla="*/ 0 h 147"/>
                  <a:gd name="T58" fmla="*/ 0 w 60"/>
                  <a:gd name="T59"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147">
                    <a:moveTo>
                      <a:pt x="0" y="147"/>
                    </a:moveTo>
                    <a:lnTo>
                      <a:pt x="6" y="146"/>
                    </a:lnTo>
                    <a:lnTo>
                      <a:pt x="12" y="144"/>
                    </a:lnTo>
                    <a:lnTo>
                      <a:pt x="18" y="141"/>
                    </a:lnTo>
                    <a:lnTo>
                      <a:pt x="24" y="138"/>
                    </a:lnTo>
                    <a:lnTo>
                      <a:pt x="34" y="130"/>
                    </a:lnTo>
                    <a:lnTo>
                      <a:pt x="43" y="122"/>
                    </a:lnTo>
                    <a:lnTo>
                      <a:pt x="47" y="116"/>
                    </a:lnTo>
                    <a:lnTo>
                      <a:pt x="50" y="111"/>
                    </a:lnTo>
                    <a:lnTo>
                      <a:pt x="53" y="105"/>
                    </a:lnTo>
                    <a:lnTo>
                      <a:pt x="55" y="99"/>
                    </a:lnTo>
                    <a:lnTo>
                      <a:pt x="58" y="94"/>
                    </a:lnTo>
                    <a:lnTo>
                      <a:pt x="59" y="87"/>
                    </a:lnTo>
                    <a:lnTo>
                      <a:pt x="60" y="81"/>
                    </a:lnTo>
                    <a:lnTo>
                      <a:pt x="60" y="73"/>
                    </a:lnTo>
                    <a:lnTo>
                      <a:pt x="60" y="67"/>
                    </a:lnTo>
                    <a:lnTo>
                      <a:pt x="59" y="60"/>
                    </a:lnTo>
                    <a:lnTo>
                      <a:pt x="58" y="54"/>
                    </a:lnTo>
                    <a:lnTo>
                      <a:pt x="55" y="48"/>
                    </a:lnTo>
                    <a:lnTo>
                      <a:pt x="53" y="42"/>
                    </a:lnTo>
                    <a:lnTo>
                      <a:pt x="50" y="36"/>
                    </a:lnTo>
                    <a:lnTo>
                      <a:pt x="47" y="30"/>
                    </a:lnTo>
                    <a:lnTo>
                      <a:pt x="43" y="26"/>
                    </a:lnTo>
                    <a:lnTo>
                      <a:pt x="34" y="16"/>
                    </a:lnTo>
                    <a:lnTo>
                      <a:pt x="24" y="9"/>
                    </a:lnTo>
                    <a:lnTo>
                      <a:pt x="18" y="6"/>
                    </a:lnTo>
                    <a:lnTo>
                      <a:pt x="12" y="4"/>
                    </a:lnTo>
                    <a:lnTo>
                      <a:pt x="6" y="1"/>
                    </a:lnTo>
                    <a:lnTo>
                      <a:pt x="0" y="0"/>
                    </a:lnTo>
                    <a:lnTo>
                      <a:pt x="0" y="14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14" name="Freeform 378"/>
              <p:cNvSpPr>
                <a:spLocks/>
              </p:cNvSpPr>
              <p:nvPr/>
            </p:nvSpPr>
            <p:spPr bwMode="auto">
              <a:xfrm>
                <a:off x="998538" y="3157538"/>
                <a:ext cx="19050" cy="46038"/>
              </a:xfrm>
              <a:custGeom>
                <a:avLst/>
                <a:gdLst>
                  <a:gd name="T0" fmla="*/ 0 w 60"/>
                  <a:gd name="T1" fmla="*/ 74 h 148"/>
                  <a:gd name="T2" fmla="*/ 0 w 60"/>
                  <a:gd name="T3" fmla="*/ 81 h 148"/>
                  <a:gd name="T4" fmla="*/ 1 w 60"/>
                  <a:gd name="T5" fmla="*/ 87 h 148"/>
                  <a:gd name="T6" fmla="*/ 3 w 60"/>
                  <a:gd name="T7" fmla="*/ 93 h 148"/>
                  <a:gd name="T8" fmla="*/ 4 w 60"/>
                  <a:gd name="T9" fmla="*/ 100 h 148"/>
                  <a:gd name="T10" fmla="*/ 7 w 60"/>
                  <a:gd name="T11" fmla="*/ 106 h 148"/>
                  <a:gd name="T12" fmla="*/ 9 w 60"/>
                  <a:gd name="T13" fmla="*/ 112 h 148"/>
                  <a:gd name="T14" fmla="*/ 13 w 60"/>
                  <a:gd name="T15" fmla="*/ 117 h 148"/>
                  <a:gd name="T16" fmla="*/ 17 w 60"/>
                  <a:gd name="T17" fmla="*/ 122 h 148"/>
                  <a:gd name="T18" fmla="*/ 25 w 60"/>
                  <a:gd name="T19" fmla="*/ 131 h 148"/>
                  <a:gd name="T20" fmla="*/ 36 w 60"/>
                  <a:gd name="T21" fmla="*/ 138 h 148"/>
                  <a:gd name="T22" fmla="*/ 41 w 60"/>
                  <a:gd name="T23" fmla="*/ 142 h 148"/>
                  <a:gd name="T24" fmla="*/ 48 w 60"/>
                  <a:gd name="T25" fmla="*/ 144 h 148"/>
                  <a:gd name="T26" fmla="*/ 53 w 60"/>
                  <a:gd name="T27" fmla="*/ 146 h 148"/>
                  <a:gd name="T28" fmla="*/ 60 w 60"/>
                  <a:gd name="T29" fmla="*/ 148 h 148"/>
                  <a:gd name="T30" fmla="*/ 60 w 60"/>
                  <a:gd name="T31" fmla="*/ 0 h 148"/>
                  <a:gd name="T32" fmla="*/ 53 w 60"/>
                  <a:gd name="T33" fmla="*/ 2 h 148"/>
                  <a:gd name="T34" fmla="*/ 48 w 60"/>
                  <a:gd name="T35" fmla="*/ 4 h 148"/>
                  <a:gd name="T36" fmla="*/ 41 w 60"/>
                  <a:gd name="T37" fmla="*/ 7 h 148"/>
                  <a:gd name="T38" fmla="*/ 36 w 60"/>
                  <a:gd name="T39" fmla="*/ 10 h 148"/>
                  <a:gd name="T40" fmla="*/ 25 w 60"/>
                  <a:gd name="T41" fmla="*/ 17 h 148"/>
                  <a:gd name="T42" fmla="*/ 17 w 60"/>
                  <a:gd name="T43" fmla="*/ 26 h 148"/>
                  <a:gd name="T44" fmla="*/ 13 w 60"/>
                  <a:gd name="T45" fmla="*/ 31 h 148"/>
                  <a:gd name="T46" fmla="*/ 9 w 60"/>
                  <a:gd name="T47" fmla="*/ 37 h 148"/>
                  <a:gd name="T48" fmla="*/ 7 w 60"/>
                  <a:gd name="T49" fmla="*/ 42 h 148"/>
                  <a:gd name="T50" fmla="*/ 4 w 60"/>
                  <a:gd name="T51" fmla="*/ 48 h 148"/>
                  <a:gd name="T52" fmla="*/ 3 w 60"/>
                  <a:gd name="T53" fmla="*/ 55 h 148"/>
                  <a:gd name="T54" fmla="*/ 1 w 60"/>
                  <a:gd name="T55" fmla="*/ 61 h 148"/>
                  <a:gd name="T56" fmla="*/ 0 w 60"/>
                  <a:gd name="T57" fmla="*/ 68 h 148"/>
                  <a:gd name="T58" fmla="*/ 0 w 60"/>
                  <a:gd name="T59" fmla="*/ 74 h 148"/>
                  <a:gd name="T60" fmla="*/ 0 w 60"/>
                  <a:gd name="T61" fmla="*/ 7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 h="148">
                    <a:moveTo>
                      <a:pt x="0" y="74"/>
                    </a:moveTo>
                    <a:lnTo>
                      <a:pt x="0" y="81"/>
                    </a:lnTo>
                    <a:lnTo>
                      <a:pt x="1" y="87"/>
                    </a:lnTo>
                    <a:lnTo>
                      <a:pt x="3" y="93"/>
                    </a:lnTo>
                    <a:lnTo>
                      <a:pt x="4" y="100"/>
                    </a:lnTo>
                    <a:lnTo>
                      <a:pt x="7" y="106"/>
                    </a:lnTo>
                    <a:lnTo>
                      <a:pt x="9" y="112"/>
                    </a:lnTo>
                    <a:lnTo>
                      <a:pt x="13" y="117"/>
                    </a:lnTo>
                    <a:lnTo>
                      <a:pt x="17" y="122"/>
                    </a:lnTo>
                    <a:lnTo>
                      <a:pt x="25" y="131"/>
                    </a:lnTo>
                    <a:lnTo>
                      <a:pt x="36" y="138"/>
                    </a:lnTo>
                    <a:lnTo>
                      <a:pt x="41" y="142"/>
                    </a:lnTo>
                    <a:lnTo>
                      <a:pt x="48" y="144"/>
                    </a:lnTo>
                    <a:lnTo>
                      <a:pt x="53" y="146"/>
                    </a:lnTo>
                    <a:lnTo>
                      <a:pt x="60" y="148"/>
                    </a:lnTo>
                    <a:lnTo>
                      <a:pt x="60" y="0"/>
                    </a:lnTo>
                    <a:lnTo>
                      <a:pt x="53" y="2"/>
                    </a:lnTo>
                    <a:lnTo>
                      <a:pt x="48" y="4"/>
                    </a:lnTo>
                    <a:lnTo>
                      <a:pt x="41" y="7"/>
                    </a:lnTo>
                    <a:lnTo>
                      <a:pt x="36" y="10"/>
                    </a:lnTo>
                    <a:lnTo>
                      <a:pt x="25" y="17"/>
                    </a:lnTo>
                    <a:lnTo>
                      <a:pt x="17" y="26"/>
                    </a:lnTo>
                    <a:lnTo>
                      <a:pt x="13" y="31"/>
                    </a:lnTo>
                    <a:lnTo>
                      <a:pt x="9" y="37"/>
                    </a:lnTo>
                    <a:lnTo>
                      <a:pt x="7" y="42"/>
                    </a:lnTo>
                    <a:lnTo>
                      <a:pt x="4" y="48"/>
                    </a:lnTo>
                    <a:lnTo>
                      <a:pt x="3" y="55"/>
                    </a:lnTo>
                    <a:lnTo>
                      <a:pt x="1" y="61"/>
                    </a:lnTo>
                    <a:lnTo>
                      <a:pt x="0" y="68"/>
                    </a:lnTo>
                    <a:lnTo>
                      <a:pt x="0" y="74"/>
                    </a:lnTo>
                    <a:lnTo>
                      <a:pt x="0" y="7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15" name="Freeform 379"/>
              <p:cNvSpPr>
                <a:spLocks noEditPoints="1"/>
              </p:cNvSpPr>
              <p:nvPr/>
            </p:nvSpPr>
            <p:spPr bwMode="auto">
              <a:xfrm>
                <a:off x="877888" y="3065463"/>
                <a:ext cx="287338" cy="287338"/>
              </a:xfrm>
              <a:custGeom>
                <a:avLst/>
                <a:gdLst>
                  <a:gd name="T0" fmla="*/ 536 w 903"/>
                  <a:gd name="T1" fmla="*/ 604 h 903"/>
                  <a:gd name="T2" fmla="*/ 475 w 903"/>
                  <a:gd name="T3" fmla="*/ 644 h 903"/>
                  <a:gd name="T4" fmla="*/ 457 w 903"/>
                  <a:gd name="T5" fmla="*/ 706 h 903"/>
                  <a:gd name="T6" fmla="*/ 437 w 903"/>
                  <a:gd name="T7" fmla="*/ 698 h 903"/>
                  <a:gd name="T8" fmla="*/ 393 w 903"/>
                  <a:gd name="T9" fmla="*/ 629 h 903"/>
                  <a:gd name="T10" fmla="*/ 350 w 903"/>
                  <a:gd name="T11" fmla="*/ 570 h 903"/>
                  <a:gd name="T12" fmla="*/ 352 w 903"/>
                  <a:gd name="T13" fmla="*/ 529 h 903"/>
                  <a:gd name="T14" fmla="*/ 373 w 903"/>
                  <a:gd name="T15" fmla="*/ 533 h 903"/>
                  <a:gd name="T16" fmla="*/ 383 w 903"/>
                  <a:gd name="T17" fmla="*/ 573 h 903"/>
                  <a:gd name="T18" fmla="*/ 429 w 903"/>
                  <a:gd name="T19" fmla="*/ 614 h 903"/>
                  <a:gd name="T20" fmla="*/ 385 w 903"/>
                  <a:gd name="T21" fmla="*/ 443 h 903"/>
                  <a:gd name="T22" fmla="*/ 348 w 903"/>
                  <a:gd name="T23" fmla="*/ 380 h 903"/>
                  <a:gd name="T24" fmla="*/ 361 w 903"/>
                  <a:gd name="T25" fmla="*/ 306 h 903"/>
                  <a:gd name="T26" fmla="*/ 417 w 903"/>
                  <a:gd name="T27" fmla="*/ 261 h 903"/>
                  <a:gd name="T28" fmla="*/ 442 w 903"/>
                  <a:gd name="T29" fmla="*/ 198 h 903"/>
                  <a:gd name="T30" fmla="*/ 463 w 903"/>
                  <a:gd name="T31" fmla="*/ 202 h 903"/>
                  <a:gd name="T32" fmla="*/ 502 w 903"/>
                  <a:gd name="T33" fmla="*/ 269 h 903"/>
                  <a:gd name="T34" fmla="*/ 549 w 903"/>
                  <a:gd name="T35" fmla="*/ 324 h 903"/>
                  <a:gd name="T36" fmla="*/ 551 w 903"/>
                  <a:gd name="T37" fmla="*/ 372 h 903"/>
                  <a:gd name="T38" fmla="*/ 531 w 903"/>
                  <a:gd name="T39" fmla="*/ 372 h 903"/>
                  <a:gd name="T40" fmla="*/ 521 w 903"/>
                  <a:gd name="T41" fmla="*/ 335 h 903"/>
                  <a:gd name="T42" fmla="*/ 478 w 903"/>
                  <a:gd name="T43" fmla="*/ 291 h 903"/>
                  <a:gd name="T44" fmla="*/ 510 w 903"/>
                  <a:gd name="T45" fmla="*/ 454 h 903"/>
                  <a:gd name="T46" fmla="*/ 553 w 903"/>
                  <a:gd name="T47" fmla="*/ 513 h 903"/>
                  <a:gd name="T48" fmla="*/ 890 w 903"/>
                  <a:gd name="T49" fmla="*/ 404 h 903"/>
                  <a:gd name="T50" fmla="*/ 874 w 903"/>
                  <a:gd name="T51" fmla="*/ 327 h 903"/>
                  <a:gd name="T52" fmla="*/ 839 w 903"/>
                  <a:gd name="T53" fmla="*/ 240 h 903"/>
                  <a:gd name="T54" fmla="*/ 795 w 903"/>
                  <a:gd name="T55" fmla="*/ 174 h 903"/>
                  <a:gd name="T56" fmla="*/ 741 w 903"/>
                  <a:gd name="T57" fmla="*/ 112 h 903"/>
                  <a:gd name="T58" fmla="*/ 675 w 903"/>
                  <a:gd name="T59" fmla="*/ 85 h 903"/>
                  <a:gd name="T60" fmla="*/ 601 w 903"/>
                  <a:gd name="T61" fmla="*/ 27 h 903"/>
                  <a:gd name="T62" fmla="*/ 517 w 903"/>
                  <a:gd name="T63" fmla="*/ 29 h 903"/>
                  <a:gd name="T64" fmla="*/ 427 w 903"/>
                  <a:gd name="T65" fmla="*/ 3 h 903"/>
                  <a:gd name="T66" fmla="*/ 351 w 903"/>
                  <a:gd name="T67" fmla="*/ 35 h 903"/>
                  <a:gd name="T68" fmla="*/ 258 w 903"/>
                  <a:gd name="T69" fmla="*/ 47 h 903"/>
                  <a:gd name="T70" fmla="*/ 196 w 903"/>
                  <a:gd name="T71" fmla="*/ 106 h 903"/>
                  <a:gd name="T72" fmla="*/ 132 w 903"/>
                  <a:gd name="T73" fmla="*/ 132 h 903"/>
                  <a:gd name="T74" fmla="*/ 110 w 903"/>
                  <a:gd name="T75" fmla="*/ 223 h 903"/>
                  <a:gd name="T76" fmla="*/ 34 w 903"/>
                  <a:gd name="T77" fmla="*/ 278 h 903"/>
                  <a:gd name="T78" fmla="*/ 48 w 903"/>
                  <a:gd name="T79" fmla="*/ 371 h 903"/>
                  <a:gd name="T80" fmla="*/ 0 w 903"/>
                  <a:gd name="T81" fmla="*/ 451 h 903"/>
                  <a:gd name="T82" fmla="*/ 48 w 903"/>
                  <a:gd name="T83" fmla="*/ 532 h 903"/>
                  <a:gd name="T84" fmla="*/ 34 w 903"/>
                  <a:gd name="T85" fmla="*/ 624 h 903"/>
                  <a:gd name="T86" fmla="*/ 110 w 903"/>
                  <a:gd name="T87" fmla="*/ 680 h 903"/>
                  <a:gd name="T88" fmla="*/ 132 w 903"/>
                  <a:gd name="T89" fmla="*/ 771 h 903"/>
                  <a:gd name="T90" fmla="*/ 196 w 903"/>
                  <a:gd name="T91" fmla="*/ 798 h 903"/>
                  <a:gd name="T92" fmla="*/ 258 w 903"/>
                  <a:gd name="T93" fmla="*/ 856 h 903"/>
                  <a:gd name="T94" fmla="*/ 351 w 903"/>
                  <a:gd name="T95" fmla="*/ 867 h 903"/>
                  <a:gd name="T96" fmla="*/ 427 w 903"/>
                  <a:gd name="T97" fmla="*/ 900 h 903"/>
                  <a:gd name="T98" fmla="*/ 517 w 903"/>
                  <a:gd name="T99" fmla="*/ 875 h 903"/>
                  <a:gd name="T100" fmla="*/ 601 w 903"/>
                  <a:gd name="T101" fmla="*/ 875 h 903"/>
                  <a:gd name="T102" fmla="*/ 675 w 903"/>
                  <a:gd name="T103" fmla="*/ 817 h 903"/>
                  <a:gd name="T104" fmla="*/ 741 w 903"/>
                  <a:gd name="T105" fmla="*/ 790 h 903"/>
                  <a:gd name="T106" fmla="*/ 795 w 903"/>
                  <a:gd name="T107" fmla="*/ 728 h 903"/>
                  <a:gd name="T108" fmla="*/ 839 w 903"/>
                  <a:gd name="T109" fmla="*/ 663 h 903"/>
                  <a:gd name="T110" fmla="*/ 874 w 903"/>
                  <a:gd name="T111" fmla="*/ 576 h 903"/>
                  <a:gd name="T112" fmla="*/ 890 w 903"/>
                  <a:gd name="T113" fmla="*/ 498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3" h="903">
                    <a:moveTo>
                      <a:pt x="557" y="541"/>
                    </a:moveTo>
                    <a:lnTo>
                      <a:pt x="556" y="552"/>
                    </a:lnTo>
                    <a:lnTo>
                      <a:pt x="555" y="561"/>
                    </a:lnTo>
                    <a:lnTo>
                      <a:pt x="553" y="570"/>
                    </a:lnTo>
                    <a:lnTo>
                      <a:pt x="549" y="579"/>
                    </a:lnTo>
                    <a:lnTo>
                      <a:pt x="546" y="587"/>
                    </a:lnTo>
                    <a:lnTo>
                      <a:pt x="541" y="596"/>
                    </a:lnTo>
                    <a:lnTo>
                      <a:pt x="536" y="604"/>
                    </a:lnTo>
                    <a:lnTo>
                      <a:pt x="530" y="611"/>
                    </a:lnTo>
                    <a:lnTo>
                      <a:pt x="524" y="617"/>
                    </a:lnTo>
                    <a:lnTo>
                      <a:pt x="517" y="624"/>
                    </a:lnTo>
                    <a:lnTo>
                      <a:pt x="510" y="629"/>
                    </a:lnTo>
                    <a:lnTo>
                      <a:pt x="502" y="634"/>
                    </a:lnTo>
                    <a:lnTo>
                      <a:pt x="494" y="638"/>
                    </a:lnTo>
                    <a:lnTo>
                      <a:pt x="485" y="641"/>
                    </a:lnTo>
                    <a:lnTo>
                      <a:pt x="475" y="644"/>
                    </a:lnTo>
                    <a:lnTo>
                      <a:pt x="466" y="645"/>
                    </a:lnTo>
                    <a:lnTo>
                      <a:pt x="466" y="693"/>
                    </a:lnTo>
                    <a:lnTo>
                      <a:pt x="466" y="696"/>
                    </a:lnTo>
                    <a:lnTo>
                      <a:pt x="465" y="698"/>
                    </a:lnTo>
                    <a:lnTo>
                      <a:pt x="463" y="701"/>
                    </a:lnTo>
                    <a:lnTo>
                      <a:pt x="461" y="703"/>
                    </a:lnTo>
                    <a:lnTo>
                      <a:pt x="459" y="704"/>
                    </a:lnTo>
                    <a:lnTo>
                      <a:pt x="457" y="706"/>
                    </a:lnTo>
                    <a:lnTo>
                      <a:pt x="454" y="706"/>
                    </a:lnTo>
                    <a:lnTo>
                      <a:pt x="451" y="708"/>
                    </a:lnTo>
                    <a:lnTo>
                      <a:pt x="447" y="706"/>
                    </a:lnTo>
                    <a:lnTo>
                      <a:pt x="445" y="706"/>
                    </a:lnTo>
                    <a:lnTo>
                      <a:pt x="442" y="704"/>
                    </a:lnTo>
                    <a:lnTo>
                      <a:pt x="440" y="703"/>
                    </a:lnTo>
                    <a:lnTo>
                      <a:pt x="439" y="701"/>
                    </a:lnTo>
                    <a:lnTo>
                      <a:pt x="437" y="698"/>
                    </a:lnTo>
                    <a:lnTo>
                      <a:pt x="437" y="696"/>
                    </a:lnTo>
                    <a:lnTo>
                      <a:pt x="436" y="693"/>
                    </a:lnTo>
                    <a:lnTo>
                      <a:pt x="436" y="645"/>
                    </a:lnTo>
                    <a:lnTo>
                      <a:pt x="426" y="644"/>
                    </a:lnTo>
                    <a:lnTo>
                      <a:pt x="417" y="641"/>
                    </a:lnTo>
                    <a:lnTo>
                      <a:pt x="409" y="638"/>
                    </a:lnTo>
                    <a:lnTo>
                      <a:pt x="400" y="634"/>
                    </a:lnTo>
                    <a:lnTo>
                      <a:pt x="393" y="629"/>
                    </a:lnTo>
                    <a:lnTo>
                      <a:pt x="385" y="624"/>
                    </a:lnTo>
                    <a:lnTo>
                      <a:pt x="378" y="617"/>
                    </a:lnTo>
                    <a:lnTo>
                      <a:pt x="371" y="611"/>
                    </a:lnTo>
                    <a:lnTo>
                      <a:pt x="366" y="604"/>
                    </a:lnTo>
                    <a:lnTo>
                      <a:pt x="361" y="596"/>
                    </a:lnTo>
                    <a:lnTo>
                      <a:pt x="356" y="587"/>
                    </a:lnTo>
                    <a:lnTo>
                      <a:pt x="353" y="579"/>
                    </a:lnTo>
                    <a:lnTo>
                      <a:pt x="350" y="570"/>
                    </a:lnTo>
                    <a:lnTo>
                      <a:pt x="348" y="561"/>
                    </a:lnTo>
                    <a:lnTo>
                      <a:pt x="346" y="552"/>
                    </a:lnTo>
                    <a:lnTo>
                      <a:pt x="346" y="541"/>
                    </a:lnTo>
                    <a:lnTo>
                      <a:pt x="346" y="539"/>
                    </a:lnTo>
                    <a:lnTo>
                      <a:pt x="347" y="536"/>
                    </a:lnTo>
                    <a:lnTo>
                      <a:pt x="348" y="533"/>
                    </a:lnTo>
                    <a:lnTo>
                      <a:pt x="350" y="531"/>
                    </a:lnTo>
                    <a:lnTo>
                      <a:pt x="352" y="529"/>
                    </a:lnTo>
                    <a:lnTo>
                      <a:pt x="355" y="527"/>
                    </a:lnTo>
                    <a:lnTo>
                      <a:pt x="357" y="527"/>
                    </a:lnTo>
                    <a:lnTo>
                      <a:pt x="361" y="526"/>
                    </a:lnTo>
                    <a:lnTo>
                      <a:pt x="364" y="527"/>
                    </a:lnTo>
                    <a:lnTo>
                      <a:pt x="367" y="527"/>
                    </a:lnTo>
                    <a:lnTo>
                      <a:pt x="369" y="529"/>
                    </a:lnTo>
                    <a:lnTo>
                      <a:pt x="371" y="531"/>
                    </a:lnTo>
                    <a:lnTo>
                      <a:pt x="373" y="533"/>
                    </a:lnTo>
                    <a:lnTo>
                      <a:pt x="374" y="536"/>
                    </a:lnTo>
                    <a:lnTo>
                      <a:pt x="376" y="539"/>
                    </a:lnTo>
                    <a:lnTo>
                      <a:pt x="376" y="541"/>
                    </a:lnTo>
                    <a:lnTo>
                      <a:pt x="376" y="549"/>
                    </a:lnTo>
                    <a:lnTo>
                      <a:pt x="377" y="555"/>
                    </a:lnTo>
                    <a:lnTo>
                      <a:pt x="379" y="562"/>
                    </a:lnTo>
                    <a:lnTo>
                      <a:pt x="380" y="567"/>
                    </a:lnTo>
                    <a:lnTo>
                      <a:pt x="383" y="573"/>
                    </a:lnTo>
                    <a:lnTo>
                      <a:pt x="385" y="579"/>
                    </a:lnTo>
                    <a:lnTo>
                      <a:pt x="389" y="584"/>
                    </a:lnTo>
                    <a:lnTo>
                      <a:pt x="393" y="590"/>
                    </a:lnTo>
                    <a:lnTo>
                      <a:pt x="401" y="598"/>
                    </a:lnTo>
                    <a:lnTo>
                      <a:pt x="412" y="606"/>
                    </a:lnTo>
                    <a:lnTo>
                      <a:pt x="417" y="609"/>
                    </a:lnTo>
                    <a:lnTo>
                      <a:pt x="424" y="612"/>
                    </a:lnTo>
                    <a:lnTo>
                      <a:pt x="429" y="614"/>
                    </a:lnTo>
                    <a:lnTo>
                      <a:pt x="436" y="615"/>
                    </a:lnTo>
                    <a:lnTo>
                      <a:pt x="436" y="465"/>
                    </a:lnTo>
                    <a:lnTo>
                      <a:pt x="426" y="463"/>
                    </a:lnTo>
                    <a:lnTo>
                      <a:pt x="417" y="461"/>
                    </a:lnTo>
                    <a:lnTo>
                      <a:pt x="409" y="458"/>
                    </a:lnTo>
                    <a:lnTo>
                      <a:pt x="400" y="453"/>
                    </a:lnTo>
                    <a:lnTo>
                      <a:pt x="393" y="448"/>
                    </a:lnTo>
                    <a:lnTo>
                      <a:pt x="385" y="443"/>
                    </a:lnTo>
                    <a:lnTo>
                      <a:pt x="378" y="437"/>
                    </a:lnTo>
                    <a:lnTo>
                      <a:pt x="371" y="430"/>
                    </a:lnTo>
                    <a:lnTo>
                      <a:pt x="366" y="423"/>
                    </a:lnTo>
                    <a:lnTo>
                      <a:pt x="361" y="416"/>
                    </a:lnTo>
                    <a:lnTo>
                      <a:pt x="356" y="407"/>
                    </a:lnTo>
                    <a:lnTo>
                      <a:pt x="353" y="399"/>
                    </a:lnTo>
                    <a:lnTo>
                      <a:pt x="350" y="390"/>
                    </a:lnTo>
                    <a:lnTo>
                      <a:pt x="348" y="380"/>
                    </a:lnTo>
                    <a:lnTo>
                      <a:pt x="346" y="371"/>
                    </a:lnTo>
                    <a:lnTo>
                      <a:pt x="346" y="361"/>
                    </a:lnTo>
                    <a:lnTo>
                      <a:pt x="346" y="351"/>
                    </a:lnTo>
                    <a:lnTo>
                      <a:pt x="348" y="342"/>
                    </a:lnTo>
                    <a:lnTo>
                      <a:pt x="350" y="332"/>
                    </a:lnTo>
                    <a:lnTo>
                      <a:pt x="353" y="324"/>
                    </a:lnTo>
                    <a:lnTo>
                      <a:pt x="356" y="315"/>
                    </a:lnTo>
                    <a:lnTo>
                      <a:pt x="361" y="306"/>
                    </a:lnTo>
                    <a:lnTo>
                      <a:pt x="366" y="299"/>
                    </a:lnTo>
                    <a:lnTo>
                      <a:pt x="371" y="291"/>
                    </a:lnTo>
                    <a:lnTo>
                      <a:pt x="378" y="285"/>
                    </a:lnTo>
                    <a:lnTo>
                      <a:pt x="385" y="280"/>
                    </a:lnTo>
                    <a:lnTo>
                      <a:pt x="393" y="273"/>
                    </a:lnTo>
                    <a:lnTo>
                      <a:pt x="400" y="269"/>
                    </a:lnTo>
                    <a:lnTo>
                      <a:pt x="409" y="265"/>
                    </a:lnTo>
                    <a:lnTo>
                      <a:pt x="417" y="261"/>
                    </a:lnTo>
                    <a:lnTo>
                      <a:pt x="426" y="258"/>
                    </a:lnTo>
                    <a:lnTo>
                      <a:pt x="436" y="257"/>
                    </a:lnTo>
                    <a:lnTo>
                      <a:pt x="436" y="211"/>
                    </a:lnTo>
                    <a:lnTo>
                      <a:pt x="437" y="208"/>
                    </a:lnTo>
                    <a:lnTo>
                      <a:pt x="437" y="204"/>
                    </a:lnTo>
                    <a:lnTo>
                      <a:pt x="439" y="202"/>
                    </a:lnTo>
                    <a:lnTo>
                      <a:pt x="440" y="200"/>
                    </a:lnTo>
                    <a:lnTo>
                      <a:pt x="442" y="198"/>
                    </a:lnTo>
                    <a:lnTo>
                      <a:pt x="445" y="197"/>
                    </a:lnTo>
                    <a:lnTo>
                      <a:pt x="447" y="196"/>
                    </a:lnTo>
                    <a:lnTo>
                      <a:pt x="451" y="196"/>
                    </a:lnTo>
                    <a:lnTo>
                      <a:pt x="454" y="196"/>
                    </a:lnTo>
                    <a:lnTo>
                      <a:pt x="457" y="197"/>
                    </a:lnTo>
                    <a:lnTo>
                      <a:pt x="459" y="198"/>
                    </a:lnTo>
                    <a:lnTo>
                      <a:pt x="461" y="200"/>
                    </a:lnTo>
                    <a:lnTo>
                      <a:pt x="463" y="202"/>
                    </a:lnTo>
                    <a:lnTo>
                      <a:pt x="465" y="204"/>
                    </a:lnTo>
                    <a:lnTo>
                      <a:pt x="466" y="208"/>
                    </a:lnTo>
                    <a:lnTo>
                      <a:pt x="466" y="211"/>
                    </a:lnTo>
                    <a:lnTo>
                      <a:pt x="466" y="257"/>
                    </a:lnTo>
                    <a:lnTo>
                      <a:pt x="475" y="258"/>
                    </a:lnTo>
                    <a:lnTo>
                      <a:pt x="485" y="261"/>
                    </a:lnTo>
                    <a:lnTo>
                      <a:pt x="494" y="265"/>
                    </a:lnTo>
                    <a:lnTo>
                      <a:pt x="502" y="269"/>
                    </a:lnTo>
                    <a:lnTo>
                      <a:pt x="510" y="273"/>
                    </a:lnTo>
                    <a:lnTo>
                      <a:pt x="517" y="280"/>
                    </a:lnTo>
                    <a:lnTo>
                      <a:pt x="524" y="285"/>
                    </a:lnTo>
                    <a:lnTo>
                      <a:pt x="530" y="291"/>
                    </a:lnTo>
                    <a:lnTo>
                      <a:pt x="536" y="299"/>
                    </a:lnTo>
                    <a:lnTo>
                      <a:pt x="541" y="306"/>
                    </a:lnTo>
                    <a:lnTo>
                      <a:pt x="546" y="315"/>
                    </a:lnTo>
                    <a:lnTo>
                      <a:pt x="549" y="324"/>
                    </a:lnTo>
                    <a:lnTo>
                      <a:pt x="553" y="332"/>
                    </a:lnTo>
                    <a:lnTo>
                      <a:pt x="555" y="342"/>
                    </a:lnTo>
                    <a:lnTo>
                      <a:pt x="556" y="351"/>
                    </a:lnTo>
                    <a:lnTo>
                      <a:pt x="557" y="361"/>
                    </a:lnTo>
                    <a:lnTo>
                      <a:pt x="556" y="364"/>
                    </a:lnTo>
                    <a:lnTo>
                      <a:pt x="555" y="366"/>
                    </a:lnTo>
                    <a:lnTo>
                      <a:pt x="554" y="370"/>
                    </a:lnTo>
                    <a:lnTo>
                      <a:pt x="551" y="372"/>
                    </a:lnTo>
                    <a:lnTo>
                      <a:pt x="549" y="374"/>
                    </a:lnTo>
                    <a:lnTo>
                      <a:pt x="547" y="375"/>
                    </a:lnTo>
                    <a:lnTo>
                      <a:pt x="544" y="376"/>
                    </a:lnTo>
                    <a:lnTo>
                      <a:pt x="541" y="376"/>
                    </a:lnTo>
                    <a:lnTo>
                      <a:pt x="539" y="376"/>
                    </a:lnTo>
                    <a:lnTo>
                      <a:pt x="535" y="375"/>
                    </a:lnTo>
                    <a:lnTo>
                      <a:pt x="533" y="374"/>
                    </a:lnTo>
                    <a:lnTo>
                      <a:pt x="531" y="372"/>
                    </a:lnTo>
                    <a:lnTo>
                      <a:pt x="529" y="370"/>
                    </a:lnTo>
                    <a:lnTo>
                      <a:pt x="528" y="366"/>
                    </a:lnTo>
                    <a:lnTo>
                      <a:pt x="527" y="364"/>
                    </a:lnTo>
                    <a:lnTo>
                      <a:pt x="526" y="361"/>
                    </a:lnTo>
                    <a:lnTo>
                      <a:pt x="526" y="355"/>
                    </a:lnTo>
                    <a:lnTo>
                      <a:pt x="525" y="348"/>
                    </a:lnTo>
                    <a:lnTo>
                      <a:pt x="524" y="342"/>
                    </a:lnTo>
                    <a:lnTo>
                      <a:pt x="521" y="335"/>
                    </a:lnTo>
                    <a:lnTo>
                      <a:pt x="519" y="329"/>
                    </a:lnTo>
                    <a:lnTo>
                      <a:pt x="516" y="324"/>
                    </a:lnTo>
                    <a:lnTo>
                      <a:pt x="513" y="318"/>
                    </a:lnTo>
                    <a:lnTo>
                      <a:pt x="509" y="313"/>
                    </a:lnTo>
                    <a:lnTo>
                      <a:pt x="500" y="304"/>
                    </a:lnTo>
                    <a:lnTo>
                      <a:pt x="490" y="297"/>
                    </a:lnTo>
                    <a:lnTo>
                      <a:pt x="484" y="294"/>
                    </a:lnTo>
                    <a:lnTo>
                      <a:pt x="478" y="291"/>
                    </a:lnTo>
                    <a:lnTo>
                      <a:pt x="472" y="289"/>
                    </a:lnTo>
                    <a:lnTo>
                      <a:pt x="466" y="287"/>
                    </a:lnTo>
                    <a:lnTo>
                      <a:pt x="466" y="437"/>
                    </a:lnTo>
                    <a:lnTo>
                      <a:pt x="475" y="439"/>
                    </a:lnTo>
                    <a:lnTo>
                      <a:pt x="485" y="442"/>
                    </a:lnTo>
                    <a:lnTo>
                      <a:pt x="494" y="445"/>
                    </a:lnTo>
                    <a:lnTo>
                      <a:pt x="502" y="449"/>
                    </a:lnTo>
                    <a:lnTo>
                      <a:pt x="510" y="454"/>
                    </a:lnTo>
                    <a:lnTo>
                      <a:pt x="517" y="460"/>
                    </a:lnTo>
                    <a:lnTo>
                      <a:pt x="524" y="466"/>
                    </a:lnTo>
                    <a:lnTo>
                      <a:pt x="530" y="473"/>
                    </a:lnTo>
                    <a:lnTo>
                      <a:pt x="536" y="480"/>
                    </a:lnTo>
                    <a:lnTo>
                      <a:pt x="541" y="488"/>
                    </a:lnTo>
                    <a:lnTo>
                      <a:pt x="546" y="495"/>
                    </a:lnTo>
                    <a:lnTo>
                      <a:pt x="549" y="504"/>
                    </a:lnTo>
                    <a:lnTo>
                      <a:pt x="553" y="513"/>
                    </a:lnTo>
                    <a:lnTo>
                      <a:pt x="555" y="522"/>
                    </a:lnTo>
                    <a:lnTo>
                      <a:pt x="556" y="532"/>
                    </a:lnTo>
                    <a:lnTo>
                      <a:pt x="557" y="541"/>
                    </a:lnTo>
                    <a:close/>
                    <a:moveTo>
                      <a:pt x="903" y="451"/>
                    </a:moveTo>
                    <a:lnTo>
                      <a:pt x="902" y="438"/>
                    </a:lnTo>
                    <a:lnTo>
                      <a:pt x="900" y="427"/>
                    </a:lnTo>
                    <a:lnTo>
                      <a:pt x="896" y="415"/>
                    </a:lnTo>
                    <a:lnTo>
                      <a:pt x="890" y="404"/>
                    </a:lnTo>
                    <a:lnTo>
                      <a:pt x="883" y="394"/>
                    </a:lnTo>
                    <a:lnTo>
                      <a:pt x="874" y="386"/>
                    </a:lnTo>
                    <a:lnTo>
                      <a:pt x="866" y="377"/>
                    </a:lnTo>
                    <a:lnTo>
                      <a:pt x="855" y="371"/>
                    </a:lnTo>
                    <a:lnTo>
                      <a:pt x="862" y="361"/>
                    </a:lnTo>
                    <a:lnTo>
                      <a:pt x="868" y="350"/>
                    </a:lnTo>
                    <a:lnTo>
                      <a:pt x="872" y="339"/>
                    </a:lnTo>
                    <a:lnTo>
                      <a:pt x="874" y="327"/>
                    </a:lnTo>
                    <a:lnTo>
                      <a:pt x="875" y="315"/>
                    </a:lnTo>
                    <a:lnTo>
                      <a:pt x="875" y="303"/>
                    </a:lnTo>
                    <a:lnTo>
                      <a:pt x="873" y="290"/>
                    </a:lnTo>
                    <a:lnTo>
                      <a:pt x="869" y="278"/>
                    </a:lnTo>
                    <a:lnTo>
                      <a:pt x="864" y="268"/>
                    </a:lnTo>
                    <a:lnTo>
                      <a:pt x="856" y="257"/>
                    </a:lnTo>
                    <a:lnTo>
                      <a:pt x="849" y="248"/>
                    </a:lnTo>
                    <a:lnTo>
                      <a:pt x="839" y="240"/>
                    </a:lnTo>
                    <a:lnTo>
                      <a:pt x="828" y="233"/>
                    </a:lnTo>
                    <a:lnTo>
                      <a:pt x="817" y="228"/>
                    </a:lnTo>
                    <a:lnTo>
                      <a:pt x="806" y="225"/>
                    </a:lnTo>
                    <a:lnTo>
                      <a:pt x="794" y="223"/>
                    </a:lnTo>
                    <a:lnTo>
                      <a:pt x="796" y="211"/>
                    </a:lnTo>
                    <a:lnTo>
                      <a:pt x="797" y="199"/>
                    </a:lnTo>
                    <a:lnTo>
                      <a:pt x="797" y="186"/>
                    </a:lnTo>
                    <a:lnTo>
                      <a:pt x="795" y="174"/>
                    </a:lnTo>
                    <a:lnTo>
                      <a:pt x="792" y="163"/>
                    </a:lnTo>
                    <a:lnTo>
                      <a:pt x="786" y="152"/>
                    </a:lnTo>
                    <a:lnTo>
                      <a:pt x="779" y="141"/>
                    </a:lnTo>
                    <a:lnTo>
                      <a:pt x="771" y="132"/>
                    </a:lnTo>
                    <a:lnTo>
                      <a:pt x="764" y="126"/>
                    </a:lnTo>
                    <a:lnTo>
                      <a:pt x="757" y="121"/>
                    </a:lnTo>
                    <a:lnTo>
                      <a:pt x="750" y="117"/>
                    </a:lnTo>
                    <a:lnTo>
                      <a:pt x="741" y="112"/>
                    </a:lnTo>
                    <a:lnTo>
                      <a:pt x="733" y="109"/>
                    </a:lnTo>
                    <a:lnTo>
                      <a:pt x="724" y="107"/>
                    </a:lnTo>
                    <a:lnTo>
                      <a:pt x="716" y="106"/>
                    </a:lnTo>
                    <a:lnTo>
                      <a:pt x="707" y="106"/>
                    </a:lnTo>
                    <a:lnTo>
                      <a:pt x="693" y="107"/>
                    </a:lnTo>
                    <a:lnTo>
                      <a:pt x="680" y="109"/>
                    </a:lnTo>
                    <a:lnTo>
                      <a:pt x="678" y="97"/>
                    </a:lnTo>
                    <a:lnTo>
                      <a:pt x="675" y="85"/>
                    </a:lnTo>
                    <a:lnTo>
                      <a:pt x="669" y="75"/>
                    </a:lnTo>
                    <a:lnTo>
                      <a:pt x="663" y="64"/>
                    </a:lnTo>
                    <a:lnTo>
                      <a:pt x="655" y="55"/>
                    </a:lnTo>
                    <a:lnTo>
                      <a:pt x="646" y="47"/>
                    </a:lnTo>
                    <a:lnTo>
                      <a:pt x="636" y="39"/>
                    </a:lnTo>
                    <a:lnTo>
                      <a:pt x="624" y="34"/>
                    </a:lnTo>
                    <a:lnTo>
                      <a:pt x="613" y="30"/>
                    </a:lnTo>
                    <a:lnTo>
                      <a:pt x="601" y="27"/>
                    </a:lnTo>
                    <a:lnTo>
                      <a:pt x="588" y="27"/>
                    </a:lnTo>
                    <a:lnTo>
                      <a:pt x="576" y="29"/>
                    </a:lnTo>
                    <a:lnTo>
                      <a:pt x="564" y="31"/>
                    </a:lnTo>
                    <a:lnTo>
                      <a:pt x="553" y="35"/>
                    </a:lnTo>
                    <a:lnTo>
                      <a:pt x="542" y="40"/>
                    </a:lnTo>
                    <a:lnTo>
                      <a:pt x="532" y="48"/>
                    </a:lnTo>
                    <a:lnTo>
                      <a:pt x="526" y="37"/>
                    </a:lnTo>
                    <a:lnTo>
                      <a:pt x="517" y="29"/>
                    </a:lnTo>
                    <a:lnTo>
                      <a:pt x="509" y="20"/>
                    </a:lnTo>
                    <a:lnTo>
                      <a:pt x="499" y="12"/>
                    </a:lnTo>
                    <a:lnTo>
                      <a:pt x="488" y="7"/>
                    </a:lnTo>
                    <a:lnTo>
                      <a:pt x="476" y="3"/>
                    </a:lnTo>
                    <a:lnTo>
                      <a:pt x="465" y="1"/>
                    </a:lnTo>
                    <a:lnTo>
                      <a:pt x="452" y="0"/>
                    </a:lnTo>
                    <a:lnTo>
                      <a:pt x="439" y="1"/>
                    </a:lnTo>
                    <a:lnTo>
                      <a:pt x="427" y="3"/>
                    </a:lnTo>
                    <a:lnTo>
                      <a:pt x="415" y="7"/>
                    </a:lnTo>
                    <a:lnTo>
                      <a:pt x="404" y="12"/>
                    </a:lnTo>
                    <a:lnTo>
                      <a:pt x="395" y="20"/>
                    </a:lnTo>
                    <a:lnTo>
                      <a:pt x="385" y="29"/>
                    </a:lnTo>
                    <a:lnTo>
                      <a:pt x="378" y="37"/>
                    </a:lnTo>
                    <a:lnTo>
                      <a:pt x="371" y="48"/>
                    </a:lnTo>
                    <a:lnTo>
                      <a:pt x="362" y="40"/>
                    </a:lnTo>
                    <a:lnTo>
                      <a:pt x="351" y="35"/>
                    </a:lnTo>
                    <a:lnTo>
                      <a:pt x="339" y="31"/>
                    </a:lnTo>
                    <a:lnTo>
                      <a:pt x="327" y="29"/>
                    </a:lnTo>
                    <a:lnTo>
                      <a:pt x="315" y="27"/>
                    </a:lnTo>
                    <a:lnTo>
                      <a:pt x="303" y="27"/>
                    </a:lnTo>
                    <a:lnTo>
                      <a:pt x="291" y="30"/>
                    </a:lnTo>
                    <a:lnTo>
                      <a:pt x="279" y="34"/>
                    </a:lnTo>
                    <a:lnTo>
                      <a:pt x="267" y="39"/>
                    </a:lnTo>
                    <a:lnTo>
                      <a:pt x="258" y="47"/>
                    </a:lnTo>
                    <a:lnTo>
                      <a:pt x="248" y="55"/>
                    </a:lnTo>
                    <a:lnTo>
                      <a:pt x="240" y="64"/>
                    </a:lnTo>
                    <a:lnTo>
                      <a:pt x="234" y="75"/>
                    </a:lnTo>
                    <a:lnTo>
                      <a:pt x="229" y="85"/>
                    </a:lnTo>
                    <a:lnTo>
                      <a:pt x="225" y="97"/>
                    </a:lnTo>
                    <a:lnTo>
                      <a:pt x="223" y="109"/>
                    </a:lnTo>
                    <a:lnTo>
                      <a:pt x="210" y="107"/>
                    </a:lnTo>
                    <a:lnTo>
                      <a:pt x="196" y="106"/>
                    </a:lnTo>
                    <a:lnTo>
                      <a:pt x="188" y="106"/>
                    </a:lnTo>
                    <a:lnTo>
                      <a:pt x="178" y="107"/>
                    </a:lnTo>
                    <a:lnTo>
                      <a:pt x="170" y="109"/>
                    </a:lnTo>
                    <a:lnTo>
                      <a:pt x="162" y="112"/>
                    </a:lnTo>
                    <a:lnTo>
                      <a:pt x="154" y="117"/>
                    </a:lnTo>
                    <a:lnTo>
                      <a:pt x="146" y="121"/>
                    </a:lnTo>
                    <a:lnTo>
                      <a:pt x="139" y="126"/>
                    </a:lnTo>
                    <a:lnTo>
                      <a:pt x="132" y="132"/>
                    </a:lnTo>
                    <a:lnTo>
                      <a:pt x="124" y="141"/>
                    </a:lnTo>
                    <a:lnTo>
                      <a:pt x="117" y="152"/>
                    </a:lnTo>
                    <a:lnTo>
                      <a:pt x="112" y="163"/>
                    </a:lnTo>
                    <a:lnTo>
                      <a:pt x="108" y="174"/>
                    </a:lnTo>
                    <a:lnTo>
                      <a:pt x="106" y="186"/>
                    </a:lnTo>
                    <a:lnTo>
                      <a:pt x="105" y="199"/>
                    </a:lnTo>
                    <a:lnTo>
                      <a:pt x="107" y="211"/>
                    </a:lnTo>
                    <a:lnTo>
                      <a:pt x="110" y="223"/>
                    </a:lnTo>
                    <a:lnTo>
                      <a:pt x="98" y="225"/>
                    </a:lnTo>
                    <a:lnTo>
                      <a:pt x="86" y="228"/>
                    </a:lnTo>
                    <a:lnTo>
                      <a:pt x="74" y="233"/>
                    </a:lnTo>
                    <a:lnTo>
                      <a:pt x="65" y="240"/>
                    </a:lnTo>
                    <a:lnTo>
                      <a:pt x="55" y="248"/>
                    </a:lnTo>
                    <a:lnTo>
                      <a:pt x="47" y="257"/>
                    </a:lnTo>
                    <a:lnTo>
                      <a:pt x="40" y="268"/>
                    </a:lnTo>
                    <a:lnTo>
                      <a:pt x="34" y="278"/>
                    </a:lnTo>
                    <a:lnTo>
                      <a:pt x="30" y="290"/>
                    </a:lnTo>
                    <a:lnTo>
                      <a:pt x="28" y="303"/>
                    </a:lnTo>
                    <a:lnTo>
                      <a:pt x="28" y="315"/>
                    </a:lnTo>
                    <a:lnTo>
                      <a:pt x="29" y="327"/>
                    </a:lnTo>
                    <a:lnTo>
                      <a:pt x="31" y="339"/>
                    </a:lnTo>
                    <a:lnTo>
                      <a:pt x="36" y="350"/>
                    </a:lnTo>
                    <a:lnTo>
                      <a:pt x="41" y="361"/>
                    </a:lnTo>
                    <a:lnTo>
                      <a:pt x="48" y="371"/>
                    </a:lnTo>
                    <a:lnTo>
                      <a:pt x="38" y="377"/>
                    </a:lnTo>
                    <a:lnTo>
                      <a:pt x="28" y="386"/>
                    </a:lnTo>
                    <a:lnTo>
                      <a:pt x="21" y="394"/>
                    </a:lnTo>
                    <a:lnTo>
                      <a:pt x="13" y="404"/>
                    </a:lnTo>
                    <a:lnTo>
                      <a:pt x="8" y="415"/>
                    </a:lnTo>
                    <a:lnTo>
                      <a:pt x="3" y="427"/>
                    </a:lnTo>
                    <a:lnTo>
                      <a:pt x="1" y="438"/>
                    </a:lnTo>
                    <a:lnTo>
                      <a:pt x="0" y="451"/>
                    </a:lnTo>
                    <a:lnTo>
                      <a:pt x="1" y="464"/>
                    </a:lnTo>
                    <a:lnTo>
                      <a:pt x="3" y="476"/>
                    </a:lnTo>
                    <a:lnTo>
                      <a:pt x="8" y="488"/>
                    </a:lnTo>
                    <a:lnTo>
                      <a:pt x="13" y="498"/>
                    </a:lnTo>
                    <a:lnTo>
                      <a:pt x="21" y="508"/>
                    </a:lnTo>
                    <a:lnTo>
                      <a:pt x="28" y="518"/>
                    </a:lnTo>
                    <a:lnTo>
                      <a:pt x="38" y="525"/>
                    </a:lnTo>
                    <a:lnTo>
                      <a:pt x="48" y="532"/>
                    </a:lnTo>
                    <a:lnTo>
                      <a:pt x="41" y="541"/>
                    </a:lnTo>
                    <a:lnTo>
                      <a:pt x="36" y="552"/>
                    </a:lnTo>
                    <a:lnTo>
                      <a:pt x="31" y="564"/>
                    </a:lnTo>
                    <a:lnTo>
                      <a:pt x="28" y="576"/>
                    </a:lnTo>
                    <a:lnTo>
                      <a:pt x="27" y="587"/>
                    </a:lnTo>
                    <a:lnTo>
                      <a:pt x="28" y="600"/>
                    </a:lnTo>
                    <a:lnTo>
                      <a:pt x="30" y="612"/>
                    </a:lnTo>
                    <a:lnTo>
                      <a:pt x="34" y="624"/>
                    </a:lnTo>
                    <a:lnTo>
                      <a:pt x="40" y="636"/>
                    </a:lnTo>
                    <a:lnTo>
                      <a:pt x="47" y="645"/>
                    </a:lnTo>
                    <a:lnTo>
                      <a:pt x="55" y="655"/>
                    </a:lnTo>
                    <a:lnTo>
                      <a:pt x="65" y="663"/>
                    </a:lnTo>
                    <a:lnTo>
                      <a:pt x="74" y="669"/>
                    </a:lnTo>
                    <a:lnTo>
                      <a:pt x="86" y="674"/>
                    </a:lnTo>
                    <a:lnTo>
                      <a:pt x="98" y="678"/>
                    </a:lnTo>
                    <a:lnTo>
                      <a:pt x="110" y="680"/>
                    </a:lnTo>
                    <a:lnTo>
                      <a:pt x="107" y="691"/>
                    </a:lnTo>
                    <a:lnTo>
                      <a:pt x="105" y="704"/>
                    </a:lnTo>
                    <a:lnTo>
                      <a:pt x="106" y="716"/>
                    </a:lnTo>
                    <a:lnTo>
                      <a:pt x="108" y="728"/>
                    </a:lnTo>
                    <a:lnTo>
                      <a:pt x="112" y="740"/>
                    </a:lnTo>
                    <a:lnTo>
                      <a:pt x="117" y="750"/>
                    </a:lnTo>
                    <a:lnTo>
                      <a:pt x="124" y="761"/>
                    </a:lnTo>
                    <a:lnTo>
                      <a:pt x="132" y="771"/>
                    </a:lnTo>
                    <a:lnTo>
                      <a:pt x="139" y="777"/>
                    </a:lnTo>
                    <a:lnTo>
                      <a:pt x="146" y="783"/>
                    </a:lnTo>
                    <a:lnTo>
                      <a:pt x="154" y="787"/>
                    </a:lnTo>
                    <a:lnTo>
                      <a:pt x="162" y="790"/>
                    </a:lnTo>
                    <a:lnTo>
                      <a:pt x="170" y="793"/>
                    </a:lnTo>
                    <a:lnTo>
                      <a:pt x="178" y="796"/>
                    </a:lnTo>
                    <a:lnTo>
                      <a:pt x="188" y="797"/>
                    </a:lnTo>
                    <a:lnTo>
                      <a:pt x="196" y="798"/>
                    </a:lnTo>
                    <a:lnTo>
                      <a:pt x="210" y="797"/>
                    </a:lnTo>
                    <a:lnTo>
                      <a:pt x="223" y="793"/>
                    </a:lnTo>
                    <a:lnTo>
                      <a:pt x="225" y="805"/>
                    </a:lnTo>
                    <a:lnTo>
                      <a:pt x="229" y="817"/>
                    </a:lnTo>
                    <a:lnTo>
                      <a:pt x="234" y="828"/>
                    </a:lnTo>
                    <a:lnTo>
                      <a:pt x="240" y="838"/>
                    </a:lnTo>
                    <a:lnTo>
                      <a:pt x="248" y="848"/>
                    </a:lnTo>
                    <a:lnTo>
                      <a:pt x="258" y="856"/>
                    </a:lnTo>
                    <a:lnTo>
                      <a:pt x="267" y="863"/>
                    </a:lnTo>
                    <a:lnTo>
                      <a:pt x="279" y="868"/>
                    </a:lnTo>
                    <a:lnTo>
                      <a:pt x="291" y="873"/>
                    </a:lnTo>
                    <a:lnTo>
                      <a:pt x="303" y="875"/>
                    </a:lnTo>
                    <a:lnTo>
                      <a:pt x="315" y="875"/>
                    </a:lnTo>
                    <a:lnTo>
                      <a:pt x="327" y="874"/>
                    </a:lnTo>
                    <a:lnTo>
                      <a:pt x="339" y="872"/>
                    </a:lnTo>
                    <a:lnTo>
                      <a:pt x="351" y="867"/>
                    </a:lnTo>
                    <a:lnTo>
                      <a:pt x="362" y="862"/>
                    </a:lnTo>
                    <a:lnTo>
                      <a:pt x="371" y="855"/>
                    </a:lnTo>
                    <a:lnTo>
                      <a:pt x="378" y="865"/>
                    </a:lnTo>
                    <a:lnTo>
                      <a:pt x="385" y="875"/>
                    </a:lnTo>
                    <a:lnTo>
                      <a:pt x="395" y="882"/>
                    </a:lnTo>
                    <a:lnTo>
                      <a:pt x="404" y="890"/>
                    </a:lnTo>
                    <a:lnTo>
                      <a:pt x="415" y="895"/>
                    </a:lnTo>
                    <a:lnTo>
                      <a:pt x="427" y="900"/>
                    </a:lnTo>
                    <a:lnTo>
                      <a:pt x="439" y="902"/>
                    </a:lnTo>
                    <a:lnTo>
                      <a:pt x="452" y="903"/>
                    </a:lnTo>
                    <a:lnTo>
                      <a:pt x="465" y="902"/>
                    </a:lnTo>
                    <a:lnTo>
                      <a:pt x="476" y="900"/>
                    </a:lnTo>
                    <a:lnTo>
                      <a:pt x="488" y="895"/>
                    </a:lnTo>
                    <a:lnTo>
                      <a:pt x="499" y="890"/>
                    </a:lnTo>
                    <a:lnTo>
                      <a:pt x="509" y="882"/>
                    </a:lnTo>
                    <a:lnTo>
                      <a:pt x="517" y="875"/>
                    </a:lnTo>
                    <a:lnTo>
                      <a:pt x="526" y="865"/>
                    </a:lnTo>
                    <a:lnTo>
                      <a:pt x="532" y="855"/>
                    </a:lnTo>
                    <a:lnTo>
                      <a:pt x="542" y="862"/>
                    </a:lnTo>
                    <a:lnTo>
                      <a:pt x="553" y="867"/>
                    </a:lnTo>
                    <a:lnTo>
                      <a:pt x="564" y="872"/>
                    </a:lnTo>
                    <a:lnTo>
                      <a:pt x="576" y="874"/>
                    </a:lnTo>
                    <a:lnTo>
                      <a:pt x="588" y="875"/>
                    </a:lnTo>
                    <a:lnTo>
                      <a:pt x="601" y="875"/>
                    </a:lnTo>
                    <a:lnTo>
                      <a:pt x="613" y="873"/>
                    </a:lnTo>
                    <a:lnTo>
                      <a:pt x="624" y="868"/>
                    </a:lnTo>
                    <a:lnTo>
                      <a:pt x="636" y="863"/>
                    </a:lnTo>
                    <a:lnTo>
                      <a:pt x="646" y="856"/>
                    </a:lnTo>
                    <a:lnTo>
                      <a:pt x="655" y="848"/>
                    </a:lnTo>
                    <a:lnTo>
                      <a:pt x="663" y="838"/>
                    </a:lnTo>
                    <a:lnTo>
                      <a:pt x="669" y="828"/>
                    </a:lnTo>
                    <a:lnTo>
                      <a:pt x="675" y="817"/>
                    </a:lnTo>
                    <a:lnTo>
                      <a:pt x="678" y="805"/>
                    </a:lnTo>
                    <a:lnTo>
                      <a:pt x="680" y="793"/>
                    </a:lnTo>
                    <a:lnTo>
                      <a:pt x="693" y="797"/>
                    </a:lnTo>
                    <a:lnTo>
                      <a:pt x="707" y="798"/>
                    </a:lnTo>
                    <a:lnTo>
                      <a:pt x="716" y="797"/>
                    </a:lnTo>
                    <a:lnTo>
                      <a:pt x="724" y="796"/>
                    </a:lnTo>
                    <a:lnTo>
                      <a:pt x="733" y="793"/>
                    </a:lnTo>
                    <a:lnTo>
                      <a:pt x="741" y="790"/>
                    </a:lnTo>
                    <a:lnTo>
                      <a:pt x="750" y="787"/>
                    </a:lnTo>
                    <a:lnTo>
                      <a:pt x="757" y="783"/>
                    </a:lnTo>
                    <a:lnTo>
                      <a:pt x="764" y="777"/>
                    </a:lnTo>
                    <a:lnTo>
                      <a:pt x="771" y="771"/>
                    </a:lnTo>
                    <a:lnTo>
                      <a:pt x="779" y="761"/>
                    </a:lnTo>
                    <a:lnTo>
                      <a:pt x="786" y="750"/>
                    </a:lnTo>
                    <a:lnTo>
                      <a:pt x="792" y="740"/>
                    </a:lnTo>
                    <a:lnTo>
                      <a:pt x="795" y="728"/>
                    </a:lnTo>
                    <a:lnTo>
                      <a:pt x="797" y="716"/>
                    </a:lnTo>
                    <a:lnTo>
                      <a:pt x="797" y="704"/>
                    </a:lnTo>
                    <a:lnTo>
                      <a:pt x="796" y="691"/>
                    </a:lnTo>
                    <a:lnTo>
                      <a:pt x="794" y="680"/>
                    </a:lnTo>
                    <a:lnTo>
                      <a:pt x="806" y="678"/>
                    </a:lnTo>
                    <a:lnTo>
                      <a:pt x="817" y="674"/>
                    </a:lnTo>
                    <a:lnTo>
                      <a:pt x="828" y="669"/>
                    </a:lnTo>
                    <a:lnTo>
                      <a:pt x="839" y="663"/>
                    </a:lnTo>
                    <a:lnTo>
                      <a:pt x="849" y="655"/>
                    </a:lnTo>
                    <a:lnTo>
                      <a:pt x="856" y="645"/>
                    </a:lnTo>
                    <a:lnTo>
                      <a:pt x="864" y="636"/>
                    </a:lnTo>
                    <a:lnTo>
                      <a:pt x="869" y="624"/>
                    </a:lnTo>
                    <a:lnTo>
                      <a:pt x="873" y="612"/>
                    </a:lnTo>
                    <a:lnTo>
                      <a:pt x="875" y="600"/>
                    </a:lnTo>
                    <a:lnTo>
                      <a:pt x="875" y="587"/>
                    </a:lnTo>
                    <a:lnTo>
                      <a:pt x="874" y="576"/>
                    </a:lnTo>
                    <a:lnTo>
                      <a:pt x="872" y="564"/>
                    </a:lnTo>
                    <a:lnTo>
                      <a:pt x="868" y="552"/>
                    </a:lnTo>
                    <a:lnTo>
                      <a:pt x="862" y="541"/>
                    </a:lnTo>
                    <a:lnTo>
                      <a:pt x="855" y="532"/>
                    </a:lnTo>
                    <a:lnTo>
                      <a:pt x="866" y="525"/>
                    </a:lnTo>
                    <a:lnTo>
                      <a:pt x="874" y="518"/>
                    </a:lnTo>
                    <a:lnTo>
                      <a:pt x="883" y="508"/>
                    </a:lnTo>
                    <a:lnTo>
                      <a:pt x="890" y="498"/>
                    </a:lnTo>
                    <a:lnTo>
                      <a:pt x="896" y="488"/>
                    </a:lnTo>
                    <a:lnTo>
                      <a:pt x="900" y="476"/>
                    </a:lnTo>
                    <a:lnTo>
                      <a:pt x="902" y="464"/>
                    </a:lnTo>
                    <a:lnTo>
                      <a:pt x="903" y="45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106" name="Group 105"/>
            <p:cNvGrpSpPr/>
            <p:nvPr/>
          </p:nvGrpSpPr>
          <p:grpSpPr>
            <a:xfrm>
              <a:off x="5885414" y="4517581"/>
              <a:ext cx="420692" cy="418367"/>
              <a:chOff x="4892675" y="3090863"/>
              <a:chExt cx="287338" cy="285750"/>
            </a:xfrm>
            <a:solidFill>
              <a:schemeClr val="accent4"/>
            </a:solidFill>
          </p:grpSpPr>
          <p:sp>
            <p:nvSpPr>
              <p:cNvPr id="111" name="Freeform 998"/>
              <p:cNvSpPr>
                <a:spLocks noEditPoints="1"/>
              </p:cNvSpPr>
              <p:nvPr/>
            </p:nvSpPr>
            <p:spPr bwMode="auto">
              <a:xfrm>
                <a:off x="4892675" y="3090863"/>
                <a:ext cx="200025" cy="257175"/>
              </a:xfrm>
              <a:custGeom>
                <a:avLst/>
                <a:gdLst>
                  <a:gd name="T0" fmla="*/ 350 w 506"/>
                  <a:gd name="T1" fmla="*/ 157 h 651"/>
                  <a:gd name="T2" fmla="*/ 350 w 506"/>
                  <a:gd name="T3" fmla="*/ 12 h 651"/>
                  <a:gd name="T4" fmla="*/ 494 w 506"/>
                  <a:gd name="T5" fmla="*/ 157 h 651"/>
                  <a:gd name="T6" fmla="*/ 350 w 506"/>
                  <a:gd name="T7" fmla="*/ 157 h 651"/>
                  <a:gd name="T8" fmla="*/ 447 w 506"/>
                  <a:gd name="T9" fmla="*/ 458 h 651"/>
                  <a:gd name="T10" fmla="*/ 449 w 506"/>
                  <a:gd name="T11" fmla="*/ 442 h 651"/>
                  <a:gd name="T12" fmla="*/ 453 w 506"/>
                  <a:gd name="T13" fmla="*/ 426 h 651"/>
                  <a:gd name="T14" fmla="*/ 458 w 506"/>
                  <a:gd name="T15" fmla="*/ 411 h 651"/>
                  <a:gd name="T16" fmla="*/ 465 w 506"/>
                  <a:gd name="T17" fmla="*/ 398 h 651"/>
                  <a:gd name="T18" fmla="*/ 473 w 506"/>
                  <a:gd name="T19" fmla="*/ 386 h 651"/>
                  <a:gd name="T20" fmla="*/ 483 w 506"/>
                  <a:gd name="T21" fmla="*/ 374 h 651"/>
                  <a:gd name="T22" fmla="*/ 495 w 506"/>
                  <a:gd name="T23" fmla="*/ 364 h 651"/>
                  <a:gd name="T24" fmla="*/ 506 w 506"/>
                  <a:gd name="T25" fmla="*/ 356 h 651"/>
                  <a:gd name="T26" fmla="*/ 506 w 506"/>
                  <a:gd name="T27" fmla="*/ 157 h 651"/>
                  <a:gd name="T28" fmla="*/ 505 w 506"/>
                  <a:gd name="T29" fmla="*/ 153 h 651"/>
                  <a:gd name="T30" fmla="*/ 503 w 506"/>
                  <a:gd name="T31" fmla="*/ 149 h 651"/>
                  <a:gd name="T32" fmla="*/ 358 w 506"/>
                  <a:gd name="T33" fmla="*/ 4 h 651"/>
                  <a:gd name="T34" fmla="*/ 354 w 506"/>
                  <a:gd name="T35" fmla="*/ 1 h 651"/>
                  <a:gd name="T36" fmla="*/ 350 w 506"/>
                  <a:gd name="T37" fmla="*/ 0 h 651"/>
                  <a:gd name="T38" fmla="*/ 12 w 506"/>
                  <a:gd name="T39" fmla="*/ 0 h 651"/>
                  <a:gd name="T40" fmla="*/ 7 w 506"/>
                  <a:gd name="T41" fmla="*/ 1 h 651"/>
                  <a:gd name="T42" fmla="*/ 4 w 506"/>
                  <a:gd name="T43" fmla="*/ 4 h 651"/>
                  <a:gd name="T44" fmla="*/ 1 w 506"/>
                  <a:gd name="T45" fmla="*/ 8 h 651"/>
                  <a:gd name="T46" fmla="*/ 0 w 506"/>
                  <a:gd name="T47" fmla="*/ 12 h 651"/>
                  <a:gd name="T48" fmla="*/ 0 w 506"/>
                  <a:gd name="T49" fmla="*/ 638 h 651"/>
                  <a:gd name="T50" fmla="*/ 1 w 506"/>
                  <a:gd name="T51" fmla="*/ 644 h 651"/>
                  <a:gd name="T52" fmla="*/ 4 w 506"/>
                  <a:gd name="T53" fmla="*/ 648 h 651"/>
                  <a:gd name="T54" fmla="*/ 7 w 506"/>
                  <a:gd name="T55" fmla="*/ 650 h 651"/>
                  <a:gd name="T56" fmla="*/ 12 w 506"/>
                  <a:gd name="T57" fmla="*/ 651 h 651"/>
                  <a:gd name="T58" fmla="*/ 386 w 506"/>
                  <a:gd name="T59" fmla="*/ 651 h 651"/>
                  <a:gd name="T60" fmla="*/ 386 w 506"/>
                  <a:gd name="T61" fmla="*/ 495 h 651"/>
                  <a:gd name="T62" fmla="*/ 387 w 506"/>
                  <a:gd name="T63" fmla="*/ 488 h 651"/>
                  <a:gd name="T64" fmla="*/ 389 w 506"/>
                  <a:gd name="T65" fmla="*/ 480 h 651"/>
                  <a:gd name="T66" fmla="*/ 392 w 506"/>
                  <a:gd name="T67" fmla="*/ 474 h 651"/>
                  <a:gd name="T68" fmla="*/ 397 w 506"/>
                  <a:gd name="T69" fmla="*/ 469 h 651"/>
                  <a:gd name="T70" fmla="*/ 402 w 506"/>
                  <a:gd name="T71" fmla="*/ 464 h 651"/>
                  <a:gd name="T72" fmla="*/ 408 w 506"/>
                  <a:gd name="T73" fmla="*/ 461 h 651"/>
                  <a:gd name="T74" fmla="*/ 414 w 506"/>
                  <a:gd name="T75" fmla="*/ 459 h 651"/>
                  <a:gd name="T76" fmla="*/ 422 w 506"/>
                  <a:gd name="T77" fmla="*/ 458 h 651"/>
                  <a:gd name="T78" fmla="*/ 447 w 506"/>
                  <a:gd name="T79" fmla="*/ 458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06" h="651">
                    <a:moveTo>
                      <a:pt x="350" y="157"/>
                    </a:moveTo>
                    <a:lnTo>
                      <a:pt x="350" y="12"/>
                    </a:lnTo>
                    <a:lnTo>
                      <a:pt x="494" y="157"/>
                    </a:lnTo>
                    <a:lnTo>
                      <a:pt x="350" y="157"/>
                    </a:lnTo>
                    <a:close/>
                    <a:moveTo>
                      <a:pt x="447" y="458"/>
                    </a:moveTo>
                    <a:lnTo>
                      <a:pt x="449" y="442"/>
                    </a:lnTo>
                    <a:lnTo>
                      <a:pt x="453" y="426"/>
                    </a:lnTo>
                    <a:lnTo>
                      <a:pt x="458" y="411"/>
                    </a:lnTo>
                    <a:lnTo>
                      <a:pt x="465" y="398"/>
                    </a:lnTo>
                    <a:lnTo>
                      <a:pt x="473" y="386"/>
                    </a:lnTo>
                    <a:lnTo>
                      <a:pt x="483" y="374"/>
                    </a:lnTo>
                    <a:lnTo>
                      <a:pt x="495" y="364"/>
                    </a:lnTo>
                    <a:lnTo>
                      <a:pt x="506" y="356"/>
                    </a:lnTo>
                    <a:lnTo>
                      <a:pt x="506" y="157"/>
                    </a:lnTo>
                    <a:lnTo>
                      <a:pt x="505" y="153"/>
                    </a:lnTo>
                    <a:lnTo>
                      <a:pt x="503" y="149"/>
                    </a:lnTo>
                    <a:lnTo>
                      <a:pt x="358" y="4"/>
                    </a:lnTo>
                    <a:lnTo>
                      <a:pt x="354" y="1"/>
                    </a:lnTo>
                    <a:lnTo>
                      <a:pt x="350" y="0"/>
                    </a:lnTo>
                    <a:lnTo>
                      <a:pt x="12" y="0"/>
                    </a:lnTo>
                    <a:lnTo>
                      <a:pt x="7" y="1"/>
                    </a:lnTo>
                    <a:lnTo>
                      <a:pt x="4" y="4"/>
                    </a:lnTo>
                    <a:lnTo>
                      <a:pt x="1" y="8"/>
                    </a:lnTo>
                    <a:lnTo>
                      <a:pt x="0" y="12"/>
                    </a:lnTo>
                    <a:lnTo>
                      <a:pt x="0" y="638"/>
                    </a:lnTo>
                    <a:lnTo>
                      <a:pt x="1" y="644"/>
                    </a:lnTo>
                    <a:lnTo>
                      <a:pt x="4" y="648"/>
                    </a:lnTo>
                    <a:lnTo>
                      <a:pt x="7" y="650"/>
                    </a:lnTo>
                    <a:lnTo>
                      <a:pt x="12" y="651"/>
                    </a:lnTo>
                    <a:lnTo>
                      <a:pt x="386" y="651"/>
                    </a:lnTo>
                    <a:lnTo>
                      <a:pt x="386" y="495"/>
                    </a:lnTo>
                    <a:lnTo>
                      <a:pt x="387" y="488"/>
                    </a:lnTo>
                    <a:lnTo>
                      <a:pt x="389" y="480"/>
                    </a:lnTo>
                    <a:lnTo>
                      <a:pt x="392" y="474"/>
                    </a:lnTo>
                    <a:lnTo>
                      <a:pt x="397" y="469"/>
                    </a:lnTo>
                    <a:lnTo>
                      <a:pt x="402" y="464"/>
                    </a:lnTo>
                    <a:lnTo>
                      <a:pt x="408" y="461"/>
                    </a:lnTo>
                    <a:lnTo>
                      <a:pt x="414" y="459"/>
                    </a:lnTo>
                    <a:lnTo>
                      <a:pt x="422" y="458"/>
                    </a:lnTo>
                    <a:lnTo>
                      <a:pt x="447" y="45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 name="Freeform 999"/>
              <p:cNvSpPr>
                <a:spLocks noEditPoints="1"/>
              </p:cNvSpPr>
              <p:nvPr/>
            </p:nvSpPr>
            <p:spPr bwMode="auto">
              <a:xfrm>
                <a:off x="5056188" y="3233738"/>
                <a:ext cx="123825" cy="142875"/>
              </a:xfrm>
              <a:custGeom>
                <a:avLst/>
                <a:gdLst>
                  <a:gd name="T0" fmla="*/ 84 w 313"/>
                  <a:gd name="T1" fmla="*/ 120 h 361"/>
                  <a:gd name="T2" fmla="*/ 85 w 313"/>
                  <a:gd name="T3" fmla="*/ 97 h 361"/>
                  <a:gd name="T4" fmla="*/ 91 w 313"/>
                  <a:gd name="T5" fmla="*/ 73 h 361"/>
                  <a:gd name="T6" fmla="*/ 98 w 313"/>
                  <a:gd name="T7" fmla="*/ 59 h 361"/>
                  <a:gd name="T8" fmla="*/ 103 w 313"/>
                  <a:gd name="T9" fmla="*/ 51 h 361"/>
                  <a:gd name="T10" fmla="*/ 113 w 313"/>
                  <a:gd name="T11" fmla="*/ 40 h 361"/>
                  <a:gd name="T12" fmla="*/ 127 w 313"/>
                  <a:gd name="T13" fmla="*/ 32 h 361"/>
                  <a:gd name="T14" fmla="*/ 144 w 313"/>
                  <a:gd name="T15" fmla="*/ 26 h 361"/>
                  <a:gd name="T16" fmla="*/ 166 w 313"/>
                  <a:gd name="T17" fmla="*/ 25 h 361"/>
                  <a:gd name="T18" fmla="*/ 185 w 313"/>
                  <a:gd name="T19" fmla="*/ 31 h 361"/>
                  <a:gd name="T20" fmla="*/ 199 w 313"/>
                  <a:gd name="T21" fmla="*/ 40 h 361"/>
                  <a:gd name="T22" fmla="*/ 209 w 313"/>
                  <a:gd name="T23" fmla="*/ 51 h 361"/>
                  <a:gd name="T24" fmla="*/ 219 w 313"/>
                  <a:gd name="T25" fmla="*/ 67 h 361"/>
                  <a:gd name="T26" fmla="*/ 225 w 313"/>
                  <a:gd name="T27" fmla="*/ 86 h 361"/>
                  <a:gd name="T28" fmla="*/ 228 w 313"/>
                  <a:gd name="T29" fmla="*/ 101 h 361"/>
                  <a:gd name="T30" fmla="*/ 228 w 313"/>
                  <a:gd name="T31" fmla="*/ 120 h 361"/>
                  <a:gd name="T32" fmla="*/ 168 w 313"/>
                  <a:gd name="T33" fmla="*/ 289 h 361"/>
                  <a:gd name="T34" fmla="*/ 165 w 313"/>
                  <a:gd name="T35" fmla="*/ 297 h 361"/>
                  <a:gd name="T36" fmla="*/ 156 w 313"/>
                  <a:gd name="T37" fmla="*/ 301 h 361"/>
                  <a:gd name="T38" fmla="*/ 148 w 313"/>
                  <a:gd name="T39" fmla="*/ 297 h 361"/>
                  <a:gd name="T40" fmla="*/ 144 w 313"/>
                  <a:gd name="T41" fmla="*/ 289 h 361"/>
                  <a:gd name="T42" fmla="*/ 140 w 313"/>
                  <a:gd name="T43" fmla="*/ 234 h 361"/>
                  <a:gd name="T44" fmla="*/ 134 w 313"/>
                  <a:gd name="T45" fmla="*/ 223 h 361"/>
                  <a:gd name="T46" fmla="*/ 133 w 313"/>
                  <a:gd name="T47" fmla="*/ 211 h 361"/>
                  <a:gd name="T48" fmla="*/ 137 w 313"/>
                  <a:gd name="T49" fmla="*/ 203 h 361"/>
                  <a:gd name="T50" fmla="*/ 143 w 313"/>
                  <a:gd name="T51" fmla="*/ 197 h 361"/>
                  <a:gd name="T52" fmla="*/ 152 w 313"/>
                  <a:gd name="T53" fmla="*/ 193 h 361"/>
                  <a:gd name="T54" fmla="*/ 161 w 313"/>
                  <a:gd name="T55" fmla="*/ 193 h 361"/>
                  <a:gd name="T56" fmla="*/ 169 w 313"/>
                  <a:gd name="T57" fmla="*/ 197 h 361"/>
                  <a:gd name="T58" fmla="*/ 176 w 313"/>
                  <a:gd name="T59" fmla="*/ 203 h 361"/>
                  <a:gd name="T60" fmla="*/ 180 w 313"/>
                  <a:gd name="T61" fmla="*/ 211 h 361"/>
                  <a:gd name="T62" fmla="*/ 180 w 313"/>
                  <a:gd name="T63" fmla="*/ 223 h 361"/>
                  <a:gd name="T64" fmla="*/ 173 w 313"/>
                  <a:gd name="T65" fmla="*/ 234 h 361"/>
                  <a:gd name="T66" fmla="*/ 301 w 313"/>
                  <a:gd name="T67" fmla="*/ 120 h 361"/>
                  <a:gd name="T68" fmla="*/ 253 w 313"/>
                  <a:gd name="T69" fmla="*/ 108 h 361"/>
                  <a:gd name="T70" fmla="*/ 251 w 313"/>
                  <a:gd name="T71" fmla="*/ 87 h 361"/>
                  <a:gd name="T72" fmla="*/ 245 w 313"/>
                  <a:gd name="T73" fmla="*/ 65 h 361"/>
                  <a:gd name="T74" fmla="*/ 237 w 313"/>
                  <a:gd name="T75" fmla="*/ 48 h 361"/>
                  <a:gd name="T76" fmla="*/ 224 w 313"/>
                  <a:gd name="T77" fmla="*/ 31 h 361"/>
                  <a:gd name="T78" fmla="*/ 210 w 313"/>
                  <a:gd name="T79" fmla="*/ 18 h 361"/>
                  <a:gd name="T80" fmla="*/ 194 w 313"/>
                  <a:gd name="T81" fmla="*/ 8 h 361"/>
                  <a:gd name="T82" fmla="*/ 176 w 313"/>
                  <a:gd name="T83" fmla="*/ 2 h 361"/>
                  <a:gd name="T84" fmla="*/ 156 w 313"/>
                  <a:gd name="T85" fmla="*/ 0 h 361"/>
                  <a:gd name="T86" fmla="*/ 137 w 313"/>
                  <a:gd name="T87" fmla="*/ 2 h 361"/>
                  <a:gd name="T88" fmla="*/ 118 w 313"/>
                  <a:gd name="T89" fmla="*/ 8 h 361"/>
                  <a:gd name="T90" fmla="*/ 102 w 313"/>
                  <a:gd name="T91" fmla="*/ 18 h 361"/>
                  <a:gd name="T92" fmla="*/ 96 w 313"/>
                  <a:gd name="T93" fmla="*/ 24 h 361"/>
                  <a:gd name="T94" fmla="*/ 88 w 313"/>
                  <a:gd name="T95" fmla="*/ 31 h 361"/>
                  <a:gd name="T96" fmla="*/ 77 w 313"/>
                  <a:gd name="T97" fmla="*/ 48 h 361"/>
                  <a:gd name="T98" fmla="*/ 67 w 313"/>
                  <a:gd name="T99" fmla="*/ 65 h 361"/>
                  <a:gd name="T100" fmla="*/ 62 w 313"/>
                  <a:gd name="T101" fmla="*/ 87 h 361"/>
                  <a:gd name="T102" fmla="*/ 60 w 313"/>
                  <a:gd name="T103" fmla="*/ 108 h 361"/>
                  <a:gd name="T104" fmla="*/ 12 w 313"/>
                  <a:gd name="T105" fmla="*/ 120 h 361"/>
                  <a:gd name="T106" fmla="*/ 3 w 313"/>
                  <a:gd name="T107" fmla="*/ 123 h 361"/>
                  <a:gd name="T108" fmla="*/ 0 w 313"/>
                  <a:gd name="T109" fmla="*/ 133 h 361"/>
                  <a:gd name="T110" fmla="*/ 1 w 313"/>
                  <a:gd name="T111" fmla="*/ 354 h 361"/>
                  <a:gd name="T112" fmla="*/ 7 w 313"/>
                  <a:gd name="T113" fmla="*/ 360 h 361"/>
                  <a:gd name="T114" fmla="*/ 301 w 313"/>
                  <a:gd name="T115" fmla="*/ 361 h 361"/>
                  <a:gd name="T116" fmla="*/ 309 w 313"/>
                  <a:gd name="T117" fmla="*/ 358 h 361"/>
                  <a:gd name="T118" fmla="*/ 313 w 313"/>
                  <a:gd name="T119" fmla="*/ 349 h 361"/>
                  <a:gd name="T120" fmla="*/ 312 w 313"/>
                  <a:gd name="T121" fmla="*/ 128 h 361"/>
                  <a:gd name="T122" fmla="*/ 306 w 313"/>
                  <a:gd name="T123" fmla="*/ 12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3" h="361">
                    <a:moveTo>
                      <a:pt x="228" y="120"/>
                    </a:moveTo>
                    <a:lnTo>
                      <a:pt x="84" y="120"/>
                    </a:lnTo>
                    <a:lnTo>
                      <a:pt x="84" y="108"/>
                    </a:lnTo>
                    <a:lnTo>
                      <a:pt x="85" y="97"/>
                    </a:lnTo>
                    <a:lnTo>
                      <a:pt x="87" y="85"/>
                    </a:lnTo>
                    <a:lnTo>
                      <a:pt x="91" y="73"/>
                    </a:lnTo>
                    <a:lnTo>
                      <a:pt x="96" y="62"/>
                    </a:lnTo>
                    <a:lnTo>
                      <a:pt x="98" y="59"/>
                    </a:lnTo>
                    <a:lnTo>
                      <a:pt x="99" y="57"/>
                    </a:lnTo>
                    <a:lnTo>
                      <a:pt x="103" y="51"/>
                    </a:lnTo>
                    <a:lnTo>
                      <a:pt x="108" y="45"/>
                    </a:lnTo>
                    <a:lnTo>
                      <a:pt x="113" y="40"/>
                    </a:lnTo>
                    <a:lnTo>
                      <a:pt x="119" y="36"/>
                    </a:lnTo>
                    <a:lnTo>
                      <a:pt x="127" y="32"/>
                    </a:lnTo>
                    <a:lnTo>
                      <a:pt x="133" y="29"/>
                    </a:lnTo>
                    <a:lnTo>
                      <a:pt x="144" y="26"/>
                    </a:lnTo>
                    <a:lnTo>
                      <a:pt x="156" y="24"/>
                    </a:lnTo>
                    <a:lnTo>
                      <a:pt x="166" y="25"/>
                    </a:lnTo>
                    <a:lnTo>
                      <a:pt x="176" y="27"/>
                    </a:lnTo>
                    <a:lnTo>
                      <a:pt x="185" y="31"/>
                    </a:lnTo>
                    <a:lnTo>
                      <a:pt x="193" y="36"/>
                    </a:lnTo>
                    <a:lnTo>
                      <a:pt x="199" y="40"/>
                    </a:lnTo>
                    <a:lnTo>
                      <a:pt x="205" y="45"/>
                    </a:lnTo>
                    <a:lnTo>
                      <a:pt x="209" y="51"/>
                    </a:lnTo>
                    <a:lnTo>
                      <a:pt x="214" y="57"/>
                    </a:lnTo>
                    <a:lnTo>
                      <a:pt x="219" y="67"/>
                    </a:lnTo>
                    <a:lnTo>
                      <a:pt x="223" y="78"/>
                    </a:lnTo>
                    <a:lnTo>
                      <a:pt x="225" y="86"/>
                    </a:lnTo>
                    <a:lnTo>
                      <a:pt x="227" y="93"/>
                    </a:lnTo>
                    <a:lnTo>
                      <a:pt x="228" y="101"/>
                    </a:lnTo>
                    <a:lnTo>
                      <a:pt x="228" y="108"/>
                    </a:lnTo>
                    <a:lnTo>
                      <a:pt x="228" y="120"/>
                    </a:lnTo>
                    <a:close/>
                    <a:moveTo>
                      <a:pt x="168" y="238"/>
                    </a:moveTo>
                    <a:lnTo>
                      <a:pt x="168" y="289"/>
                    </a:lnTo>
                    <a:lnTo>
                      <a:pt x="167" y="293"/>
                    </a:lnTo>
                    <a:lnTo>
                      <a:pt x="165" y="297"/>
                    </a:lnTo>
                    <a:lnTo>
                      <a:pt x="161" y="300"/>
                    </a:lnTo>
                    <a:lnTo>
                      <a:pt x="156" y="301"/>
                    </a:lnTo>
                    <a:lnTo>
                      <a:pt x="152" y="300"/>
                    </a:lnTo>
                    <a:lnTo>
                      <a:pt x="148" y="297"/>
                    </a:lnTo>
                    <a:lnTo>
                      <a:pt x="145" y="293"/>
                    </a:lnTo>
                    <a:lnTo>
                      <a:pt x="144" y="289"/>
                    </a:lnTo>
                    <a:lnTo>
                      <a:pt x="144" y="238"/>
                    </a:lnTo>
                    <a:lnTo>
                      <a:pt x="140" y="234"/>
                    </a:lnTo>
                    <a:lnTo>
                      <a:pt x="136" y="230"/>
                    </a:lnTo>
                    <a:lnTo>
                      <a:pt x="134" y="223"/>
                    </a:lnTo>
                    <a:lnTo>
                      <a:pt x="133" y="216"/>
                    </a:lnTo>
                    <a:lnTo>
                      <a:pt x="133" y="211"/>
                    </a:lnTo>
                    <a:lnTo>
                      <a:pt x="135" y="207"/>
                    </a:lnTo>
                    <a:lnTo>
                      <a:pt x="137" y="203"/>
                    </a:lnTo>
                    <a:lnTo>
                      <a:pt x="140" y="199"/>
                    </a:lnTo>
                    <a:lnTo>
                      <a:pt x="143" y="197"/>
                    </a:lnTo>
                    <a:lnTo>
                      <a:pt x="147" y="194"/>
                    </a:lnTo>
                    <a:lnTo>
                      <a:pt x="152" y="193"/>
                    </a:lnTo>
                    <a:lnTo>
                      <a:pt x="156" y="193"/>
                    </a:lnTo>
                    <a:lnTo>
                      <a:pt x="161" y="193"/>
                    </a:lnTo>
                    <a:lnTo>
                      <a:pt x="165" y="194"/>
                    </a:lnTo>
                    <a:lnTo>
                      <a:pt x="169" y="197"/>
                    </a:lnTo>
                    <a:lnTo>
                      <a:pt x="173" y="200"/>
                    </a:lnTo>
                    <a:lnTo>
                      <a:pt x="176" y="203"/>
                    </a:lnTo>
                    <a:lnTo>
                      <a:pt x="179" y="207"/>
                    </a:lnTo>
                    <a:lnTo>
                      <a:pt x="180" y="211"/>
                    </a:lnTo>
                    <a:lnTo>
                      <a:pt x="181" y="216"/>
                    </a:lnTo>
                    <a:lnTo>
                      <a:pt x="180" y="223"/>
                    </a:lnTo>
                    <a:lnTo>
                      <a:pt x="177" y="230"/>
                    </a:lnTo>
                    <a:lnTo>
                      <a:pt x="173" y="234"/>
                    </a:lnTo>
                    <a:lnTo>
                      <a:pt x="168" y="238"/>
                    </a:lnTo>
                    <a:close/>
                    <a:moveTo>
                      <a:pt x="301" y="120"/>
                    </a:moveTo>
                    <a:lnTo>
                      <a:pt x="253" y="120"/>
                    </a:lnTo>
                    <a:lnTo>
                      <a:pt x="253" y="108"/>
                    </a:lnTo>
                    <a:lnTo>
                      <a:pt x="252" y="97"/>
                    </a:lnTo>
                    <a:lnTo>
                      <a:pt x="251" y="87"/>
                    </a:lnTo>
                    <a:lnTo>
                      <a:pt x="249" y="76"/>
                    </a:lnTo>
                    <a:lnTo>
                      <a:pt x="245" y="65"/>
                    </a:lnTo>
                    <a:lnTo>
                      <a:pt x="242" y="56"/>
                    </a:lnTo>
                    <a:lnTo>
                      <a:pt x="237" y="48"/>
                    </a:lnTo>
                    <a:lnTo>
                      <a:pt x="231" y="39"/>
                    </a:lnTo>
                    <a:lnTo>
                      <a:pt x="224" y="31"/>
                    </a:lnTo>
                    <a:lnTo>
                      <a:pt x="218" y="25"/>
                    </a:lnTo>
                    <a:lnTo>
                      <a:pt x="210" y="18"/>
                    </a:lnTo>
                    <a:lnTo>
                      <a:pt x="203" y="13"/>
                    </a:lnTo>
                    <a:lnTo>
                      <a:pt x="194" y="8"/>
                    </a:lnTo>
                    <a:lnTo>
                      <a:pt x="186" y="4"/>
                    </a:lnTo>
                    <a:lnTo>
                      <a:pt x="176" y="2"/>
                    </a:lnTo>
                    <a:lnTo>
                      <a:pt x="166" y="0"/>
                    </a:lnTo>
                    <a:lnTo>
                      <a:pt x="156" y="0"/>
                    </a:lnTo>
                    <a:lnTo>
                      <a:pt x="146" y="0"/>
                    </a:lnTo>
                    <a:lnTo>
                      <a:pt x="137" y="2"/>
                    </a:lnTo>
                    <a:lnTo>
                      <a:pt x="128" y="4"/>
                    </a:lnTo>
                    <a:lnTo>
                      <a:pt x="118" y="8"/>
                    </a:lnTo>
                    <a:lnTo>
                      <a:pt x="110" y="13"/>
                    </a:lnTo>
                    <a:lnTo>
                      <a:pt x="102" y="18"/>
                    </a:lnTo>
                    <a:lnTo>
                      <a:pt x="99" y="20"/>
                    </a:lnTo>
                    <a:lnTo>
                      <a:pt x="96" y="24"/>
                    </a:lnTo>
                    <a:lnTo>
                      <a:pt x="92" y="28"/>
                    </a:lnTo>
                    <a:lnTo>
                      <a:pt x="88" y="31"/>
                    </a:lnTo>
                    <a:lnTo>
                      <a:pt x="82" y="39"/>
                    </a:lnTo>
                    <a:lnTo>
                      <a:pt x="77" y="48"/>
                    </a:lnTo>
                    <a:lnTo>
                      <a:pt x="71" y="56"/>
                    </a:lnTo>
                    <a:lnTo>
                      <a:pt x="67" y="65"/>
                    </a:lnTo>
                    <a:lnTo>
                      <a:pt x="64" y="76"/>
                    </a:lnTo>
                    <a:lnTo>
                      <a:pt x="62" y="87"/>
                    </a:lnTo>
                    <a:lnTo>
                      <a:pt x="60" y="97"/>
                    </a:lnTo>
                    <a:lnTo>
                      <a:pt x="60" y="108"/>
                    </a:lnTo>
                    <a:lnTo>
                      <a:pt x="60" y="120"/>
                    </a:lnTo>
                    <a:lnTo>
                      <a:pt x="12" y="120"/>
                    </a:lnTo>
                    <a:lnTo>
                      <a:pt x="7" y="121"/>
                    </a:lnTo>
                    <a:lnTo>
                      <a:pt x="3" y="123"/>
                    </a:lnTo>
                    <a:lnTo>
                      <a:pt x="1" y="128"/>
                    </a:lnTo>
                    <a:lnTo>
                      <a:pt x="0" y="133"/>
                    </a:lnTo>
                    <a:lnTo>
                      <a:pt x="0" y="349"/>
                    </a:lnTo>
                    <a:lnTo>
                      <a:pt x="1" y="354"/>
                    </a:lnTo>
                    <a:lnTo>
                      <a:pt x="3" y="358"/>
                    </a:lnTo>
                    <a:lnTo>
                      <a:pt x="7" y="360"/>
                    </a:lnTo>
                    <a:lnTo>
                      <a:pt x="12" y="361"/>
                    </a:lnTo>
                    <a:lnTo>
                      <a:pt x="301" y="361"/>
                    </a:lnTo>
                    <a:lnTo>
                      <a:pt x="306" y="360"/>
                    </a:lnTo>
                    <a:lnTo>
                      <a:pt x="309" y="358"/>
                    </a:lnTo>
                    <a:lnTo>
                      <a:pt x="312" y="354"/>
                    </a:lnTo>
                    <a:lnTo>
                      <a:pt x="313" y="349"/>
                    </a:lnTo>
                    <a:lnTo>
                      <a:pt x="313" y="133"/>
                    </a:lnTo>
                    <a:lnTo>
                      <a:pt x="312" y="128"/>
                    </a:lnTo>
                    <a:lnTo>
                      <a:pt x="309" y="123"/>
                    </a:lnTo>
                    <a:lnTo>
                      <a:pt x="306" y="121"/>
                    </a:lnTo>
                    <a:lnTo>
                      <a:pt x="301" y="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7" name="Group 106"/>
            <p:cNvGrpSpPr/>
            <p:nvPr/>
          </p:nvGrpSpPr>
          <p:grpSpPr>
            <a:xfrm>
              <a:off x="4142160" y="3233383"/>
              <a:ext cx="460204" cy="352823"/>
              <a:chOff x="2039938" y="3365500"/>
              <a:chExt cx="285750" cy="219075"/>
            </a:xfrm>
            <a:solidFill>
              <a:schemeClr val="accent4"/>
            </a:solidFill>
          </p:grpSpPr>
          <p:sp>
            <p:nvSpPr>
              <p:cNvPr id="109" name="Freeform 4763"/>
              <p:cNvSpPr>
                <a:spLocks noEditPoints="1"/>
              </p:cNvSpPr>
              <p:nvPr/>
            </p:nvSpPr>
            <p:spPr bwMode="auto">
              <a:xfrm>
                <a:off x="2039938" y="3365500"/>
                <a:ext cx="285750" cy="47625"/>
              </a:xfrm>
              <a:custGeom>
                <a:avLst/>
                <a:gdLst>
                  <a:gd name="T0" fmla="*/ 289 w 902"/>
                  <a:gd name="T1" fmla="*/ 118 h 150"/>
                  <a:gd name="T2" fmla="*/ 276 w 902"/>
                  <a:gd name="T3" fmla="*/ 106 h 150"/>
                  <a:gd name="T4" fmla="*/ 270 w 902"/>
                  <a:gd name="T5" fmla="*/ 90 h 150"/>
                  <a:gd name="T6" fmla="*/ 276 w 902"/>
                  <a:gd name="T7" fmla="*/ 73 h 150"/>
                  <a:gd name="T8" fmla="*/ 289 w 902"/>
                  <a:gd name="T9" fmla="*/ 62 h 150"/>
                  <a:gd name="T10" fmla="*/ 306 w 902"/>
                  <a:gd name="T11" fmla="*/ 60 h 150"/>
                  <a:gd name="T12" fmla="*/ 322 w 902"/>
                  <a:gd name="T13" fmla="*/ 69 h 150"/>
                  <a:gd name="T14" fmla="*/ 330 w 902"/>
                  <a:gd name="T15" fmla="*/ 84 h 150"/>
                  <a:gd name="T16" fmla="*/ 328 w 902"/>
                  <a:gd name="T17" fmla="*/ 102 h 150"/>
                  <a:gd name="T18" fmla="*/ 318 w 902"/>
                  <a:gd name="T19" fmla="*/ 114 h 150"/>
                  <a:gd name="T20" fmla="*/ 300 w 902"/>
                  <a:gd name="T21" fmla="*/ 120 h 150"/>
                  <a:gd name="T22" fmla="*/ 198 w 902"/>
                  <a:gd name="T23" fmla="*/ 118 h 150"/>
                  <a:gd name="T24" fmla="*/ 186 w 902"/>
                  <a:gd name="T25" fmla="*/ 106 h 150"/>
                  <a:gd name="T26" fmla="*/ 180 w 902"/>
                  <a:gd name="T27" fmla="*/ 90 h 150"/>
                  <a:gd name="T28" fmla="*/ 186 w 902"/>
                  <a:gd name="T29" fmla="*/ 73 h 150"/>
                  <a:gd name="T30" fmla="*/ 198 w 902"/>
                  <a:gd name="T31" fmla="*/ 62 h 150"/>
                  <a:gd name="T32" fmla="*/ 217 w 902"/>
                  <a:gd name="T33" fmla="*/ 60 h 150"/>
                  <a:gd name="T34" fmla="*/ 232 w 902"/>
                  <a:gd name="T35" fmla="*/ 69 h 150"/>
                  <a:gd name="T36" fmla="*/ 240 w 902"/>
                  <a:gd name="T37" fmla="*/ 84 h 150"/>
                  <a:gd name="T38" fmla="*/ 238 w 902"/>
                  <a:gd name="T39" fmla="*/ 102 h 150"/>
                  <a:gd name="T40" fmla="*/ 227 w 902"/>
                  <a:gd name="T41" fmla="*/ 114 h 150"/>
                  <a:gd name="T42" fmla="*/ 210 w 902"/>
                  <a:gd name="T43" fmla="*/ 120 h 150"/>
                  <a:gd name="T44" fmla="*/ 109 w 902"/>
                  <a:gd name="T45" fmla="*/ 118 h 150"/>
                  <a:gd name="T46" fmla="*/ 95 w 902"/>
                  <a:gd name="T47" fmla="*/ 106 h 150"/>
                  <a:gd name="T48" fmla="*/ 91 w 902"/>
                  <a:gd name="T49" fmla="*/ 90 h 150"/>
                  <a:gd name="T50" fmla="*/ 95 w 902"/>
                  <a:gd name="T51" fmla="*/ 73 h 150"/>
                  <a:gd name="T52" fmla="*/ 109 w 902"/>
                  <a:gd name="T53" fmla="*/ 62 h 150"/>
                  <a:gd name="T54" fmla="*/ 127 w 902"/>
                  <a:gd name="T55" fmla="*/ 60 h 150"/>
                  <a:gd name="T56" fmla="*/ 142 w 902"/>
                  <a:gd name="T57" fmla="*/ 69 h 150"/>
                  <a:gd name="T58" fmla="*/ 150 w 902"/>
                  <a:gd name="T59" fmla="*/ 84 h 150"/>
                  <a:gd name="T60" fmla="*/ 149 w 902"/>
                  <a:gd name="T61" fmla="*/ 102 h 150"/>
                  <a:gd name="T62" fmla="*/ 137 w 902"/>
                  <a:gd name="T63" fmla="*/ 114 h 150"/>
                  <a:gd name="T64" fmla="*/ 121 w 902"/>
                  <a:gd name="T65" fmla="*/ 120 h 150"/>
                  <a:gd name="T66" fmla="*/ 81 w 902"/>
                  <a:gd name="T67" fmla="*/ 0 h 150"/>
                  <a:gd name="T68" fmla="*/ 55 w 902"/>
                  <a:gd name="T69" fmla="*/ 7 h 150"/>
                  <a:gd name="T70" fmla="*/ 33 w 902"/>
                  <a:gd name="T71" fmla="*/ 20 h 150"/>
                  <a:gd name="T72" fmla="*/ 15 w 902"/>
                  <a:gd name="T73" fmla="*/ 39 h 150"/>
                  <a:gd name="T74" fmla="*/ 4 w 902"/>
                  <a:gd name="T75" fmla="*/ 63 h 150"/>
                  <a:gd name="T76" fmla="*/ 0 w 902"/>
                  <a:gd name="T77" fmla="*/ 90 h 150"/>
                  <a:gd name="T78" fmla="*/ 902 w 902"/>
                  <a:gd name="T79" fmla="*/ 90 h 150"/>
                  <a:gd name="T80" fmla="*/ 897 w 902"/>
                  <a:gd name="T81" fmla="*/ 63 h 150"/>
                  <a:gd name="T82" fmla="*/ 886 w 902"/>
                  <a:gd name="T83" fmla="*/ 39 h 150"/>
                  <a:gd name="T84" fmla="*/ 869 w 902"/>
                  <a:gd name="T85" fmla="*/ 20 h 150"/>
                  <a:gd name="T86" fmla="*/ 846 w 902"/>
                  <a:gd name="T87" fmla="*/ 7 h 150"/>
                  <a:gd name="T88" fmla="*/ 820 w 902"/>
                  <a:gd name="T8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02" h="150">
                    <a:moveTo>
                      <a:pt x="300" y="120"/>
                    </a:moveTo>
                    <a:lnTo>
                      <a:pt x="295" y="119"/>
                    </a:lnTo>
                    <a:lnTo>
                      <a:pt x="289" y="118"/>
                    </a:lnTo>
                    <a:lnTo>
                      <a:pt x="284" y="114"/>
                    </a:lnTo>
                    <a:lnTo>
                      <a:pt x="280" y="111"/>
                    </a:lnTo>
                    <a:lnTo>
                      <a:pt x="276" y="106"/>
                    </a:lnTo>
                    <a:lnTo>
                      <a:pt x="273" y="102"/>
                    </a:lnTo>
                    <a:lnTo>
                      <a:pt x="271" y="96"/>
                    </a:lnTo>
                    <a:lnTo>
                      <a:pt x="270" y="90"/>
                    </a:lnTo>
                    <a:lnTo>
                      <a:pt x="271" y="84"/>
                    </a:lnTo>
                    <a:lnTo>
                      <a:pt x="273" y="78"/>
                    </a:lnTo>
                    <a:lnTo>
                      <a:pt x="276" y="73"/>
                    </a:lnTo>
                    <a:lnTo>
                      <a:pt x="280" y="69"/>
                    </a:lnTo>
                    <a:lnTo>
                      <a:pt x="284" y="64"/>
                    </a:lnTo>
                    <a:lnTo>
                      <a:pt x="289" y="62"/>
                    </a:lnTo>
                    <a:lnTo>
                      <a:pt x="295" y="60"/>
                    </a:lnTo>
                    <a:lnTo>
                      <a:pt x="300" y="60"/>
                    </a:lnTo>
                    <a:lnTo>
                      <a:pt x="306" y="60"/>
                    </a:lnTo>
                    <a:lnTo>
                      <a:pt x="312" y="62"/>
                    </a:lnTo>
                    <a:lnTo>
                      <a:pt x="318" y="64"/>
                    </a:lnTo>
                    <a:lnTo>
                      <a:pt x="322" y="69"/>
                    </a:lnTo>
                    <a:lnTo>
                      <a:pt x="326" y="73"/>
                    </a:lnTo>
                    <a:lnTo>
                      <a:pt x="328" y="78"/>
                    </a:lnTo>
                    <a:lnTo>
                      <a:pt x="330" y="84"/>
                    </a:lnTo>
                    <a:lnTo>
                      <a:pt x="330" y="90"/>
                    </a:lnTo>
                    <a:lnTo>
                      <a:pt x="330" y="96"/>
                    </a:lnTo>
                    <a:lnTo>
                      <a:pt x="328" y="102"/>
                    </a:lnTo>
                    <a:lnTo>
                      <a:pt x="326" y="106"/>
                    </a:lnTo>
                    <a:lnTo>
                      <a:pt x="322" y="111"/>
                    </a:lnTo>
                    <a:lnTo>
                      <a:pt x="318" y="114"/>
                    </a:lnTo>
                    <a:lnTo>
                      <a:pt x="312" y="118"/>
                    </a:lnTo>
                    <a:lnTo>
                      <a:pt x="306" y="119"/>
                    </a:lnTo>
                    <a:lnTo>
                      <a:pt x="300" y="120"/>
                    </a:lnTo>
                    <a:close/>
                    <a:moveTo>
                      <a:pt x="210" y="120"/>
                    </a:moveTo>
                    <a:lnTo>
                      <a:pt x="204" y="119"/>
                    </a:lnTo>
                    <a:lnTo>
                      <a:pt x="198" y="118"/>
                    </a:lnTo>
                    <a:lnTo>
                      <a:pt x="194" y="114"/>
                    </a:lnTo>
                    <a:lnTo>
                      <a:pt x="189" y="111"/>
                    </a:lnTo>
                    <a:lnTo>
                      <a:pt x="186" y="106"/>
                    </a:lnTo>
                    <a:lnTo>
                      <a:pt x="183" y="102"/>
                    </a:lnTo>
                    <a:lnTo>
                      <a:pt x="181" y="96"/>
                    </a:lnTo>
                    <a:lnTo>
                      <a:pt x="180" y="90"/>
                    </a:lnTo>
                    <a:lnTo>
                      <a:pt x="181" y="84"/>
                    </a:lnTo>
                    <a:lnTo>
                      <a:pt x="183" y="78"/>
                    </a:lnTo>
                    <a:lnTo>
                      <a:pt x="186" y="73"/>
                    </a:lnTo>
                    <a:lnTo>
                      <a:pt x="189" y="69"/>
                    </a:lnTo>
                    <a:lnTo>
                      <a:pt x="194" y="64"/>
                    </a:lnTo>
                    <a:lnTo>
                      <a:pt x="198" y="62"/>
                    </a:lnTo>
                    <a:lnTo>
                      <a:pt x="204" y="60"/>
                    </a:lnTo>
                    <a:lnTo>
                      <a:pt x="210" y="60"/>
                    </a:lnTo>
                    <a:lnTo>
                      <a:pt x="217" y="60"/>
                    </a:lnTo>
                    <a:lnTo>
                      <a:pt x="223" y="62"/>
                    </a:lnTo>
                    <a:lnTo>
                      <a:pt x="227" y="64"/>
                    </a:lnTo>
                    <a:lnTo>
                      <a:pt x="232" y="69"/>
                    </a:lnTo>
                    <a:lnTo>
                      <a:pt x="235" y="73"/>
                    </a:lnTo>
                    <a:lnTo>
                      <a:pt x="238" y="78"/>
                    </a:lnTo>
                    <a:lnTo>
                      <a:pt x="240" y="84"/>
                    </a:lnTo>
                    <a:lnTo>
                      <a:pt x="240" y="90"/>
                    </a:lnTo>
                    <a:lnTo>
                      <a:pt x="240" y="96"/>
                    </a:lnTo>
                    <a:lnTo>
                      <a:pt x="238" y="102"/>
                    </a:lnTo>
                    <a:lnTo>
                      <a:pt x="235" y="106"/>
                    </a:lnTo>
                    <a:lnTo>
                      <a:pt x="232" y="111"/>
                    </a:lnTo>
                    <a:lnTo>
                      <a:pt x="227" y="114"/>
                    </a:lnTo>
                    <a:lnTo>
                      <a:pt x="223" y="118"/>
                    </a:lnTo>
                    <a:lnTo>
                      <a:pt x="217" y="119"/>
                    </a:lnTo>
                    <a:lnTo>
                      <a:pt x="210" y="120"/>
                    </a:lnTo>
                    <a:close/>
                    <a:moveTo>
                      <a:pt x="121" y="120"/>
                    </a:moveTo>
                    <a:lnTo>
                      <a:pt x="114" y="119"/>
                    </a:lnTo>
                    <a:lnTo>
                      <a:pt x="109" y="118"/>
                    </a:lnTo>
                    <a:lnTo>
                      <a:pt x="103" y="114"/>
                    </a:lnTo>
                    <a:lnTo>
                      <a:pt x="99" y="111"/>
                    </a:lnTo>
                    <a:lnTo>
                      <a:pt x="95" y="106"/>
                    </a:lnTo>
                    <a:lnTo>
                      <a:pt x="93" y="102"/>
                    </a:lnTo>
                    <a:lnTo>
                      <a:pt x="91" y="96"/>
                    </a:lnTo>
                    <a:lnTo>
                      <a:pt x="91" y="90"/>
                    </a:lnTo>
                    <a:lnTo>
                      <a:pt x="91" y="84"/>
                    </a:lnTo>
                    <a:lnTo>
                      <a:pt x="93" y="78"/>
                    </a:lnTo>
                    <a:lnTo>
                      <a:pt x="95" y="73"/>
                    </a:lnTo>
                    <a:lnTo>
                      <a:pt x="99" y="69"/>
                    </a:lnTo>
                    <a:lnTo>
                      <a:pt x="103" y="64"/>
                    </a:lnTo>
                    <a:lnTo>
                      <a:pt x="109" y="62"/>
                    </a:lnTo>
                    <a:lnTo>
                      <a:pt x="114" y="60"/>
                    </a:lnTo>
                    <a:lnTo>
                      <a:pt x="121" y="60"/>
                    </a:lnTo>
                    <a:lnTo>
                      <a:pt x="127" y="60"/>
                    </a:lnTo>
                    <a:lnTo>
                      <a:pt x="132" y="62"/>
                    </a:lnTo>
                    <a:lnTo>
                      <a:pt x="137" y="64"/>
                    </a:lnTo>
                    <a:lnTo>
                      <a:pt x="142" y="69"/>
                    </a:lnTo>
                    <a:lnTo>
                      <a:pt x="145" y="73"/>
                    </a:lnTo>
                    <a:lnTo>
                      <a:pt x="149" y="78"/>
                    </a:lnTo>
                    <a:lnTo>
                      <a:pt x="150" y="84"/>
                    </a:lnTo>
                    <a:lnTo>
                      <a:pt x="151" y="90"/>
                    </a:lnTo>
                    <a:lnTo>
                      <a:pt x="150" y="96"/>
                    </a:lnTo>
                    <a:lnTo>
                      <a:pt x="149" y="102"/>
                    </a:lnTo>
                    <a:lnTo>
                      <a:pt x="145" y="106"/>
                    </a:lnTo>
                    <a:lnTo>
                      <a:pt x="142" y="111"/>
                    </a:lnTo>
                    <a:lnTo>
                      <a:pt x="137" y="114"/>
                    </a:lnTo>
                    <a:lnTo>
                      <a:pt x="132" y="118"/>
                    </a:lnTo>
                    <a:lnTo>
                      <a:pt x="127" y="119"/>
                    </a:lnTo>
                    <a:lnTo>
                      <a:pt x="121" y="120"/>
                    </a:lnTo>
                    <a:close/>
                    <a:moveTo>
                      <a:pt x="811" y="0"/>
                    </a:moveTo>
                    <a:lnTo>
                      <a:pt x="91" y="0"/>
                    </a:lnTo>
                    <a:lnTo>
                      <a:pt x="81" y="0"/>
                    </a:lnTo>
                    <a:lnTo>
                      <a:pt x="72" y="2"/>
                    </a:lnTo>
                    <a:lnTo>
                      <a:pt x="64" y="4"/>
                    </a:lnTo>
                    <a:lnTo>
                      <a:pt x="55" y="7"/>
                    </a:lnTo>
                    <a:lnTo>
                      <a:pt x="48" y="10"/>
                    </a:lnTo>
                    <a:lnTo>
                      <a:pt x="40" y="15"/>
                    </a:lnTo>
                    <a:lnTo>
                      <a:pt x="33" y="20"/>
                    </a:lnTo>
                    <a:lnTo>
                      <a:pt x="27" y="26"/>
                    </a:lnTo>
                    <a:lnTo>
                      <a:pt x="21" y="32"/>
                    </a:lnTo>
                    <a:lnTo>
                      <a:pt x="15" y="39"/>
                    </a:lnTo>
                    <a:lnTo>
                      <a:pt x="11" y="47"/>
                    </a:lnTo>
                    <a:lnTo>
                      <a:pt x="7" y="55"/>
                    </a:lnTo>
                    <a:lnTo>
                      <a:pt x="4" y="63"/>
                    </a:lnTo>
                    <a:lnTo>
                      <a:pt x="2" y="71"/>
                    </a:lnTo>
                    <a:lnTo>
                      <a:pt x="0" y="81"/>
                    </a:lnTo>
                    <a:lnTo>
                      <a:pt x="0" y="90"/>
                    </a:lnTo>
                    <a:lnTo>
                      <a:pt x="0" y="150"/>
                    </a:lnTo>
                    <a:lnTo>
                      <a:pt x="902" y="150"/>
                    </a:lnTo>
                    <a:lnTo>
                      <a:pt x="902" y="90"/>
                    </a:lnTo>
                    <a:lnTo>
                      <a:pt x="902" y="81"/>
                    </a:lnTo>
                    <a:lnTo>
                      <a:pt x="899" y="71"/>
                    </a:lnTo>
                    <a:lnTo>
                      <a:pt x="897" y="63"/>
                    </a:lnTo>
                    <a:lnTo>
                      <a:pt x="895" y="55"/>
                    </a:lnTo>
                    <a:lnTo>
                      <a:pt x="891" y="47"/>
                    </a:lnTo>
                    <a:lnTo>
                      <a:pt x="886" y="39"/>
                    </a:lnTo>
                    <a:lnTo>
                      <a:pt x="881" y="32"/>
                    </a:lnTo>
                    <a:lnTo>
                      <a:pt x="875" y="26"/>
                    </a:lnTo>
                    <a:lnTo>
                      <a:pt x="869" y="20"/>
                    </a:lnTo>
                    <a:lnTo>
                      <a:pt x="862" y="15"/>
                    </a:lnTo>
                    <a:lnTo>
                      <a:pt x="854" y="10"/>
                    </a:lnTo>
                    <a:lnTo>
                      <a:pt x="846" y="7"/>
                    </a:lnTo>
                    <a:lnTo>
                      <a:pt x="838" y="4"/>
                    </a:lnTo>
                    <a:lnTo>
                      <a:pt x="830" y="2"/>
                    </a:lnTo>
                    <a:lnTo>
                      <a:pt x="820" y="0"/>
                    </a:lnTo>
                    <a:lnTo>
                      <a:pt x="811"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 name="Freeform 4764"/>
              <p:cNvSpPr>
                <a:spLocks noEditPoints="1"/>
              </p:cNvSpPr>
              <p:nvPr/>
            </p:nvSpPr>
            <p:spPr bwMode="auto">
              <a:xfrm>
                <a:off x="2039938" y="3422650"/>
                <a:ext cx="285750" cy="161925"/>
              </a:xfrm>
              <a:custGeom>
                <a:avLst/>
                <a:gdLst>
                  <a:gd name="T0" fmla="*/ 216 w 902"/>
                  <a:gd name="T1" fmla="*/ 332 h 511"/>
                  <a:gd name="T2" fmla="*/ 225 w 902"/>
                  <a:gd name="T3" fmla="*/ 345 h 511"/>
                  <a:gd name="T4" fmla="*/ 216 w 902"/>
                  <a:gd name="T5" fmla="*/ 359 h 511"/>
                  <a:gd name="T6" fmla="*/ 145 w 902"/>
                  <a:gd name="T7" fmla="*/ 359 h 511"/>
                  <a:gd name="T8" fmla="*/ 136 w 902"/>
                  <a:gd name="T9" fmla="*/ 345 h 511"/>
                  <a:gd name="T10" fmla="*/ 145 w 902"/>
                  <a:gd name="T11" fmla="*/ 332 h 511"/>
                  <a:gd name="T12" fmla="*/ 210 w 902"/>
                  <a:gd name="T13" fmla="*/ 210 h 511"/>
                  <a:gd name="T14" fmla="*/ 224 w 902"/>
                  <a:gd name="T15" fmla="*/ 219 h 511"/>
                  <a:gd name="T16" fmla="*/ 222 w 902"/>
                  <a:gd name="T17" fmla="*/ 235 h 511"/>
                  <a:gd name="T18" fmla="*/ 151 w 902"/>
                  <a:gd name="T19" fmla="*/ 240 h 511"/>
                  <a:gd name="T20" fmla="*/ 137 w 902"/>
                  <a:gd name="T21" fmla="*/ 231 h 511"/>
                  <a:gd name="T22" fmla="*/ 139 w 902"/>
                  <a:gd name="T23" fmla="*/ 215 h 511"/>
                  <a:gd name="T24" fmla="*/ 151 w 902"/>
                  <a:gd name="T25" fmla="*/ 91 h 511"/>
                  <a:gd name="T26" fmla="*/ 222 w 902"/>
                  <a:gd name="T27" fmla="*/ 94 h 511"/>
                  <a:gd name="T28" fmla="*/ 224 w 902"/>
                  <a:gd name="T29" fmla="*/ 111 h 511"/>
                  <a:gd name="T30" fmla="*/ 210 w 902"/>
                  <a:gd name="T31" fmla="*/ 120 h 511"/>
                  <a:gd name="T32" fmla="*/ 139 w 902"/>
                  <a:gd name="T33" fmla="*/ 116 h 511"/>
                  <a:gd name="T34" fmla="*/ 137 w 902"/>
                  <a:gd name="T35" fmla="*/ 99 h 511"/>
                  <a:gd name="T36" fmla="*/ 151 w 902"/>
                  <a:gd name="T37" fmla="*/ 91 h 511"/>
                  <a:gd name="T38" fmla="*/ 727 w 902"/>
                  <a:gd name="T39" fmla="*/ 332 h 511"/>
                  <a:gd name="T40" fmla="*/ 736 w 902"/>
                  <a:gd name="T41" fmla="*/ 345 h 511"/>
                  <a:gd name="T42" fmla="*/ 727 w 902"/>
                  <a:gd name="T43" fmla="*/ 359 h 511"/>
                  <a:gd name="T44" fmla="*/ 325 w 902"/>
                  <a:gd name="T45" fmla="*/ 359 h 511"/>
                  <a:gd name="T46" fmla="*/ 315 w 902"/>
                  <a:gd name="T47" fmla="*/ 345 h 511"/>
                  <a:gd name="T48" fmla="*/ 325 w 902"/>
                  <a:gd name="T49" fmla="*/ 332 h 511"/>
                  <a:gd name="T50" fmla="*/ 721 w 902"/>
                  <a:gd name="T51" fmla="*/ 210 h 511"/>
                  <a:gd name="T52" fmla="*/ 735 w 902"/>
                  <a:gd name="T53" fmla="*/ 219 h 511"/>
                  <a:gd name="T54" fmla="*/ 732 w 902"/>
                  <a:gd name="T55" fmla="*/ 235 h 511"/>
                  <a:gd name="T56" fmla="*/ 330 w 902"/>
                  <a:gd name="T57" fmla="*/ 240 h 511"/>
                  <a:gd name="T58" fmla="*/ 317 w 902"/>
                  <a:gd name="T59" fmla="*/ 231 h 511"/>
                  <a:gd name="T60" fmla="*/ 320 w 902"/>
                  <a:gd name="T61" fmla="*/ 215 h 511"/>
                  <a:gd name="T62" fmla="*/ 330 w 902"/>
                  <a:gd name="T63" fmla="*/ 91 h 511"/>
                  <a:gd name="T64" fmla="*/ 732 w 902"/>
                  <a:gd name="T65" fmla="*/ 94 h 511"/>
                  <a:gd name="T66" fmla="*/ 735 w 902"/>
                  <a:gd name="T67" fmla="*/ 111 h 511"/>
                  <a:gd name="T68" fmla="*/ 721 w 902"/>
                  <a:gd name="T69" fmla="*/ 120 h 511"/>
                  <a:gd name="T70" fmla="*/ 320 w 902"/>
                  <a:gd name="T71" fmla="*/ 116 h 511"/>
                  <a:gd name="T72" fmla="*/ 317 w 902"/>
                  <a:gd name="T73" fmla="*/ 99 h 511"/>
                  <a:gd name="T74" fmla="*/ 330 w 902"/>
                  <a:gd name="T75" fmla="*/ 91 h 511"/>
                  <a:gd name="T76" fmla="*/ 2 w 902"/>
                  <a:gd name="T77" fmla="*/ 438 h 511"/>
                  <a:gd name="T78" fmla="*/ 11 w 902"/>
                  <a:gd name="T79" fmla="*/ 464 h 511"/>
                  <a:gd name="T80" fmla="*/ 27 w 902"/>
                  <a:gd name="T81" fmla="*/ 484 h 511"/>
                  <a:gd name="T82" fmla="*/ 48 w 902"/>
                  <a:gd name="T83" fmla="*/ 499 h 511"/>
                  <a:gd name="T84" fmla="*/ 72 w 902"/>
                  <a:gd name="T85" fmla="*/ 509 h 511"/>
                  <a:gd name="T86" fmla="*/ 811 w 902"/>
                  <a:gd name="T87" fmla="*/ 511 h 511"/>
                  <a:gd name="T88" fmla="*/ 838 w 902"/>
                  <a:gd name="T89" fmla="*/ 506 h 511"/>
                  <a:gd name="T90" fmla="*/ 862 w 902"/>
                  <a:gd name="T91" fmla="*/ 495 h 511"/>
                  <a:gd name="T92" fmla="*/ 881 w 902"/>
                  <a:gd name="T93" fmla="*/ 477 h 511"/>
                  <a:gd name="T94" fmla="*/ 895 w 902"/>
                  <a:gd name="T95" fmla="*/ 455 h 511"/>
                  <a:gd name="T96" fmla="*/ 902 w 902"/>
                  <a:gd name="T97" fmla="*/ 430 h 511"/>
                  <a:gd name="T98" fmla="*/ 0 w 902"/>
                  <a:gd name="T99"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02" h="511">
                    <a:moveTo>
                      <a:pt x="151" y="330"/>
                    </a:moveTo>
                    <a:lnTo>
                      <a:pt x="210" y="330"/>
                    </a:lnTo>
                    <a:lnTo>
                      <a:pt x="216" y="332"/>
                    </a:lnTo>
                    <a:lnTo>
                      <a:pt x="222" y="335"/>
                    </a:lnTo>
                    <a:lnTo>
                      <a:pt x="224" y="340"/>
                    </a:lnTo>
                    <a:lnTo>
                      <a:pt x="225" y="345"/>
                    </a:lnTo>
                    <a:lnTo>
                      <a:pt x="224" y="351"/>
                    </a:lnTo>
                    <a:lnTo>
                      <a:pt x="222" y="356"/>
                    </a:lnTo>
                    <a:lnTo>
                      <a:pt x="216" y="359"/>
                    </a:lnTo>
                    <a:lnTo>
                      <a:pt x="210" y="360"/>
                    </a:lnTo>
                    <a:lnTo>
                      <a:pt x="151" y="360"/>
                    </a:lnTo>
                    <a:lnTo>
                      <a:pt x="145" y="359"/>
                    </a:lnTo>
                    <a:lnTo>
                      <a:pt x="139" y="356"/>
                    </a:lnTo>
                    <a:lnTo>
                      <a:pt x="137" y="351"/>
                    </a:lnTo>
                    <a:lnTo>
                      <a:pt x="136" y="345"/>
                    </a:lnTo>
                    <a:lnTo>
                      <a:pt x="137" y="340"/>
                    </a:lnTo>
                    <a:lnTo>
                      <a:pt x="139" y="335"/>
                    </a:lnTo>
                    <a:lnTo>
                      <a:pt x="145" y="332"/>
                    </a:lnTo>
                    <a:lnTo>
                      <a:pt x="151" y="330"/>
                    </a:lnTo>
                    <a:close/>
                    <a:moveTo>
                      <a:pt x="151" y="210"/>
                    </a:moveTo>
                    <a:lnTo>
                      <a:pt x="210" y="210"/>
                    </a:lnTo>
                    <a:lnTo>
                      <a:pt x="216" y="211"/>
                    </a:lnTo>
                    <a:lnTo>
                      <a:pt x="222" y="215"/>
                    </a:lnTo>
                    <a:lnTo>
                      <a:pt x="224" y="219"/>
                    </a:lnTo>
                    <a:lnTo>
                      <a:pt x="225" y="225"/>
                    </a:lnTo>
                    <a:lnTo>
                      <a:pt x="224" y="231"/>
                    </a:lnTo>
                    <a:lnTo>
                      <a:pt x="222" y="235"/>
                    </a:lnTo>
                    <a:lnTo>
                      <a:pt x="216" y="239"/>
                    </a:lnTo>
                    <a:lnTo>
                      <a:pt x="210" y="240"/>
                    </a:lnTo>
                    <a:lnTo>
                      <a:pt x="151" y="240"/>
                    </a:lnTo>
                    <a:lnTo>
                      <a:pt x="145" y="239"/>
                    </a:lnTo>
                    <a:lnTo>
                      <a:pt x="139" y="235"/>
                    </a:lnTo>
                    <a:lnTo>
                      <a:pt x="137" y="231"/>
                    </a:lnTo>
                    <a:lnTo>
                      <a:pt x="136" y="225"/>
                    </a:lnTo>
                    <a:lnTo>
                      <a:pt x="137" y="219"/>
                    </a:lnTo>
                    <a:lnTo>
                      <a:pt x="139" y="215"/>
                    </a:lnTo>
                    <a:lnTo>
                      <a:pt x="145" y="211"/>
                    </a:lnTo>
                    <a:lnTo>
                      <a:pt x="151" y="210"/>
                    </a:lnTo>
                    <a:close/>
                    <a:moveTo>
                      <a:pt x="151" y="91"/>
                    </a:moveTo>
                    <a:lnTo>
                      <a:pt x="210" y="91"/>
                    </a:lnTo>
                    <a:lnTo>
                      <a:pt x="216" y="92"/>
                    </a:lnTo>
                    <a:lnTo>
                      <a:pt x="222" y="94"/>
                    </a:lnTo>
                    <a:lnTo>
                      <a:pt x="224" y="99"/>
                    </a:lnTo>
                    <a:lnTo>
                      <a:pt x="225" y="106"/>
                    </a:lnTo>
                    <a:lnTo>
                      <a:pt x="224" y="111"/>
                    </a:lnTo>
                    <a:lnTo>
                      <a:pt x="222" y="116"/>
                    </a:lnTo>
                    <a:lnTo>
                      <a:pt x="216" y="118"/>
                    </a:lnTo>
                    <a:lnTo>
                      <a:pt x="210" y="120"/>
                    </a:lnTo>
                    <a:lnTo>
                      <a:pt x="151" y="120"/>
                    </a:lnTo>
                    <a:lnTo>
                      <a:pt x="145" y="118"/>
                    </a:lnTo>
                    <a:lnTo>
                      <a:pt x="139" y="116"/>
                    </a:lnTo>
                    <a:lnTo>
                      <a:pt x="137" y="111"/>
                    </a:lnTo>
                    <a:lnTo>
                      <a:pt x="136" y="106"/>
                    </a:lnTo>
                    <a:lnTo>
                      <a:pt x="137" y="99"/>
                    </a:lnTo>
                    <a:lnTo>
                      <a:pt x="139" y="94"/>
                    </a:lnTo>
                    <a:lnTo>
                      <a:pt x="145" y="92"/>
                    </a:lnTo>
                    <a:lnTo>
                      <a:pt x="151" y="91"/>
                    </a:lnTo>
                    <a:close/>
                    <a:moveTo>
                      <a:pt x="330" y="330"/>
                    </a:moveTo>
                    <a:lnTo>
                      <a:pt x="721" y="330"/>
                    </a:lnTo>
                    <a:lnTo>
                      <a:pt x="727" y="332"/>
                    </a:lnTo>
                    <a:lnTo>
                      <a:pt x="732" y="335"/>
                    </a:lnTo>
                    <a:lnTo>
                      <a:pt x="735" y="340"/>
                    </a:lnTo>
                    <a:lnTo>
                      <a:pt x="736" y="345"/>
                    </a:lnTo>
                    <a:lnTo>
                      <a:pt x="735" y="351"/>
                    </a:lnTo>
                    <a:lnTo>
                      <a:pt x="732" y="356"/>
                    </a:lnTo>
                    <a:lnTo>
                      <a:pt x="727" y="359"/>
                    </a:lnTo>
                    <a:lnTo>
                      <a:pt x="721" y="360"/>
                    </a:lnTo>
                    <a:lnTo>
                      <a:pt x="330" y="360"/>
                    </a:lnTo>
                    <a:lnTo>
                      <a:pt x="325" y="359"/>
                    </a:lnTo>
                    <a:lnTo>
                      <a:pt x="320" y="356"/>
                    </a:lnTo>
                    <a:lnTo>
                      <a:pt x="317" y="351"/>
                    </a:lnTo>
                    <a:lnTo>
                      <a:pt x="315" y="345"/>
                    </a:lnTo>
                    <a:lnTo>
                      <a:pt x="317" y="340"/>
                    </a:lnTo>
                    <a:lnTo>
                      <a:pt x="320" y="335"/>
                    </a:lnTo>
                    <a:lnTo>
                      <a:pt x="325" y="332"/>
                    </a:lnTo>
                    <a:lnTo>
                      <a:pt x="330" y="330"/>
                    </a:lnTo>
                    <a:close/>
                    <a:moveTo>
                      <a:pt x="330" y="210"/>
                    </a:moveTo>
                    <a:lnTo>
                      <a:pt x="721" y="210"/>
                    </a:lnTo>
                    <a:lnTo>
                      <a:pt x="727" y="211"/>
                    </a:lnTo>
                    <a:lnTo>
                      <a:pt x="732" y="215"/>
                    </a:lnTo>
                    <a:lnTo>
                      <a:pt x="735" y="219"/>
                    </a:lnTo>
                    <a:lnTo>
                      <a:pt x="736" y="225"/>
                    </a:lnTo>
                    <a:lnTo>
                      <a:pt x="735" y="231"/>
                    </a:lnTo>
                    <a:lnTo>
                      <a:pt x="732" y="235"/>
                    </a:lnTo>
                    <a:lnTo>
                      <a:pt x="727" y="239"/>
                    </a:lnTo>
                    <a:lnTo>
                      <a:pt x="721" y="240"/>
                    </a:lnTo>
                    <a:lnTo>
                      <a:pt x="330" y="240"/>
                    </a:lnTo>
                    <a:lnTo>
                      <a:pt x="325" y="239"/>
                    </a:lnTo>
                    <a:lnTo>
                      <a:pt x="320" y="235"/>
                    </a:lnTo>
                    <a:lnTo>
                      <a:pt x="317" y="231"/>
                    </a:lnTo>
                    <a:lnTo>
                      <a:pt x="315" y="225"/>
                    </a:lnTo>
                    <a:lnTo>
                      <a:pt x="317" y="219"/>
                    </a:lnTo>
                    <a:lnTo>
                      <a:pt x="320" y="215"/>
                    </a:lnTo>
                    <a:lnTo>
                      <a:pt x="325" y="211"/>
                    </a:lnTo>
                    <a:lnTo>
                      <a:pt x="330" y="210"/>
                    </a:lnTo>
                    <a:close/>
                    <a:moveTo>
                      <a:pt x="330" y="91"/>
                    </a:moveTo>
                    <a:lnTo>
                      <a:pt x="721" y="91"/>
                    </a:lnTo>
                    <a:lnTo>
                      <a:pt x="727" y="92"/>
                    </a:lnTo>
                    <a:lnTo>
                      <a:pt x="732" y="94"/>
                    </a:lnTo>
                    <a:lnTo>
                      <a:pt x="735" y="99"/>
                    </a:lnTo>
                    <a:lnTo>
                      <a:pt x="736" y="106"/>
                    </a:lnTo>
                    <a:lnTo>
                      <a:pt x="735" y="111"/>
                    </a:lnTo>
                    <a:lnTo>
                      <a:pt x="732" y="116"/>
                    </a:lnTo>
                    <a:lnTo>
                      <a:pt x="727" y="118"/>
                    </a:lnTo>
                    <a:lnTo>
                      <a:pt x="721" y="120"/>
                    </a:lnTo>
                    <a:lnTo>
                      <a:pt x="330" y="120"/>
                    </a:lnTo>
                    <a:lnTo>
                      <a:pt x="325" y="118"/>
                    </a:lnTo>
                    <a:lnTo>
                      <a:pt x="320" y="116"/>
                    </a:lnTo>
                    <a:lnTo>
                      <a:pt x="317" y="111"/>
                    </a:lnTo>
                    <a:lnTo>
                      <a:pt x="315" y="106"/>
                    </a:lnTo>
                    <a:lnTo>
                      <a:pt x="317" y="99"/>
                    </a:lnTo>
                    <a:lnTo>
                      <a:pt x="320" y="94"/>
                    </a:lnTo>
                    <a:lnTo>
                      <a:pt x="325" y="92"/>
                    </a:lnTo>
                    <a:lnTo>
                      <a:pt x="330" y="91"/>
                    </a:lnTo>
                    <a:close/>
                    <a:moveTo>
                      <a:pt x="0" y="421"/>
                    </a:moveTo>
                    <a:lnTo>
                      <a:pt x="0" y="430"/>
                    </a:lnTo>
                    <a:lnTo>
                      <a:pt x="2" y="438"/>
                    </a:lnTo>
                    <a:lnTo>
                      <a:pt x="4" y="447"/>
                    </a:lnTo>
                    <a:lnTo>
                      <a:pt x="7" y="455"/>
                    </a:lnTo>
                    <a:lnTo>
                      <a:pt x="11" y="464"/>
                    </a:lnTo>
                    <a:lnTo>
                      <a:pt x="15" y="470"/>
                    </a:lnTo>
                    <a:lnTo>
                      <a:pt x="21" y="477"/>
                    </a:lnTo>
                    <a:lnTo>
                      <a:pt x="27" y="484"/>
                    </a:lnTo>
                    <a:lnTo>
                      <a:pt x="33" y="490"/>
                    </a:lnTo>
                    <a:lnTo>
                      <a:pt x="40" y="495"/>
                    </a:lnTo>
                    <a:lnTo>
                      <a:pt x="48" y="499"/>
                    </a:lnTo>
                    <a:lnTo>
                      <a:pt x="55" y="504"/>
                    </a:lnTo>
                    <a:lnTo>
                      <a:pt x="64" y="506"/>
                    </a:lnTo>
                    <a:lnTo>
                      <a:pt x="72" y="509"/>
                    </a:lnTo>
                    <a:lnTo>
                      <a:pt x="81" y="510"/>
                    </a:lnTo>
                    <a:lnTo>
                      <a:pt x="91" y="511"/>
                    </a:lnTo>
                    <a:lnTo>
                      <a:pt x="811" y="511"/>
                    </a:lnTo>
                    <a:lnTo>
                      <a:pt x="820" y="510"/>
                    </a:lnTo>
                    <a:lnTo>
                      <a:pt x="830" y="509"/>
                    </a:lnTo>
                    <a:lnTo>
                      <a:pt x="838" y="506"/>
                    </a:lnTo>
                    <a:lnTo>
                      <a:pt x="846" y="503"/>
                    </a:lnTo>
                    <a:lnTo>
                      <a:pt x="854" y="499"/>
                    </a:lnTo>
                    <a:lnTo>
                      <a:pt x="862" y="495"/>
                    </a:lnTo>
                    <a:lnTo>
                      <a:pt x="869" y="490"/>
                    </a:lnTo>
                    <a:lnTo>
                      <a:pt x="875" y="484"/>
                    </a:lnTo>
                    <a:lnTo>
                      <a:pt x="881" y="477"/>
                    </a:lnTo>
                    <a:lnTo>
                      <a:pt x="886" y="470"/>
                    </a:lnTo>
                    <a:lnTo>
                      <a:pt x="891" y="464"/>
                    </a:lnTo>
                    <a:lnTo>
                      <a:pt x="895" y="455"/>
                    </a:lnTo>
                    <a:lnTo>
                      <a:pt x="897" y="447"/>
                    </a:lnTo>
                    <a:lnTo>
                      <a:pt x="899" y="438"/>
                    </a:lnTo>
                    <a:lnTo>
                      <a:pt x="902" y="430"/>
                    </a:lnTo>
                    <a:lnTo>
                      <a:pt x="902" y="421"/>
                    </a:lnTo>
                    <a:lnTo>
                      <a:pt x="902" y="0"/>
                    </a:lnTo>
                    <a:lnTo>
                      <a:pt x="0" y="0"/>
                    </a:lnTo>
                    <a:lnTo>
                      <a:pt x="0" y="42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08" name="Freeform 723"/>
            <p:cNvSpPr>
              <a:spLocks/>
            </p:cNvSpPr>
            <p:nvPr/>
          </p:nvSpPr>
          <p:spPr bwMode="auto">
            <a:xfrm>
              <a:off x="7623091" y="3149051"/>
              <a:ext cx="406745" cy="420692"/>
            </a:xfrm>
            <a:custGeom>
              <a:avLst/>
              <a:gdLst>
                <a:gd name="T0" fmla="*/ 778 w 873"/>
                <a:gd name="T1" fmla="*/ 655 h 903"/>
                <a:gd name="T2" fmla="*/ 748 w 873"/>
                <a:gd name="T3" fmla="*/ 586 h 903"/>
                <a:gd name="T4" fmla="*/ 706 w 873"/>
                <a:gd name="T5" fmla="*/ 538 h 903"/>
                <a:gd name="T6" fmla="*/ 665 w 873"/>
                <a:gd name="T7" fmla="*/ 512 h 903"/>
                <a:gd name="T8" fmla="*/ 619 w 873"/>
                <a:gd name="T9" fmla="*/ 492 h 903"/>
                <a:gd name="T10" fmla="*/ 569 w 873"/>
                <a:gd name="T11" fmla="*/ 483 h 903"/>
                <a:gd name="T12" fmla="*/ 452 w 873"/>
                <a:gd name="T13" fmla="*/ 210 h 903"/>
                <a:gd name="T14" fmla="*/ 536 w 873"/>
                <a:gd name="T15" fmla="*/ 208 h 903"/>
                <a:gd name="T16" fmla="*/ 542 w 873"/>
                <a:gd name="T17" fmla="*/ 198 h 903"/>
                <a:gd name="T18" fmla="*/ 541 w 873"/>
                <a:gd name="T19" fmla="*/ 8 h 903"/>
                <a:gd name="T20" fmla="*/ 533 w 873"/>
                <a:gd name="T21" fmla="*/ 1 h 903"/>
                <a:gd name="T22" fmla="*/ 344 w 873"/>
                <a:gd name="T23" fmla="*/ 0 h 903"/>
                <a:gd name="T24" fmla="*/ 334 w 873"/>
                <a:gd name="T25" fmla="*/ 6 h 903"/>
                <a:gd name="T26" fmla="*/ 332 w 873"/>
                <a:gd name="T27" fmla="*/ 195 h 903"/>
                <a:gd name="T28" fmla="*/ 336 w 873"/>
                <a:gd name="T29" fmla="*/ 206 h 903"/>
                <a:gd name="T30" fmla="*/ 347 w 873"/>
                <a:gd name="T31" fmla="*/ 210 h 903"/>
                <a:gd name="T32" fmla="*/ 306 w 873"/>
                <a:gd name="T33" fmla="*/ 483 h 903"/>
                <a:gd name="T34" fmla="*/ 218 w 873"/>
                <a:gd name="T35" fmla="*/ 505 h 903"/>
                <a:gd name="T36" fmla="*/ 148 w 873"/>
                <a:gd name="T37" fmla="*/ 555 h 903"/>
                <a:gd name="T38" fmla="*/ 104 w 873"/>
                <a:gd name="T39" fmla="*/ 627 h 903"/>
                <a:gd name="T40" fmla="*/ 93 w 873"/>
                <a:gd name="T41" fmla="*/ 681 h 903"/>
                <a:gd name="T42" fmla="*/ 9 w 873"/>
                <a:gd name="T43" fmla="*/ 694 h 903"/>
                <a:gd name="T44" fmla="*/ 2 w 873"/>
                <a:gd name="T45" fmla="*/ 701 h 903"/>
                <a:gd name="T46" fmla="*/ 0 w 873"/>
                <a:gd name="T47" fmla="*/ 891 h 903"/>
                <a:gd name="T48" fmla="*/ 7 w 873"/>
                <a:gd name="T49" fmla="*/ 901 h 903"/>
                <a:gd name="T50" fmla="*/ 196 w 873"/>
                <a:gd name="T51" fmla="*/ 903 h 903"/>
                <a:gd name="T52" fmla="*/ 206 w 873"/>
                <a:gd name="T53" fmla="*/ 899 h 903"/>
                <a:gd name="T54" fmla="*/ 211 w 873"/>
                <a:gd name="T55" fmla="*/ 888 h 903"/>
                <a:gd name="T56" fmla="*/ 208 w 873"/>
                <a:gd name="T57" fmla="*/ 699 h 903"/>
                <a:gd name="T58" fmla="*/ 199 w 873"/>
                <a:gd name="T59" fmla="*/ 693 h 903"/>
                <a:gd name="T60" fmla="*/ 128 w 873"/>
                <a:gd name="T61" fmla="*/ 654 h 903"/>
                <a:gd name="T62" fmla="*/ 159 w 873"/>
                <a:gd name="T63" fmla="*/ 588 h 903"/>
                <a:gd name="T64" fmla="*/ 215 w 873"/>
                <a:gd name="T65" fmla="*/ 540 h 903"/>
                <a:gd name="T66" fmla="*/ 289 w 873"/>
                <a:gd name="T67" fmla="*/ 515 h 903"/>
                <a:gd name="T68" fmla="*/ 422 w 873"/>
                <a:gd name="T69" fmla="*/ 692 h 903"/>
                <a:gd name="T70" fmla="*/ 338 w 873"/>
                <a:gd name="T71" fmla="*/ 695 h 903"/>
                <a:gd name="T72" fmla="*/ 332 w 873"/>
                <a:gd name="T73" fmla="*/ 705 h 903"/>
                <a:gd name="T74" fmla="*/ 333 w 873"/>
                <a:gd name="T75" fmla="*/ 893 h 903"/>
                <a:gd name="T76" fmla="*/ 340 w 873"/>
                <a:gd name="T77" fmla="*/ 902 h 903"/>
                <a:gd name="T78" fmla="*/ 530 w 873"/>
                <a:gd name="T79" fmla="*/ 903 h 903"/>
                <a:gd name="T80" fmla="*/ 540 w 873"/>
                <a:gd name="T81" fmla="*/ 897 h 903"/>
                <a:gd name="T82" fmla="*/ 542 w 873"/>
                <a:gd name="T83" fmla="*/ 707 h 903"/>
                <a:gd name="T84" fmla="*/ 538 w 873"/>
                <a:gd name="T85" fmla="*/ 697 h 903"/>
                <a:gd name="T86" fmla="*/ 527 w 873"/>
                <a:gd name="T87" fmla="*/ 693 h 903"/>
                <a:gd name="T88" fmla="*/ 554 w 873"/>
                <a:gd name="T89" fmla="*/ 512 h 903"/>
                <a:gd name="T90" fmla="*/ 599 w 873"/>
                <a:gd name="T91" fmla="*/ 518 h 903"/>
                <a:gd name="T92" fmla="*/ 641 w 873"/>
                <a:gd name="T93" fmla="*/ 533 h 903"/>
                <a:gd name="T94" fmla="*/ 678 w 873"/>
                <a:gd name="T95" fmla="*/ 554 h 903"/>
                <a:gd name="T96" fmla="*/ 713 w 873"/>
                <a:gd name="T97" fmla="*/ 589 h 903"/>
                <a:gd name="T98" fmla="*/ 744 w 873"/>
                <a:gd name="T99" fmla="*/ 646 h 903"/>
                <a:gd name="T100" fmla="*/ 677 w 873"/>
                <a:gd name="T101" fmla="*/ 692 h 903"/>
                <a:gd name="T102" fmla="*/ 668 w 873"/>
                <a:gd name="T103" fmla="*/ 697 h 903"/>
                <a:gd name="T104" fmla="*/ 662 w 873"/>
                <a:gd name="T105" fmla="*/ 708 h 903"/>
                <a:gd name="T106" fmla="*/ 665 w 873"/>
                <a:gd name="T107" fmla="*/ 897 h 903"/>
                <a:gd name="T108" fmla="*/ 675 w 873"/>
                <a:gd name="T109" fmla="*/ 903 h 903"/>
                <a:gd name="T110" fmla="*/ 864 w 873"/>
                <a:gd name="T111" fmla="*/ 902 h 903"/>
                <a:gd name="T112" fmla="*/ 872 w 873"/>
                <a:gd name="T113" fmla="*/ 893 h 903"/>
                <a:gd name="T114" fmla="*/ 873 w 873"/>
                <a:gd name="T115" fmla="*/ 705 h 903"/>
                <a:gd name="T116" fmla="*/ 867 w 873"/>
                <a:gd name="T117" fmla="*/ 695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73" h="903">
                  <a:moveTo>
                    <a:pt x="858" y="692"/>
                  </a:moveTo>
                  <a:lnTo>
                    <a:pt x="782" y="692"/>
                  </a:lnTo>
                  <a:lnTo>
                    <a:pt x="781" y="673"/>
                  </a:lnTo>
                  <a:lnTo>
                    <a:pt x="778" y="655"/>
                  </a:lnTo>
                  <a:lnTo>
                    <a:pt x="773" y="637"/>
                  </a:lnTo>
                  <a:lnTo>
                    <a:pt x="766" y="619"/>
                  </a:lnTo>
                  <a:lnTo>
                    <a:pt x="758" y="602"/>
                  </a:lnTo>
                  <a:lnTo>
                    <a:pt x="748" y="586"/>
                  </a:lnTo>
                  <a:lnTo>
                    <a:pt x="736" y="570"/>
                  </a:lnTo>
                  <a:lnTo>
                    <a:pt x="723" y="555"/>
                  </a:lnTo>
                  <a:lnTo>
                    <a:pt x="715" y="547"/>
                  </a:lnTo>
                  <a:lnTo>
                    <a:pt x="706" y="538"/>
                  </a:lnTo>
                  <a:lnTo>
                    <a:pt x="696" y="531"/>
                  </a:lnTo>
                  <a:lnTo>
                    <a:pt x="686" y="523"/>
                  </a:lnTo>
                  <a:lnTo>
                    <a:pt x="676" y="517"/>
                  </a:lnTo>
                  <a:lnTo>
                    <a:pt x="665" y="512"/>
                  </a:lnTo>
                  <a:lnTo>
                    <a:pt x="654" y="505"/>
                  </a:lnTo>
                  <a:lnTo>
                    <a:pt x="643" y="501"/>
                  </a:lnTo>
                  <a:lnTo>
                    <a:pt x="631" y="496"/>
                  </a:lnTo>
                  <a:lnTo>
                    <a:pt x="619" y="492"/>
                  </a:lnTo>
                  <a:lnTo>
                    <a:pt x="606" y="489"/>
                  </a:lnTo>
                  <a:lnTo>
                    <a:pt x="595" y="487"/>
                  </a:lnTo>
                  <a:lnTo>
                    <a:pt x="582" y="485"/>
                  </a:lnTo>
                  <a:lnTo>
                    <a:pt x="569" y="483"/>
                  </a:lnTo>
                  <a:lnTo>
                    <a:pt x="555" y="481"/>
                  </a:lnTo>
                  <a:lnTo>
                    <a:pt x="542" y="481"/>
                  </a:lnTo>
                  <a:lnTo>
                    <a:pt x="452" y="481"/>
                  </a:lnTo>
                  <a:lnTo>
                    <a:pt x="452" y="210"/>
                  </a:lnTo>
                  <a:lnTo>
                    <a:pt x="527" y="210"/>
                  </a:lnTo>
                  <a:lnTo>
                    <a:pt x="530" y="210"/>
                  </a:lnTo>
                  <a:lnTo>
                    <a:pt x="533" y="209"/>
                  </a:lnTo>
                  <a:lnTo>
                    <a:pt x="536" y="208"/>
                  </a:lnTo>
                  <a:lnTo>
                    <a:pt x="538" y="206"/>
                  </a:lnTo>
                  <a:lnTo>
                    <a:pt x="540" y="204"/>
                  </a:lnTo>
                  <a:lnTo>
                    <a:pt x="541" y="202"/>
                  </a:lnTo>
                  <a:lnTo>
                    <a:pt x="542" y="198"/>
                  </a:lnTo>
                  <a:lnTo>
                    <a:pt x="542" y="195"/>
                  </a:lnTo>
                  <a:lnTo>
                    <a:pt x="542" y="15"/>
                  </a:lnTo>
                  <a:lnTo>
                    <a:pt x="542" y="12"/>
                  </a:lnTo>
                  <a:lnTo>
                    <a:pt x="541" y="8"/>
                  </a:lnTo>
                  <a:lnTo>
                    <a:pt x="540" y="6"/>
                  </a:lnTo>
                  <a:lnTo>
                    <a:pt x="538" y="4"/>
                  </a:lnTo>
                  <a:lnTo>
                    <a:pt x="536" y="2"/>
                  </a:lnTo>
                  <a:lnTo>
                    <a:pt x="533" y="1"/>
                  </a:lnTo>
                  <a:lnTo>
                    <a:pt x="530" y="0"/>
                  </a:lnTo>
                  <a:lnTo>
                    <a:pt x="527" y="0"/>
                  </a:lnTo>
                  <a:lnTo>
                    <a:pt x="347" y="0"/>
                  </a:lnTo>
                  <a:lnTo>
                    <a:pt x="344" y="0"/>
                  </a:lnTo>
                  <a:lnTo>
                    <a:pt x="340" y="1"/>
                  </a:lnTo>
                  <a:lnTo>
                    <a:pt x="338" y="2"/>
                  </a:lnTo>
                  <a:lnTo>
                    <a:pt x="336" y="4"/>
                  </a:lnTo>
                  <a:lnTo>
                    <a:pt x="334" y="6"/>
                  </a:lnTo>
                  <a:lnTo>
                    <a:pt x="333" y="8"/>
                  </a:lnTo>
                  <a:lnTo>
                    <a:pt x="332" y="12"/>
                  </a:lnTo>
                  <a:lnTo>
                    <a:pt x="332" y="15"/>
                  </a:lnTo>
                  <a:lnTo>
                    <a:pt x="332" y="195"/>
                  </a:lnTo>
                  <a:lnTo>
                    <a:pt x="332" y="198"/>
                  </a:lnTo>
                  <a:lnTo>
                    <a:pt x="333" y="202"/>
                  </a:lnTo>
                  <a:lnTo>
                    <a:pt x="334" y="204"/>
                  </a:lnTo>
                  <a:lnTo>
                    <a:pt x="336" y="206"/>
                  </a:lnTo>
                  <a:lnTo>
                    <a:pt x="338" y="208"/>
                  </a:lnTo>
                  <a:lnTo>
                    <a:pt x="340" y="209"/>
                  </a:lnTo>
                  <a:lnTo>
                    <a:pt x="344" y="210"/>
                  </a:lnTo>
                  <a:lnTo>
                    <a:pt x="347" y="210"/>
                  </a:lnTo>
                  <a:lnTo>
                    <a:pt x="422" y="210"/>
                  </a:lnTo>
                  <a:lnTo>
                    <a:pt x="422" y="481"/>
                  </a:lnTo>
                  <a:lnTo>
                    <a:pt x="331" y="481"/>
                  </a:lnTo>
                  <a:lnTo>
                    <a:pt x="306" y="483"/>
                  </a:lnTo>
                  <a:lnTo>
                    <a:pt x="283" y="486"/>
                  </a:lnTo>
                  <a:lnTo>
                    <a:pt x="260" y="490"/>
                  </a:lnTo>
                  <a:lnTo>
                    <a:pt x="239" y="498"/>
                  </a:lnTo>
                  <a:lnTo>
                    <a:pt x="218" y="505"/>
                  </a:lnTo>
                  <a:lnTo>
                    <a:pt x="199" y="516"/>
                  </a:lnTo>
                  <a:lnTo>
                    <a:pt x="181" y="528"/>
                  </a:lnTo>
                  <a:lnTo>
                    <a:pt x="163" y="540"/>
                  </a:lnTo>
                  <a:lnTo>
                    <a:pt x="148" y="555"/>
                  </a:lnTo>
                  <a:lnTo>
                    <a:pt x="136" y="572"/>
                  </a:lnTo>
                  <a:lnTo>
                    <a:pt x="123" y="589"/>
                  </a:lnTo>
                  <a:lnTo>
                    <a:pt x="113" y="607"/>
                  </a:lnTo>
                  <a:lnTo>
                    <a:pt x="104" y="627"/>
                  </a:lnTo>
                  <a:lnTo>
                    <a:pt x="98" y="648"/>
                  </a:lnTo>
                  <a:lnTo>
                    <a:pt x="96" y="658"/>
                  </a:lnTo>
                  <a:lnTo>
                    <a:pt x="94" y="669"/>
                  </a:lnTo>
                  <a:lnTo>
                    <a:pt x="93" y="681"/>
                  </a:lnTo>
                  <a:lnTo>
                    <a:pt x="92" y="693"/>
                  </a:lnTo>
                  <a:lnTo>
                    <a:pt x="15" y="692"/>
                  </a:lnTo>
                  <a:lnTo>
                    <a:pt x="12" y="693"/>
                  </a:lnTo>
                  <a:lnTo>
                    <a:pt x="9" y="694"/>
                  </a:lnTo>
                  <a:lnTo>
                    <a:pt x="7" y="695"/>
                  </a:lnTo>
                  <a:lnTo>
                    <a:pt x="5" y="697"/>
                  </a:lnTo>
                  <a:lnTo>
                    <a:pt x="3" y="699"/>
                  </a:lnTo>
                  <a:lnTo>
                    <a:pt x="2" y="701"/>
                  </a:lnTo>
                  <a:lnTo>
                    <a:pt x="0" y="705"/>
                  </a:lnTo>
                  <a:lnTo>
                    <a:pt x="0" y="708"/>
                  </a:lnTo>
                  <a:lnTo>
                    <a:pt x="0" y="888"/>
                  </a:lnTo>
                  <a:lnTo>
                    <a:pt x="0" y="891"/>
                  </a:lnTo>
                  <a:lnTo>
                    <a:pt x="2" y="893"/>
                  </a:lnTo>
                  <a:lnTo>
                    <a:pt x="3" y="897"/>
                  </a:lnTo>
                  <a:lnTo>
                    <a:pt x="5" y="899"/>
                  </a:lnTo>
                  <a:lnTo>
                    <a:pt x="7" y="901"/>
                  </a:lnTo>
                  <a:lnTo>
                    <a:pt x="9" y="902"/>
                  </a:lnTo>
                  <a:lnTo>
                    <a:pt x="12" y="903"/>
                  </a:lnTo>
                  <a:lnTo>
                    <a:pt x="15" y="903"/>
                  </a:lnTo>
                  <a:lnTo>
                    <a:pt x="196" y="903"/>
                  </a:lnTo>
                  <a:lnTo>
                    <a:pt x="199" y="903"/>
                  </a:lnTo>
                  <a:lnTo>
                    <a:pt x="202" y="902"/>
                  </a:lnTo>
                  <a:lnTo>
                    <a:pt x="204" y="901"/>
                  </a:lnTo>
                  <a:lnTo>
                    <a:pt x="206" y="899"/>
                  </a:lnTo>
                  <a:lnTo>
                    <a:pt x="208" y="897"/>
                  </a:lnTo>
                  <a:lnTo>
                    <a:pt x="210" y="893"/>
                  </a:lnTo>
                  <a:lnTo>
                    <a:pt x="211" y="891"/>
                  </a:lnTo>
                  <a:lnTo>
                    <a:pt x="211" y="888"/>
                  </a:lnTo>
                  <a:lnTo>
                    <a:pt x="211" y="707"/>
                  </a:lnTo>
                  <a:lnTo>
                    <a:pt x="211" y="705"/>
                  </a:lnTo>
                  <a:lnTo>
                    <a:pt x="210" y="701"/>
                  </a:lnTo>
                  <a:lnTo>
                    <a:pt x="208" y="699"/>
                  </a:lnTo>
                  <a:lnTo>
                    <a:pt x="206" y="697"/>
                  </a:lnTo>
                  <a:lnTo>
                    <a:pt x="204" y="695"/>
                  </a:lnTo>
                  <a:lnTo>
                    <a:pt x="202" y="694"/>
                  </a:lnTo>
                  <a:lnTo>
                    <a:pt x="199" y="693"/>
                  </a:lnTo>
                  <a:lnTo>
                    <a:pt x="196" y="693"/>
                  </a:lnTo>
                  <a:lnTo>
                    <a:pt x="122" y="692"/>
                  </a:lnTo>
                  <a:lnTo>
                    <a:pt x="124" y="672"/>
                  </a:lnTo>
                  <a:lnTo>
                    <a:pt x="128" y="654"/>
                  </a:lnTo>
                  <a:lnTo>
                    <a:pt x="133" y="636"/>
                  </a:lnTo>
                  <a:lnTo>
                    <a:pt x="141" y="619"/>
                  </a:lnTo>
                  <a:lnTo>
                    <a:pt x="150" y="603"/>
                  </a:lnTo>
                  <a:lnTo>
                    <a:pt x="159" y="588"/>
                  </a:lnTo>
                  <a:lnTo>
                    <a:pt x="171" y="575"/>
                  </a:lnTo>
                  <a:lnTo>
                    <a:pt x="185" y="562"/>
                  </a:lnTo>
                  <a:lnTo>
                    <a:pt x="199" y="550"/>
                  </a:lnTo>
                  <a:lnTo>
                    <a:pt x="215" y="540"/>
                  </a:lnTo>
                  <a:lnTo>
                    <a:pt x="231" y="532"/>
                  </a:lnTo>
                  <a:lnTo>
                    <a:pt x="249" y="524"/>
                  </a:lnTo>
                  <a:lnTo>
                    <a:pt x="269" y="519"/>
                  </a:lnTo>
                  <a:lnTo>
                    <a:pt x="289" y="515"/>
                  </a:lnTo>
                  <a:lnTo>
                    <a:pt x="309" y="513"/>
                  </a:lnTo>
                  <a:lnTo>
                    <a:pt x="331" y="512"/>
                  </a:lnTo>
                  <a:lnTo>
                    <a:pt x="422" y="512"/>
                  </a:lnTo>
                  <a:lnTo>
                    <a:pt x="422" y="692"/>
                  </a:lnTo>
                  <a:lnTo>
                    <a:pt x="347" y="692"/>
                  </a:lnTo>
                  <a:lnTo>
                    <a:pt x="344" y="693"/>
                  </a:lnTo>
                  <a:lnTo>
                    <a:pt x="340" y="694"/>
                  </a:lnTo>
                  <a:lnTo>
                    <a:pt x="338" y="695"/>
                  </a:lnTo>
                  <a:lnTo>
                    <a:pt x="336" y="697"/>
                  </a:lnTo>
                  <a:lnTo>
                    <a:pt x="334" y="699"/>
                  </a:lnTo>
                  <a:lnTo>
                    <a:pt x="333" y="701"/>
                  </a:lnTo>
                  <a:lnTo>
                    <a:pt x="332" y="705"/>
                  </a:lnTo>
                  <a:lnTo>
                    <a:pt x="332" y="708"/>
                  </a:lnTo>
                  <a:lnTo>
                    <a:pt x="332" y="888"/>
                  </a:lnTo>
                  <a:lnTo>
                    <a:pt x="332" y="891"/>
                  </a:lnTo>
                  <a:lnTo>
                    <a:pt x="333" y="893"/>
                  </a:lnTo>
                  <a:lnTo>
                    <a:pt x="334" y="897"/>
                  </a:lnTo>
                  <a:lnTo>
                    <a:pt x="336" y="899"/>
                  </a:lnTo>
                  <a:lnTo>
                    <a:pt x="338" y="901"/>
                  </a:lnTo>
                  <a:lnTo>
                    <a:pt x="340" y="902"/>
                  </a:lnTo>
                  <a:lnTo>
                    <a:pt x="344" y="903"/>
                  </a:lnTo>
                  <a:lnTo>
                    <a:pt x="347" y="903"/>
                  </a:lnTo>
                  <a:lnTo>
                    <a:pt x="527" y="903"/>
                  </a:lnTo>
                  <a:lnTo>
                    <a:pt x="530" y="903"/>
                  </a:lnTo>
                  <a:lnTo>
                    <a:pt x="533" y="902"/>
                  </a:lnTo>
                  <a:lnTo>
                    <a:pt x="536" y="901"/>
                  </a:lnTo>
                  <a:lnTo>
                    <a:pt x="538" y="899"/>
                  </a:lnTo>
                  <a:lnTo>
                    <a:pt x="540" y="897"/>
                  </a:lnTo>
                  <a:lnTo>
                    <a:pt x="541" y="893"/>
                  </a:lnTo>
                  <a:lnTo>
                    <a:pt x="542" y="891"/>
                  </a:lnTo>
                  <a:lnTo>
                    <a:pt x="542" y="888"/>
                  </a:lnTo>
                  <a:lnTo>
                    <a:pt x="542" y="707"/>
                  </a:lnTo>
                  <a:lnTo>
                    <a:pt x="542" y="705"/>
                  </a:lnTo>
                  <a:lnTo>
                    <a:pt x="541" y="701"/>
                  </a:lnTo>
                  <a:lnTo>
                    <a:pt x="540" y="699"/>
                  </a:lnTo>
                  <a:lnTo>
                    <a:pt x="538" y="697"/>
                  </a:lnTo>
                  <a:lnTo>
                    <a:pt x="536" y="695"/>
                  </a:lnTo>
                  <a:lnTo>
                    <a:pt x="533" y="694"/>
                  </a:lnTo>
                  <a:lnTo>
                    <a:pt x="530" y="693"/>
                  </a:lnTo>
                  <a:lnTo>
                    <a:pt x="527" y="693"/>
                  </a:lnTo>
                  <a:lnTo>
                    <a:pt x="452" y="692"/>
                  </a:lnTo>
                  <a:lnTo>
                    <a:pt x="452" y="512"/>
                  </a:lnTo>
                  <a:lnTo>
                    <a:pt x="542" y="512"/>
                  </a:lnTo>
                  <a:lnTo>
                    <a:pt x="554" y="512"/>
                  </a:lnTo>
                  <a:lnTo>
                    <a:pt x="566" y="513"/>
                  </a:lnTo>
                  <a:lnTo>
                    <a:pt x="576" y="514"/>
                  </a:lnTo>
                  <a:lnTo>
                    <a:pt x="588" y="516"/>
                  </a:lnTo>
                  <a:lnTo>
                    <a:pt x="599" y="518"/>
                  </a:lnTo>
                  <a:lnTo>
                    <a:pt x="610" y="521"/>
                  </a:lnTo>
                  <a:lnTo>
                    <a:pt x="620" y="524"/>
                  </a:lnTo>
                  <a:lnTo>
                    <a:pt x="631" y="529"/>
                  </a:lnTo>
                  <a:lnTo>
                    <a:pt x="641" y="533"/>
                  </a:lnTo>
                  <a:lnTo>
                    <a:pt x="650" y="537"/>
                  </a:lnTo>
                  <a:lnTo>
                    <a:pt x="660" y="543"/>
                  </a:lnTo>
                  <a:lnTo>
                    <a:pt x="669" y="548"/>
                  </a:lnTo>
                  <a:lnTo>
                    <a:pt x="678" y="554"/>
                  </a:lnTo>
                  <a:lnTo>
                    <a:pt x="686" y="561"/>
                  </a:lnTo>
                  <a:lnTo>
                    <a:pt x="694" y="568"/>
                  </a:lnTo>
                  <a:lnTo>
                    <a:pt x="702" y="576"/>
                  </a:lnTo>
                  <a:lnTo>
                    <a:pt x="713" y="589"/>
                  </a:lnTo>
                  <a:lnTo>
                    <a:pt x="723" y="602"/>
                  </a:lnTo>
                  <a:lnTo>
                    <a:pt x="731" y="616"/>
                  </a:lnTo>
                  <a:lnTo>
                    <a:pt x="738" y="631"/>
                  </a:lnTo>
                  <a:lnTo>
                    <a:pt x="744" y="646"/>
                  </a:lnTo>
                  <a:lnTo>
                    <a:pt x="748" y="661"/>
                  </a:lnTo>
                  <a:lnTo>
                    <a:pt x="751" y="677"/>
                  </a:lnTo>
                  <a:lnTo>
                    <a:pt x="752" y="693"/>
                  </a:lnTo>
                  <a:lnTo>
                    <a:pt x="677" y="692"/>
                  </a:lnTo>
                  <a:lnTo>
                    <a:pt x="675" y="693"/>
                  </a:lnTo>
                  <a:lnTo>
                    <a:pt x="672" y="694"/>
                  </a:lnTo>
                  <a:lnTo>
                    <a:pt x="670" y="695"/>
                  </a:lnTo>
                  <a:lnTo>
                    <a:pt x="668" y="697"/>
                  </a:lnTo>
                  <a:lnTo>
                    <a:pt x="665" y="699"/>
                  </a:lnTo>
                  <a:lnTo>
                    <a:pt x="663" y="701"/>
                  </a:lnTo>
                  <a:lnTo>
                    <a:pt x="663" y="705"/>
                  </a:lnTo>
                  <a:lnTo>
                    <a:pt x="662" y="708"/>
                  </a:lnTo>
                  <a:lnTo>
                    <a:pt x="662" y="888"/>
                  </a:lnTo>
                  <a:lnTo>
                    <a:pt x="663" y="891"/>
                  </a:lnTo>
                  <a:lnTo>
                    <a:pt x="663" y="893"/>
                  </a:lnTo>
                  <a:lnTo>
                    <a:pt x="665" y="897"/>
                  </a:lnTo>
                  <a:lnTo>
                    <a:pt x="668" y="899"/>
                  </a:lnTo>
                  <a:lnTo>
                    <a:pt x="670" y="901"/>
                  </a:lnTo>
                  <a:lnTo>
                    <a:pt x="672" y="902"/>
                  </a:lnTo>
                  <a:lnTo>
                    <a:pt x="675" y="903"/>
                  </a:lnTo>
                  <a:lnTo>
                    <a:pt x="677" y="903"/>
                  </a:lnTo>
                  <a:lnTo>
                    <a:pt x="858" y="903"/>
                  </a:lnTo>
                  <a:lnTo>
                    <a:pt x="862" y="903"/>
                  </a:lnTo>
                  <a:lnTo>
                    <a:pt x="864" y="902"/>
                  </a:lnTo>
                  <a:lnTo>
                    <a:pt x="867" y="901"/>
                  </a:lnTo>
                  <a:lnTo>
                    <a:pt x="869" y="899"/>
                  </a:lnTo>
                  <a:lnTo>
                    <a:pt x="870" y="897"/>
                  </a:lnTo>
                  <a:lnTo>
                    <a:pt x="872" y="893"/>
                  </a:lnTo>
                  <a:lnTo>
                    <a:pt x="873" y="891"/>
                  </a:lnTo>
                  <a:lnTo>
                    <a:pt x="873" y="888"/>
                  </a:lnTo>
                  <a:lnTo>
                    <a:pt x="873" y="707"/>
                  </a:lnTo>
                  <a:lnTo>
                    <a:pt x="873" y="705"/>
                  </a:lnTo>
                  <a:lnTo>
                    <a:pt x="872" y="701"/>
                  </a:lnTo>
                  <a:lnTo>
                    <a:pt x="870" y="699"/>
                  </a:lnTo>
                  <a:lnTo>
                    <a:pt x="869" y="697"/>
                  </a:lnTo>
                  <a:lnTo>
                    <a:pt x="867" y="695"/>
                  </a:lnTo>
                  <a:lnTo>
                    <a:pt x="864" y="694"/>
                  </a:lnTo>
                  <a:lnTo>
                    <a:pt x="862" y="693"/>
                  </a:lnTo>
                  <a:lnTo>
                    <a:pt x="858" y="692"/>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US" dirty="0"/>
            </a:p>
          </p:txBody>
        </p:sp>
      </p:grpSp>
      <p:sp>
        <p:nvSpPr>
          <p:cNvPr id="5" name="Footer Placeholder 4"/>
          <p:cNvSpPr>
            <a:spLocks noGrp="1"/>
          </p:cNvSpPr>
          <p:nvPr>
            <p:ph type="ftr" sz="quarter" idx="11"/>
          </p:nvPr>
        </p:nvSpPr>
        <p:spPr/>
        <p:txBody>
          <a:bodyPr/>
          <a:lstStyle/>
          <a:p>
            <a:r>
              <a:rPr lang="en-US" dirty="0" smtClean="0"/>
              <a:t>Copyright © 2016 Symantec Corporation</a:t>
            </a:r>
            <a:endParaRPr lang="en-US" dirty="0"/>
          </a:p>
        </p:txBody>
      </p:sp>
    </p:spTree>
    <p:extLst>
      <p:ext uri="{BB962C8B-B14F-4D97-AF65-F5344CB8AC3E}">
        <p14:creationId xmlns:p14="http://schemas.microsoft.com/office/powerpoint/2010/main" val="381990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ounded Rectangle 85"/>
          <p:cNvSpPr/>
          <p:nvPr/>
        </p:nvSpPr>
        <p:spPr bwMode="gray">
          <a:xfrm>
            <a:off x="4550998" y="3073400"/>
            <a:ext cx="3086825" cy="2180134"/>
          </a:xfrm>
          <a:prstGeom prst="roundRect">
            <a:avLst>
              <a:gd name="adj" fmla="val 8287"/>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grpSp>
        <p:nvGrpSpPr>
          <p:cNvPr id="14" name="Group 13"/>
          <p:cNvGrpSpPr/>
          <p:nvPr/>
        </p:nvGrpSpPr>
        <p:grpSpPr>
          <a:xfrm>
            <a:off x="8348113" y="1504264"/>
            <a:ext cx="3231111" cy="4702167"/>
            <a:chOff x="8177033" y="1438275"/>
            <a:chExt cx="3231111" cy="4702167"/>
          </a:xfrm>
        </p:grpSpPr>
        <p:grpSp>
          <p:nvGrpSpPr>
            <p:cNvPr id="20" name="Group 19"/>
            <p:cNvGrpSpPr/>
            <p:nvPr/>
          </p:nvGrpSpPr>
          <p:grpSpPr>
            <a:xfrm>
              <a:off x="8177033" y="1438275"/>
              <a:ext cx="3231111" cy="4702167"/>
              <a:chOff x="8153400" y="1438275"/>
              <a:chExt cx="3554222" cy="4702167"/>
            </a:xfrm>
          </p:grpSpPr>
          <p:sp>
            <p:nvSpPr>
              <p:cNvPr id="3" name="Rounded Rectangle 2"/>
              <p:cNvSpPr/>
              <p:nvPr/>
            </p:nvSpPr>
            <p:spPr bwMode="gray">
              <a:xfrm>
                <a:off x="8153400" y="1438275"/>
                <a:ext cx="3554222" cy="4702167"/>
              </a:xfrm>
              <a:prstGeom prst="roundRect">
                <a:avLst>
                  <a:gd name="adj" fmla="val 5947"/>
                </a:avLst>
              </a:prstGeom>
              <a:noFill/>
              <a:ln w="6350">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
            <p:nvSpPr>
              <p:cNvPr id="7" name="Round Same Side Corner Rectangle 6"/>
              <p:cNvSpPr/>
              <p:nvPr/>
            </p:nvSpPr>
            <p:spPr bwMode="gray">
              <a:xfrm>
                <a:off x="8153400" y="1438275"/>
                <a:ext cx="3554222" cy="549194"/>
              </a:xfrm>
              <a:prstGeom prst="round2SameRect">
                <a:avLst>
                  <a:gd name="adj1" fmla="val 39718"/>
                  <a:gd name="adj2" fmla="val 0"/>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b="1" dirty="0" smtClean="0"/>
                  <a:t>Remediation</a:t>
                </a:r>
                <a:endParaRPr lang="en-US" b="1" dirty="0"/>
              </a:p>
            </p:txBody>
          </p:sp>
        </p:grpSp>
        <p:grpSp>
          <p:nvGrpSpPr>
            <p:cNvPr id="19" name="Group 18"/>
            <p:cNvGrpSpPr/>
            <p:nvPr/>
          </p:nvGrpSpPr>
          <p:grpSpPr>
            <a:xfrm>
              <a:off x="8369743" y="2257001"/>
              <a:ext cx="2946327" cy="3616789"/>
              <a:chOff x="8379268" y="2209376"/>
              <a:chExt cx="2946327" cy="3616789"/>
            </a:xfrm>
          </p:grpSpPr>
          <p:sp>
            <p:nvSpPr>
              <p:cNvPr id="47" name="TextBox 46"/>
              <p:cNvSpPr txBox="1"/>
              <p:nvPr/>
            </p:nvSpPr>
            <p:spPr>
              <a:xfrm>
                <a:off x="9007733" y="2209376"/>
                <a:ext cx="2219689" cy="965775"/>
              </a:xfrm>
              <a:prstGeom prst="rect">
                <a:avLst/>
              </a:prstGeom>
              <a:noFill/>
            </p:spPr>
            <p:txBody>
              <a:bodyPr wrap="square" lIns="0" tIns="0" rIns="0" bIns="0" rtlCol="0">
                <a:noAutofit/>
              </a:bodyPr>
              <a:lstStyle/>
              <a:p>
                <a:pPr>
                  <a:lnSpc>
                    <a:spcPct val="90000"/>
                  </a:lnSpc>
                  <a:spcAft>
                    <a:spcPts val="600"/>
                  </a:spcAft>
                </a:pPr>
                <a:r>
                  <a:rPr lang="en-US" b="1" dirty="0" smtClean="0">
                    <a:solidFill>
                      <a:schemeClr val="accent4"/>
                    </a:solidFill>
                  </a:rPr>
                  <a:t>Remove Unused / Unauthorized Software</a:t>
                </a:r>
              </a:p>
              <a:p>
                <a:pPr>
                  <a:lnSpc>
                    <a:spcPct val="90000"/>
                  </a:lnSpc>
                </a:pPr>
                <a:r>
                  <a:rPr lang="en-US" sz="1600" dirty="0" smtClean="0"/>
                  <a:t>25% of licenses not used </a:t>
                </a:r>
                <a:endParaRPr lang="en-US" sz="1600" dirty="0"/>
              </a:p>
            </p:txBody>
          </p:sp>
          <p:sp>
            <p:nvSpPr>
              <p:cNvPr id="49" name="TextBox 48"/>
              <p:cNvSpPr txBox="1"/>
              <p:nvPr/>
            </p:nvSpPr>
            <p:spPr>
              <a:xfrm>
                <a:off x="9007733" y="3534883"/>
                <a:ext cx="2317862" cy="965775"/>
              </a:xfrm>
              <a:prstGeom prst="rect">
                <a:avLst/>
              </a:prstGeom>
              <a:noFill/>
            </p:spPr>
            <p:txBody>
              <a:bodyPr wrap="square" lIns="0" tIns="0" rIns="0" bIns="0" rtlCol="0">
                <a:noAutofit/>
              </a:bodyPr>
              <a:lstStyle/>
              <a:p>
                <a:pPr>
                  <a:lnSpc>
                    <a:spcPct val="90000"/>
                  </a:lnSpc>
                  <a:spcAft>
                    <a:spcPts val="600"/>
                  </a:spcAft>
                </a:pPr>
                <a:r>
                  <a:rPr lang="en-US" b="1" dirty="0" smtClean="0">
                    <a:solidFill>
                      <a:schemeClr val="accent4"/>
                    </a:solidFill>
                  </a:rPr>
                  <a:t>Deploy SW to Correct User or Device</a:t>
                </a:r>
              </a:p>
              <a:p>
                <a:pPr>
                  <a:lnSpc>
                    <a:spcPct val="90000"/>
                  </a:lnSpc>
                </a:pPr>
                <a:r>
                  <a:rPr lang="en-US" sz="1600" dirty="0" smtClean="0"/>
                  <a:t>Reallocate licenses properly</a:t>
                </a:r>
                <a:endParaRPr lang="en-US" sz="1600" dirty="0"/>
              </a:p>
            </p:txBody>
          </p:sp>
          <p:sp>
            <p:nvSpPr>
              <p:cNvPr id="50" name="TextBox 49"/>
              <p:cNvSpPr txBox="1"/>
              <p:nvPr/>
            </p:nvSpPr>
            <p:spPr>
              <a:xfrm>
                <a:off x="9007733" y="4860390"/>
                <a:ext cx="2219689" cy="965775"/>
              </a:xfrm>
              <a:prstGeom prst="rect">
                <a:avLst/>
              </a:prstGeom>
              <a:noFill/>
            </p:spPr>
            <p:txBody>
              <a:bodyPr wrap="square" lIns="0" tIns="0" rIns="0" bIns="0" rtlCol="0">
                <a:noAutofit/>
              </a:bodyPr>
              <a:lstStyle/>
              <a:p>
                <a:pPr>
                  <a:lnSpc>
                    <a:spcPct val="90000"/>
                  </a:lnSpc>
                  <a:spcAft>
                    <a:spcPts val="600"/>
                  </a:spcAft>
                </a:pPr>
                <a:r>
                  <a:rPr lang="en-US" b="1" dirty="0" smtClean="0">
                    <a:solidFill>
                      <a:schemeClr val="accent4"/>
                    </a:solidFill>
                  </a:rPr>
                  <a:t>Purchase Additional Licenses</a:t>
                </a:r>
              </a:p>
              <a:p>
                <a:pPr>
                  <a:lnSpc>
                    <a:spcPct val="90000"/>
                  </a:lnSpc>
                </a:pPr>
                <a:r>
                  <a:rPr lang="en-US" sz="1600" dirty="0" smtClean="0"/>
                  <a:t>Avoid penalty fees</a:t>
                </a:r>
                <a:endParaRPr lang="en-US" sz="1600" dirty="0"/>
              </a:p>
            </p:txBody>
          </p:sp>
          <p:sp>
            <p:nvSpPr>
              <p:cNvPr id="36" name="Oval 35"/>
              <p:cNvSpPr/>
              <p:nvPr/>
            </p:nvSpPr>
            <p:spPr bwMode="gray">
              <a:xfrm>
                <a:off x="8379268" y="2244570"/>
                <a:ext cx="426896" cy="426896"/>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accent4"/>
                    </a:solidFill>
                  </a:rPr>
                  <a:t>A</a:t>
                </a:r>
                <a:endParaRPr lang="en-US" sz="1600" b="1" dirty="0">
                  <a:solidFill>
                    <a:schemeClr val="accent4"/>
                  </a:solidFill>
                </a:endParaRPr>
              </a:p>
            </p:txBody>
          </p:sp>
          <p:sp>
            <p:nvSpPr>
              <p:cNvPr id="37" name="Oval 36"/>
              <p:cNvSpPr/>
              <p:nvPr/>
            </p:nvSpPr>
            <p:spPr bwMode="gray">
              <a:xfrm>
                <a:off x="8379268" y="3556429"/>
                <a:ext cx="426896" cy="426896"/>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accent4"/>
                    </a:solidFill>
                  </a:rPr>
                  <a:t>B</a:t>
                </a:r>
                <a:endParaRPr lang="en-US" sz="1600" b="1" dirty="0">
                  <a:solidFill>
                    <a:schemeClr val="accent4"/>
                  </a:solidFill>
                </a:endParaRPr>
              </a:p>
            </p:txBody>
          </p:sp>
          <p:sp>
            <p:nvSpPr>
              <p:cNvPr id="38" name="Oval 37"/>
              <p:cNvSpPr/>
              <p:nvPr/>
            </p:nvSpPr>
            <p:spPr bwMode="gray">
              <a:xfrm>
                <a:off x="8379268" y="4880840"/>
                <a:ext cx="426896" cy="426896"/>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accent4"/>
                    </a:solidFill>
                  </a:rPr>
                  <a:t>C</a:t>
                </a:r>
                <a:endParaRPr lang="en-US" sz="1600" b="1" dirty="0">
                  <a:solidFill>
                    <a:schemeClr val="accent4"/>
                  </a:solidFill>
                </a:endParaRPr>
              </a:p>
            </p:txBody>
          </p:sp>
        </p:grpSp>
      </p:grpSp>
      <p:grpSp>
        <p:nvGrpSpPr>
          <p:cNvPr id="42" name="Group 41"/>
          <p:cNvGrpSpPr/>
          <p:nvPr/>
        </p:nvGrpSpPr>
        <p:grpSpPr>
          <a:xfrm>
            <a:off x="609599" y="1504264"/>
            <a:ext cx="3231111" cy="4702167"/>
            <a:chOff x="8153400" y="1438275"/>
            <a:chExt cx="3554222" cy="4702167"/>
          </a:xfrm>
        </p:grpSpPr>
        <p:sp>
          <p:nvSpPr>
            <p:cNvPr id="52" name="Rounded Rectangle 51"/>
            <p:cNvSpPr/>
            <p:nvPr/>
          </p:nvSpPr>
          <p:spPr bwMode="gray">
            <a:xfrm>
              <a:off x="8153400" y="1438275"/>
              <a:ext cx="3554222" cy="4702167"/>
            </a:xfrm>
            <a:prstGeom prst="roundRect">
              <a:avLst>
                <a:gd name="adj" fmla="val 5947"/>
              </a:avLst>
            </a:prstGeom>
            <a:noFill/>
            <a:ln w="6350">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
          <p:nvSpPr>
            <p:cNvPr id="53" name="Round Same Side Corner Rectangle 52"/>
            <p:cNvSpPr/>
            <p:nvPr/>
          </p:nvSpPr>
          <p:spPr bwMode="gray">
            <a:xfrm>
              <a:off x="8153400" y="1438275"/>
              <a:ext cx="3554222" cy="549194"/>
            </a:xfrm>
            <a:prstGeom prst="round2SameRect">
              <a:avLst>
                <a:gd name="adj1" fmla="val 39718"/>
                <a:gd name="adj2" fmla="val 0"/>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b="1" dirty="0" smtClean="0"/>
                <a:t>Collection</a:t>
              </a:r>
              <a:endParaRPr lang="en-US" b="1" dirty="0"/>
            </a:p>
          </p:txBody>
        </p:sp>
      </p:grpSp>
      <p:grpSp>
        <p:nvGrpSpPr>
          <p:cNvPr id="22" name="Group 21"/>
          <p:cNvGrpSpPr/>
          <p:nvPr/>
        </p:nvGrpSpPr>
        <p:grpSpPr>
          <a:xfrm>
            <a:off x="1179828" y="2581749"/>
            <a:ext cx="2090652" cy="628465"/>
            <a:chOff x="1179828" y="2581749"/>
            <a:chExt cx="2090652" cy="628465"/>
          </a:xfrm>
        </p:grpSpPr>
        <p:sp>
          <p:nvSpPr>
            <p:cNvPr id="55" name="TextBox 54"/>
            <p:cNvSpPr txBox="1"/>
            <p:nvPr/>
          </p:nvSpPr>
          <p:spPr>
            <a:xfrm>
              <a:off x="1980657" y="2646682"/>
              <a:ext cx="1289823" cy="498598"/>
            </a:xfrm>
            <a:prstGeom prst="rect">
              <a:avLst/>
            </a:prstGeom>
            <a:noFill/>
          </p:spPr>
          <p:txBody>
            <a:bodyPr wrap="square" lIns="0" tIns="0" rIns="0" bIns="0" rtlCol="0">
              <a:spAutoFit/>
            </a:bodyPr>
            <a:lstStyle/>
            <a:p>
              <a:pPr>
                <a:lnSpc>
                  <a:spcPct val="90000"/>
                </a:lnSpc>
              </a:pPr>
              <a:r>
                <a:rPr lang="en-US" b="1" dirty="0">
                  <a:solidFill>
                    <a:schemeClr val="accent4"/>
                  </a:solidFill>
                </a:rPr>
                <a:t>Software </a:t>
              </a:r>
              <a:endParaRPr lang="en-US" b="1" dirty="0" smtClean="0">
                <a:solidFill>
                  <a:schemeClr val="accent4"/>
                </a:solidFill>
              </a:endParaRPr>
            </a:p>
            <a:p>
              <a:pPr>
                <a:lnSpc>
                  <a:spcPct val="90000"/>
                </a:lnSpc>
              </a:pPr>
              <a:r>
                <a:rPr lang="en-US" b="1" dirty="0" smtClean="0">
                  <a:solidFill>
                    <a:schemeClr val="accent4"/>
                  </a:solidFill>
                </a:rPr>
                <a:t>Inventory</a:t>
              </a:r>
              <a:endParaRPr lang="en-US" b="1" dirty="0">
                <a:solidFill>
                  <a:schemeClr val="accent4"/>
                </a:solidFill>
              </a:endParaRPr>
            </a:p>
          </p:txBody>
        </p:sp>
        <p:sp>
          <p:nvSpPr>
            <p:cNvPr id="58" name="Oval 57"/>
            <p:cNvSpPr/>
            <p:nvPr/>
          </p:nvSpPr>
          <p:spPr bwMode="gray">
            <a:xfrm>
              <a:off x="1179828" y="2581749"/>
              <a:ext cx="628465" cy="628465"/>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1600" b="1" dirty="0">
                <a:solidFill>
                  <a:schemeClr val="accent1"/>
                </a:solidFill>
              </a:endParaRPr>
            </a:p>
          </p:txBody>
        </p:sp>
        <p:grpSp>
          <p:nvGrpSpPr>
            <p:cNvPr id="61" name="Group 60"/>
            <p:cNvGrpSpPr/>
            <p:nvPr/>
          </p:nvGrpSpPr>
          <p:grpSpPr>
            <a:xfrm>
              <a:off x="1351185" y="2795969"/>
              <a:ext cx="285750" cy="200025"/>
              <a:chOff x="2025650" y="2581275"/>
              <a:chExt cx="285750" cy="200025"/>
            </a:xfrm>
            <a:solidFill>
              <a:schemeClr val="accent4"/>
            </a:solidFill>
          </p:grpSpPr>
          <p:sp>
            <p:nvSpPr>
              <p:cNvPr id="62" name="Freeform 603"/>
              <p:cNvSpPr>
                <a:spLocks/>
              </p:cNvSpPr>
              <p:nvPr/>
            </p:nvSpPr>
            <p:spPr bwMode="auto">
              <a:xfrm>
                <a:off x="2130425" y="2676525"/>
                <a:ext cx="76200" cy="9525"/>
              </a:xfrm>
              <a:custGeom>
                <a:avLst/>
                <a:gdLst>
                  <a:gd name="T0" fmla="*/ 15 w 241"/>
                  <a:gd name="T1" fmla="*/ 0 h 30"/>
                  <a:gd name="T2" fmla="*/ 13 w 241"/>
                  <a:gd name="T3" fmla="*/ 1 h 30"/>
                  <a:gd name="T4" fmla="*/ 9 w 241"/>
                  <a:gd name="T5" fmla="*/ 1 h 30"/>
                  <a:gd name="T6" fmla="*/ 7 w 241"/>
                  <a:gd name="T7" fmla="*/ 4 h 30"/>
                  <a:gd name="T8" fmla="*/ 5 w 241"/>
                  <a:gd name="T9" fmla="*/ 5 h 30"/>
                  <a:gd name="T10" fmla="*/ 3 w 241"/>
                  <a:gd name="T11" fmla="*/ 8 h 30"/>
                  <a:gd name="T12" fmla="*/ 2 w 241"/>
                  <a:gd name="T13" fmla="*/ 10 h 30"/>
                  <a:gd name="T14" fmla="*/ 1 w 241"/>
                  <a:gd name="T15" fmla="*/ 13 h 30"/>
                  <a:gd name="T16" fmla="*/ 0 w 241"/>
                  <a:gd name="T17" fmla="*/ 15 h 30"/>
                  <a:gd name="T18" fmla="*/ 1 w 241"/>
                  <a:gd name="T19" fmla="*/ 19 h 30"/>
                  <a:gd name="T20" fmla="*/ 2 w 241"/>
                  <a:gd name="T21" fmla="*/ 22 h 30"/>
                  <a:gd name="T22" fmla="*/ 3 w 241"/>
                  <a:gd name="T23" fmla="*/ 24 h 30"/>
                  <a:gd name="T24" fmla="*/ 5 w 241"/>
                  <a:gd name="T25" fmla="*/ 26 h 30"/>
                  <a:gd name="T26" fmla="*/ 7 w 241"/>
                  <a:gd name="T27" fmla="*/ 28 h 30"/>
                  <a:gd name="T28" fmla="*/ 9 w 241"/>
                  <a:gd name="T29" fmla="*/ 29 h 30"/>
                  <a:gd name="T30" fmla="*/ 13 w 241"/>
                  <a:gd name="T31" fmla="*/ 30 h 30"/>
                  <a:gd name="T32" fmla="*/ 15 w 241"/>
                  <a:gd name="T33" fmla="*/ 30 h 30"/>
                  <a:gd name="T34" fmla="*/ 226 w 241"/>
                  <a:gd name="T35" fmla="*/ 30 h 30"/>
                  <a:gd name="T36" fmla="*/ 229 w 241"/>
                  <a:gd name="T37" fmla="*/ 30 h 30"/>
                  <a:gd name="T38" fmla="*/ 231 w 241"/>
                  <a:gd name="T39" fmla="*/ 29 h 30"/>
                  <a:gd name="T40" fmla="*/ 235 w 241"/>
                  <a:gd name="T41" fmla="*/ 28 h 30"/>
                  <a:gd name="T42" fmla="*/ 237 w 241"/>
                  <a:gd name="T43" fmla="*/ 26 h 30"/>
                  <a:gd name="T44" fmla="*/ 239 w 241"/>
                  <a:gd name="T45" fmla="*/ 24 h 30"/>
                  <a:gd name="T46" fmla="*/ 240 w 241"/>
                  <a:gd name="T47" fmla="*/ 22 h 30"/>
                  <a:gd name="T48" fmla="*/ 241 w 241"/>
                  <a:gd name="T49" fmla="*/ 19 h 30"/>
                  <a:gd name="T50" fmla="*/ 241 w 241"/>
                  <a:gd name="T51" fmla="*/ 15 h 30"/>
                  <a:gd name="T52" fmla="*/ 241 w 241"/>
                  <a:gd name="T53" fmla="*/ 13 h 30"/>
                  <a:gd name="T54" fmla="*/ 240 w 241"/>
                  <a:gd name="T55" fmla="*/ 10 h 30"/>
                  <a:gd name="T56" fmla="*/ 239 w 241"/>
                  <a:gd name="T57" fmla="*/ 8 h 30"/>
                  <a:gd name="T58" fmla="*/ 237 w 241"/>
                  <a:gd name="T59" fmla="*/ 5 h 30"/>
                  <a:gd name="T60" fmla="*/ 235 w 241"/>
                  <a:gd name="T61" fmla="*/ 4 h 30"/>
                  <a:gd name="T62" fmla="*/ 231 w 241"/>
                  <a:gd name="T63" fmla="*/ 1 h 30"/>
                  <a:gd name="T64" fmla="*/ 229 w 241"/>
                  <a:gd name="T65" fmla="*/ 1 h 30"/>
                  <a:gd name="T66" fmla="*/ 226 w 241"/>
                  <a:gd name="T67" fmla="*/ 0 h 30"/>
                  <a:gd name="T68" fmla="*/ 15 w 241"/>
                  <a:gd name="T6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1" h="30">
                    <a:moveTo>
                      <a:pt x="15" y="0"/>
                    </a:moveTo>
                    <a:lnTo>
                      <a:pt x="13" y="1"/>
                    </a:lnTo>
                    <a:lnTo>
                      <a:pt x="9" y="1"/>
                    </a:lnTo>
                    <a:lnTo>
                      <a:pt x="7" y="4"/>
                    </a:lnTo>
                    <a:lnTo>
                      <a:pt x="5" y="5"/>
                    </a:lnTo>
                    <a:lnTo>
                      <a:pt x="3" y="8"/>
                    </a:lnTo>
                    <a:lnTo>
                      <a:pt x="2" y="10"/>
                    </a:lnTo>
                    <a:lnTo>
                      <a:pt x="1" y="13"/>
                    </a:lnTo>
                    <a:lnTo>
                      <a:pt x="0" y="15"/>
                    </a:lnTo>
                    <a:lnTo>
                      <a:pt x="1" y="19"/>
                    </a:lnTo>
                    <a:lnTo>
                      <a:pt x="2" y="22"/>
                    </a:lnTo>
                    <a:lnTo>
                      <a:pt x="3" y="24"/>
                    </a:lnTo>
                    <a:lnTo>
                      <a:pt x="5" y="26"/>
                    </a:lnTo>
                    <a:lnTo>
                      <a:pt x="7" y="28"/>
                    </a:lnTo>
                    <a:lnTo>
                      <a:pt x="9" y="29"/>
                    </a:lnTo>
                    <a:lnTo>
                      <a:pt x="13" y="30"/>
                    </a:lnTo>
                    <a:lnTo>
                      <a:pt x="15" y="30"/>
                    </a:lnTo>
                    <a:lnTo>
                      <a:pt x="226" y="30"/>
                    </a:lnTo>
                    <a:lnTo>
                      <a:pt x="229" y="30"/>
                    </a:lnTo>
                    <a:lnTo>
                      <a:pt x="231" y="29"/>
                    </a:lnTo>
                    <a:lnTo>
                      <a:pt x="235" y="28"/>
                    </a:lnTo>
                    <a:lnTo>
                      <a:pt x="237" y="26"/>
                    </a:lnTo>
                    <a:lnTo>
                      <a:pt x="239" y="24"/>
                    </a:lnTo>
                    <a:lnTo>
                      <a:pt x="240" y="22"/>
                    </a:lnTo>
                    <a:lnTo>
                      <a:pt x="241" y="19"/>
                    </a:lnTo>
                    <a:lnTo>
                      <a:pt x="241" y="15"/>
                    </a:lnTo>
                    <a:lnTo>
                      <a:pt x="241" y="13"/>
                    </a:lnTo>
                    <a:lnTo>
                      <a:pt x="240" y="10"/>
                    </a:lnTo>
                    <a:lnTo>
                      <a:pt x="239" y="8"/>
                    </a:lnTo>
                    <a:lnTo>
                      <a:pt x="237" y="5"/>
                    </a:lnTo>
                    <a:lnTo>
                      <a:pt x="235" y="4"/>
                    </a:lnTo>
                    <a:lnTo>
                      <a:pt x="231" y="1"/>
                    </a:lnTo>
                    <a:lnTo>
                      <a:pt x="229" y="1"/>
                    </a:lnTo>
                    <a:lnTo>
                      <a:pt x="226" y="0"/>
                    </a:lnTo>
                    <a:lnTo>
                      <a:pt x="15"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604"/>
              <p:cNvSpPr>
                <a:spLocks/>
              </p:cNvSpPr>
              <p:nvPr/>
            </p:nvSpPr>
            <p:spPr bwMode="auto">
              <a:xfrm>
                <a:off x="2054225" y="2657475"/>
                <a:ext cx="228600" cy="9525"/>
              </a:xfrm>
              <a:custGeom>
                <a:avLst/>
                <a:gdLst>
                  <a:gd name="T0" fmla="*/ 15 w 723"/>
                  <a:gd name="T1" fmla="*/ 30 h 30"/>
                  <a:gd name="T2" fmla="*/ 707 w 723"/>
                  <a:gd name="T3" fmla="*/ 30 h 30"/>
                  <a:gd name="T4" fmla="*/ 710 w 723"/>
                  <a:gd name="T5" fmla="*/ 30 h 30"/>
                  <a:gd name="T6" fmla="*/ 714 w 723"/>
                  <a:gd name="T7" fmla="*/ 29 h 30"/>
                  <a:gd name="T8" fmla="*/ 716 w 723"/>
                  <a:gd name="T9" fmla="*/ 28 h 30"/>
                  <a:gd name="T10" fmla="*/ 718 w 723"/>
                  <a:gd name="T11" fmla="*/ 26 h 30"/>
                  <a:gd name="T12" fmla="*/ 720 w 723"/>
                  <a:gd name="T13" fmla="*/ 24 h 30"/>
                  <a:gd name="T14" fmla="*/ 721 w 723"/>
                  <a:gd name="T15" fmla="*/ 22 h 30"/>
                  <a:gd name="T16" fmla="*/ 722 w 723"/>
                  <a:gd name="T17" fmla="*/ 19 h 30"/>
                  <a:gd name="T18" fmla="*/ 723 w 723"/>
                  <a:gd name="T19" fmla="*/ 15 h 30"/>
                  <a:gd name="T20" fmla="*/ 722 w 723"/>
                  <a:gd name="T21" fmla="*/ 12 h 30"/>
                  <a:gd name="T22" fmla="*/ 721 w 723"/>
                  <a:gd name="T23" fmla="*/ 10 h 30"/>
                  <a:gd name="T24" fmla="*/ 720 w 723"/>
                  <a:gd name="T25" fmla="*/ 7 h 30"/>
                  <a:gd name="T26" fmla="*/ 718 w 723"/>
                  <a:gd name="T27" fmla="*/ 5 h 30"/>
                  <a:gd name="T28" fmla="*/ 716 w 723"/>
                  <a:gd name="T29" fmla="*/ 4 h 30"/>
                  <a:gd name="T30" fmla="*/ 714 w 723"/>
                  <a:gd name="T31" fmla="*/ 1 h 30"/>
                  <a:gd name="T32" fmla="*/ 710 w 723"/>
                  <a:gd name="T33" fmla="*/ 0 h 30"/>
                  <a:gd name="T34" fmla="*/ 707 w 723"/>
                  <a:gd name="T35" fmla="*/ 0 h 30"/>
                  <a:gd name="T36" fmla="*/ 15 w 723"/>
                  <a:gd name="T37" fmla="*/ 0 h 30"/>
                  <a:gd name="T38" fmla="*/ 12 w 723"/>
                  <a:gd name="T39" fmla="*/ 0 h 30"/>
                  <a:gd name="T40" fmla="*/ 9 w 723"/>
                  <a:gd name="T41" fmla="*/ 1 h 30"/>
                  <a:gd name="T42" fmla="*/ 7 w 723"/>
                  <a:gd name="T43" fmla="*/ 4 h 30"/>
                  <a:gd name="T44" fmla="*/ 5 w 723"/>
                  <a:gd name="T45" fmla="*/ 5 h 30"/>
                  <a:gd name="T46" fmla="*/ 3 w 723"/>
                  <a:gd name="T47" fmla="*/ 7 h 30"/>
                  <a:gd name="T48" fmla="*/ 2 w 723"/>
                  <a:gd name="T49" fmla="*/ 10 h 30"/>
                  <a:gd name="T50" fmla="*/ 0 w 723"/>
                  <a:gd name="T51" fmla="*/ 12 h 30"/>
                  <a:gd name="T52" fmla="*/ 0 w 723"/>
                  <a:gd name="T53" fmla="*/ 15 h 30"/>
                  <a:gd name="T54" fmla="*/ 0 w 723"/>
                  <a:gd name="T55" fmla="*/ 19 h 30"/>
                  <a:gd name="T56" fmla="*/ 2 w 723"/>
                  <a:gd name="T57" fmla="*/ 22 h 30"/>
                  <a:gd name="T58" fmla="*/ 3 w 723"/>
                  <a:gd name="T59" fmla="*/ 24 h 30"/>
                  <a:gd name="T60" fmla="*/ 5 w 723"/>
                  <a:gd name="T61" fmla="*/ 26 h 30"/>
                  <a:gd name="T62" fmla="*/ 7 w 723"/>
                  <a:gd name="T63" fmla="*/ 28 h 30"/>
                  <a:gd name="T64" fmla="*/ 9 w 723"/>
                  <a:gd name="T65" fmla="*/ 29 h 30"/>
                  <a:gd name="T66" fmla="*/ 12 w 723"/>
                  <a:gd name="T67" fmla="*/ 30 h 30"/>
                  <a:gd name="T68" fmla="*/ 15 w 723"/>
                  <a:gd name="T6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3" h="30">
                    <a:moveTo>
                      <a:pt x="15" y="30"/>
                    </a:moveTo>
                    <a:lnTo>
                      <a:pt x="707" y="30"/>
                    </a:lnTo>
                    <a:lnTo>
                      <a:pt x="710" y="30"/>
                    </a:lnTo>
                    <a:lnTo>
                      <a:pt x="714" y="29"/>
                    </a:lnTo>
                    <a:lnTo>
                      <a:pt x="716" y="28"/>
                    </a:lnTo>
                    <a:lnTo>
                      <a:pt x="718" y="26"/>
                    </a:lnTo>
                    <a:lnTo>
                      <a:pt x="720" y="24"/>
                    </a:lnTo>
                    <a:lnTo>
                      <a:pt x="721" y="22"/>
                    </a:lnTo>
                    <a:lnTo>
                      <a:pt x="722" y="19"/>
                    </a:lnTo>
                    <a:lnTo>
                      <a:pt x="723" y="15"/>
                    </a:lnTo>
                    <a:lnTo>
                      <a:pt x="722" y="12"/>
                    </a:lnTo>
                    <a:lnTo>
                      <a:pt x="721" y="10"/>
                    </a:lnTo>
                    <a:lnTo>
                      <a:pt x="720" y="7"/>
                    </a:lnTo>
                    <a:lnTo>
                      <a:pt x="718" y="5"/>
                    </a:lnTo>
                    <a:lnTo>
                      <a:pt x="716" y="4"/>
                    </a:lnTo>
                    <a:lnTo>
                      <a:pt x="714" y="1"/>
                    </a:lnTo>
                    <a:lnTo>
                      <a:pt x="710" y="0"/>
                    </a:lnTo>
                    <a:lnTo>
                      <a:pt x="707" y="0"/>
                    </a:lnTo>
                    <a:lnTo>
                      <a:pt x="15" y="0"/>
                    </a:lnTo>
                    <a:lnTo>
                      <a:pt x="12" y="0"/>
                    </a:lnTo>
                    <a:lnTo>
                      <a:pt x="9" y="1"/>
                    </a:lnTo>
                    <a:lnTo>
                      <a:pt x="7" y="4"/>
                    </a:lnTo>
                    <a:lnTo>
                      <a:pt x="5" y="5"/>
                    </a:lnTo>
                    <a:lnTo>
                      <a:pt x="3" y="7"/>
                    </a:lnTo>
                    <a:lnTo>
                      <a:pt x="2" y="10"/>
                    </a:lnTo>
                    <a:lnTo>
                      <a:pt x="0" y="12"/>
                    </a:lnTo>
                    <a:lnTo>
                      <a:pt x="0" y="15"/>
                    </a:lnTo>
                    <a:lnTo>
                      <a:pt x="0" y="19"/>
                    </a:lnTo>
                    <a:lnTo>
                      <a:pt x="2" y="22"/>
                    </a:lnTo>
                    <a:lnTo>
                      <a:pt x="3" y="24"/>
                    </a:lnTo>
                    <a:lnTo>
                      <a:pt x="5" y="26"/>
                    </a:lnTo>
                    <a:lnTo>
                      <a:pt x="7" y="28"/>
                    </a:lnTo>
                    <a:lnTo>
                      <a:pt x="9" y="29"/>
                    </a:lnTo>
                    <a:lnTo>
                      <a:pt x="12" y="30"/>
                    </a:lnTo>
                    <a:lnTo>
                      <a:pt x="15" y="3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605"/>
              <p:cNvSpPr>
                <a:spLocks/>
              </p:cNvSpPr>
              <p:nvPr/>
            </p:nvSpPr>
            <p:spPr bwMode="auto">
              <a:xfrm>
                <a:off x="2054225" y="2638425"/>
                <a:ext cx="228600" cy="9525"/>
              </a:xfrm>
              <a:custGeom>
                <a:avLst/>
                <a:gdLst>
                  <a:gd name="T0" fmla="*/ 15 w 723"/>
                  <a:gd name="T1" fmla="*/ 30 h 30"/>
                  <a:gd name="T2" fmla="*/ 707 w 723"/>
                  <a:gd name="T3" fmla="*/ 30 h 30"/>
                  <a:gd name="T4" fmla="*/ 710 w 723"/>
                  <a:gd name="T5" fmla="*/ 30 h 30"/>
                  <a:gd name="T6" fmla="*/ 714 w 723"/>
                  <a:gd name="T7" fmla="*/ 29 h 30"/>
                  <a:gd name="T8" fmla="*/ 716 w 723"/>
                  <a:gd name="T9" fmla="*/ 28 h 30"/>
                  <a:gd name="T10" fmla="*/ 718 w 723"/>
                  <a:gd name="T11" fmla="*/ 26 h 30"/>
                  <a:gd name="T12" fmla="*/ 720 w 723"/>
                  <a:gd name="T13" fmla="*/ 24 h 30"/>
                  <a:gd name="T14" fmla="*/ 721 w 723"/>
                  <a:gd name="T15" fmla="*/ 22 h 30"/>
                  <a:gd name="T16" fmla="*/ 722 w 723"/>
                  <a:gd name="T17" fmla="*/ 19 h 30"/>
                  <a:gd name="T18" fmla="*/ 723 w 723"/>
                  <a:gd name="T19" fmla="*/ 15 h 30"/>
                  <a:gd name="T20" fmla="*/ 722 w 723"/>
                  <a:gd name="T21" fmla="*/ 12 h 30"/>
                  <a:gd name="T22" fmla="*/ 721 w 723"/>
                  <a:gd name="T23" fmla="*/ 10 h 30"/>
                  <a:gd name="T24" fmla="*/ 720 w 723"/>
                  <a:gd name="T25" fmla="*/ 7 h 30"/>
                  <a:gd name="T26" fmla="*/ 718 w 723"/>
                  <a:gd name="T27" fmla="*/ 5 h 30"/>
                  <a:gd name="T28" fmla="*/ 716 w 723"/>
                  <a:gd name="T29" fmla="*/ 2 h 30"/>
                  <a:gd name="T30" fmla="*/ 714 w 723"/>
                  <a:gd name="T31" fmla="*/ 1 h 30"/>
                  <a:gd name="T32" fmla="*/ 710 w 723"/>
                  <a:gd name="T33" fmla="*/ 0 h 30"/>
                  <a:gd name="T34" fmla="*/ 707 w 723"/>
                  <a:gd name="T35" fmla="*/ 0 h 30"/>
                  <a:gd name="T36" fmla="*/ 15 w 723"/>
                  <a:gd name="T37" fmla="*/ 0 h 30"/>
                  <a:gd name="T38" fmla="*/ 12 w 723"/>
                  <a:gd name="T39" fmla="*/ 0 h 30"/>
                  <a:gd name="T40" fmla="*/ 9 w 723"/>
                  <a:gd name="T41" fmla="*/ 1 h 30"/>
                  <a:gd name="T42" fmla="*/ 7 w 723"/>
                  <a:gd name="T43" fmla="*/ 2 h 30"/>
                  <a:gd name="T44" fmla="*/ 5 w 723"/>
                  <a:gd name="T45" fmla="*/ 5 h 30"/>
                  <a:gd name="T46" fmla="*/ 3 w 723"/>
                  <a:gd name="T47" fmla="*/ 7 h 30"/>
                  <a:gd name="T48" fmla="*/ 2 w 723"/>
                  <a:gd name="T49" fmla="*/ 10 h 30"/>
                  <a:gd name="T50" fmla="*/ 0 w 723"/>
                  <a:gd name="T51" fmla="*/ 12 h 30"/>
                  <a:gd name="T52" fmla="*/ 0 w 723"/>
                  <a:gd name="T53" fmla="*/ 15 h 30"/>
                  <a:gd name="T54" fmla="*/ 0 w 723"/>
                  <a:gd name="T55" fmla="*/ 19 h 30"/>
                  <a:gd name="T56" fmla="*/ 2 w 723"/>
                  <a:gd name="T57" fmla="*/ 22 h 30"/>
                  <a:gd name="T58" fmla="*/ 3 w 723"/>
                  <a:gd name="T59" fmla="*/ 24 h 30"/>
                  <a:gd name="T60" fmla="*/ 5 w 723"/>
                  <a:gd name="T61" fmla="*/ 26 h 30"/>
                  <a:gd name="T62" fmla="*/ 7 w 723"/>
                  <a:gd name="T63" fmla="*/ 28 h 30"/>
                  <a:gd name="T64" fmla="*/ 9 w 723"/>
                  <a:gd name="T65" fmla="*/ 29 h 30"/>
                  <a:gd name="T66" fmla="*/ 12 w 723"/>
                  <a:gd name="T67" fmla="*/ 30 h 30"/>
                  <a:gd name="T68" fmla="*/ 15 w 723"/>
                  <a:gd name="T6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3" h="30">
                    <a:moveTo>
                      <a:pt x="15" y="30"/>
                    </a:moveTo>
                    <a:lnTo>
                      <a:pt x="707" y="30"/>
                    </a:lnTo>
                    <a:lnTo>
                      <a:pt x="710" y="30"/>
                    </a:lnTo>
                    <a:lnTo>
                      <a:pt x="714" y="29"/>
                    </a:lnTo>
                    <a:lnTo>
                      <a:pt x="716" y="28"/>
                    </a:lnTo>
                    <a:lnTo>
                      <a:pt x="718" y="26"/>
                    </a:lnTo>
                    <a:lnTo>
                      <a:pt x="720" y="24"/>
                    </a:lnTo>
                    <a:lnTo>
                      <a:pt x="721" y="22"/>
                    </a:lnTo>
                    <a:lnTo>
                      <a:pt x="722" y="19"/>
                    </a:lnTo>
                    <a:lnTo>
                      <a:pt x="723" y="15"/>
                    </a:lnTo>
                    <a:lnTo>
                      <a:pt x="722" y="12"/>
                    </a:lnTo>
                    <a:lnTo>
                      <a:pt x="721" y="10"/>
                    </a:lnTo>
                    <a:lnTo>
                      <a:pt x="720" y="7"/>
                    </a:lnTo>
                    <a:lnTo>
                      <a:pt x="718" y="5"/>
                    </a:lnTo>
                    <a:lnTo>
                      <a:pt x="716" y="2"/>
                    </a:lnTo>
                    <a:lnTo>
                      <a:pt x="714" y="1"/>
                    </a:lnTo>
                    <a:lnTo>
                      <a:pt x="710" y="0"/>
                    </a:lnTo>
                    <a:lnTo>
                      <a:pt x="707" y="0"/>
                    </a:lnTo>
                    <a:lnTo>
                      <a:pt x="15" y="0"/>
                    </a:lnTo>
                    <a:lnTo>
                      <a:pt x="12" y="0"/>
                    </a:lnTo>
                    <a:lnTo>
                      <a:pt x="9" y="1"/>
                    </a:lnTo>
                    <a:lnTo>
                      <a:pt x="7" y="2"/>
                    </a:lnTo>
                    <a:lnTo>
                      <a:pt x="5" y="5"/>
                    </a:lnTo>
                    <a:lnTo>
                      <a:pt x="3" y="7"/>
                    </a:lnTo>
                    <a:lnTo>
                      <a:pt x="2" y="10"/>
                    </a:lnTo>
                    <a:lnTo>
                      <a:pt x="0" y="12"/>
                    </a:lnTo>
                    <a:lnTo>
                      <a:pt x="0" y="15"/>
                    </a:lnTo>
                    <a:lnTo>
                      <a:pt x="0" y="19"/>
                    </a:lnTo>
                    <a:lnTo>
                      <a:pt x="2" y="22"/>
                    </a:lnTo>
                    <a:lnTo>
                      <a:pt x="3" y="24"/>
                    </a:lnTo>
                    <a:lnTo>
                      <a:pt x="5" y="26"/>
                    </a:lnTo>
                    <a:lnTo>
                      <a:pt x="7" y="28"/>
                    </a:lnTo>
                    <a:lnTo>
                      <a:pt x="9" y="29"/>
                    </a:lnTo>
                    <a:lnTo>
                      <a:pt x="12" y="30"/>
                    </a:lnTo>
                    <a:lnTo>
                      <a:pt x="15" y="3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606"/>
              <p:cNvSpPr>
                <a:spLocks/>
              </p:cNvSpPr>
              <p:nvPr/>
            </p:nvSpPr>
            <p:spPr bwMode="auto">
              <a:xfrm>
                <a:off x="2054225" y="2619375"/>
                <a:ext cx="228600" cy="9525"/>
              </a:xfrm>
              <a:custGeom>
                <a:avLst/>
                <a:gdLst>
                  <a:gd name="T0" fmla="*/ 15 w 723"/>
                  <a:gd name="T1" fmla="*/ 30 h 30"/>
                  <a:gd name="T2" fmla="*/ 707 w 723"/>
                  <a:gd name="T3" fmla="*/ 30 h 30"/>
                  <a:gd name="T4" fmla="*/ 710 w 723"/>
                  <a:gd name="T5" fmla="*/ 30 h 30"/>
                  <a:gd name="T6" fmla="*/ 714 w 723"/>
                  <a:gd name="T7" fmla="*/ 29 h 30"/>
                  <a:gd name="T8" fmla="*/ 716 w 723"/>
                  <a:gd name="T9" fmla="*/ 28 h 30"/>
                  <a:gd name="T10" fmla="*/ 718 w 723"/>
                  <a:gd name="T11" fmla="*/ 26 h 30"/>
                  <a:gd name="T12" fmla="*/ 720 w 723"/>
                  <a:gd name="T13" fmla="*/ 24 h 30"/>
                  <a:gd name="T14" fmla="*/ 721 w 723"/>
                  <a:gd name="T15" fmla="*/ 21 h 30"/>
                  <a:gd name="T16" fmla="*/ 722 w 723"/>
                  <a:gd name="T17" fmla="*/ 18 h 30"/>
                  <a:gd name="T18" fmla="*/ 723 w 723"/>
                  <a:gd name="T19" fmla="*/ 15 h 30"/>
                  <a:gd name="T20" fmla="*/ 722 w 723"/>
                  <a:gd name="T21" fmla="*/ 12 h 30"/>
                  <a:gd name="T22" fmla="*/ 721 w 723"/>
                  <a:gd name="T23" fmla="*/ 9 h 30"/>
                  <a:gd name="T24" fmla="*/ 720 w 723"/>
                  <a:gd name="T25" fmla="*/ 7 h 30"/>
                  <a:gd name="T26" fmla="*/ 718 w 723"/>
                  <a:gd name="T27" fmla="*/ 4 h 30"/>
                  <a:gd name="T28" fmla="*/ 716 w 723"/>
                  <a:gd name="T29" fmla="*/ 2 h 30"/>
                  <a:gd name="T30" fmla="*/ 714 w 723"/>
                  <a:gd name="T31" fmla="*/ 1 h 30"/>
                  <a:gd name="T32" fmla="*/ 710 w 723"/>
                  <a:gd name="T33" fmla="*/ 0 h 30"/>
                  <a:gd name="T34" fmla="*/ 707 w 723"/>
                  <a:gd name="T35" fmla="*/ 0 h 30"/>
                  <a:gd name="T36" fmla="*/ 15 w 723"/>
                  <a:gd name="T37" fmla="*/ 0 h 30"/>
                  <a:gd name="T38" fmla="*/ 12 w 723"/>
                  <a:gd name="T39" fmla="*/ 0 h 30"/>
                  <a:gd name="T40" fmla="*/ 9 w 723"/>
                  <a:gd name="T41" fmla="*/ 1 h 30"/>
                  <a:gd name="T42" fmla="*/ 7 w 723"/>
                  <a:gd name="T43" fmla="*/ 2 h 30"/>
                  <a:gd name="T44" fmla="*/ 5 w 723"/>
                  <a:gd name="T45" fmla="*/ 4 h 30"/>
                  <a:gd name="T46" fmla="*/ 3 w 723"/>
                  <a:gd name="T47" fmla="*/ 7 h 30"/>
                  <a:gd name="T48" fmla="*/ 2 w 723"/>
                  <a:gd name="T49" fmla="*/ 9 h 30"/>
                  <a:gd name="T50" fmla="*/ 0 w 723"/>
                  <a:gd name="T51" fmla="*/ 12 h 30"/>
                  <a:gd name="T52" fmla="*/ 0 w 723"/>
                  <a:gd name="T53" fmla="*/ 15 h 30"/>
                  <a:gd name="T54" fmla="*/ 0 w 723"/>
                  <a:gd name="T55" fmla="*/ 18 h 30"/>
                  <a:gd name="T56" fmla="*/ 2 w 723"/>
                  <a:gd name="T57" fmla="*/ 21 h 30"/>
                  <a:gd name="T58" fmla="*/ 3 w 723"/>
                  <a:gd name="T59" fmla="*/ 24 h 30"/>
                  <a:gd name="T60" fmla="*/ 5 w 723"/>
                  <a:gd name="T61" fmla="*/ 26 h 30"/>
                  <a:gd name="T62" fmla="*/ 7 w 723"/>
                  <a:gd name="T63" fmla="*/ 28 h 30"/>
                  <a:gd name="T64" fmla="*/ 9 w 723"/>
                  <a:gd name="T65" fmla="*/ 29 h 30"/>
                  <a:gd name="T66" fmla="*/ 12 w 723"/>
                  <a:gd name="T67" fmla="*/ 30 h 30"/>
                  <a:gd name="T68" fmla="*/ 15 w 723"/>
                  <a:gd name="T6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3" h="30">
                    <a:moveTo>
                      <a:pt x="15" y="30"/>
                    </a:moveTo>
                    <a:lnTo>
                      <a:pt x="707" y="30"/>
                    </a:lnTo>
                    <a:lnTo>
                      <a:pt x="710" y="30"/>
                    </a:lnTo>
                    <a:lnTo>
                      <a:pt x="714" y="29"/>
                    </a:lnTo>
                    <a:lnTo>
                      <a:pt x="716" y="28"/>
                    </a:lnTo>
                    <a:lnTo>
                      <a:pt x="718" y="26"/>
                    </a:lnTo>
                    <a:lnTo>
                      <a:pt x="720" y="24"/>
                    </a:lnTo>
                    <a:lnTo>
                      <a:pt x="721" y="21"/>
                    </a:lnTo>
                    <a:lnTo>
                      <a:pt x="722" y="18"/>
                    </a:lnTo>
                    <a:lnTo>
                      <a:pt x="723" y="15"/>
                    </a:lnTo>
                    <a:lnTo>
                      <a:pt x="722" y="12"/>
                    </a:lnTo>
                    <a:lnTo>
                      <a:pt x="721" y="9"/>
                    </a:lnTo>
                    <a:lnTo>
                      <a:pt x="720" y="7"/>
                    </a:lnTo>
                    <a:lnTo>
                      <a:pt x="718" y="4"/>
                    </a:lnTo>
                    <a:lnTo>
                      <a:pt x="716" y="2"/>
                    </a:lnTo>
                    <a:lnTo>
                      <a:pt x="714" y="1"/>
                    </a:lnTo>
                    <a:lnTo>
                      <a:pt x="710" y="0"/>
                    </a:lnTo>
                    <a:lnTo>
                      <a:pt x="707" y="0"/>
                    </a:lnTo>
                    <a:lnTo>
                      <a:pt x="15" y="0"/>
                    </a:lnTo>
                    <a:lnTo>
                      <a:pt x="12" y="0"/>
                    </a:lnTo>
                    <a:lnTo>
                      <a:pt x="9" y="1"/>
                    </a:lnTo>
                    <a:lnTo>
                      <a:pt x="7" y="2"/>
                    </a:lnTo>
                    <a:lnTo>
                      <a:pt x="5" y="4"/>
                    </a:lnTo>
                    <a:lnTo>
                      <a:pt x="3" y="7"/>
                    </a:lnTo>
                    <a:lnTo>
                      <a:pt x="2" y="9"/>
                    </a:lnTo>
                    <a:lnTo>
                      <a:pt x="0" y="12"/>
                    </a:lnTo>
                    <a:lnTo>
                      <a:pt x="0" y="15"/>
                    </a:lnTo>
                    <a:lnTo>
                      <a:pt x="0" y="18"/>
                    </a:lnTo>
                    <a:lnTo>
                      <a:pt x="2" y="21"/>
                    </a:lnTo>
                    <a:lnTo>
                      <a:pt x="3" y="24"/>
                    </a:lnTo>
                    <a:lnTo>
                      <a:pt x="5" y="26"/>
                    </a:lnTo>
                    <a:lnTo>
                      <a:pt x="7" y="28"/>
                    </a:lnTo>
                    <a:lnTo>
                      <a:pt x="9" y="29"/>
                    </a:lnTo>
                    <a:lnTo>
                      <a:pt x="12" y="30"/>
                    </a:lnTo>
                    <a:lnTo>
                      <a:pt x="15" y="3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607"/>
              <p:cNvSpPr>
                <a:spLocks/>
              </p:cNvSpPr>
              <p:nvPr/>
            </p:nvSpPr>
            <p:spPr bwMode="auto">
              <a:xfrm>
                <a:off x="2054225" y="2600325"/>
                <a:ext cx="228600" cy="9525"/>
              </a:xfrm>
              <a:custGeom>
                <a:avLst/>
                <a:gdLst>
                  <a:gd name="T0" fmla="*/ 15 w 723"/>
                  <a:gd name="T1" fmla="*/ 30 h 30"/>
                  <a:gd name="T2" fmla="*/ 707 w 723"/>
                  <a:gd name="T3" fmla="*/ 30 h 30"/>
                  <a:gd name="T4" fmla="*/ 710 w 723"/>
                  <a:gd name="T5" fmla="*/ 29 h 30"/>
                  <a:gd name="T6" fmla="*/ 714 w 723"/>
                  <a:gd name="T7" fmla="*/ 29 h 30"/>
                  <a:gd name="T8" fmla="*/ 716 w 723"/>
                  <a:gd name="T9" fmla="*/ 27 h 30"/>
                  <a:gd name="T10" fmla="*/ 718 w 723"/>
                  <a:gd name="T11" fmla="*/ 26 h 30"/>
                  <a:gd name="T12" fmla="*/ 720 w 723"/>
                  <a:gd name="T13" fmla="*/ 24 h 30"/>
                  <a:gd name="T14" fmla="*/ 721 w 723"/>
                  <a:gd name="T15" fmla="*/ 21 h 30"/>
                  <a:gd name="T16" fmla="*/ 722 w 723"/>
                  <a:gd name="T17" fmla="*/ 18 h 30"/>
                  <a:gd name="T18" fmla="*/ 723 w 723"/>
                  <a:gd name="T19" fmla="*/ 15 h 30"/>
                  <a:gd name="T20" fmla="*/ 722 w 723"/>
                  <a:gd name="T21" fmla="*/ 12 h 30"/>
                  <a:gd name="T22" fmla="*/ 721 w 723"/>
                  <a:gd name="T23" fmla="*/ 9 h 30"/>
                  <a:gd name="T24" fmla="*/ 720 w 723"/>
                  <a:gd name="T25" fmla="*/ 7 h 30"/>
                  <a:gd name="T26" fmla="*/ 718 w 723"/>
                  <a:gd name="T27" fmla="*/ 4 h 30"/>
                  <a:gd name="T28" fmla="*/ 716 w 723"/>
                  <a:gd name="T29" fmla="*/ 2 h 30"/>
                  <a:gd name="T30" fmla="*/ 714 w 723"/>
                  <a:gd name="T31" fmla="*/ 1 h 30"/>
                  <a:gd name="T32" fmla="*/ 710 w 723"/>
                  <a:gd name="T33" fmla="*/ 0 h 30"/>
                  <a:gd name="T34" fmla="*/ 707 w 723"/>
                  <a:gd name="T35" fmla="*/ 0 h 30"/>
                  <a:gd name="T36" fmla="*/ 15 w 723"/>
                  <a:gd name="T37" fmla="*/ 0 h 30"/>
                  <a:gd name="T38" fmla="*/ 12 w 723"/>
                  <a:gd name="T39" fmla="*/ 0 h 30"/>
                  <a:gd name="T40" fmla="*/ 9 w 723"/>
                  <a:gd name="T41" fmla="*/ 1 h 30"/>
                  <a:gd name="T42" fmla="*/ 7 w 723"/>
                  <a:gd name="T43" fmla="*/ 2 h 30"/>
                  <a:gd name="T44" fmla="*/ 5 w 723"/>
                  <a:gd name="T45" fmla="*/ 4 h 30"/>
                  <a:gd name="T46" fmla="*/ 3 w 723"/>
                  <a:gd name="T47" fmla="*/ 7 h 30"/>
                  <a:gd name="T48" fmla="*/ 2 w 723"/>
                  <a:gd name="T49" fmla="*/ 9 h 30"/>
                  <a:gd name="T50" fmla="*/ 0 w 723"/>
                  <a:gd name="T51" fmla="*/ 12 h 30"/>
                  <a:gd name="T52" fmla="*/ 0 w 723"/>
                  <a:gd name="T53" fmla="*/ 15 h 30"/>
                  <a:gd name="T54" fmla="*/ 0 w 723"/>
                  <a:gd name="T55" fmla="*/ 18 h 30"/>
                  <a:gd name="T56" fmla="*/ 2 w 723"/>
                  <a:gd name="T57" fmla="*/ 21 h 30"/>
                  <a:gd name="T58" fmla="*/ 3 w 723"/>
                  <a:gd name="T59" fmla="*/ 24 h 30"/>
                  <a:gd name="T60" fmla="*/ 5 w 723"/>
                  <a:gd name="T61" fmla="*/ 26 h 30"/>
                  <a:gd name="T62" fmla="*/ 7 w 723"/>
                  <a:gd name="T63" fmla="*/ 27 h 30"/>
                  <a:gd name="T64" fmla="*/ 9 w 723"/>
                  <a:gd name="T65" fmla="*/ 29 h 30"/>
                  <a:gd name="T66" fmla="*/ 12 w 723"/>
                  <a:gd name="T67" fmla="*/ 30 h 30"/>
                  <a:gd name="T68" fmla="*/ 15 w 723"/>
                  <a:gd name="T6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3" h="30">
                    <a:moveTo>
                      <a:pt x="15" y="30"/>
                    </a:moveTo>
                    <a:lnTo>
                      <a:pt x="707" y="30"/>
                    </a:lnTo>
                    <a:lnTo>
                      <a:pt x="710" y="29"/>
                    </a:lnTo>
                    <a:lnTo>
                      <a:pt x="714" y="29"/>
                    </a:lnTo>
                    <a:lnTo>
                      <a:pt x="716" y="27"/>
                    </a:lnTo>
                    <a:lnTo>
                      <a:pt x="718" y="26"/>
                    </a:lnTo>
                    <a:lnTo>
                      <a:pt x="720" y="24"/>
                    </a:lnTo>
                    <a:lnTo>
                      <a:pt x="721" y="21"/>
                    </a:lnTo>
                    <a:lnTo>
                      <a:pt x="722" y="18"/>
                    </a:lnTo>
                    <a:lnTo>
                      <a:pt x="723" y="15"/>
                    </a:lnTo>
                    <a:lnTo>
                      <a:pt x="722" y="12"/>
                    </a:lnTo>
                    <a:lnTo>
                      <a:pt x="721" y="9"/>
                    </a:lnTo>
                    <a:lnTo>
                      <a:pt x="720" y="7"/>
                    </a:lnTo>
                    <a:lnTo>
                      <a:pt x="718" y="4"/>
                    </a:lnTo>
                    <a:lnTo>
                      <a:pt x="716" y="2"/>
                    </a:lnTo>
                    <a:lnTo>
                      <a:pt x="714" y="1"/>
                    </a:lnTo>
                    <a:lnTo>
                      <a:pt x="710" y="0"/>
                    </a:lnTo>
                    <a:lnTo>
                      <a:pt x="707" y="0"/>
                    </a:lnTo>
                    <a:lnTo>
                      <a:pt x="15" y="0"/>
                    </a:lnTo>
                    <a:lnTo>
                      <a:pt x="12" y="0"/>
                    </a:lnTo>
                    <a:lnTo>
                      <a:pt x="9" y="1"/>
                    </a:lnTo>
                    <a:lnTo>
                      <a:pt x="7" y="2"/>
                    </a:lnTo>
                    <a:lnTo>
                      <a:pt x="5" y="4"/>
                    </a:lnTo>
                    <a:lnTo>
                      <a:pt x="3" y="7"/>
                    </a:lnTo>
                    <a:lnTo>
                      <a:pt x="2" y="9"/>
                    </a:lnTo>
                    <a:lnTo>
                      <a:pt x="0" y="12"/>
                    </a:lnTo>
                    <a:lnTo>
                      <a:pt x="0" y="15"/>
                    </a:lnTo>
                    <a:lnTo>
                      <a:pt x="0" y="18"/>
                    </a:lnTo>
                    <a:lnTo>
                      <a:pt x="2" y="21"/>
                    </a:lnTo>
                    <a:lnTo>
                      <a:pt x="3" y="24"/>
                    </a:lnTo>
                    <a:lnTo>
                      <a:pt x="5" y="26"/>
                    </a:lnTo>
                    <a:lnTo>
                      <a:pt x="7" y="27"/>
                    </a:lnTo>
                    <a:lnTo>
                      <a:pt x="9" y="29"/>
                    </a:lnTo>
                    <a:lnTo>
                      <a:pt x="12" y="30"/>
                    </a:lnTo>
                    <a:lnTo>
                      <a:pt x="15" y="3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608"/>
              <p:cNvSpPr>
                <a:spLocks/>
              </p:cNvSpPr>
              <p:nvPr/>
            </p:nvSpPr>
            <p:spPr bwMode="auto">
              <a:xfrm>
                <a:off x="2054225" y="2581275"/>
                <a:ext cx="228600" cy="9525"/>
              </a:xfrm>
              <a:custGeom>
                <a:avLst/>
                <a:gdLst>
                  <a:gd name="T0" fmla="*/ 15 w 723"/>
                  <a:gd name="T1" fmla="*/ 30 h 30"/>
                  <a:gd name="T2" fmla="*/ 707 w 723"/>
                  <a:gd name="T3" fmla="*/ 30 h 30"/>
                  <a:gd name="T4" fmla="*/ 710 w 723"/>
                  <a:gd name="T5" fmla="*/ 29 h 30"/>
                  <a:gd name="T6" fmla="*/ 714 w 723"/>
                  <a:gd name="T7" fmla="*/ 29 h 30"/>
                  <a:gd name="T8" fmla="*/ 716 w 723"/>
                  <a:gd name="T9" fmla="*/ 27 h 30"/>
                  <a:gd name="T10" fmla="*/ 718 w 723"/>
                  <a:gd name="T11" fmla="*/ 26 h 30"/>
                  <a:gd name="T12" fmla="*/ 720 w 723"/>
                  <a:gd name="T13" fmla="*/ 23 h 30"/>
                  <a:gd name="T14" fmla="*/ 721 w 723"/>
                  <a:gd name="T15" fmla="*/ 20 h 30"/>
                  <a:gd name="T16" fmla="*/ 722 w 723"/>
                  <a:gd name="T17" fmla="*/ 17 h 30"/>
                  <a:gd name="T18" fmla="*/ 723 w 723"/>
                  <a:gd name="T19" fmla="*/ 15 h 30"/>
                  <a:gd name="T20" fmla="*/ 722 w 723"/>
                  <a:gd name="T21" fmla="*/ 12 h 30"/>
                  <a:gd name="T22" fmla="*/ 721 w 723"/>
                  <a:gd name="T23" fmla="*/ 9 h 30"/>
                  <a:gd name="T24" fmla="*/ 720 w 723"/>
                  <a:gd name="T25" fmla="*/ 7 h 30"/>
                  <a:gd name="T26" fmla="*/ 718 w 723"/>
                  <a:gd name="T27" fmla="*/ 4 h 30"/>
                  <a:gd name="T28" fmla="*/ 716 w 723"/>
                  <a:gd name="T29" fmla="*/ 2 h 30"/>
                  <a:gd name="T30" fmla="*/ 714 w 723"/>
                  <a:gd name="T31" fmla="*/ 1 h 30"/>
                  <a:gd name="T32" fmla="*/ 710 w 723"/>
                  <a:gd name="T33" fmla="*/ 0 h 30"/>
                  <a:gd name="T34" fmla="*/ 707 w 723"/>
                  <a:gd name="T35" fmla="*/ 0 h 30"/>
                  <a:gd name="T36" fmla="*/ 15 w 723"/>
                  <a:gd name="T37" fmla="*/ 0 h 30"/>
                  <a:gd name="T38" fmla="*/ 12 w 723"/>
                  <a:gd name="T39" fmla="*/ 0 h 30"/>
                  <a:gd name="T40" fmla="*/ 9 w 723"/>
                  <a:gd name="T41" fmla="*/ 1 h 30"/>
                  <a:gd name="T42" fmla="*/ 7 w 723"/>
                  <a:gd name="T43" fmla="*/ 2 h 30"/>
                  <a:gd name="T44" fmla="*/ 5 w 723"/>
                  <a:gd name="T45" fmla="*/ 4 h 30"/>
                  <a:gd name="T46" fmla="*/ 3 w 723"/>
                  <a:gd name="T47" fmla="*/ 7 h 30"/>
                  <a:gd name="T48" fmla="*/ 2 w 723"/>
                  <a:gd name="T49" fmla="*/ 9 h 30"/>
                  <a:gd name="T50" fmla="*/ 0 w 723"/>
                  <a:gd name="T51" fmla="*/ 12 h 30"/>
                  <a:gd name="T52" fmla="*/ 0 w 723"/>
                  <a:gd name="T53" fmla="*/ 15 h 30"/>
                  <a:gd name="T54" fmla="*/ 0 w 723"/>
                  <a:gd name="T55" fmla="*/ 17 h 30"/>
                  <a:gd name="T56" fmla="*/ 2 w 723"/>
                  <a:gd name="T57" fmla="*/ 20 h 30"/>
                  <a:gd name="T58" fmla="*/ 3 w 723"/>
                  <a:gd name="T59" fmla="*/ 23 h 30"/>
                  <a:gd name="T60" fmla="*/ 5 w 723"/>
                  <a:gd name="T61" fmla="*/ 26 h 30"/>
                  <a:gd name="T62" fmla="*/ 7 w 723"/>
                  <a:gd name="T63" fmla="*/ 27 h 30"/>
                  <a:gd name="T64" fmla="*/ 9 w 723"/>
                  <a:gd name="T65" fmla="*/ 29 h 30"/>
                  <a:gd name="T66" fmla="*/ 12 w 723"/>
                  <a:gd name="T67" fmla="*/ 29 h 30"/>
                  <a:gd name="T68" fmla="*/ 15 w 723"/>
                  <a:gd name="T69" fmla="*/ 30 h 30"/>
                  <a:gd name="T70" fmla="*/ 15 w 723"/>
                  <a:gd name="T7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23" h="30">
                    <a:moveTo>
                      <a:pt x="15" y="30"/>
                    </a:moveTo>
                    <a:lnTo>
                      <a:pt x="707" y="30"/>
                    </a:lnTo>
                    <a:lnTo>
                      <a:pt x="710" y="29"/>
                    </a:lnTo>
                    <a:lnTo>
                      <a:pt x="714" y="29"/>
                    </a:lnTo>
                    <a:lnTo>
                      <a:pt x="716" y="27"/>
                    </a:lnTo>
                    <a:lnTo>
                      <a:pt x="718" y="26"/>
                    </a:lnTo>
                    <a:lnTo>
                      <a:pt x="720" y="23"/>
                    </a:lnTo>
                    <a:lnTo>
                      <a:pt x="721" y="20"/>
                    </a:lnTo>
                    <a:lnTo>
                      <a:pt x="722" y="17"/>
                    </a:lnTo>
                    <a:lnTo>
                      <a:pt x="723" y="15"/>
                    </a:lnTo>
                    <a:lnTo>
                      <a:pt x="722" y="12"/>
                    </a:lnTo>
                    <a:lnTo>
                      <a:pt x="721" y="9"/>
                    </a:lnTo>
                    <a:lnTo>
                      <a:pt x="720" y="7"/>
                    </a:lnTo>
                    <a:lnTo>
                      <a:pt x="718" y="4"/>
                    </a:lnTo>
                    <a:lnTo>
                      <a:pt x="716" y="2"/>
                    </a:lnTo>
                    <a:lnTo>
                      <a:pt x="714" y="1"/>
                    </a:lnTo>
                    <a:lnTo>
                      <a:pt x="710" y="0"/>
                    </a:lnTo>
                    <a:lnTo>
                      <a:pt x="707" y="0"/>
                    </a:lnTo>
                    <a:lnTo>
                      <a:pt x="15" y="0"/>
                    </a:lnTo>
                    <a:lnTo>
                      <a:pt x="12" y="0"/>
                    </a:lnTo>
                    <a:lnTo>
                      <a:pt x="9" y="1"/>
                    </a:lnTo>
                    <a:lnTo>
                      <a:pt x="7" y="2"/>
                    </a:lnTo>
                    <a:lnTo>
                      <a:pt x="5" y="4"/>
                    </a:lnTo>
                    <a:lnTo>
                      <a:pt x="3" y="7"/>
                    </a:lnTo>
                    <a:lnTo>
                      <a:pt x="2" y="9"/>
                    </a:lnTo>
                    <a:lnTo>
                      <a:pt x="0" y="12"/>
                    </a:lnTo>
                    <a:lnTo>
                      <a:pt x="0" y="15"/>
                    </a:lnTo>
                    <a:lnTo>
                      <a:pt x="0" y="17"/>
                    </a:lnTo>
                    <a:lnTo>
                      <a:pt x="2" y="20"/>
                    </a:lnTo>
                    <a:lnTo>
                      <a:pt x="3" y="23"/>
                    </a:lnTo>
                    <a:lnTo>
                      <a:pt x="5" y="26"/>
                    </a:lnTo>
                    <a:lnTo>
                      <a:pt x="7" y="27"/>
                    </a:lnTo>
                    <a:lnTo>
                      <a:pt x="9" y="29"/>
                    </a:lnTo>
                    <a:lnTo>
                      <a:pt x="12" y="29"/>
                    </a:lnTo>
                    <a:lnTo>
                      <a:pt x="15" y="30"/>
                    </a:lnTo>
                    <a:lnTo>
                      <a:pt x="15" y="3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609"/>
              <p:cNvSpPr>
                <a:spLocks/>
              </p:cNvSpPr>
              <p:nvPr/>
            </p:nvSpPr>
            <p:spPr bwMode="auto">
              <a:xfrm>
                <a:off x="2025650" y="2676525"/>
                <a:ext cx="285750" cy="104775"/>
              </a:xfrm>
              <a:custGeom>
                <a:avLst/>
                <a:gdLst>
                  <a:gd name="T0" fmla="*/ 888 w 903"/>
                  <a:gd name="T1" fmla="*/ 0 h 332"/>
                  <a:gd name="T2" fmla="*/ 617 w 903"/>
                  <a:gd name="T3" fmla="*/ 0 h 332"/>
                  <a:gd name="T4" fmla="*/ 614 w 903"/>
                  <a:gd name="T5" fmla="*/ 1 h 332"/>
                  <a:gd name="T6" fmla="*/ 612 w 903"/>
                  <a:gd name="T7" fmla="*/ 1 h 332"/>
                  <a:gd name="T8" fmla="*/ 608 w 903"/>
                  <a:gd name="T9" fmla="*/ 4 h 332"/>
                  <a:gd name="T10" fmla="*/ 606 w 903"/>
                  <a:gd name="T11" fmla="*/ 5 h 332"/>
                  <a:gd name="T12" fmla="*/ 604 w 903"/>
                  <a:gd name="T13" fmla="*/ 8 h 332"/>
                  <a:gd name="T14" fmla="*/ 603 w 903"/>
                  <a:gd name="T15" fmla="*/ 10 h 332"/>
                  <a:gd name="T16" fmla="*/ 602 w 903"/>
                  <a:gd name="T17" fmla="*/ 13 h 332"/>
                  <a:gd name="T18" fmla="*/ 602 w 903"/>
                  <a:gd name="T19" fmla="*/ 15 h 332"/>
                  <a:gd name="T20" fmla="*/ 602 w 903"/>
                  <a:gd name="T21" fmla="*/ 60 h 332"/>
                  <a:gd name="T22" fmla="*/ 301 w 903"/>
                  <a:gd name="T23" fmla="*/ 60 h 332"/>
                  <a:gd name="T24" fmla="*/ 301 w 903"/>
                  <a:gd name="T25" fmla="*/ 15 h 332"/>
                  <a:gd name="T26" fmla="*/ 301 w 903"/>
                  <a:gd name="T27" fmla="*/ 13 h 332"/>
                  <a:gd name="T28" fmla="*/ 300 w 903"/>
                  <a:gd name="T29" fmla="*/ 10 h 332"/>
                  <a:gd name="T30" fmla="*/ 298 w 903"/>
                  <a:gd name="T31" fmla="*/ 8 h 332"/>
                  <a:gd name="T32" fmla="*/ 296 w 903"/>
                  <a:gd name="T33" fmla="*/ 5 h 332"/>
                  <a:gd name="T34" fmla="*/ 294 w 903"/>
                  <a:gd name="T35" fmla="*/ 4 h 332"/>
                  <a:gd name="T36" fmla="*/ 292 w 903"/>
                  <a:gd name="T37" fmla="*/ 1 h 332"/>
                  <a:gd name="T38" fmla="*/ 289 w 903"/>
                  <a:gd name="T39" fmla="*/ 1 h 332"/>
                  <a:gd name="T40" fmla="*/ 286 w 903"/>
                  <a:gd name="T41" fmla="*/ 0 h 332"/>
                  <a:gd name="T42" fmla="*/ 15 w 903"/>
                  <a:gd name="T43" fmla="*/ 0 h 332"/>
                  <a:gd name="T44" fmla="*/ 12 w 903"/>
                  <a:gd name="T45" fmla="*/ 1 h 332"/>
                  <a:gd name="T46" fmla="*/ 9 w 903"/>
                  <a:gd name="T47" fmla="*/ 1 h 332"/>
                  <a:gd name="T48" fmla="*/ 7 w 903"/>
                  <a:gd name="T49" fmla="*/ 4 h 332"/>
                  <a:gd name="T50" fmla="*/ 5 w 903"/>
                  <a:gd name="T51" fmla="*/ 5 h 332"/>
                  <a:gd name="T52" fmla="*/ 2 w 903"/>
                  <a:gd name="T53" fmla="*/ 8 h 332"/>
                  <a:gd name="T54" fmla="*/ 1 w 903"/>
                  <a:gd name="T55" fmla="*/ 10 h 332"/>
                  <a:gd name="T56" fmla="*/ 0 w 903"/>
                  <a:gd name="T57" fmla="*/ 13 h 332"/>
                  <a:gd name="T58" fmla="*/ 0 w 903"/>
                  <a:gd name="T59" fmla="*/ 15 h 332"/>
                  <a:gd name="T60" fmla="*/ 0 w 903"/>
                  <a:gd name="T61" fmla="*/ 317 h 332"/>
                  <a:gd name="T62" fmla="*/ 0 w 903"/>
                  <a:gd name="T63" fmla="*/ 320 h 332"/>
                  <a:gd name="T64" fmla="*/ 1 w 903"/>
                  <a:gd name="T65" fmla="*/ 322 h 332"/>
                  <a:gd name="T66" fmla="*/ 2 w 903"/>
                  <a:gd name="T67" fmla="*/ 325 h 332"/>
                  <a:gd name="T68" fmla="*/ 5 w 903"/>
                  <a:gd name="T69" fmla="*/ 328 h 332"/>
                  <a:gd name="T70" fmla="*/ 7 w 903"/>
                  <a:gd name="T71" fmla="*/ 330 h 332"/>
                  <a:gd name="T72" fmla="*/ 9 w 903"/>
                  <a:gd name="T73" fmla="*/ 331 h 332"/>
                  <a:gd name="T74" fmla="*/ 12 w 903"/>
                  <a:gd name="T75" fmla="*/ 332 h 332"/>
                  <a:gd name="T76" fmla="*/ 15 w 903"/>
                  <a:gd name="T77" fmla="*/ 332 h 332"/>
                  <a:gd name="T78" fmla="*/ 888 w 903"/>
                  <a:gd name="T79" fmla="*/ 332 h 332"/>
                  <a:gd name="T80" fmla="*/ 892 w 903"/>
                  <a:gd name="T81" fmla="*/ 332 h 332"/>
                  <a:gd name="T82" fmla="*/ 894 w 903"/>
                  <a:gd name="T83" fmla="*/ 331 h 332"/>
                  <a:gd name="T84" fmla="*/ 897 w 903"/>
                  <a:gd name="T85" fmla="*/ 330 h 332"/>
                  <a:gd name="T86" fmla="*/ 899 w 903"/>
                  <a:gd name="T87" fmla="*/ 328 h 332"/>
                  <a:gd name="T88" fmla="*/ 900 w 903"/>
                  <a:gd name="T89" fmla="*/ 325 h 332"/>
                  <a:gd name="T90" fmla="*/ 902 w 903"/>
                  <a:gd name="T91" fmla="*/ 322 h 332"/>
                  <a:gd name="T92" fmla="*/ 902 w 903"/>
                  <a:gd name="T93" fmla="*/ 320 h 332"/>
                  <a:gd name="T94" fmla="*/ 903 w 903"/>
                  <a:gd name="T95" fmla="*/ 317 h 332"/>
                  <a:gd name="T96" fmla="*/ 903 w 903"/>
                  <a:gd name="T97" fmla="*/ 15 h 332"/>
                  <a:gd name="T98" fmla="*/ 902 w 903"/>
                  <a:gd name="T99" fmla="*/ 13 h 332"/>
                  <a:gd name="T100" fmla="*/ 902 w 903"/>
                  <a:gd name="T101" fmla="*/ 10 h 332"/>
                  <a:gd name="T102" fmla="*/ 900 w 903"/>
                  <a:gd name="T103" fmla="*/ 8 h 332"/>
                  <a:gd name="T104" fmla="*/ 899 w 903"/>
                  <a:gd name="T105" fmla="*/ 5 h 332"/>
                  <a:gd name="T106" fmla="*/ 897 w 903"/>
                  <a:gd name="T107" fmla="*/ 4 h 332"/>
                  <a:gd name="T108" fmla="*/ 894 w 903"/>
                  <a:gd name="T109" fmla="*/ 1 h 332"/>
                  <a:gd name="T110" fmla="*/ 892 w 903"/>
                  <a:gd name="T111" fmla="*/ 1 h 332"/>
                  <a:gd name="T112" fmla="*/ 888 w 903"/>
                  <a:gd name="T113" fmla="*/ 0 h 332"/>
                  <a:gd name="T114" fmla="*/ 888 w 903"/>
                  <a:gd name="T115"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3" h="332">
                    <a:moveTo>
                      <a:pt x="888" y="0"/>
                    </a:moveTo>
                    <a:lnTo>
                      <a:pt x="617" y="0"/>
                    </a:lnTo>
                    <a:lnTo>
                      <a:pt x="614" y="1"/>
                    </a:lnTo>
                    <a:lnTo>
                      <a:pt x="612" y="1"/>
                    </a:lnTo>
                    <a:lnTo>
                      <a:pt x="608" y="4"/>
                    </a:lnTo>
                    <a:lnTo>
                      <a:pt x="606" y="5"/>
                    </a:lnTo>
                    <a:lnTo>
                      <a:pt x="604" y="8"/>
                    </a:lnTo>
                    <a:lnTo>
                      <a:pt x="603" y="10"/>
                    </a:lnTo>
                    <a:lnTo>
                      <a:pt x="602" y="13"/>
                    </a:lnTo>
                    <a:lnTo>
                      <a:pt x="602" y="15"/>
                    </a:lnTo>
                    <a:lnTo>
                      <a:pt x="602" y="60"/>
                    </a:lnTo>
                    <a:lnTo>
                      <a:pt x="301" y="60"/>
                    </a:lnTo>
                    <a:lnTo>
                      <a:pt x="301" y="15"/>
                    </a:lnTo>
                    <a:lnTo>
                      <a:pt x="301" y="13"/>
                    </a:lnTo>
                    <a:lnTo>
                      <a:pt x="300" y="10"/>
                    </a:lnTo>
                    <a:lnTo>
                      <a:pt x="298" y="8"/>
                    </a:lnTo>
                    <a:lnTo>
                      <a:pt x="296" y="5"/>
                    </a:lnTo>
                    <a:lnTo>
                      <a:pt x="294" y="4"/>
                    </a:lnTo>
                    <a:lnTo>
                      <a:pt x="292" y="1"/>
                    </a:lnTo>
                    <a:lnTo>
                      <a:pt x="289" y="1"/>
                    </a:lnTo>
                    <a:lnTo>
                      <a:pt x="286" y="0"/>
                    </a:lnTo>
                    <a:lnTo>
                      <a:pt x="15" y="0"/>
                    </a:lnTo>
                    <a:lnTo>
                      <a:pt x="12" y="1"/>
                    </a:lnTo>
                    <a:lnTo>
                      <a:pt x="9" y="1"/>
                    </a:lnTo>
                    <a:lnTo>
                      <a:pt x="7" y="4"/>
                    </a:lnTo>
                    <a:lnTo>
                      <a:pt x="5" y="5"/>
                    </a:lnTo>
                    <a:lnTo>
                      <a:pt x="2" y="8"/>
                    </a:lnTo>
                    <a:lnTo>
                      <a:pt x="1" y="10"/>
                    </a:lnTo>
                    <a:lnTo>
                      <a:pt x="0" y="13"/>
                    </a:lnTo>
                    <a:lnTo>
                      <a:pt x="0" y="15"/>
                    </a:lnTo>
                    <a:lnTo>
                      <a:pt x="0" y="317"/>
                    </a:lnTo>
                    <a:lnTo>
                      <a:pt x="0" y="320"/>
                    </a:lnTo>
                    <a:lnTo>
                      <a:pt x="1" y="322"/>
                    </a:lnTo>
                    <a:lnTo>
                      <a:pt x="2" y="325"/>
                    </a:lnTo>
                    <a:lnTo>
                      <a:pt x="5" y="328"/>
                    </a:lnTo>
                    <a:lnTo>
                      <a:pt x="7" y="330"/>
                    </a:lnTo>
                    <a:lnTo>
                      <a:pt x="9" y="331"/>
                    </a:lnTo>
                    <a:lnTo>
                      <a:pt x="12" y="332"/>
                    </a:lnTo>
                    <a:lnTo>
                      <a:pt x="15" y="332"/>
                    </a:lnTo>
                    <a:lnTo>
                      <a:pt x="888" y="332"/>
                    </a:lnTo>
                    <a:lnTo>
                      <a:pt x="892" y="332"/>
                    </a:lnTo>
                    <a:lnTo>
                      <a:pt x="894" y="331"/>
                    </a:lnTo>
                    <a:lnTo>
                      <a:pt x="897" y="330"/>
                    </a:lnTo>
                    <a:lnTo>
                      <a:pt x="899" y="328"/>
                    </a:lnTo>
                    <a:lnTo>
                      <a:pt x="900" y="325"/>
                    </a:lnTo>
                    <a:lnTo>
                      <a:pt x="902" y="322"/>
                    </a:lnTo>
                    <a:lnTo>
                      <a:pt x="902" y="320"/>
                    </a:lnTo>
                    <a:lnTo>
                      <a:pt x="903" y="317"/>
                    </a:lnTo>
                    <a:lnTo>
                      <a:pt x="903" y="15"/>
                    </a:lnTo>
                    <a:lnTo>
                      <a:pt x="902" y="13"/>
                    </a:lnTo>
                    <a:lnTo>
                      <a:pt x="902" y="10"/>
                    </a:lnTo>
                    <a:lnTo>
                      <a:pt x="900" y="8"/>
                    </a:lnTo>
                    <a:lnTo>
                      <a:pt x="899" y="5"/>
                    </a:lnTo>
                    <a:lnTo>
                      <a:pt x="897" y="4"/>
                    </a:lnTo>
                    <a:lnTo>
                      <a:pt x="894" y="1"/>
                    </a:lnTo>
                    <a:lnTo>
                      <a:pt x="892" y="1"/>
                    </a:lnTo>
                    <a:lnTo>
                      <a:pt x="888" y="0"/>
                    </a:lnTo>
                    <a:lnTo>
                      <a:pt x="888"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8" name="Group 17"/>
          <p:cNvGrpSpPr/>
          <p:nvPr/>
        </p:nvGrpSpPr>
        <p:grpSpPr>
          <a:xfrm>
            <a:off x="1179828" y="3642803"/>
            <a:ext cx="2090652" cy="628465"/>
            <a:chOff x="1179828" y="3585653"/>
            <a:chExt cx="2090652" cy="628465"/>
          </a:xfrm>
        </p:grpSpPr>
        <p:sp>
          <p:nvSpPr>
            <p:cNvPr id="56" name="TextBox 55"/>
            <p:cNvSpPr txBox="1"/>
            <p:nvPr/>
          </p:nvSpPr>
          <p:spPr>
            <a:xfrm>
              <a:off x="1980657" y="3650586"/>
              <a:ext cx="1289823" cy="498598"/>
            </a:xfrm>
            <a:prstGeom prst="rect">
              <a:avLst/>
            </a:prstGeom>
            <a:noFill/>
          </p:spPr>
          <p:txBody>
            <a:bodyPr wrap="square" lIns="0" tIns="0" rIns="0" bIns="0" rtlCol="0">
              <a:spAutoFit/>
            </a:bodyPr>
            <a:lstStyle/>
            <a:p>
              <a:pPr>
                <a:lnSpc>
                  <a:spcPct val="90000"/>
                </a:lnSpc>
              </a:pPr>
              <a:r>
                <a:rPr lang="en-US" b="1" dirty="0">
                  <a:solidFill>
                    <a:schemeClr val="accent4"/>
                  </a:solidFill>
                </a:rPr>
                <a:t>Software </a:t>
              </a:r>
              <a:endParaRPr lang="en-US" b="1" dirty="0" smtClean="0">
                <a:solidFill>
                  <a:schemeClr val="accent4"/>
                </a:solidFill>
              </a:endParaRPr>
            </a:p>
            <a:p>
              <a:pPr>
                <a:lnSpc>
                  <a:spcPct val="90000"/>
                </a:lnSpc>
              </a:pPr>
              <a:r>
                <a:rPr lang="en-US" b="1" dirty="0" smtClean="0">
                  <a:solidFill>
                    <a:schemeClr val="accent4"/>
                  </a:solidFill>
                </a:rPr>
                <a:t>Metering</a:t>
              </a:r>
              <a:endParaRPr lang="en-US" b="1" dirty="0">
                <a:solidFill>
                  <a:schemeClr val="accent4"/>
                </a:solidFill>
              </a:endParaRPr>
            </a:p>
          </p:txBody>
        </p:sp>
        <p:sp>
          <p:nvSpPr>
            <p:cNvPr id="69" name="Oval 68"/>
            <p:cNvSpPr/>
            <p:nvPr/>
          </p:nvSpPr>
          <p:spPr bwMode="gray">
            <a:xfrm>
              <a:off x="1179828" y="3585653"/>
              <a:ext cx="628465" cy="628465"/>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1600" b="1" dirty="0">
                <a:solidFill>
                  <a:schemeClr val="accent1"/>
                </a:solidFill>
              </a:endParaRPr>
            </a:p>
          </p:txBody>
        </p:sp>
        <p:sp>
          <p:nvSpPr>
            <p:cNvPr id="71" name="Freeform 4361"/>
            <p:cNvSpPr>
              <a:spLocks noEditPoints="1"/>
            </p:cNvSpPr>
            <p:nvPr/>
          </p:nvSpPr>
          <p:spPr bwMode="auto">
            <a:xfrm>
              <a:off x="1351185" y="3799873"/>
              <a:ext cx="285750" cy="200025"/>
            </a:xfrm>
            <a:custGeom>
              <a:avLst/>
              <a:gdLst>
                <a:gd name="T0" fmla="*/ 719 w 898"/>
                <a:gd name="T1" fmla="*/ 476 h 628"/>
                <a:gd name="T2" fmla="*/ 721 w 898"/>
                <a:gd name="T3" fmla="*/ 457 h 628"/>
                <a:gd name="T4" fmla="*/ 810 w 898"/>
                <a:gd name="T5" fmla="*/ 454 h 628"/>
                <a:gd name="T6" fmla="*/ 822 w 898"/>
                <a:gd name="T7" fmla="*/ 468 h 628"/>
                <a:gd name="T8" fmla="*/ 810 w 898"/>
                <a:gd name="T9" fmla="*/ 483 h 628"/>
                <a:gd name="T10" fmla="*/ 695 w 898"/>
                <a:gd name="T11" fmla="*/ 344 h 628"/>
                <a:gd name="T12" fmla="*/ 705 w 898"/>
                <a:gd name="T13" fmla="*/ 328 h 628"/>
                <a:gd name="T14" fmla="*/ 794 w 898"/>
                <a:gd name="T15" fmla="*/ 306 h 628"/>
                <a:gd name="T16" fmla="*/ 788 w 898"/>
                <a:gd name="T17" fmla="*/ 324 h 628"/>
                <a:gd name="T18" fmla="*/ 517 w 898"/>
                <a:gd name="T19" fmla="*/ 417 h 628"/>
                <a:gd name="T20" fmla="*/ 518 w 898"/>
                <a:gd name="T21" fmla="*/ 478 h 628"/>
                <a:gd name="T22" fmla="*/ 485 w 898"/>
                <a:gd name="T23" fmla="*/ 515 h 628"/>
                <a:gd name="T24" fmla="*/ 434 w 898"/>
                <a:gd name="T25" fmla="*/ 522 h 628"/>
                <a:gd name="T26" fmla="*/ 391 w 898"/>
                <a:gd name="T27" fmla="*/ 497 h 628"/>
                <a:gd name="T28" fmla="*/ 374 w 898"/>
                <a:gd name="T29" fmla="*/ 449 h 628"/>
                <a:gd name="T30" fmla="*/ 391 w 898"/>
                <a:gd name="T31" fmla="*/ 401 h 628"/>
                <a:gd name="T32" fmla="*/ 434 w 898"/>
                <a:gd name="T33" fmla="*/ 376 h 628"/>
                <a:gd name="T34" fmla="*/ 662 w 898"/>
                <a:gd name="T35" fmla="*/ 214 h 628"/>
                <a:gd name="T36" fmla="*/ 681 w 898"/>
                <a:gd name="T37" fmla="*/ 212 h 628"/>
                <a:gd name="T38" fmla="*/ 687 w 898"/>
                <a:gd name="T39" fmla="*/ 230 h 628"/>
                <a:gd name="T40" fmla="*/ 333 w 898"/>
                <a:gd name="T41" fmla="*/ 200 h 628"/>
                <a:gd name="T42" fmla="*/ 298 w 898"/>
                <a:gd name="T43" fmla="*/ 113 h 628"/>
                <a:gd name="T44" fmla="*/ 320 w 898"/>
                <a:gd name="T45" fmla="*/ 106 h 628"/>
                <a:gd name="T46" fmla="*/ 355 w 898"/>
                <a:gd name="T47" fmla="*/ 191 h 628"/>
                <a:gd name="T48" fmla="*/ 257 w 898"/>
                <a:gd name="T49" fmla="*/ 262 h 628"/>
                <a:gd name="T50" fmla="*/ 238 w 898"/>
                <a:gd name="T51" fmla="*/ 260 h 628"/>
                <a:gd name="T52" fmla="*/ 182 w 898"/>
                <a:gd name="T53" fmla="*/ 191 h 628"/>
                <a:gd name="T54" fmla="*/ 199 w 898"/>
                <a:gd name="T55" fmla="*/ 181 h 628"/>
                <a:gd name="T56" fmla="*/ 263 w 898"/>
                <a:gd name="T57" fmla="*/ 247 h 628"/>
                <a:gd name="T58" fmla="*/ 199 w 898"/>
                <a:gd name="T59" fmla="*/ 351 h 628"/>
                <a:gd name="T60" fmla="*/ 110 w 898"/>
                <a:gd name="T61" fmla="*/ 324 h 628"/>
                <a:gd name="T62" fmla="*/ 104 w 898"/>
                <a:gd name="T63" fmla="*/ 306 h 628"/>
                <a:gd name="T64" fmla="*/ 194 w 898"/>
                <a:gd name="T65" fmla="*/ 328 h 628"/>
                <a:gd name="T66" fmla="*/ 202 w 898"/>
                <a:gd name="T67" fmla="*/ 344 h 628"/>
                <a:gd name="T68" fmla="*/ 80 w 898"/>
                <a:gd name="T69" fmla="*/ 478 h 628"/>
                <a:gd name="T70" fmla="*/ 78 w 898"/>
                <a:gd name="T71" fmla="*/ 459 h 628"/>
                <a:gd name="T72" fmla="*/ 169 w 898"/>
                <a:gd name="T73" fmla="*/ 454 h 628"/>
                <a:gd name="T74" fmla="*/ 181 w 898"/>
                <a:gd name="T75" fmla="*/ 468 h 628"/>
                <a:gd name="T76" fmla="*/ 169 w 898"/>
                <a:gd name="T77" fmla="*/ 483 h 628"/>
                <a:gd name="T78" fmla="*/ 441 w 898"/>
                <a:gd name="T79" fmla="*/ 78 h 628"/>
                <a:gd name="T80" fmla="*/ 460 w 898"/>
                <a:gd name="T81" fmla="*/ 81 h 628"/>
                <a:gd name="T82" fmla="*/ 463 w 898"/>
                <a:gd name="T83" fmla="*/ 173 h 628"/>
                <a:gd name="T84" fmla="*/ 446 w 898"/>
                <a:gd name="T85" fmla="*/ 181 h 628"/>
                <a:gd name="T86" fmla="*/ 434 w 898"/>
                <a:gd name="T87" fmla="*/ 166 h 628"/>
                <a:gd name="T88" fmla="*/ 580 w 898"/>
                <a:gd name="T89" fmla="*/ 104 h 628"/>
                <a:gd name="T90" fmla="*/ 600 w 898"/>
                <a:gd name="T91" fmla="*/ 116 h 628"/>
                <a:gd name="T92" fmla="*/ 562 w 898"/>
                <a:gd name="T93" fmla="*/ 202 h 628"/>
                <a:gd name="T94" fmla="*/ 543 w 898"/>
                <a:gd name="T95" fmla="*/ 194 h 628"/>
                <a:gd name="T96" fmla="*/ 403 w 898"/>
                <a:gd name="T97" fmla="*/ 2 h 628"/>
                <a:gd name="T98" fmla="*/ 255 w 898"/>
                <a:gd name="T99" fmla="*/ 44 h 628"/>
                <a:gd name="T100" fmla="*/ 131 w 898"/>
                <a:gd name="T101" fmla="*/ 132 h 628"/>
                <a:gd name="T102" fmla="*/ 45 w 898"/>
                <a:gd name="T103" fmla="*/ 255 h 628"/>
                <a:gd name="T104" fmla="*/ 3 w 898"/>
                <a:gd name="T105" fmla="*/ 403 h 628"/>
                <a:gd name="T106" fmla="*/ 4 w 898"/>
                <a:gd name="T107" fmla="*/ 624 h 628"/>
                <a:gd name="T108" fmla="*/ 888 w 898"/>
                <a:gd name="T109" fmla="*/ 627 h 628"/>
                <a:gd name="T110" fmla="*/ 898 w 898"/>
                <a:gd name="T111" fmla="*/ 449 h 628"/>
                <a:gd name="T112" fmla="*/ 870 w 898"/>
                <a:gd name="T113" fmla="*/ 294 h 628"/>
                <a:gd name="T114" fmla="*/ 795 w 898"/>
                <a:gd name="T115" fmla="*/ 164 h 628"/>
                <a:gd name="T116" fmla="*/ 681 w 898"/>
                <a:gd name="T117" fmla="*/ 66 h 628"/>
                <a:gd name="T118" fmla="*/ 539 w 898"/>
                <a:gd name="T119" fmla="*/ 9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8" h="628">
                  <a:moveTo>
                    <a:pt x="807" y="483"/>
                  </a:moveTo>
                  <a:lnTo>
                    <a:pt x="732" y="483"/>
                  </a:lnTo>
                  <a:lnTo>
                    <a:pt x="729" y="483"/>
                  </a:lnTo>
                  <a:lnTo>
                    <a:pt x="726" y="482"/>
                  </a:lnTo>
                  <a:lnTo>
                    <a:pt x="723" y="481"/>
                  </a:lnTo>
                  <a:lnTo>
                    <a:pt x="721" y="478"/>
                  </a:lnTo>
                  <a:lnTo>
                    <a:pt x="719" y="476"/>
                  </a:lnTo>
                  <a:lnTo>
                    <a:pt x="718" y="474"/>
                  </a:lnTo>
                  <a:lnTo>
                    <a:pt x="717" y="471"/>
                  </a:lnTo>
                  <a:lnTo>
                    <a:pt x="717" y="468"/>
                  </a:lnTo>
                  <a:lnTo>
                    <a:pt x="717" y="465"/>
                  </a:lnTo>
                  <a:lnTo>
                    <a:pt x="718" y="462"/>
                  </a:lnTo>
                  <a:lnTo>
                    <a:pt x="719" y="459"/>
                  </a:lnTo>
                  <a:lnTo>
                    <a:pt x="721" y="457"/>
                  </a:lnTo>
                  <a:lnTo>
                    <a:pt x="723" y="455"/>
                  </a:lnTo>
                  <a:lnTo>
                    <a:pt x="726" y="454"/>
                  </a:lnTo>
                  <a:lnTo>
                    <a:pt x="729" y="454"/>
                  </a:lnTo>
                  <a:lnTo>
                    <a:pt x="732" y="453"/>
                  </a:lnTo>
                  <a:lnTo>
                    <a:pt x="732" y="453"/>
                  </a:lnTo>
                  <a:lnTo>
                    <a:pt x="808" y="453"/>
                  </a:lnTo>
                  <a:lnTo>
                    <a:pt x="810" y="454"/>
                  </a:lnTo>
                  <a:lnTo>
                    <a:pt x="813" y="454"/>
                  </a:lnTo>
                  <a:lnTo>
                    <a:pt x="815" y="456"/>
                  </a:lnTo>
                  <a:lnTo>
                    <a:pt x="817" y="458"/>
                  </a:lnTo>
                  <a:lnTo>
                    <a:pt x="819" y="460"/>
                  </a:lnTo>
                  <a:lnTo>
                    <a:pt x="821" y="462"/>
                  </a:lnTo>
                  <a:lnTo>
                    <a:pt x="822" y="466"/>
                  </a:lnTo>
                  <a:lnTo>
                    <a:pt x="822" y="468"/>
                  </a:lnTo>
                  <a:lnTo>
                    <a:pt x="822" y="471"/>
                  </a:lnTo>
                  <a:lnTo>
                    <a:pt x="821" y="474"/>
                  </a:lnTo>
                  <a:lnTo>
                    <a:pt x="819" y="476"/>
                  </a:lnTo>
                  <a:lnTo>
                    <a:pt x="817" y="478"/>
                  </a:lnTo>
                  <a:lnTo>
                    <a:pt x="815" y="481"/>
                  </a:lnTo>
                  <a:lnTo>
                    <a:pt x="813" y="482"/>
                  </a:lnTo>
                  <a:lnTo>
                    <a:pt x="810" y="483"/>
                  </a:lnTo>
                  <a:lnTo>
                    <a:pt x="807" y="483"/>
                  </a:lnTo>
                  <a:close/>
                  <a:moveTo>
                    <a:pt x="710" y="355"/>
                  </a:moveTo>
                  <a:lnTo>
                    <a:pt x="706" y="355"/>
                  </a:lnTo>
                  <a:lnTo>
                    <a:pt x="702" y="353"/>
                  </a:lnTo>
                  <a:lnTo>
                    <a:pt x="699" y="351"/>
                  </a:lnTo>
                  <a:lnTo>
                    <a:pt x="696" y="347"/>
                  </a:lnTo>
                  <a:lnTo>
                    <a:pt x="695" y="344"/>
                  </a:lnTo>
                  <a:lnTo>
                    <a:pt x="695" y="342"/>
                  </a:lnTo>
                  <a:lnTo>
                    <a:pt x="695" y="338"/>
                  </a:lnTo>
                  <a:lnTo>
                    <a:pt x="696" y="335"/>
                  </a:lnTo>
                  <a:lnTo>
                    <a:pt x="698" y="333"/>
                  </a:lnTo>
                  <a:lnTo>
                    <a:pt x="700" y="331"/>
                  </a:lnTo>
                  <a:lnTo>
                    <a:pt x="702" y="329"/>
                  </a:lnTo>
                  <a:lnTo>
                    <a:pt x="705" y="328"/>
                  </a:lnTo>
                  <a:lnTo>
                    <a:pt x="775" y="298"/>
                  </a:lnTo>
                  <a:lnTo>
                    <a:pt x="777" y="297"/>
                  </a:lnTo>
                  <a:lnTo>
                    <a:pt x="780" y="297"/>
                  </a:lnTo>
                  <a:lnTo>
                    <a:pt x="783" y="298"/>
                  </a:lnTo>
                  <a:lnTo>
                    <a:pt x="785" y="298"/>
                  </a:lnTo>
                  <a:lnTo>
                    <a:pt x="791" y="302"/>
                  </a:lnTo>
                  <a:lnTo>
                    <a:pt x="794" y="306"/>
                  </a:lnTo>
                  <a:lnTo>
                    <a:pt x="795" y="309"/>
                  </a:lnTo>
                  <a:lnTo>
                    <a:pt x="795" y="313"/>
                  </a:lnTo>
                  <a:lnTo>
                    <a:pt x="795" y="315"/>
                  </a:lnTo>
                  <a:lnTo>
                    <a:pt x="794" y="318"/>
                  </a:lnTo>
                  <a:lnTo>
                    <a:pt x="793" y="320"/>
                  </a:lnTo>
                  <a:lnTo>
                    <a:pt x="791" y="322"/>
                  </a:lnTo>
                  <a:lnTo>
                    <a:pt x="788" y="324"/>
                  </a:lnTo>
                  <a:lnTo>
                    <a:pt x="785" y="325"/>
                  </a:lnTo>
                  <a:lnTo>
                    <a:pt x="716" y="354"/>
                  </a:lnTo>
                  <a:lnTo>
                    <a:pt x="714" y="355"/>
                  </a:lnTo>
                  <a:lnTo>
                    <a:pt x="710" y="355"/>
                  </a:lnTo>
                  <a:close/>
                  <a:moveTo>
                    <a:pt x="684" y="235"/>
                  </a:moveTo>
                  <a:lnTo>
                    <a:pt x="511" y="408"/>
                  </a:lnTo>
                  <a:lnTo>
                    <a:pt x="517" y="417"/>
                  </a:lnTo>
                  <a:lnTo>
                    <a:pt x="520" y="427"/>
                  </a:lnTo>
                  <a:lnTo>
                    <a:pt x="523" y="438"/>
                  </a:lnTo>
                  <a:lnTo>
                    <a:pt x="524" y="449"/>
                  </a:lnTo>
                  <a:lnTo>
                    <a:pt x="523" y="456"/>
                  </a:lnTo>
                  <a:lnTo>
                    <a:pt x="522" y="464"/>
                  </a:lnTo>
                  <a:lnTo>
                    <a:pt x="520" y="471"/>
                  </a:lnTo>
                  <a:lnTo>
                    <a:pt x="518" y="478"/>
                  </a:lnTo>
                  <a:lnTo>
                    <a:pt x="515" y="485"/>
                  </a:lnTo>
                  <a:lnTo>
                    <a:pt x="511" y="490"/>
                  </a:lnTo>
                  <a:lnTo>
                    <a:pt x="507" y="497"/>
                  </a:lnTo>
                  <a:lnTo>
                    <a:pt x="502" y="502"/>
                  </a:lnTo>
                  <a:lnTo>
                    <a:pt x="496" y="506"/>
                  </a:lnTo>
                  <a:lnTo>
                    <a:pt x="491" y="511"/>
                  </a:lnTo>
                  <a:lnTo>
                    <a:pt x="485" y="515"/>
                  </a:lnTo>
                  <a:lnTo>
                    <a:pt x="478" y="518"/>
                  </a:lnTo>
                  <a:lnTo>
                    <a:pt x="471" y="520"/>
                  </a:lnTo>
                  <a:lnTo>
                    <a:pt x="464" y="522"/>
                  </a:lnTo>
                  <a:lnTo>
                    <a:pt x="457" y="523"/>
                  </a:lnTo>
                  <a:lnTo>
                    <a:pt x="449" y="523"/>
                  </a:lnTo>
                  <a:lnTo>
                    <a:pt x="442" y="523"/>
                  </a:lnTo>
                  <a:lnTo>
                    <a:pt x="434" y="522"/>
                  </a:lnTo>
                  <a:lnTo>
                    <a:pt x="427" y="520"/>
                  </a:lnTo>
                  <a:lnTo>
                    <a:pt x="419" y="518"/>
                  </a:lnTo>
                  <a:lnTo>
                    <a:pt x="413" y="515"/>
                  </a:lnTo>
                  <a:lnTo>
                    <a:pt x="408" y="511"/>
                  </a:lnTo>
                  <a:lnTo>
                    <a:pt x="401" y="506"/>
                  </a:lnTo>
                  <a:lnTo>
                    <a:pt x="396" y="502"/>
                  </a:lnTo>
                  <a:lnTo>
                    <a:pt x="391" y="497"/>
                  </a:lnTo>
                  <a:lnTo>
                    <a:pt x="387" y="490"/>
                  </a:lnTo>
                  <a:lnTo>
                    <a:pt x="383" y="485"/>
                  </a:lnTo>
                  <a:lnTo>
                    <a:pt x="380" y="478"/>
                  </a:lnTo>
                  <a:lnTo>
                    <a:pt x="378" y="471"/>
                  </a:lnTo>
                  <a:lnTo>
                    <a:pt x="375" y="464"/>
                  </a:lnTo>
                  <a:lnTo>
                    <a:pt x="374" y="456"/>
                  </a:lnTo>
                  <a:lnTo>
                    <a:pt x="374" y="449"/>
                  </a:lnTo>
                  <a:lnTo>
                    <a:pt x="374" y="441"/>
                  </a:lnTo>
                  <a:lnTo>
                    <a:pt x="375" y="434"/>
                  </a:lnTo>
                  <a:lnTo>
                    <a:pt x="378" y="427"/>
                  </a:lnTo>
                  <a:lnTo>
                    <a:pt x="380" y="420"/>
                  </a:lnTo>
                  <a:lnTo>
                    <a:pt x="383" y="413"/>
                  </a:lnTo>
                  <a:lnTo>
                    <a:pt x="387" y="407"/>
                  </a:lnTo>
                  <a:lnTo>
                    <a:pt x="391" y="401"/>
                  </a:lnTo>
                  <a:lnTo>
                    <a:pt x="396" y="396"/>
                  </a:lnTo>
                  <a:lnTo>
                    <a:pt x="401" y="391"/>
                  </a:lnTo>
                  <a:lnTo>
                    <a:pt x="408" y="386"/>
                  </a:lnTo>
                  <a:lnTo>
                    <a:pt x="413" y="383"/>
                  </a:lnTo>
                  <a:lnTo>
                    <a:pt x="419" y="380"/>
                  </a:lnTo>
                  <a:lnTo>
                    <a:pt x="427" y="377"/>
                  </a:lnTo>
                  <a:lnTo>
                    <a:pt x="434" y="376"/>
                  </a:lnTo>
                  <a:lnTo>
                    <a:pt x="442" y="375"/>
                  </a:lnTo>
                  <a:lnTo>
                    <a:pt x="449" y="374"/>
                  </a:lnTo>
                  <a:lnTo>
                    <a:pt x="460" y="375"/>
                  </a:lnTo>
                  <a:lnTo>
                    <a:pt x="471" y="377"/>
                  </a:lnTo>
                  <a:lnTo>
                    <a:pt x="480" y="381"/>
                  </a:lnTo>
                  <a:lnTo>
                    <a:pt x="490" y="388"/>
                  </a:lnTo>
                  <a:lnTo>
                    <a:pt x="662" y="214"/>
                  </a:lnTo>
                  <a:lnTo>
                    <a:pt x="665" y="212"/>
                  </a:lnTo>
                  <a:lnTo>
                    <a:pt x="668" y="211"/>
                  </a:lnTo>
                  <a:lnTo>
                    <a:pt x="671" y="210"/>
                  </a:lnTo>
                  <a:lnTo>
                    <a:pt x="673" y="209"/>
                  </a:lnTo>
                  <a:lnTo>
                    <a:pt x="676" y="210"/>
                  </a:lnTo>
                  <a:lnTo>
                    <a:pt x="679" y="211"/>
                  </a:lnTo>
                  <a:lnTo>
                    <a:pt x="681" y="212"/>
                  </a:lnTo>
                  <a:lnTo>
                    <a:pt x="684" y="214"/>
                  </a:lnTo>
                  <a:lnTo>
                    <a:pt x="686" y="216"/>
                  </a:lnTo>
                  <a:lnTo>
                    <a:pt x="687" y="219"/>
                  </a:lnTo>
                  <a:lnTo>
                    <a:pt x="688" y="222"/>
                  </a:lnTo>
                  <a:lnTo>
                    <a:pt x="688" y="225"/>
                  </a:lnTo>
                  <a:lnTo>
                    <a:pt x="688" y="228"/>
                  </a:lnTo>
                  <a:lnTo>
                    <a:pt x="687" y="230"/>
                  </a:lnTo>
                  <a:lnTo>
                    <a:pt x="686" y="232"/>
                  </a:lnTo>
                  <a:lnTo>
                    <a:pt x="684" y="235"/>
                  </a:lnTo>
                  <a:close/>
                  <a:moveTo>
                    <a:pt x="347" y="201"/>
                  </a:moveTo>
                  <a:lnTo>
                    <a:pt x="343" y="202"/>
                  </a:lnTo>
                  <a:lnTo>
                    <a:pt x="341" y="204"/>
                  </a:lnTo>
                  <a:lnTo>
                    <a:pt x="337" y="202"/>
                  </a:lnTo>
                  <a:lnTo>
                    <a:pt x="333" y="200"/>
                  </a:lnTo>
                  <a:lnTo>
                    <a:pt x="329" y="197"/>
                  </a:lnTo>
                  <a:lnTo>
                    <a:pt x="327" y="193"/>
                  </a:lnTo>
                  <a:lnTo>
                    <a:pt x="298" y="124"/>
                  </a:lnTo>
                  <a:lnTo>
                    <a:pt x="297" y="121"/>
                  </a:lnTo>
                  <a:lnTo>
                    <a:pt x="297" y="118"/>
                  </a:lnTo>
                  <a:lnTo>
                    <a:pt x="297" y="116"/>
                  </a:lnTo>
                  <a:lnTo>
                    <a:pt x="298" y="113"/>
                  </a:lnTo>
                  <a:lnTo>
                    <a:pt x="299" y="110"/>
                  </a:lnTo>
                  <a:lnTo>
                    <a:pt x="302" y="108"/>
                  </a:lnTo>
                  <a:lnTo>
                    <a:pt x="304" y="106"/>
                  </a:lnTo>
                  <a:lnTo>
                    <a:pt x="306" y="105"/>
                  </a:lnTo>
                  <a:lnTo>
                    <a:pt x="312" y="104"/>
                  </a:lnTo>
                  <a:lnTo>
                    <a:pt x="318" y="104"/>
                  </a:lnTo>
                  <a:lnTo>
                    <a:pt x="320" y="106"/>
                  </a:lnTo>
                  <a:lnTo>
                    <a:pt x="322" y="107"/>
                  </a:lnTo>
                  <a:lnTo>
                    <a:pt x="324" y="109"/>
                  </a:lnTo>
                  <a:lnTo>
                    <a:pt x="325" y="113"/>
                  </a:lnTo>
                  <a:lnTo>
                    <a:pt x="354" y="182"/>
                  </a:lnTo>
                  <a:lnTo>
                    <a:pt x="355" y="185"/>
                  </a:lnTo>
                  <a:lnTo>
                    <a:pt x="356" y="189"/>
                  </a:lnTo>
                  <a:lnTo>
                    <a:pt x="355" y="191"/>
                  </a:lnTo>
                  <a:lnTo>
                    <a:pt x="354" y="194"/>
                  </a:lnTo>
                  <a:lnTo>
                    <a:pt x="353" y="196"/>
                  </a:lnTo>
                  <a:lnTo>
                    <a:pt x="351" y="198"/>
                  </a:lnTo>
                  <a:lnTo>
                    <a:pt x="349" y="200"/>
                  </a:lnTo>
                  <a:lnTo>
                    <a:pt x="347" y="201"/>
                  </a:lnTo>
                  <a:close/>
                  <a:moveTo>
                    <a:pt x="260" y="260"/>
                  </a:moveTo>
                  <a:lnTo>
                    <a:pt x="257" y="262"/>
                  </a:lnTo>
                  <a:lnTo>
                    <a:pt x="255" y="263"/>
                  </a:lnTo>
                  <a:lnTo>
                    <a:pt x="251" y="265"/>
                  </a:lnTo>
                  <a:lnTo>
                    <a:pt x="249" y="265"/>
                  </a:lnTo>
                  <a:lnTo>
                    <a:pt x="246" y="265"/>
                  </a:lnTo>
                  <a:lnTo>
                    <a:pt x="243" y="263"/>
                  </a:lnTo>
                  <a:lnTo>
                    <a:pt x="241" y="262"/>
                  </a:lnTo>
                  <a:lnTo>
                    <a:pt x="238" y="260"/>
                  </a:lnTo>
                  <a:lnTo>
                    <a:pt x="185" y="207"/>
                  </a:lnTo>
                  <a:lnTo>
                    <a:pt x="183" y="204"/>
                  </a:lnTo>
                  <a:lnTo>
                    <a:pt x="182" y="201"/>
                  </a:lnTo>
                  <a:lnTo>
                    <a:pt x="181" y="198"/>
                  </a:lnTo>
                  <a:lnTo>
                    <a:pt x="181" y="196"/>
                  </a:lnTo>
                  <a:lnTo>
                    <a:pt x="181" y="193"/>
                  </a:lnTo>
                  <a:lnTo>
                    <a:pt x="182" y="191"/>
                  </a:lnTo>
                  <a:lnTo>
                    <a:pt x="183" y="187"/>
                  </a:lnTo>
                  <a:lnTo>
                    <a:pt x="185" y="185"/>
                  </a:lnTo>
                  <a:lnTo>
                    <a:pt x="187" y="183"/>
                  </a:lnTo>
                  <a:lnTo>
                    <a:pt x="190" y="182"/>
                  </a:lnTo>
                  <a:lnTo>
                    <a:pt x="192" y="181"/>
                  </a:lnTo>
                  <a:lnTo>
                    <a:pt x="196" y="181"/>
                  </a:lnTo>
                  <a:lnTo>
                    <a:pt x="199" y="181"/>
                  </a:lnTo>
                  <a:lnTo>
                    <a:pt x="201" y="182"/>
                  </a:lnTo>
                  <a:lnTo>
                    <a:pt x="204" y="183"/>
                  </a:lnTo>
                  <a:lnTo>
                    <a:pt x="206" y="185"/>
                  </a:lnTo>
                  <a:lnTo>
                    <a:pt x="260" y="239"/>
                  </a:lnTo>
                  <a:lnTo>
                    <a:pt x="261" y="242"/>
                  </a:lnTo>
                  <a:lnTo>
                    <a:pt x="263" y="244"/>
                  </a:lnTo>
                  <a:lnTo>
                    <a:pt x="263" y="247"/>
                  </a:lnTo>
                  <a:lnTo>
                    <a:pt x="264" y="250"/>
                  </a:lnTo>
                  <a:lnTo>
                    <a:pt x="263" y="253"/>
                  </a:lnTo>
                  <a:lnTo>
                    <a:pt x="263" y="255"/>
                  </a:lnTo>
                  <a:lnTo>
                    <a:pt x="261" y="258"/>
                  </a:lnTo>
                  <a:lnTo>
                    <a:pt x="260" y="260"/>
                  </a:lnTo>
                  <a:close/>
                  <a:moveTo>
                    <a:pt x="201" y="347"/>
                  </a:moveTo>
                  <a:lnTo>
                    <a:pt x="199" y="351"/>
                  </a:lnTo>
                  <a:lnTo>
                    <a:pt x="196" y="353"/>
                  </a:lnTo>
                  <a:lnTo>
                    <a:pt x="191" y="355"/>
                  </a:lnTo>
                  <a:lnTo>
                    <a:pt x="187" y="355"/>
                  </a:lnTo>
                  <a:lnTo>
                    <a:pt x="185" y="355"/>
                  </a:lnTo>
                  <a:lnTo>
                    <a:pt x="182" y="354"/>
                  </a:lnTo>
                  <a:lnTo>
                    <a:pt x="112" y="325"/>
                  </a:lnTo>
                  <a:lnTo>
                    <a:pt x="110" y="324"/>
                  </a:lnTo>
                  <a:lnTo>
                    <a:pt x="107" y="322"/>
                  </a:lnTo>
                  <a:lnTo>
                    <a:pt x="106" y="320"/>
                  </a:lnTo>
                  <a:lnTo>
                    <a:pt x="104" y="318"/>
                  </a:lnTo>
                  <a:lnTo>
                    <a:pt x="104" y="315"/>
                  </a:lnTo>
                  <a:lnTo>
                    <a:pt x="103" y="313"/>
                  </a:lnTo>
                  <a:lnTo>
                    <a:pt x="104" y="309"/>
                  </a:lnTo>
                  <a:lnTo>
                    <a:pt x="104" y="306"/>
                  </a:lnTo>
                  <a:lnTo>
                    <a:pt x="108" y="302"/>
                  </a:lnTo>
                  <a:lnTo>
                    <a:pt x="112" y="298"/>
                  </a:lnTo>
                  <a:lnTo>
                    <a:pt x="115" y="298"/>
                  </a:lnTo>
                  <a:lnTo>
                    <a:pt x="118" y="297"/>
                  </a:lnTo>
                  <a:lnTo>
                    <a:pt x="121" y="297"/>
                  </a:lnTo>
                  <a:lnTo>
                    <a:pt x="124" y="298"/>
                  </a:lnTo>
                  <a:lnTo>
                    <a:pt x="194" y="328"/>
                  </a:lnTo>
                  <a:lnTo>
                    <a:pt x="196" y="329"/>
                  </a:lnTo>
                  <a:lnTo>
                    <a:pt x="198" y="331"/>
                  </a:lnTo>
                  <a:lnTo>
                    <a:pt x="200" y="333"/>
                  </a:lnTo>
                  <a:lnTo>
                    <a:pt x="201" y="335"/>
                  </a:lnTo>
                  <a:lnTo>
                    <a:pt x="202" y="338"/>
                  </a:lnTo>
                  <a:lnTo>
                    <a:pt x="202" y="342"/>
                  </a:lnTo>
                  <a:lnTo>
                    <a:pt x="202" y="344"/>
                  </a:lnTo>
                  <a:lnTo>
                    <a:pt x="201" y="347"/>
                  </a:lnTo>
                  <a:close/>
                  <a:moveTo>
                    <a:pt x="166" y="483"/>
                  </a:moveTo>
                  <a:lnTo>
                    <a:pt x="91" y="483"/>
                  </a:lnTo>
                  <a:lnTo>
                    <a:pt x="88" y="483"/>
                  </a:lnTo>
                  <a:lnTo>
                    <a:pt x="84" y="482"/>
                  </a:lnTo>
                  <a:lnTo>
                    <a:pt x="82" y="481"/>
                  </a:lnTo>
                  <a:lnTo>
                    <a:pt x="80" y="478"/>
                  </a:lnTo>
                  <a:lnTo>
                    <a:pt x="78" y="476"/>
                  </a:lnTo>
                  <a:lnTo>
                    <a:pt x="77" y="474"/>
                  </a:lnTo>
                  <a:lnTo>
                    <a:pt x="76" y="471"/>
                  </a:lnTo>
                  <a:lnTo>
                    <a:pt x="76" y="468"/>
                  </a:lnTo>
                  <a:lnTo>
                    <a:pt x="76" y="465"/>
                  </a:lnTo>
                  <a:lnTo>
                    <a:pt x="77" y="462"/>
                  </a:lnTo>
                  <a:lnTo>
                    <a:pt x="78" y="459"/>
                  </a:lnTo>
                  <a:lnTo>
                    <a:pt x="80" y="457"/>
                  </a:lnTo>
                  <a:lnTo>
                    <a:pt x="82" y="455"/>
                  </a:lnTo>
                  <a:lnTo>
                    <a:pt x="84" y="454"/>
                  </a:lnTo>
                  <a:lnTo>
                    <a:pt x="88" y="454"/>
                  </a:lnTo>
                  <a:lnTo>
                    <a:pt x="91" y="453"/>
                  </a:lnTo>
                  <a:lnTo>
                    <a:pt x="166" y="453"/>
                  </a:lnTo>
                  <a:lnTo>
                    <a:pt x="169" y="454"/>
                  </a:lnTo>
                  <a:lnTo>
                    <a:pt x="172" y="454"/>
                  </a:lnTo>
                  <a:lnTo>
                    <a:pt x="174" y="455"/>
                  </a:lnTo>
                  <a:lnTo>
                    <a:pt x="176" y="457"/>
                  </a:lnTo>
                  <a:lnTo>
                    <a:pt x="179" y="459"/>
                  </a:lnTo>
                  <a:lnTo>
                    <a:pt x="180" y="462"/>
                  </a:lnTo>
                  <a:lnTo>
                    <a:pt x="181" y="465"/>
                  </a:lnTo>
                  <a:lnTo>
                    <a:pt x="181" y="468"/>
                  </a:lnTo>
                  <a:lnTo>
                    <a:pt x="181" y="471"/>
                  </a:lnTo>
                  <a:lnTo>
                    <a:pt x="180" y="474"/>
                  </a:lnTo>
                  <a:lnTo>
                    <a:pt x="179" y="476"/>
                  </a:lnTo>
                  <a:lnTo>
                    <a:pt x="176" y="478"/>
                  </a:lnTo>
                  <a:lnTo>
                    <a:pt x="174" y="481"/>
                  </a:lnTo>
                  <a:lnTo>
                    <a:pt x="172" y="482"/>
                  </a:lnTo>
                  <a:lnTo>
                    <a:pt x="169" y="483"/>
                  </a:lnTo>
                  <a:lnTo>
                    <a:pt x="166" y="483"/>
                  </a:lnTo>
                  <a:close/>
                  <a:moveTo>
                    <a:pt x="434" y="91"/>
                  </a:moveTo>
                  <a:lnTo>
                    <a:pt x="434" y="88"/>
                  </a:lnTo>
                  <a:lnTo>
                    <a:pt x="435" y="85"/>
                  </a:lnTo>
                  <a:lnTo>
                    <a:pt x="436" y="83"/>
                  </a:lnTo>
                  <a:lnTo>
                    <a:pt x="439" y="81"/>
                  </a:lnTo>
                  <a:lnTo>
                    <a:pt x="441" y="78"/>
                  </a:lnTo>
                  <a:lnTo>
                    <a:pt x="443" y="77"/>
                  </a:lnTo>
                  <a:lnTo>
                    <a:pt x="446" y="76"/>
                  </a:lnTo>
                  <a:lnTo>
                    <a:pt x="449" y="76"/>
                  </a:lnTo>
                  <a:lnTo>
                    <a:pt x="451" y="76"/>
                  </a:lnTo>
                  <a:lnTo>
                    <a:pt x="455" y="77"/>
                  </a:lnTo>
                  <a:lnTo>
                    <a:pt x="457" y="78"/>
                  </a:lnTo>
                  <a:lnTo>
                    <a:pt x="460" y="81"/>
                  </a:lnTo>
                  <a:lnTo>
                    <a:pt x="461" y="83"/>
                  </a:lnTo>
                  <a:lnTo>
                    <a:pt x="463" y="85"/>
                  </a:lnTo>
                  <a:lnTo>
                    <a:pt x="463" y="88"/>
                  </a:lnTo>
                  <a:lnTo>
                    <a:pt x="464" y="91"/>
                  </a:lnTo>
                  <a:lnTo>
                    <a:pt x="464" y="166"/>
                  </a:lnTo>
                  <a:lnTo>
                    <a:pt x="463" y="169"/>
                  </a:lnTo>
                  <a:lnTo>
                    <a:pt x="463" y="173"/>
                  </a:lnTo>
                  <a:lnTo>
                    <a:pt x="461" y="175"/>
                  </a:lnTo>
                  <a:lnTo>
                    <a:pt x="460" y="177"/>
                  </a:lnTo>
                  <a:lnTo>
                    <a:pt x="457" y="179"/>
                  </a:lnTo>
                  <a:lnTo>
                    <a:pt x="455" y="180"/>
                  </a:lnTo>
                  <a:lnTo>
                    <a:pt x="451" y="181"/>
                  </a:lnTo>
                  <a:lnTo>
                    <a:pt x="449" y="181"/>
                  </a:lnTo>
                  <a:lnTo>
                    <a:pt x="446" y="181"/>
                  </a:lnTo>
                  <a:lnTo>
                    <a:pt x="443" y="180"/>
                  </a:lnTo>
                  <a:lnTo>
                    <a:pt x="441" y="179"/>
                  </a:lnTo>
                  <a:lnTo>
                    <a:pt x="439" y="177"/>
                  </a:lnTo>
                  <a:lnTo>
                    <a:pt x="436" y="175"/>
                  </a:lnTo>
                  <a:lnTo>
                    <a:pt x="435" y="173"/>
                  </a:lnTo>
                  <a:lnTo>
                    <a:pt x="434" y="169"/>
                  </a:lnTo>
                  <a:lnTo>
                    <a:pt x="434" y="166"/>
                  </a:lnTo>
                  <a:lnTo>
                    <a:pt x="434" y="91"/>
                  </a:lnTo>
                  <a:close/>
                  <a:moveTo>
                    <a:pt x="543" y="182"/>
                  </a:moveTo>
                  <a:lnTo>
                    <a:pt x="572" y="113"/>
                  </a:lnTo>
                  <a:lnTo>
                    <a:pt x="573" y="109"/>
                  </a:lnTo>
                  <a:lnTo>
                    <a:pt x="576" y="107"/>
                  </a:lnTo>
                  <a:lnTo>
                    <a:pt x="578" y="106"/>
                  </a:lnTo>
                  <a:lnTo>
                    <a:pt x="580" y="104"/>
                  </a:lnTo>
                  <a:lnTo>
                    <a:pt x="586" y="104"/>
                  </a:lnTo>
                  <a:lnTo>
                    <a:pt x="592" y="105"/>
                  </a:lnTo>
                  <a:lnTo>
                    <a:pt x="595" y="106"/>
                  </a:lnTo>
                  <a:lnTo>
                    <a:pt x="597" y="108"/>
                  </a:lnTo>
                  <a:lnTo>
                    <a:pt x="598" y="110"/>
                  </a:lnTo>
                  <a:lnTo>
                    <a:pt x="600" y="113"/>
                  </a:lnTo>
                  <a:lnTo>
                    <a:pt x="600" y="116"/>
                  </a:lnTo>
                  <a:lnTo>
                    <a:pt x="601" y="118"/>
                  </a:lnTo>
                  <a:lnTo>
                    <a:pt x="601" y="121"/>
                  </a:lnTo>
                  <a:lnTo>
                    <a:pt x="600" y="124"/>
                  </a:lnTo>
                  <a:lnTo>
                    <a:pt x="571" y="193"/>
                  </a:lnTo>
                  <a:lnTo>
                    <a:pt x="569" y="197"/>
                  </a:lnTo>
                  <a:lnTo>
                    <a:pt x="566" y="200"/>
                  </a:lnTo>
                  <a:lnTo>
                    <a:pt x="562" y="202"/>
                  </a:lnTo>
                  <a:lnTo>
                    <a:pt x="557" y="204"/>
                  </a:lnTo>
                  <a:lnTo>
                    <a:pt x="554" y="202"/>
                  </a:lnTo>
                  <a:lnTo>
                    <a:pt x="551" y="201"/>
                  </a:lnTo>
                  <a:lnTo>
                    <a:pt x="549" y="200"/>
                  </a:lnTo>
                  <a:lnTo>
                    <a:pt x="547" y="198"/>
                  </a:lnTo>
                  <a:lnTo>
                    <a:pt x="544" y="196"/>
                  </a:lnTo>
                  <a:lnTo>
                    <a:pt x="543" y="194"/>
                  </a:lnTo>
                  <a:lnTo>
                    <a:pt x="542" y="191"/>
                  </a:lnTo>
                  <a:lnTo>
                    <a:pt x="542" y="189"/>
                  </a:lnTo>
                  <a:lnTo>
                    <a:pt x="542" y="185"/>
                  </a:lnTo>
                  <a:lnTo>
                    <a:pt x="543" y="182"/>
                  </a:lnTo>
                  <a:close/>
                  <a:moveTo>
                    <a:pt x="449" y="0"/>
                  </a:moveTo>
                  <a:lnTo>
                    <a:pt x="426" y="0"/>
                  </a:lnTo>
                  <a:lnTo>
                    <a:pt x="403" y="2"/>
                  </a:lnTo>
                  <a:lnTo>
                    <a:pt x="381" y="6"/>
                  </a:lnTo>
                  <a:lnTo>
                    <a:pt x="358" y="9"/>
                  </a:lnTo>
                  <a:lnTo>
                    <a:pt x="337" y="14"/>
                  </a:lnTo>
                  <a:lnTo>
                    <a:pt x="316" y="21"/>
                  </a:lnTo>
                  <a:lnTo>
                    <a:pt x="295" y="27"/>
                  </a:lnTo>
                  <a:lnTo>
                    <a:pt x="275" y="36"/>
                  </a:lnTo>
                  <a:lnTo>
                    <a:pt x="255" y="44"/>
                  </a:lnTo>
                  <a:lnTo>
                    <a:pt x="235" y="55"/>
                  </a:lnTo>
                  <a:lnTo>
                    <a:pt x="216" y="66"/>
                  </a:lnTo>
                  <a:lnTo>
                    <a:pt x="198" y="77"/>
                  </a:lnTo>
                  <a:lnTo>
                    <a:pt x="181" y="89"/>
                  </a:lnTo>
                  <a:lnTo>
                    <a:pt x="164" y="103"/>
                  </a:lnTo>
                  <a:lnTo>
                    <a:pt x="148" y="117"/>
                  </a:lnTo>
                  <a:lnTo>
                    <a:pt x="131" y="132"/>
                  </a:lnTo>
                  <a:lnTo>
                    <a:pt x="116" y="148"/>
                  </a:lnTo>
                  <a:lnTo>
                    <a:pt x="103" y="164"/>
                  </a:lnTo>
                  <a:lnTo>
                    <a:pt x="90" y="181"/>
                  </a:lnTo>
                  <a:lnTo>
                    <a:pt x="77" y="198"/>
                  </a:lnTo>
                  <a:lnTo>
                    <a:pt x="65" y="216"/>
                  </a:lnTo>
                  <a:lnTo>
                    <a:pt x="54" y="236"/>
                  </a:lnTo>
                  <a:lnTo>
                    <a:pt x="45" y="255"/>
                  </a:lnTo>
                  <a:lnTo>
                    <a:pt x="35" y="274"/>
                  </a:lnTo>
                  <a:lnTo>
                    <a:pt x="28" y="294"/>
                  </a:lnTo>
                  <a:lnTo>
                    <a:pt x="20" y="316"/>
                  </a:lnTo>
                  <a:lnTo>
                    <a:pt x="15" y="337"/>
                  </a:lnTo>
                  <a:lnTo>
                    <a:pt x="9" y="359"/>
                  </a:lnTo>
                  <a:lnTo>
                    <a:pt x="5" y="380"/>
                  </a:lnTo>
                  <a:lnTo>
                    <a:pt x="3" y="403"/>
                  </a:lnTo>
                  <a:lnTo>
                    <a:pt x="1" y="426"/>
                  </a:lnTo>
                  <a:lnTo>
                    <a:pt x="0" y="449"/>
                  </a:lnTo>
                  <a:lnTo>
                    <a:pt x="0" y="613"/>
                  </a:lnTo>
                  <a:lnTo>
                    <a:pt x="1" y="616"/>
                  </a:lnTo>
                  <a:lnTo>
                    <a:pt x="1" y="620"/>
                  </a:lnTo>
                  <a:lnTo>
                    <a:pt x="3" y="622"/>
                  </a:lnTo>
                  <a:lnTo>
                    <a:pt x="4" y="624"/>
                  </a:lnTo>
                  <a:lnTo>
                    <a:pt x="7" y="626"/>
                  </a:lnTo>
                  <a:lnTo>
                    <a:pt x="9" y="627"/>
                  </a:lnTo>
                  <a:lnTo>
                    <a:pt x="13" y="628"/>
                  </a:lnTo>
                  <a:lnTo>
                    <a:pt x="15" y="628"/>
                  </a:lnTo>
                  <a:lnTo>
                    <a:pt x="883" y="628"/>
                  </a:lnTo>
                  <a:lnTo>
                    <a:pt x="886" y="628"/>
                  </a:lnTo>
                  <a:lnTo>
                    <a:pt x="888" y="627"/>
                  </a:lnTo>
                  <a:lnTo>
                    <a:pt x="891" y="626"/>
                  </a:lnTo>
                  <a:lnTo>
                    <a:pt x="893" y="624"/>
                  </a:lnTo>
                  <a:lnTo>
                    <a:pt x="895" y="622"/>
                  </a:lnTo>
                  <a:lnTo>
                    <a:pt x="897" y="620"/>
                  </a:lnTo>
                  <a:lnTo>
                    <a:pt x="898" y="616"/>
                  </a:lnTo>
                  <a:lnTo>
                    <a:pt x="898" y="613"/>
                  </a:lnTo>
                  <a:lnTo>
                    <a:pt x="898" y="449"/>
                  </a:lnTo>
                  <a:lnTo>
                    <a:pt x="897" y="426"/>
                  </a:lnTo>
                  <a:lnTo>
                    <a:pt x="895" y="403"/>
                  </a:lnTo>
                  <a:lnTo>
                    <a:pt x="892" y="380"/>
                  </a:lnTo>
                  <a:lnTo>
                    <a:pt x="888" y="359"/>
                  </a:lnTo>
                  <a:lnTo>
                    <a:pt x="884" y="337"/>
                  </a:lnTo>
                  <a:lnTo>
                    <a:pt x="877" y="316"/>
                  </a:lnTo>
                  <a:lnTo>
                    <a:pt x="870" y="294"/>
                  </a:lnTo>
                  <a:lnTo>
                    <a:pt x="862" y="274"/>
                  </a:lnTo>
                  <a:lnTo>
                    <a:pt x="854" y="255"/>
                  </a:lnTo>
                  <a:lnTo>
                    <a:pt x="843" y="236"/>
                  </a:lnTo>
                  <a:lnTo>
                    <a:pt x="832" y="216"/>
                  </a:lnTo>
                  <a:lnTo>
                    <a:pt x="821" y="198"/>
                  </a:lnTo>
                  <a:lnTo>
                    <a:pt x="809" y="181"/>
                  </a:lnTo>
                  <a:lnTo>
                    <a:pt x="795" y="164"/>
                  </a:lnTo>
                  <a:lnTo>
                    <a:pt x="781" y="148"/>
                  </a:lnTo>
                  <a:lnTo>
                    <a:pt x="766" y="132"/>
                  </a:lnTo>
                  <a:lnTo>
                    <a:pt x="750" y="117"/>
                  </a:lnTo>
                  <a:lnTo>
                    <a:pt x="734" y="103"/>
                  </a:lnTo>
                  <a:lnTo>
                    <a:pt x="717" y="89"/>
                  </a:lnTo>
                  <a:lnTo>
                    <a:pt x="700" y="77"/>
                  </a:lnTo>
                  <a:lnTo>
                    <a:pt x="681" y="66"/>
                  </a:lnTo>
                  <a:lnTo>
                    <a:pt x="662" y="55"/>
                  </a:lnTo>
                  <a:lnTo>
                    <a:pt x="643" y="44"/>
                  </a:lnTo>
                  <a:lnTo>
                    <a:pt x="624" y="36"/>
                  </a:lnTo>
                  <a:lnTo>
                    <a:pt x="603" y="27"/>
                  </a:lnTo>
                  <a:lnTo>
                    <a:pt x="582" y="21"/>
                  </a:lnTo>
                  <a:lnTo>
                    <a:pt x="561" y="14"/>
                  </a:lnTo>
                  <a:lnTo>
                    <a:pt x="539" y="9"/>
                  </a:lnTo>
                  <a:lnTo>
                    <a:pt x="517" y="6"/>
                  </a:lnTo>
                  <a:lnTo>
                    <a:pt x="494" y="2"/>
                  </a:lnTo>
                  <a:lnTo>
                    <a:pt x="472" y="0"/>
                  </a:lnTo>
                  <a:lnTo>
                    <a:pt x="449" y="0"/>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US" dirty="0"/>
            </a:p>
          </p:txBody>
        </p:sp>
      </p:grpSp>
      <p:grpSp>
        <p:nvGrpSpPr>
          <p:cNvPr id="17" name="Group 16"/>
          <p:cNvGrpSpPr/>
          <p:nvPr/>
        </p:nvGrpSpPr>
        <p:grpSpPr>
          <a:xfrm>
            <a:off x="1179828" y="4703856"/>
            <a:ext cx="2090652" cy="628465"/>
            <a:chOff x="1179828" y="4589556"/>
            <a:chExt cx="2090652" cy="628465"/>
          </a:xfrm>
        </p:grpSpPr>
        <p:sp>
          <p:nvSpPr>
            <p:cNvPr id="57" name="TextBox 56"/>
            <p:cNvSpPr txBox="1"/>
            <p:nvPr/>
          </p:nvSpPr>
          <p:spPr>
            <a:xfrm>
              <a:off x="1980657" y="4654489"/>
              <a:ext cx="1289823" cy="498598"/>
            </a:xfrm>
            <a:prstGeom prst="rect">
              <a:avLst/>
            </a:prstGeom>
            <a:noFill/>
          </p:spPr>
          <p:txBody>
            <a:bodyPr wrap="square" lIns="0" tIns="0" rIns="0" bIns="0" rtlCol="0">
              <a:spAutoFit/>
            </a:bodyPr>
            <a:lstStyle/>
            <a:p>
              <a:pPr>
                <a:lnSpc>
                  <a:spcPct val="90000"/>
                </a:lnSpc>
              </a:pPr>
              <a:r>
                <a:rPr lang="en-US" b="1" dirty="0">
                  <a:solidFill>
                    <a:schemeClr val="accent4"/>
                  </a:solidFill>
                </a:rPr>
                <a:t>SW Contract </a:t>
              </a:r>
              <a:endParaRPr lang="en-US" b="1" dirty="0" smtClean="0">
                <a:solidFill>
                  <a:schemeClr val="accent4"/>
                </a:solidFill>
              </a:endParaRPr>
            </a:p>
            <a:p>
              <a:pPr>
                <a:lnSpc>
                  <a:spcPct val="90000"/>
                </a:lnSpc>
              </a:pPr>
              <a:r>
                <a:rPr lang="en-US" b="1" dirty="0" smtClean="0">
                  <a:solidFill>
                    <a:schemeClr val="accent4"/>
                  </a:solidFill>
                </a:rPr>
                <a:t>Management</a:t>
              </a:r>
              <a:endParaRPr lang="en-US" b="1" dirty="0">
                <a:solidFill>
                  <a:schemeClr val="accent4"/>
                </a:solidFill>
              </a:endParaRPr>
            </a:p>
          </p:txBody>
        </p:sp>
        <p:sp>
          <p:nvSpPr>
            <p:cNvPr id="70" name="Oval 69"/>
            <p:cNvSpPr/>
            <p:nvPr/>
          </p:nvSpPr>
          <p:spPr bwMode="gray">
            <a:xfrm>
              <a:off x="1179828" y="4589556"/>
              <a:ext cx="628465" cy="628465"/>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1600" b="1" dirty="0">
                <a:solidFill>
                  <a:schemeClr val="accent1"/>
                </a:solidFill>
              </a:endParaRPr>
            </a:p>
          </p:txBody>
        </p:sp>
        <p:grpSp>
          <p:nvGrpSpPr>
            <p:cNvPr id="72" name="Group 71"/>
            <p:cNvGrpSpPr/>
            <p:nvPr/>
          </p:nvGrpSpPr>
          <p:grpSpPr>
            <a:xfrm>
              <a:off x="1350391" y="4760913"/>
              <a:ext cx="287338" cy="285750"/>
              <a:chOff x="4892675" y="2516188"/>
              <a:chExt cx="287338" cy="285750"/>
            </a:xfrm>
            <a:solidFill>
              <a:schemeClr val="accent4"/>
            </a:solidFill>
          </p:grpSpPr>
          <p:sp>
            <p:nvSpPr>
              <p:cNvPr id="73" name="Freeform 1161"/>
              <p:cNvSpPr>
                <a:spLocks/>
              </p:cNvSpPr>
              <p:nvPr/>
            </p:nvSpPr>
            <p:spPr bwMode="auto">
              <a:xfrm>
                <a:off x="4892675" y="2554288"/>
                <a:ext cx="200025" cy="220663"/>
              </a:xfrm>
              <a:custGeom>
                <a:avLst/>
                <a:gdLst>
                  <a:gd name="T0" fmla="*/ 411 w 506"/>
                  <a:gd name="T1" fmla="*/ 506 h 554"/>
                  <a:gd name="T2" fmla="*/ 506 w 506"/>
                  <a:gd name="T3" fmla="*/ 410 h 554"/>
                  <a:gd name="T4" fmla="*/ 506 w 506"/>
                  <a:gd name="T5" fmla="*/ 11 h 554"/>
                  <a:gd name="T6" fmla="*/ 505 w 506"/>
                  <a:gd name="T7" fmla="*/ 7 h 554"/>
                  <a:gd name="T8" fmla="*/ 503 w 506"/>
                  <a:gd name="T9" fmla="*/ 3 h 554"/>
                  <a:gd name="T10" fmla="*/ 499 w 506"/>
                  <a:gd name="T11" fmla="*/ 1 h 554"/>
                  <a:gd name="T12" fmla="*/ 494 w 506"/>
                  <a:gd name="T13" fmla="*/ 0 h 554"/>
                  <a:gd name="T14" fmla="*/ 410 w 506"/>
                  <a:gd name="T15" fmla="*/ 0 h 554"/>
                  <a:gd name="T16" fmla="*/ 410 w 506"/>
                  <a:gd name="T17" fmla="*/ 71 h 554"/>
                  <a:gd name="T18" fmla="*/ 434 w 506"/>
                  <a:gd name="T19" fmla="*/ 71 h 554"/>
                  <a:gd name="T20" fmla="*/ 434 w 506"/>
                  <a:gd name="T21" fmla="*/ 481 h 554"/>
                  <a:gd name="T22" fmla="*/ 73 w 506"/>
                  <a:gd name="T23" fmla="*/ 481 h 554"/>
                  <a:gd name="T24" fmla="*/ 73 w 506"/>
                  <a:gd name="T25" fmla="*/ 71 h 554"/>
                  <a:gd name="T26" fmla="*/ 97 w 506"/>
                  <a:gd name="T27" fmla="*/ 71 h 554"/>
                  <a:gd name="T28" fmla="*/ 97 w 506"/>
                  <a:gd name="T29" fmla="*/ 0 h 554"/>
                  <a:gd name="T30" fmla="*/ 12 w 506"/>
                  <a:gd name="T31" fmla="*/ 0 h 554"/>
                  <a:gd name="T32" fmla="*/ 7 w 506"/>
                  <a:gd name="T33" fmla="*/ 1 h 554"/>
                  <a:gd name="T34" fmla="*/ 4 w 506"/>
                  <a:gd name="T35" fmla="*/ 3 h 554"/>
                  <a:gd name="T36" fmla="*/ 1 w 506"/>
                  <a:gd name="T37" fmla="*/ 7 h 554"/>
                  <a:gd name="T38" fmla="*/ 0 w 506"/>
                  <a:gd name="T39" fmla="*/ 11 h 554"/>
                  <a:gd name="T40" fmla="*/ 0 w 506"/>
                  <a:gd name="T41" fmla="*/ 494 h 554"/>
                  <a:gd name="T42" fmla="*/ 0 w 506"/>
                  <a:gd name="T43" fmla="*/ 501 h 554"/>
                  <a:gd name="T44" fmla="*/ 1 w 506"/>
                  <a:gd name="T45" fmla="*/ 508 h 554"/>
                  <a:gd name="T46" fmla="*/ 2 w 506"/>
                  <a:gd name="T47" fmla="*/ 514 h 554"/>
                  <a:gd name="T48" fmla="*/ 4 w 506"/>
                  <a:gd name="T49" fmla="*/ 520 h 554"/>
                  <a:gd name="T50" fmla="*/ 6 w 506"/>
                  <a:gd name="T51" fmla="*/ 525 h 554"/>
                  <a:gd name="T52" fmla="*/ 9 w 506"/>
                  <a:gd name="T53" fmla="*/ 530 h 554"/>
                  <a:gd name="T54" fmla="*/ 12 w 506"/>
                  <a:gd name="T55" fmla="*/ 534 h 554"/>
                  <a:gd name="T56" fmla="*/ 15 w 506"/>
                  <a:gd name="T57" fmla="*/ 538 h 554"/>
                  <a:gd name="T58" fmla="*/ 20 w 506"/>
                  <a:gd name="T59" fmla="*/ 542 h 554"/>
                  <a:gd name="T60" fmla="*/ 24 w 506"/>
                  <a:gd name="T61" fmla="*/ 546 h 554"/>
                  <a:gd name="T62" fmla="*/ 29 w 506"/>
                  <a:gd name="T63" fmla="*/ 548 h 554"/>
                  <a:gd name="T64" fmla="*/ 35 w 506"/>
                  <a:gd name="T65" fmla="*/ 550 h 554"/>
                  <a:gd name="T66" fmla="*/ 40 w 506"/>
                  <a:gd name="T67" fmla="*/ 552 h 554"/>
                  <a:gd name="T68" fmla="*/ 46 w 506"/>
                  <a:gd name="T69" fmla="*/ 553 h 554"/>
                  <a:gd name="T70" fmla="*/ 53 w 506"/>
                  <a:gd name="T71" fmla="*/ 554 h 554"/>
                  <a:gd name="T72" fmla="*/ 60 w 506"/>
                  <a:gd name="T73" fmla="*/ 554 h 554"/>
                  <a:gd name="T74" fmla="*/ 396 w 506"/>
                  <a:gd name="T75" fmla="*/ 554 h 554"/>
                  <a:gd name="T76" fmla="*/ 408 w 506"/>
                  <a:gd name="T77" fmla="*/ 512 h 554"/>
                  <a:gd name="T78" fmla="*/ 409 w 506"/>
                  <a:gd name="T79" fmla="*/ 509 h 554"/>
                  <a:gd name="T80" fmla="*/ 411 w 506"/>
                  <a:gd name="T81" fmla="*/ 506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06" h="554">
                    <a:moveTo>
                      <a:pt x="411" y="506"/>
                    </a:moveTo>
                    <a:lnTo>
                      <a:pt x="506" y="410"/>
                    </a:lnTo>
                    <a:lnTo>
                      <a:pt x="506" y="11"/>
                    </a:lnTo>
                    <a:lnTo>
                      <a:pt x="505" y="7"/>
                    </a:lnTo>
                    <a:lnTo>
                      <a:pt x="503" y="3"/>
                    </a:lnTo>
                    <a:lnTo>
                      <a:pt x="499" y="1"/>
                    </a:lnTo>
                    <a:lnTo>
                      <a:pt x="494" y="0"/>
                    </a:lnTo>
                    <a:lnTo>
                      <a:pt x="410" y="0"/>
                    </a:lnTo>
                    <a:lnTo>
                      <a:pt x="410" y="71"/>
                    </a:lnTo>
                    <a:lnTo>
                      <a:pt x="434" y="71"/>
                    </a:lnTo>
                    <a:lnTo>
                      <a:pt x="434" y="481"/>
                    </a:lnTo>
                    <a:lnTo>
                      <a:pt x="73" y="481"/>
                    </a:lnTo>
                    <a:lnTo>
                      <a:pt x="73" y="71"/>
                    </a:lnTo>
                    <a:lnTo>
                      <a:pt x="97" y="71"/>
                    </a:lnTo>
                    <a:lnTo>
                      <a:pt x="97" y="0"/>
                    </a:lnTo>
                    <a:lnTo>
                      <a:pt x="12" y="0"/>
                    </a:lnTo>
                    <a:lnTo>
                      <a:pt x="7" y="1"/>
                    </a:lnTo>
                    <a:lnTo>
                      <a:pt x="4" y="3"/>
                    </a:lnTo>
                    <a:lnTo>
                      <a:pt x="1" y="7"/>
                    </a:lnTo>
                    <a:lnTo>
                      <a:pt x="0" y="11"/>
                    </a:lnTo>
                    <a:lnTo>
                      <a:pt x="0" y="494"/>
                    </a:lnTo>
                    <a:lnTo>
                      <a:pt x="0" y="501"/>
                    </a:lnTo>
                    <a:lnTo>
                      <a:pt x="1" y="508"/>
                    </a:lnTo>
                    <a:lnTo>
                      <a:pt x="2" y="514"/>
                    </a:lnTo>
                    <a:lnTo>
                      <a:pt x="4" y="520"/>
                    </a:lnTo>
                    <a:lnTo>
                      <a:pt x="6" y="525"/>
                    </a:lnTo>
                    <a:lnTo>
                      <a:pt x="9" y="530"/>
                    </a:lnTo>
                    <a:lnTo>
                      <a:pt x="12" y="534"/>
                    </a:lnTo>
                    <a:lnTo>
                      <a:pt x="15" y="538"/>
                    </a:lnTo>
                    <a:lnTo>
                      <a:pt x="20" y="542"/>
                    </a:lnTo>
                    <a:lnTo>
                      <a:pt x="24" y="546"/>
                    </a:lnTo>
                    <a:lnTo>
                      <a:pt x="29" y="548"/>
                    </a:lnTo>
                    <a:lnTo>
                      <a:pt x="35" y="550"/>
                    </a:lnTo>
                    <a:lnTo>
                      <a:pt x="40" y="552"/>
                    </a:lnTo>
                    <a:lnTo>
                      <a:pt x="46" y="553"/>
                    </a:lnTo>
                    <a:lnTo>
                      <a:pt x="53" y="554"/>
                    </a:lnTo>
                    <a:lnTo>
                      <a:pt x="60" y="554"/>
                    </a:lnTo>
                    <a:lnTo>
                      <a:pt x="396" y="554"/>
                    </a:lnTo>
                    <a:lnTo>
                      <a:pt x="408" y="512"/>
                    </a:lnTo>
                    <a:lnTo>
                      <a:pt x="409" y="509"/>
                    </a:lnTo>
                    <a:lnTo>
                      <a:pt x="411" y="50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162"/>
              <p:cNvSpPr>
                <a:spLocks/>
              </p:cNvSpPr>
              <p:nvPr/>
            </p:nvSpPr>
            <p:spPr bwMode="auto">
              <a:xfrm>
                <a:off x="4953000" y="2622550"/>
                <a:ext cx="69850" cy="9525"/>
              </a:xfrm>
              <a:custGeom>
                <a:avLst/>
                <a:gdLst>
                  <a:gd name="T0" fmla="*/ 164 w 176"/>
                  <a:gd name="T1" fmla="*/ 0 h 25"/>
                  <a:gd name="T2" fmla="*/ 12 w 176"/>
                  <a:gd name="T3" fmla="*/ 0 h 25"/>
                  <a:gd name="T4" fmla="*/ 7 w 176"/>
                  <a:gd name="T5" fmla="*/ 1 h 25"/>
                  <a:gd name="T6" fmla="*/ 4 w 176"/>
                  <a:gd name="T7" fmla="*/ 4 h 25"/>
                  <a:gd name="T8" fmla="*/ 1 w 176"/>
                  <a:gd name="T9" fmla="*/ 7 h 25"/>
                  <a:gd name="T10" fmla="*/ 0 w 176"/>
                  <a:gd name="T11" fmla="*/ 12 h 25"/>
                  <a:gd name="T12" fmla="*/ 1 w 176"/>
                  <a:gd name="T13" fmla="*/ 18 h 25"/>
                  <a:gd name="T14" fmla="*/ 4 w 176"/>
                  <a:gd name="T15" fmla="*/ 21 h 25"/>
                  <a:gd name="T16" fmla="*/ 7 w 176"/>
                  <a:gd name="T17" fmla="*/ 24 h 25"/>
                  <a:gd name="T18" fmla="*/ 12 w 176"/>
                  <a:gd name="T19" fmla="*/ 25 h 25"/>
                  <a:gd name="T20" fmla="*/ 164 w 176"/>
                  <a:gd name="T21" fmla="*/ 25 h 25"/>
                  <a:gd name="T22" fmla="*/ 168 w 176"/>
                  <a:gd name="T23" fmla="*/ 24 h 25"/>
                  <a:gd name="T24" fmla="*/ 172 w 176"/>
                  <a:gd name="T25" fmla="*/ 21 h 25"/>
                  <a:gd name="T26" fmla="*/ 175 w 176"/>
                  <a:gd name="T27" fmla="*/ 18 h 25"/>
                  <a:gd name="T28" fmla="*/ 176 w 176"/>
                  <a:gd name="T29" fmla="*/ 12 h 25"/>
                  <a:gd name="T30" fmla="*/ 175 w 176"/>
                  <a:gd name="T31" fmla="*/ 7 h 25"/>
                  <a:gd name="T32" fmla="*/ 172 w 176"/>
                  <a:gd name="T33" fmla="*/ 4 h 25"/>
                  <a:gd name="T34" fmla="*/ 168 w 176"/>
                  <a:gd name="T35" fmla="*/ 1 h 25"/>
                  <a:gd name="T36" fmla="*/ 164 w 176"/>
                  <a:gd name="T3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6" h="25">
                    <a:moveTo>
                      <a:pt x="164" y="0"/>
                    </a:moveTo>
                    <a:lnTo>
                      <a:pt x="12" y="0"/>
                    </a:lnTo>
                    <a:lnTo>
                      <a:pt x="7" y="1"/>
                    </a:lnTo>
                    <a:lnTo>
                      <a:pt x="4" y="4"/>
                    </a:lnTo>
                    <a:lnTo>
                      <a:pt x="1" y="7"/>
                    </a:lnTo>
                    <a:lnTo>
                      <a:pt x="0" y="12"/>
                    </a:lnTo>
                    <a:lnTo>
                      <a:pt x="1" y="18"/>
                    </a:lnTo>
                    <a:lnTo>
                      <a:pt x="4" y="21"/>
                    </a:lnTo>
                    <a:lnTo>
                      <a:pt x="7" y="24"/>
                    </a:lnTo>
                    <a:lnTo>
                      <a:pt x="12" y="25"/>
                    </a:lnTo>
                    <a:lnTo>
                      <a:pt x="164" y="25"/>
                    </a:lnTo>
                    <a:lnTo>
                      <a:pt x="168" y="24"/>
                    </a:lnTo>
                    <a:lnTo>
                      <a:pt x="172" y="21"/>
                    </a:lnTo>
                    <a:lnTo>
                      <a:pt x="175" y="18"/>
                    </a:lnTo>
                    <a:lnTo>
                      <a:pt x="176" y="12"/>
                    </a:lnTo>
                    <a:lnTo>
                      <a:pt x="175" y="7"/>
                    </a:lnTo>
                    <a:lnTo>
                      <a:pt x="172" y="4"/>
                    </a:lnTo>
                    <a:lnTo>
                      <a:pt x="168" y="1"/>
                    </a:lnTo>
                    <a:lnTo>
                      <a:pt x="164"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163"/>
              <p:cNvSpPr>
                <a:spLocks/>
              </p:cNvSpPr>
              <p:nvPr/>
            </p:nvSpPr>
            <p:spPr bwMode="auto">
              <a:xfrm>
                <a:off x="4940300" y="2516188"/>
                <a:ext cx="104775" cy="82550"/>
              </a:xfrm>
              <a:custGeom>
                <a:avLst/>
                <a:gdLst>
                  <a:gd name="T0" fmla="*/ 253 w 266"/>
                  <a:gd name="T1" fmla="*/ 205 h 205"/>
                  <a:gd name="T2" fmla="*/ 263 w 266"/>
                  <a:gd name="T3" fmla="*/ 202 h 205"/>
                  <a:gd name="T4" fmla="*/ 266 w 266"/>
                  <a:gd name="T5" fmla="*/ 193 h 205"/>
                  <a:gd name="T6" fmla="*/ 265 w 266"/>
                  <a:gd name="T7" fmla="*/ 56 h 205"/>
                  <a:gd name="T8" fmla="*/ 258 w 266"/>
                  <a:gd name="T9" fmla="*/ 49 h 205"/>
                  <a:gd name="T10" fmla="*/ 217 w 266"/>
                  <a:gd name="T11" fmla="*/ 48 h 205"/>
                  <a:gd name="T12" fmla="*/ 205 w 266"/>
                  <a:gd name="T13" fmla="*/ 43 h 205"/>
                  <a:gd name="T14" fmla="*/ 200 w 266"/>
                  <a:gd name="T15" fmla="*/ 32 h 205"/>
                  <a:gd name="T16" fmla="*/ 192 w 266"/>
                  <a:gd name="T17" fmla="*/ 19 h 205"/>
                  <a:gd name="T18" fmla="*/ 178 w 266"/>
                  <a:gd name="T19" fmla="*/ 9 h 205"/>
                  <a:gd name="T20" fmla="*/ 169 w 266"/>
                  <a:gd name="T21" fmla="*/ 5 h 205"/>
                  <a:gd name="T22" fmla="*/ 166 w 266"/>
                  <a:gd name="T23" fmla="*/ 4 h 205"/>
                  <a:gd name="T24" fmla="*/ 162 w 266"/>
                  <a:gd name="T25" fmla="*/ 4 h 205"/>
                  <a:gd name="T26" fmla="*/ 158 w 266"/>
                  <a:gd name="T27" fmla="*/ 3 h 205"/>
                  <a:gd name="T28" fmla="*/ 154 w 266"/>
                  <a:gd name="T29" fmla="*/ 2 h 205"/>
                  <a:gd name="T30" fmla="*/ 150 w 266"/>
                  <a:gd name="T31" fmla="*/ 1 h 205"/>
                  <a:gd name="T32" fmla="*/ 145 w 266"/>
                  <a:gd name="T33" fmla="*/ 1 h 205"/>
                  <a:gd name="T34" fmla="*/ 140 w 266"/>
                  <a:gd name="T35" fmla="*/ 0 h 205"/>
                  <a:gd name="T36" fmla="*/ 131 w 266"/>
                  <a:gd name="T37" fmla="*/ 0 h 205"/>
                  <a:gd name="T38" fmla="*/ 125 w 266"/>
                  <a:gd name="T39" fmla="*/ 1 h 205"/>
                  <a:gd name="T40" fmla="*/ 121 w 266"/>
                  <a:gd name="T41" fmla="*/ 1 h 205"/>
                  <a:gd name="T42" fmla="*/ 117 w 266"/>
                  <a:gd name="T43" fmla="*/ 2 h 205"/>
                  <a:gd name="T44" fmla="*/ 113 w 266"/>
                  <a:gd name="T45" fmla="*/ 3 h 205"/>
                  <a:gd name="T46" fmla="*/ 110 w 266"/>
                  <a:gd name="T47" fmla="*/ 4 h 205"/>
                  <a:gd name="T48" fmla="*/ 106 w 266"/>
                  <a:gd name="T49" fmla="*/ 4 h 205"/>
                  <a:gd name="T50" fmla="*/ 102 w 266"/>
                  <a:gd name="T51" fmla="*/ 5 h 205"/>
                  <a:gd name="T52" fmla="*/ 92 w 266"/>
                  <a:gd name="T53" fmla="*/ 9 h 205"/>
                  <a:gd name="T54" fmla="*/ 79 w 266"/>
                  <a:gd name="T55" fmla="*/ 19 h 205"/>
                  <a:gd name="T56" fmla="*/ 70 w 266"/>
                  <a:gd name="T57" fmla="*/ 32 h 205"/>
                  <a:gd name="T58" fmla="*/ 65 w 266"/>
                  <a:gd name="T59" fmla="*/ 43 h 205"/>
                  <a:gd name="T60" fmla="*/ 55 w 266"/>
                  <a:gd name="T61" fmla="*/ 48 h 205"/>
                  <a:gd name="T62" fmla="*/ 9 w 266"/>
                  <a:gd name="T63" fmla="*/ 49 h 205"/>
                  <a:gd name="T64" fmla="*/ 1 w 266"/>
                  <a:gd name="T65" fmla="*/ 56 h 205"/>
                  <a:gd name="T66" fmla="*/ 0 w 266"/>
                  <a:gd name="T67" fmla="*/ 193 h 205"/>
                  <a:gd name="T68" fmla="*/ 5 w 266"/>
                  <a:gd name="T69" fmla="*/ 202 h 205"/>
                  <a:gd name="T70" fmla="*/ 13 w 266"/>
                  <a:gd name="T71"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6" h="205">
                    <a:moveTo>
                      <a:pt x="13" y="205"/>
                    </a:moveTo>
                    <a:lnTo>
                      <a:pt x="253" y="205"/>
                    </a:lnTo>
                    <a:lnTo>
                      <a:pt x="258" y="204"/>
                    </a:lnTo>
                    <a:lnTo>
                      <a:pt x="263" y="202"/>
                    </a:lnTo>
                    <a:lnTo>
                      <a:pt x="265" y="198"/>
                    </a:lnTo>
                    <a:lnTo>
                      <a:pt x="266" y="193"/>
                    </a:lnTo>
                    <a:lnTo>
                      <a:pt x="266" y="60"/>
                    </a:lnTo>
                    <a:lnTo>
                      <a:pt x="265" y="56"/>
                    </a:lnTo>
                    <a:lnTo>
                      <a:pt x="263" y="52"/>
                    </a:lnTo>
                    <a:lnTo>
                      <a:pt x="258" y="49"/>
                    </a:lnTo>
                    <a:lnTo>
                      <a:pt x="253" y="48"/>
                    </a:lnTo>
                    <a:lnTo>
                      <a:pt x="217" y="48"/>
                    </a:lnTo>
                    <a:lnTo>
                      <a:pt x="207" y="48"/>
                    </a:lnTo>
                    <a:lnTo>
                      <a:pt x="205" y="43"/>
                    </a:lnTo>
                    <a:lnTo>
                      <a:pt x="203" y="38"/>
                    </a:lnTo>
                    <a:lnTo>
                      <a:pt x="200" y="32"/>
                    </a:lnTo>
                    <a:lnTo>
                      <a:pt x="197" y="26"/>
                    </a:lnTo>
                    <a:lnTo>
                      <a:pt x="192" y="19"/>
                    </a:lnTo>
                    <a:lnTo>
                      <a:pt x="186" y="14"/>
                    </a:lnTo>
                    <a:lnTo>
                      <a:pt x="178" y="9"/>
                    </a:lnTo>
                    <a:lnTo>
                      <a:pt x="169" y="5"/>
                    </a:lnTo>
                    <a:lnTo>
                      <a:pt x="169" y="5"/>
                    </a:lnTo>
                    <a:lnTo>
                      <a:pt x="169" y="5"/>
                    </a:lnTo>
                    <a:lnTo>
                      <a:pt x="166" y="4"/>
                    </a:lnTo>
                    <a:lnTo>
                      <a:pt x="163" y="4"/>
                    </a:lnTo>
                    <a:lnTo>
                      <a:pt x="162" y="4"/>
                    </a:lnTo>
                    <a:lnTo>
                      <a:pt x="161" y="4"/>
                    </a:lnTo>
                    <a:lnTo>
                      <a:pt x="158" y="3"/>
                    </a:lnTo>
                    <a:lnTo>
                      <a:pt x="155" y="2"/>
                    </a:lnTo>
                    <a:lnTo>
                      <a:pt x="154" y="2"/>
                    </a:lnTo>
                    <a:lnTo>
                      <a:pt x="153" y="1"/>
                    </a:lnTo>
                    <a:lnTo>
                      <a:pt x="150" y="1"/>
                    </a:lnTo>
                    <a:lnTo>
                      <a:pt x="147" y="1"/>
                    </a:lnTo>
                    <a:lnTo>
                      <a:pt x="145" y="1"/>
                    </a:lnTo>
                    <a:lnTo>
                      <a:pt x="144" y="1"/>
                    </a:lnTo>
                    <a:lnTo>
                      <a:pt x="140" y="0"/>
                    </a:lnTo>
                    <a:lnTo>
                      <a:pt x="135" y="0"/>
                    </a:lnTo>
                    <a:lnTo>
                      <a:pt x="131" y="0"/>
                    </a:lnTo>
                    <a:lnTo>
                      <a:pt x="126" y="1"/>
                    </a:lnTo>
                    <a:lnTo>
                      <a:pt x="125" y="1"/>
                    </a:lnTo>
                    <a:lnTo>
                      <a:pt x="124" y="1"/>
                    </a:lnTo>
                    <a:lnTo>
                      <a:pt x="121" y="1"/>
                    </a:lnTo>
                    <a:lnTo>
                      <a:pt x="118" y="1"/>
                    </a:lnTo>
                    <a:lnTo>
                      <a:pt x="117" y="2"/>
                    </a:lnTo>
                    <a:lnTo>
                      <a:pt x="116" y="2"/>
                    </a:lnTo>
                    <a:lnTo>
                      <a:pt x="113" y="3"/>
                    </a:lnTo>
                    <a:lnTo>
                      <a:pt x="110" y="4"/>
                    </a:lnTo>
                    <a:lnTo>
                      <a:pt x="110" y="4"/>
                    </a:lnTo>
                    <a:lnTo>
                      <a:pt x="109" y="4"/>
                    </a:lnTo>
                    <a:lnTo>
                      <a:pt x="106" y="4"/>
                    </a:lnTo>
                    <a:lnTo>
                      <a:pt x="102" y="5"/>
                    </a:lnTo>
                    <a:lnTo>
                      <a:pt x="102" y="5"/>
                    </a:lnTo>
                    <a:lnTo>
                      <a:pt x="101" y="5"/>
                    </a:lnTo>
                    <a:lnTo>
                      <a:pt x="92" y="9"/>
                    </a:lnTo>
                    <a:lnTo>
                      <a:pt x="85" y="14"/>
                    </a:lnTo>
                    <a:lnTo>
                      <a:pt x="79" y="19"/>
                    </a:lnTo>
                    <a:lnTo>
                      <a:pt x="74" y="26"/>
                    </a:lnTo>
                    <a:lnTo>
                      <a:pt x="70" y="32"/>
                    </a:lnTo>
                    <a:lnTo>
                      <a:pt x="67" y="38"/>
                    </a:lnTo>
                    <a:lnTo>
                      <a:pt x="65" y="43"/>
                    </a:lnTo>
                    <a:lnTo>
                      <a:pt x="64" y="48"/>
                    </a:lnTo>
                    <a:lnTo>
                      <a:pt x="55" y="48"/>
                    </a:lnTo>
                    <a:lnTo>
                      <a:pt x="13" y="48"/>
                    </a:lnTo>
                    <a:lnTo>
                      <a:pt x="9" y="49"/>
                    </a:lnTo>
                    <a:lnTo>
                      <a:pt x="5" y="52"/>
                    </a:lnTo>
                    <a:lnTo>
                      <a:pt x="1" y="56"/>
                    </a:lnTo>
                    <a:lnTo>
                      <a:pt x="0" y="60"/>
                    </a:lnTo>
                    <a:lnTo>
                      <a:pt x="0" y="193"/>
                    </a:lnTo>
                    <a:lnTo>
                      <a:pt x="1" y="198"/>
                    </a:lnTo>
                    <a:lnTo>
                      <a:pt x="5" y="202"/>
                    </a:lnTo>
                    <a:lnTo>
                      <a:pt x="9" y="204"/>
                    </a:lnTo>
                    <a:lnTo>
                      <a:pt x="13" y="20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164"/>
              <p:cNvSpPr>
                <a:spLocks/>
              </p:cNvSpPr>
              <p:nvPr/>
            </p:nvSpPr>
            <p:spPr bwMode="auto">
              <a:xfrm>
                <a:off x="5051425" y="2767013"/>
                <a:ext cx="34925" cy="34925"/>
              </a:xfrm>
              <a:custGeom>
                <a:avLst/>
                <a:gdLst>
                  <a:gd name="T0" fmla="*/ 0 w 88"/>
                  <a:gd name="T1" fmla="*/ 88 h 88"/>
                  <a:gd name="T2" fmla="*/ 88 w 88"/>
                  <a:gd name="T3" fmla="*/ 64 h 88"/>
                  <a:gd name="T4" fmla="*/ 25 w 88"/>
                  <a:gd name="T5" fmla="*/ 0 h 88"/>
                  <a:gd name="T6" fmla="*/ 0 w 88"/>
                  <a:gd name="T7" fmla="*/ 88 h 88"/>
                </a:gdLst>
                <a:ahLst/>
                <a:cxnLst>
                  <a:cxn ang="0">
                    <a:pos x="T0" y="T1"/>
                  </a:cxn>
                  <a:cxn ang="0">
                    <a:pos x="T2" y="T3"/>
                  </a:cxn>
                  <a:cxn ang="0">
                    <a:pos x="T4" y="T5"/>
                  </a:cxn>
                  <a:cxn ang="0">
                    <a:pos x="T6" y="T7"/>
                  </a:cxn>
                </a:cxnLst>
                <a:rect l="0" t="0" r="r" b="b"/>
                <a:pathLst>
                  <a:path w="88" h="88">
                    <a:moveTo>
                      <a:pt x="0" y="88"/>
                    </a:moveTo>
                    <a:lnTo>
                      <a:pt x="88" y="64"/>
                    </a:lnTo>
                    <a:lnTo>
                      <a:pt x="25" y="0"/>
                    </a:lnTo>
                    <a:lnTo>
                      <a:pt x="0" y="8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1165"/>
              <p:cNvSpPr>
                <a:spLocks/>
              </p:cNvSpPr>
              <p:nvPr/>
            </p:nvSpPr>
            <p:spPr bwMode="auto">
              <a:xfrm>
                <a:off x="5065713" y="2701925"/>
                <a:ext cx="87313" cy="85725"/>
              </a:xfrm>
              <a:custGeom>
                <a:avLst/>
                <a:gdLst>
                  <a:gd name="T0" fmla="*/ 0 w 218"/>
                  <a:gd name="T1" fmla="*/ 145 h 218"/>
                  <a:gd name="T2" fmla="*/ 73 w 218"/>
                  <a:gd name="T3" fmla="*/ 218 h 218"/>
                  <a:gd name="T4" fmla="*/ 218 w 218"/>
                  <a:gd name="T5" fmla="*/ 74 h 218"/>
                  <a:gd name="T6" fmla="*/ 144 w 218"/>
                  <a:gd name="T7" fmla="*/ 0 h 218"/>
                  <a:gd name="T8" fmla="*/ 0 w 218"/>
                  <a:gd name="T9" fmla="*/ 145 h 218"/>
                </a:gdLst>
                <a:ahLst/>
                <a:cxnLst>
                  <a:cxn ang="0">
                    <a:pos x="T0" y="T1"/>
                  </a:cxn>
                  <a:cxn ang="0">
                    <a:pos x="T2" y="T3"/>
                  </a:cxn>
                  <a:cxn ang="0">
                    <a:pos x="T4" y="T5"/>
                  </a:cxn>
                  <a:cxn ang="0">
                    <a:pos x="T6" y="T7"/>
                  </a:cxn>
                  <a:cxn ang="0">
                    <a:pos x="T8" y="T9"/>
                  </a:cxn>
                </a:cxnLst>
                <a:rect l="0" t="0" r="r" b="b"/>
                <a:pathLst>
                  <a:path w="218" h="218">
                    <a:moveTo>
                      <a:pt x="0" y="145"/>
                    </a:moveTo>
                    <a:lnTo>
                      <a:pt x="73" y="218"/>
                    </a:lnTo>
                    <a:lnTo>
                      <a:pt x="218" y="74"/>
                    </a:lnTo>
                    <a:lnTo>
                      <a:pt x="144" y="0"/>
                    </a:lnTo>
                    <a:lnTo>
                      <a:pt x="0" y="14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1166"/>
              <p:cNvSpPr>
                <a:spLocks/>
              </p:cNvSpPr>
              <p:nvPr/>
            </p:nvSpPr>
            <p:spPr bwMode="auto">
              <a:xfrm>
                <a:off x="5130800" y="2674938"/>
                <a:ext cx="49213" cy="49213"/>
              </a:xfrm>
              <a:custGeom>
                <a:avLst/>
                <a:gdLst>
                  <a:gd name="T0" fmla="*/ 50 w 123"/>
                  <a:gd name="T1" fmla="*/ 0 h 123"/>
                  <a:gd name="T2" fmla="*/ 0 w 123"/>
                  <a:gd name="T3" fmla="*/ 50 h 123"/>
                  <a:gd name="T4" fmla="*/ 73 w 123"/>
                  <a:gd name="T5" fmla="*/ 123 h 123"/>
                  <a:gd name="T6" fmla="*/ 123 w 123"/>
                  <a:gd name="T7" fmla="*/ 73 h 123"/>
                  <a:gd name="T8" fmla="*/ 50 w 123"/>
                  <a:gd name="T9" fmla="*/ 0 h 123"/>
                </a:gdLst>
                <a:ahLst/>
                <a:cxnLst>
                  <a:cxn ang="0">
                    <a:pos x="T0" y="T1"/>
                  </a:cxn>
                  <a:cxn ang="0">
                    <a:pos x="T2" y="T3"/>
                  </a:cxn>
                  <a:cxn ang="0">
                    <a:pos x="T4" y="T5"/>
                  </a:cxn>
                  <a:cxn ang="0">
                    <a:pos x="T6" y="T7"/>
                  </a:cxn>
                  <a:cxn ang="0">
                    <a:pos x="T8" y="T9"/>
                  </a:cxn>
                </a:cxnLst>
                <a:rect l="0" t="0" r="r" b="b"/>
                <a:pathLst>
                  <a:path w="123" h="123">
                    <a:moveTo>
                      <a:pt x="50" y="0"/>
                    </a:moveTo>
                    <a:lnTo>
                      <a:pt x="0" y="50"/>
                    </a:lnTo>
                    <a:lnTo>
                      <a:pt x="73" y="123"/>
                    </a:lnTo>
                    <a:lnTo>
                      <a:pt x="123" y="73"/>
                    </a:lnTo>
                    <a:lnTo>
                      <a:pt x="5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1167"/>
              <p:cNvSpPr>
                <a:spLocks/>
              </p:cNvSpPr>
              <p:nvPr/>
            </p:nvSpPr>
            <p:spPr bwMode="auto">
              <a:xfrm>
                <a:off x="4953000" y="2651125"/>
                <a:ext cx="69850" cy="9525"/>
              </a:xfrm>
              <a:custGeom>
                <a:avLst/>
                <a:gdLst>
                  <a:gd name="T0" fmla="*/ 164 w 176"/>
                  <a:gd name="T1" fmla="*/ 0 h 23"/>
                  <a:gd name="T2" fmla="*/ 12 w 176"/>
                  <a:gd name="T3" fmla="*/ 0 h 23"/>
                  <a:gd name="T4" fmla="*/ 7 w 176"/>
                  <a:gd name="T5" fmla="*/ 1 h 23"/>
                  <a:gd name="T6" fmla="*/ 4 w 176"/>
                  <a:gd name="T7" fmla="*/ 3 h 23"/>
                  <a:gd name="T8" fmla="*/ 1 w 176"/>
                  <a:gd name="T9" fmla="*/ 7 h 23"/>
                  <a:gd name="T10" fmla="*/ 0 w 176"/>
                  <a:gd name="T11" fmla="*/ 12 h 23"/>
                  <a:gd name="T12" fmla="*/ 1 w 176"/>
                  <a:gd name="T13" fmla="*/ 16 h 23"/>
                  <a:gd name="T14" fmla="*/ 4 w 176"/>
                  <a:gd name="T15" fmla="*/ 20 h 23"/>
                  <a:gd name="T16" fmla="*/ 7 w 176"/>
                  <a:gd name="T17" fmla="*/ 23 h 23"/>
                  <a:gd name="T18" fmla="*/ 12 w 176"/>
                  <a:gd name="T19" fmla="*/ 23 h 23"/>
                  <a:gd name="T20" fmla="*/ 164 w 176"/>
                  <a:gd name="T21" fmla="*/ 23 h 23"/>
                  <a:gd name="T22" fmla="*/ 168 w 176"/>
                  <a:gd name="T23" fmla="*/ 23 h 23"/>
                  <a:gd name="T24" fmla="*/ 172 w 176"/>
                  <a:gd name="T25" fmla="*/ 20 h 23"/>
                  <a:gd name="T26" fmla="*/ 175 w 176"/>
                  <a:gd name="T27" fmla="*/ 16 h 23"/>
                  <a:gd name="T28" fmla="*/ 176 w 176"/>
                  <a:gd name="T29" fmla="*/ 12 h 23"/>
                  <a:gd name="T30" fmla="*/ 175 w 176"/>
                  <a:gd name="T31" fmla="*/ 7 h 23"/>
                  <a:gd name="T32" fmla="*/ 172 w 176"/>
                  <a:gd name="T33" fmla="*/ 3 h 23"/>
                  <a:gd name="T34" fmla="*/ 168 w 176"/>
                  <a:gd name="T35" fmla="*/ 1 h 23"/>
                  <a:gd name="T36" fmla="*/ 164 w 176"/>
                  <a:gd name="T3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6" h="23">
                    <a:moveTo>
                      <a:pt x="164" y="0"/>
                    </a:moveTo>
                    <a:lnTo>
                      <a:pt x="12" y="0"/>
                    </a:lnTo>
                    <a:lnTo>
                      <a:pt x="7" y="1"/>
                    </a:lnTo>
                    <a:lnTo>
                      <a:pt x="4" y="3"/>
                    </a:lnTo>
                    <a:lnTo>
                      <a:pt x="1" y="7"/>
                    </a:lnTo>
                    <a:lnTo>
                      <a:pt x="0" y="12"/>
                    </a:lnTo>
                    <a:lnTo>
                      <a:pt x="1" y="16"/>
                    </a:lnTo>
                    <a:lnTo>
                      <a:pt x="4" y="20"/>
                    </a:lnTo>
                    <a:lnTo>
                      <a:pt x="7" y="23"/>
                    </a:lnTo>
                    <a:lnTo>
                      <a:pt x="12" y="23"/>
                    </a:lnTo>
                    <a:lnTo>
                      <a:pt x="164" y="23"/>
                    </a:lnTo>
                    <a:lnTo>
                      <a:pt x="168" y="23"/>
                    </a:lnTo>
                    <a:lnTo>
                      <a:pt x="172" y="20"/>
                    </a:lnTo>
                    <a:lnTo>
                      <a:pt x="175" y="16"/>
                    </a:lnTo>
                    <a:lnTo>
                      <a:pt x="176" y="12"/>
                    </a:lnTo>
                    <a:lnTo>
                      <a:pt x="175" y="7"/>
                    </a:lnTo>
                    <a:lnTo>
                      <a:pt x="172" y="3"/>
                    </a:lnTo>
                    <a:lnTo>
                      <a:pt x="168" y="1"/>
                    </a:lnTo>
                    <a:lnTo>
                      <a:pt x="164"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1168"/>
              <p:cNvSpPr>
                <a:spLocks/>
              </p:cNvSpPr>
              <p:nvPr/>
            </p:nvSpPr>
            <p:spPr bwMode="auto">
              <a:xfrm>
                <a:off x="4953000" y="2679700"/>
                <a:ext cx="69850" cy="9525"/>
              </a:xfrm>
              <a:custGeom>
                <a:avLst/>
                <a:gdLst>
                  <a:gd name="T0" fmla="*/ 176 w 176"/>
                  <a:gd name="T1" fmla="*/ 11 h 23"/>
                  <a:gd name="T2" fmla="*/ 175 w 176"/>
                  <a:gd name="T3" fmla="*/ 7 h 23"/>
                  <a:gd name="T4" fmla="*/ 172 w 176"/>
                  <a:gd name="T5" fmla="*/ 3 h 23"/>
                  <a:gd name="T6" fmla="*/ 168 w 176"/>
                  <a:gd name="T7" fmla="*/ 1 h 23"/>
                  <a:gd name="T8" fmla="*/ 164 w 176"/>
                  <a:gd name="T9" fmla="*/ 0 h 23"/>
                  <a:gd name="T10" fmla="*/ 12 w 176"/>
                  <a:gd name="T11" fmla="*/ 0 h 23"/>
                  <a:gd name="T12" fmla="*/ 7 w 176"/>
                  <a:gd name="T13" fmla="*/ 1 h 23"/>
                  <a:gd name="T14" fmla="*/ 4 w 176"/>
                  <a:gd name="T15" fmla="*/ 3 h 23"/>
                  <a:gd name="T16" fmla="*/ 1 w 176"/>
                  <a:gd name="T17" fmla="*/ 7 h 23"/>
                  <a:gd name="T18" fmla="*/ 0 w 176"/>
                  <a:gd name="T19" fmla="*/ 11 h 23"/>
                  <a:gd name="T20" fmla="*/ 1 w 176"/>
                  <a:gd name="T21" fmla="*/ 16 h 23"/>
                  <a:gd name="T22" fmla="*/ 4 w 176"/>
                  <a:gd name="T23" fmla="*/ 20 h 23"/>
                  <a:gd name="T24" fmla="*/ 7 w 176"/>
                  <a:gd name="T25" fmla="*/ 22 h 23"/>
                  <a:gd name="T26" fmla="*/ 12 w 176"/>
                  <a:gd name="T27" fmla="*/ 23 h 23"/>
                  <a:gd name="T28" fmla="*/ 164 w 176"/>
                  <a:gd name="T29" fmla="*/ 23 h 23"/>
                  <a:gd name="T30" fmla="*/ 168 w 176"/>
                  <a:gd name="T31" fmla="*/ 22 h 23"/>
                  <a:gd name="T32" fmla="*/ 172 w 176"/>
                  <a:gd name="T33" fmla="*/ 20 h 23"/>
                  <a:gd name="T34" fmla="*/ 175 w 176"/>
                  <a:gd name="T35" fmla="*/ 16 h 23"/>
                  <a:gd name="T36" fmla="*/ 176 w 176"/>
                  <a:gd name="T3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6" h="23">
                    <a:moveTo>
                      <a:pt x="176" y="11"/>
                    </a:moveTo>
                    <a:lnTo>
                      <a:pt x="175" y="7"/>
                    </a:lnTo>
                    <a:lnTo>
                      <a:pt x="172" y="3"/>
                    </a:lnTo>
                    <a:lnTo>
                      <a:pt x="168" y="1"/>
                    </a:lnTo>
                    <a:lnTo>
                      <a:pt x="164" y="0"/>
                    </a:lnTo>
                    <a:lnTo>
                      <a:pt x="12" y="0"/>
                    </a:lnTo>
                    <a:lnTo>
                      <a:pt x="7" y="1"/>
                    </a:lnTo>
                    <a:lnTo>
                      <a:pt x="4" y="3"/>
                    </a:lnTo>
                    <a:lnTo>
                      <a:pt x="1" y="7"/>
                    </a:lnTo>
                    <a:lnTo>
                      <a:pt x="0" y="11"/>
                    </a:lnTo>
                    <a:lnTo>
                      <a:pt x="1" y="16"/>
                    </a:lnTo>
                    <a:lnTo>
                      <a:pt x="4" y="20"/>
                    </a:lnTo>
                    <a:lnTo>
                      <a:pt x="7" y="22"/>
                    </a:lnTo>
                    <a:lnTo>
                      <a:pt x="12" y="23"/>
                    </a:lnTo>
                    <a:lnTo>
                      <a:pt x="164" y="23"/>
                    </a:lnTo>
                    <a:lnTo>
                      <a:pt x="168" y="22"/>
                    </a:lnTo>
                    <a:lnTo>
                      <a:pt x="172" y="20"/>
                    </a:lnTo>
                    <a:lnTo>
                      <a:pt x="175" y="16"/>
                    </a:lnTo>
                    <a:lnTo>
                      <a:pt x="176" y="1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1169"/>
              <p:cNvSpPr>
                <a:spLocks/>
              </p:cNvSpPr>
              <p:nvPr/>
            </p:nvSpPr>
            <p:spPr bwMode="auto">
              <a:xfrm>
                <a:off x="4953000" y="2708275"/>
                <a:ext cx="46038" cy="9525"/>
              </a:xfrm>
              <a:custGeom>
                <a:avLst/>
                <a:gdLst>
                  <a:gd name="T0" fmla="*/ 12 w 115"/>
                  <a:gd name="T1" fmla="*/ 0 h 24"/>
                  <a:gd name="T2" fmla="*/ 7 w 115"/>
                  <a:gd name="T3" fmla="*/ 1 h 24"/>
                  <a:gd name="T4" fmla="*/ 4 w 115"/>
                  <a:gd name="T5" fmla="*/ 3 h 24"/>
                  <a:gd name="T6" fmla="*/ 1 w 115"/>
                  <a:gd name="T7" fmla="*/ 8 h 24"/>
                  <a:gd name="T8" fmla="*/ 0 w 115"/>
                  <a:gd name="T9" fmla="*/ 12 h 24"/>
                  <a:gd name="T10" fmla="*/ 1 w 115"/>
                  <a:gd name="T11" fmla="*/ 17 h 24"/>
                  <a:gd name="T12" fmla="*/ 4 w 115"/>
                  <a:gd name="T13" fmla="*/ 21 h 24"/>
                  <a:gd name="T14" fmla="*/ 7 w 115"/>
                  <a:gd name="T15" fmla="*/ 23 h 24"/>
                  <a:gd name="T16" fmla="*/ 12 w 115"/>
                  <a:gd name="T17" fmla="*/ 24 h 24"/>
                  <a:gd name="T18" fmla="*/ 103 w 115"/>
                  <a:gd name="T19" fmla="*/ 24 h 24"/>
                  <a:gd name="T20" fmla="*/ 108 w 115"/>
                  <a:gd name="T21" fmla="*/ 23 h 24"/>
                  <a:gd name="T22" fmla="*/ 112 w 115"/>
                  <a:gd name="T23" fmla="*/ 21 h 24"/>
                  <a:gd name="T24" fmla="*/ 114 w 115"/>
                  <a:gd name="T25" fmla="*/ 17 h 24"/>
                  <a:gd name="T26" fmla="*/ 115 w 115"/>
                  <a:gd name="T27" fmla="*/ 12 h 24"/>
                  <a:gd name="T28" fmla="*/ 114 w 115"/>
                  <a:gd name="T29" fmla="*/ 8 h 24"/>
                  <a:gd name="T30" fmla="*/ 112 w 115"/>
                  <a:gd name="T31" fmla="*/ 3 h 24"/>
                  <a:gd name="T32" fmla="*/ 108 w 115"/>
                  <a:gd name="T33" fmla="*/ 1 h 24"/>
                  <a:gd name="T34" fmla="*/ 103 w 115"/>
                  <a:gd name="T35" fmla="*/ 0 h 24"/>
                  <a:gd name="T36" fmla="*/ 12 w 115"/>
                  <a:gd name="T3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5" h="24">
                    <a:moveTo>
                      <a:pt x="12" y="0"/>
                    </a:moveTo>
                    <a:lnTo>
                      <a:pt x="7" y="1"/>
                    </a:lnTo>
                    <a:lnTo>
                      <a:pt x="4" y="3"/>
                    </a:lnTo>
                    <a:lnTo>
                      <a:pt x="1" y="8"/>
                    </a:lnTo>
                    <a:lnTo>
                      <a:pt x="0" y="12"/>
                    </a:lnTo>
                    <a:lnTo>
                      <a:pt x="1" y="17"/>
                    </a:lnTo>
                    <a:lnTo>
                      <a:pt x="4" y="21"/>
                    </a:lnTo>
                    <a:lnTo>
                      <a:pt x="7" y="23"/>
                    </a:lnTo>
                    <a:lnTo>
                      <a:pt x="12" y="24"/>
                    </a:lnTo>
                    <a:lnTo>
                      <a:pt x="103" y="24"/>
                    </a:lnTo>
                    <a:lnTo>
                      <a:pt x="108" y="23"/>
                    </a:lnTo>
                    <a:lnTo>
                      <a:pt x="112" y="21"/>
                    </a:lnTo>
                    <a:lnTo>
                      <a:pt x="114" y="17"/>
                    </a:lnTo>
                    <a:lnTo>
                      <a:pt x="115" y="12"/>
                    </a:lnTo>
                    <a:lnTo>
                      <a:pt x="114" y="8"/>
                    </a:lnTo>
                    <a:lnTo>
                      <a:pt x="112" y="3"/>
                    </a:lnTo>
                    <a:lnTo>
                      <a:pt x="108" y="1"/>
                    </a:lnTo>
                    <a:lnTo>
                      <a:pt x="103" y="0"/>
                    </a:lnTo>
                    <a:lnTo>
                      <a:pt x="12"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21" name="Isosceles Triangle 20"/>
          <p:cNvSpPr/>
          <p:nvPr/>
        </p:nvSpPr>
        <p:spPr bwMode="gray">
          <a:xfrm rot="5400000">
            <a:off x="3705085" y="3737799"/>
            <a:ext cx="838211" cy="235096"/>
          </a:xfrm>
          <a:prstGeom prst="triangle">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
        <p:nvSpPr>
          <p:cNvPr id="91" name="Isosceles Triangle 90"/>
          <p:cNvSpPr/>
          <p:nvPr/>
        </p:nvSpPr>
        <p:spPr bwMode="gray">
          <a:xfrm rot="5400000">
            <a:off x="7645525" y="3737800"/>
            <a:ext cx="838211" cy="235096"/>
          </a:xfrm>
          <a:prstGeom prst="triangle">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grpSp>
        <p:nvGrpSpPr>
          <p:cNvPr id="15" name="Group 14"/>
          <p:cNvGrpSpPr/>
          <p:nvPr/>
        </p:nvGrpSpPr>
        <p:grpSpPr>
          <a:xfrm>
            <a:off x="4407672" y="1352199"/>
            <a:ext cx="3373478" cy="5089340"/>
            <a:chOff x="4317300" y="1352199"/>
            <a:chExt cx="3373478" cy="5089340"/>
          </a:xfrm>
        </p:grpSpPr>
        <p:sp>
          <p:nvSpPr>
            <p:cNvPr id="11" name="TextBox 10"/>
            <p:cNvSpPr txBox="1"/>
            <p:nvPr/>
          </p:nvSpPr>
          <p:spPr>
            <a:xfrm>
              <a:off x="4656839" y="2115480"/>
              <a:ext cx="1735988" cy="869469"/>
            </a:xfrm>
            <a:prstGeom prst="rect">
              <a:avLst/>
            </a:prstGeom>
            <a:noFill/>
          </p:spPr>
          <p:txBody>
            <a:bodyPr wrap="none" lIns="0" tIns="0" rIns="0" bIns="0" rtlCol="0">
              <a:spAutoFit/>
            </a:bodyPr>
            <a:lstStyle/>
            <a:p>
              <a:pPr>
                <a:lnSpc>
                  <a:spcPct val="90000"/>
                </a:lnSpc>
                <a:spcAft>
                  <a:spcPts val="300"/>
                </a:spcAft>
              </a:pPr>
              <a:r>
                <a:rPr lang="en-US" sz="1600" b="1" dirty="0" smtClean="0"/>
                <a:t>License models:</a:t>
              </a:r>
            </a:p>
            <a:p>
              <a:pPr marL="285750" indent="-285750">
                <a:lnSpc>
                  <a:spcPct val="90000"/>
                </a:lnSpc>
                <a:buFont typeface="Arial" panose="020B0604020202020204" pitchFamily="34" charset="0"/>
                <a:buChar char="›"/>
              </a:pPr>
              <a:r>
                <a:rPr lang="en-US" sz="1400" dirty="0" smtClean="0"/>
                <a:t>Per device</a:t>
              </a:r>
            </a:p>
            <a:p>
              <a:pPr marL="285750" indent="-285750">
                <a:lnSpc>
                  <a:spcPct val="90000"/>
                </a:lnSpc>
                <a:buFont typeface="Arial" panose="020B0604020202020204" pitchFamily="34" charset="0"/>
                <a:buChar char="›"/>
              </a:pPr>
              <a:r>
                <a:rPr lang="en-US" sz="1400" dirty="0" smtClean="0"/>
                <a:t>Per user</a:t>
              </a:r>
            </a:p>
            <a:p>
              <a:pPr marL="285750" indent="-285750">
                <a:lnSpc>
                  <a:spcPct val="90000"/>
                </a:lnSpc>
                <a:buFont typeface="Arial" panose="020B0604020202020204" pitchFamily="34" charset="0"/>
                <a:buChar char="›"/>
              </a:pPr>
              <a:r>
                <a:rPr lang="en-US" sz="1400" dirty="0" smtClean="0"/>
                <a:t>Per CPU / processor</a:t>
              </a:r>
              <a:endParaRPr lang="en-US" sz="1400" dirty="0"/>
            </a:p>
          </p:txBody>
        </p:sp>
        <p:grpSp>
          <p:nvGrpSpPr>
            <p:cNvPr id="9" name="Group 8"/>
            <p:cNvGrpSpPr/>
            <p:nvPr/>
          </p:nvGrpSpPr>
          <p:grpSpPr>
            <a:xfrm>
              <a:off x="4503959" y="5341552"/>
              <a:ext cx="3086825" cy="944361"/>
              <a:chOff x="4550999" y="5341552"/>
              <a:chExt cx="3086825" cy="944361"/>
            </a:xfrm>
          </p:grpSpPr>
          <p:sp>
            <p:nvSpPr>
              <p:cNvPr id="12" name="TextBox 11"/>
              <p:cNvSpPr txBox="1"/>
              <p:nvPr/>
            </p:nvSpPr>
            <p:spPr>
              <a:xfrm>
                <a:off x="4550999" y="5341552"/>
                <a:ext cx="3086825" cy="944361"/>
              </a:xfrm>
              <a:prstGeom prst="rect">
                <a:avLst/>
              </a:prstGeom>
              <a:noFill/>
            </p:spPr>
            <p:txBody>
              <a:bodyPr wrap="square" lIns="0" tIns="0" rIns="0" bIns="0" rtlCol="0">
                <a:spAutoFit/>
              </a:bodyPr>
              <a:lstStyle/>
              <a:p>
                <a:pPr>
                  <a:lnSpc>
                    <a:spcPct val="90000"/>
                  </a:lnSpc>
                  <a:spcAft>
                    <a:spcPts val="500"/>
                  </a:spcAft>
                </a:pPr>
                <a:r>
                  <a:rPr lang="en-US" sz="1500" b="1" dirty="0" smtClean="0"/>
                  <a:t>Common misalignment:</a:t>
                </a:r>
              </a:p>
              <a:p>
                <a:pPr marL="288925">
                  <a:lnSpc>
                    <a:spcPct val="90000"/>
                  </a:lnSpc>
                  <a:spcAft>
                    <a:spcPts val="300"/>
                  </a:spcAft>
                </a:pPr>
                <a:r>
                  <a:rPr lang="en-US" sz="1400" dirty="0"/>
                  <a:t>Over-deployed licenses</a:t>
                </a:r>
              </a:p>
              <a:p>
                <a:pPr marL="288925">
                  <a:lnSpc>
                    <a:spcPct val="90000"/>
                  </a:lnSpc>
                  <a:spcAft>
                    <a:spcPts val="300"/>
                  </a:spcAft>
                </a:pPr>
                <a:r>
                  <a:rPr lang="en-US" sz="1400" dirty="0"/>
                  <a:t>Underutilized licenses</a:t>
                </a:r>
              </a:p>
              <a:p>
                <a:pPr marL="288925">
                  <a:lnSpc>
                    <a:spcPct val="90000"/>
                  </a:lnSpc>
                  <a:spcAft>
                    <a:spcPts val="300"/>
                  </a:spcAft>
                </a:pPr>
                <a:r>
                  <a:rPr lang="en-US" sz="1400" dirty="0"/>
                  <a:t>SW used by unintended user or device</a:t>
                </a:r>
              </a:p>
            </p:txBody>
          </p:sp>
          <p:pic>
            <p:nvPicPr>
              <p:cNvPr id="98" name="Picture 97"/>
              <p:cNvPicPr>
                <a:picLocks noChangeAspect="1"/>
              </p:cNvPicPr>
              <p:nvPr/>
            </p:nvPicPr>
            <p:blipFill>
              <a:blip r:embed="rId3"/>
              <a:stretch>
                <a:fillRect/>
              </a:stretch>
            </p:blipFill>
            <p:spPr>
              <a:xfrm>
                <a:off x="4564514" y="5597225"/>
                <a:ext cx="204674" cy="204674"/>
              </a:xfrm>
              <a:prstGeom prst="rect">
                <a:avLst/>
              </a:prstGeom>
            </p:spPr>
          </p:pic>
          <p:pic>
            <p:nvPicPr>
              <p:cNvPr id="99" name="Picture 98"/>
              <p:cNvPicPr>
                <a:picLocks noChangeAspect="1"/>
              </p:cNvPicPr>
              <p:nvPr/>
            </p:nvPicPr>
            <p:blipFill>
              <a:blip r:embed="rId4"/>
              <a:stretch>
                <a:fillRect/>
              </a:stretch>
            </p:blipFill>
            <p:spPr>
              <a:xfrm>
                <a:off x="4574274" y="5847635"/>
                <a:ext cx="185154" cy="185154"/>
              </a:xfrm>
              <a:prstGeom prst="rect">
                <a:avLst/>
              </a:prstGeom>
            </p:spPr>
          </p:pic>
          <p:pic>
            <p:nvPicPr>
              <p:cNvPr id="100" name="Picture 99"/>
              <p:cNvPicPr>
                <a:picLocks noChangeAspect="1"/>
              </p:cNvPicPr>
              <p:nvPr/>
            </p:nvPicPr>
            <p:blipFill>
              <a:blip r:embed="rId4"/>
              <a:stretch>
                <a:fillRect/>
              </a:stretch>
            </p:blipFill>
            <p:spPr>
              <a:xfrm>
                <a:off x="4574274" y="6078524"/>
                <a:ext cx="185154" cy="185154"/>
              </a:xfrm>
              <a:prstGeom prst="rect">
                <a:avLst/>
              </a:prstGeom>
            </p:spPr>
          </p:pic>
        </p:grpSp>
        <p:grpSp>
          <p:nvGrpSpPr>
            <p:cNvPr id="82" name="Group 81"/>
            <p:cNvGrpSpPr/>
            <p:nvPr/>
          </p:nvGrpSpPr>
          <p:grpSpPr>
            <a:xfrm>
              <a:off x="4317300" y="1352199"/>
              <a:ext cx="3373478" cy="5089340"/>
              <a:chOff x="8153400" y="1438275"/>
              <a:chExt cx="3397950" cy="4702167"/>
            </a:xfrm>
          </p:grpSpPr>
          <p:sp>
            <p:nvSpPr>
              <p:cNvPr id="88" name="Rounded Rectangle 87"/>
              <p:cNvSpPr/>
              <p:nvPr/>
            </p:nvSpPr>
            <p:spPr bwMode="gray">
              <a:xfrm>
                <a:off x="8153400" y="1438275"/>
                <a:ext cx="3396997" cy="4702167"/>
              </a:xfrm>
              <a:prstGeom prst="roundRect">
                <a:avLst>
                  <a:gd name="adj" fmla="val 5947"/>
                </a:avLst>
              </a:prstGeom>
              <a:noFill/>
              <a:ln w="6350">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
            <p:nvSpPr>
              <p:cNvPr id="89" name="Round Same Side Corner Rectangle 88"/>
              <p:cNvSpPr/>
              <p:nvPr/>
            </p:nvSpPr>
            <p:spPr bwMode="gray">
              <a:xfrm>
                <a:off x="8153400" y="1438275"/>
                <a:ext cx="3397950" cy="549194"/>
              </a:xfrm>
              <a:prstGeom prst="round2SameRect">
                <a:avLst>
                  <a:gd name="adj1" fmla="val 39718"/>
                  <a:gd name="adj2" fmla="val 0"/>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b="1" dirty="0" smtClean="0"/>
                  <a:t>Correlation</a:t>
                </a:r>
                <a:endParaRPr lang="en-US" b="1" dirty="0"/>
              </a:p>
            </p:txBody>
          </p:sp>
        </p:grpSp>
      </p:grpSp>
      <p:sp>
        <p:nvSpPr>
          <p:cNvPr id="2" name="Title 1"/>
          <p:cNvSpPr>
            <a:spLocks noGrp="1"/>
          </p:cNvSpPr>
          <p:nvPr>
            <p:ph type="title"/>
          </p:nvPr>
        </p:nvSpPr>
        <p:spPr>
          <a:xfrm>
            <a:off x="609599" y="304800"/>
            <a:ext cx="10969625" cy="838200"/>
          </a:xfrm>
        </p:spPr>
        <p:txBody>
          <a:bodyPr/>
          <a:lstStyle/>
          <a:p>
            <a:r>
              <a:rPr lang="en-US" dirty="0" smtClean="0"/>
              <a:t>ITMS 8.0 OPTIMIZE SOFTWARE LICENSE COSTS </a:t>
            </a:r>
            <a:endParaRPr lang="en-US" dirty="0"/>
          </a:p>
        </p:txBody>
      </p:sp>
      <p:sp>
        <p:nvSpPr>
          <p:cNvPr id="4" name="Slide Number Placeholder 3"/>
          <p:cNvSpPr>
            <a:spLocks noGrp="1"/>
          </p:cNvSpPr>
          <p:nvPr>
            <p:ph type="sldNum" sz="quarter" idx="12"/>
          </p:nvPr>
        </p:nvSpPr>
        <p:spPr/>
        <p:txBody>
          <a:bodyPr/>
          <a:lstStyle/>
          <a:p>
            <a:fld id="{2D88F0F9-74A8-45E4-B405-052EDB68E8BD}" type="slidenum">
              <a:rPr lang="en-US" smtClean="0"/>
              <a:t>8</a:t>
            </a:fld>
            <a:endParaRPr lang="en-US" dirty="0"/>
          </a:p>
        </p:txBody>
      </p:sp>
      <p:sp>
        <p:nvSpPr>
          <p:cNvPr id="6" name="Footer Placeholder 5"/>
          <p:cNvSpPr>
            <a:spLocks noGrp="1"/>
          </p:cNvSpPr>
          <p:nvPr>
            <p:ph type="ftr" sz="quarter" idx="11"/>
          </p:nvPr>
        </p:nvSpPr>
        <p:spPr/>
        <p:txBody>
          <a:bodyPr/>
          <a:lstStyle/>
          <a:p>
            <a:r>
              <a:rPr lang="en-US" dirty="0" smtClean="0"/>
              <a:t>Copyright © 2016 Symantec Corporation</a:t>
            </a:r>
            <a:endParaRPr lang="en-US" dirty="0"/>
          </a:p>
        </p:txBody>
      </p:sp>
      <p:grpSp>
        <p:nvGrpSpPr>
          <p:cNvPr id="83" name="Group 82"/>
          <p:cNvGrpSpPr>
            <a:grpSpLocks noChangeAspect="1"/>
          </p:cNvGrpSpPr>
          <p:nvPr/>
        </p:nvGrpSpPr>
        <p:grpSpPr>
          <a:xfrm>
            <a:off x="4743051" y="3568807"/>
            <a:ext cx="2712592" cy="1645920"/>
            <a:chOff x="7269325" y="4127063"/>
            <a:chExt cx="3582917" cy="2174008"/>
          </a:xfrm>
          <a:noFill/>
        </p:grpSpPr>
        <p:pic>
          <p:nvPicPr>
            <p:cNvPr id="84" name="Picture 83"/>
            <p:cNvPicPr>
              <a:picLocks noChangeAspect="1"/>
            </p:cNvPicPr>
            <p:nvPr/>
          </p:nvPicPr>
          <p:blipFill rotWithShape="1">
            <a:blip r:embed="rId5">
              <a:extLst>
                <a:ext uri="{28A0092B-C50C-407E-A947-70E740481C1C}">
                  <a14:useLocalDpi xmlns:a14="http://schemas.microsoft.com/office/drawing/2010/main" val="0"/>
                </a:ext>
              </a:extLst>
            </a:blip>
            <a:srcRect l="62204" t="30713" r="2175" b="36059"/>
            <a:stretch/>
          </p:blipFill>
          <p:spPr>
            <a:xfrm>
              <a:off x="7269325" y="4274454"/>
              <a:ext cx="3582917" cy="2026617"/>
            </a:xfrm>
            <a:prstGeom prst="rect">
              <a:avLst/>
            </a:prstGeom>
            <a:grpFill/>
          </p:spPr>
        </p:pic>
        <p:pic>
          <p:nvPicPr>
            <p:cNvPr id="85" name="Picture 84"/>
            <p:cNvPicPr>
              <a:picLocks noChangeAspect="1"/>
            </p:cNvPicPr>
            <p:nvPr/>
          </p:nvPicPr>
          <p:blipFill rotWithShape="1">
            <a:blip r:embed="rId5">
              <a:extLst>
                <a:ext uri="{28A0092B-C50C-407E-A947-70E740481C1C}">
                  <a14:useLocalDpi xmlns:a14="http://schemas.microsoft.com/office/drawing/2010/main" val="0"/>
                </a:ext>
              </a:extLst>
            </a:blip>
            <a:srcRect l="44941" t="41404" r="38443" b="45456"/>
            <a:stretch/>
          </p:blipFill>
          <p:spPr>
            <a:xfrm>
              <a:off x="8976301" y="4127063"/>
              <a:ext cx="1671340" cy="801434"/>
            </a:xfrm>
            <a:prstGeom prst="rect">
              <a:avLst/>
            </a:prstGeom>
            <a:grpFill/>
          </p:spPr>
        </p:pic>
      </p:grpSp>
      <p:sp>
        <p:nvSpPr>
          <p:cNvPr id="87" name="Rectangle 86"/>
          <p:cNvSpPr/>
          <p:nvPr/>
        </p:nvSpPr>
        <p:spPr>
          <a:xfrm>
            <a:off x="5170977" y="3082172"/>
            <a:ext cx="1846869" cy="528144"/>
          </a:xfrm>
          <a:prstGeom prst="rect">
            <a:avLst/>
          </a:prstGeom>
        </p:spPr>
        <p:txBody>
          <a:bodyPr wrap="square">
            <a:spAutoFit/>
          </a:bodyPr>
          <a:lstStyle/>
          <a:p>
            <a:pPr algn="ctr">
              <a:lnSpc>
                <a:spcPct val="90000"/>
              </a:lnSpc>
              <a:spcBef>
                <a:spcPts val="2000"/>
              </a:spcBef>
            </a:pPr>
            <a:r>
              <a:rPr lang="en-US" sz="1400" b="1" dirty="0"/>
              <a:t>SW License </a:t>
            </a:r>
          </a:p>
          <a:p>
            <a:pPr algn="ctr">
              <a:lnSpc>
                <a:spcPct val="90000"/>
              </a:lnSpc>
            </a:pPr>
            <a:r>
              <a:rPr lang="en-US" sz="1400" b="1" dirty="0"/>
              <a:t>Compliance Posture</a:t>
            </a:r>
          </a:p>
        </p:txBody>
      </p:sp>
    </p:spTree>
    <p:extLst>
      <p:ext uri="{BB962C8B-B14F-4D97-AF65-F5344CB8AC3E}">
        <p14:creationId xmlns:p14="http://schemas.microsoft.com/office/powerpoint/2010/main" val="1519820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10371" y="6507238"/>
            <a:ext cx="914400" cy="914400"/>
          </a:xfrm>
          <a:prstGeom prst="rect">
            <a:avLst/>
          </a:prstGeom>
          <a:noFill/>
        </p:spPr>
        <p:txBody>
          <a:bodyPr wrap="none" lIns="0" tIns="0" rIns="0" bIns="0" rtlCol="0">
            <a:noAutofit/>
          </a:bodyPr>
          <a:lstStyle/>
          <a:p>
            <a:pPr>
              <a:lnSpc>
                <a:spcPct val="90000"/>
              </a:lnSpc>
            </a:pPr>
            <a:endParaRPr lang="en-US" dirty="0"/>
          </a:p>
        </p:txBody>
      </p:sp>
      <p:grpSp>
        <p:nvGrpSpPr>
          <p:cNvPr id="73" name="Group 72"/>
          <p:cNvGrpSpPr/>
          <p:nvPr/>
        </p:nvGrpSpPr>
        <p:grpSpPr>
          <a:xfrm>
            <a:off x="3784541" y="616279"/>
            <a:ext cx="4622446" cy="4622445"/>
            <a:chOff x="3783191" y="311355"/>
            <a:chExt cx="4622446" cy="4622445"/>
          </a:xfrm>
        </p:grpSpPr>
        <p:grpSp>
          <p:nvGrpSpPr>
            <p:cNvPr id="122" name="Group 121"/>
            <p:cNvGrpSpPr/>
            <p:nvPr/>
          </p:nvGrpSpPr>
          <p:grpSpPr>
            <a:xfrm>
              <a:off x="3783191" y="311355"/>
              <a:ext cx="4622446" cy="4622445"/>
              <a:chOff x="381000" y="304800"/>
              <a:chExt cx="2372045" cy="2372045"/>
            </a:xfrm>
          </p:grpSpPr>
          <p:sp>
            <p:nvSpPr>
              <p:cNvPr id="131" name="Freeform 22"/>
              <p:cNvSpPr>
                <a:spLocks/>
              </p:cNvSpPr>
              <p:nvPr/>
            </p:nvSpPr>
            <p:spPr bwMode="auto">
              <a:xfrm>
                <a:off x="381000" y="304800"/>
                <a:ext cx="2372045" cy="2372045"/>
              </a:xfrm>
              <a:custGeom>
                <a:avLst/>
                <a:gdLst>
                  <a:gd name="T0" fmla="*/ 4354 w 7900"/>
                  <a:gd name="T1" fmla="*/ 20 h 7901"/>
                  <a:gd name="T2" fmla="*/ 4937 w 7900"/>
                  <a:gd name="T3" fmla="*/ 124 h 7901"/>
                  <a:gd name="T4" fmla="*/ 5488 w 7900"/>
                  <a:gd name="T5" fmla="*/ 310 h 7901"/>
                  <a:gd name="T6" fmla="*/ 5998 w 7900"/>
                  <a:gd name="T7" fmla="*/ 572 h 7901"/>
                  <a:gd name="T8" fmla="*/ 6463 w 7900"/>
                  <a:gd name="T9" fmla="*/ 902 h 7901"/>
                  <a:gd name="T10" fmla="*/ 6874 w 7900"/>
                  <a:gd name="T11" fmla="*/ 1294 h 7901"/>
                  <a:gd name="T12" fmla="*/ 7225 w 7900"/>
                  <a:gd name="T13" fmla="*/ 1742 h 7901"/>
                  <a:gd name="T14" fmla="*/ 7511 w 7900"/>
                  <a:gd name="T15" fmla="*/ 2237 h 7901"/>
                  <a:gd name="T16" fmla="*/ 7722 w 7900"/>
                  <a:gd name="T17" fmla="*/ 2776 h 7901"/>
                  <a:gd name="T18" fmla="*/ 7855 w 7900"/>
                  <a:gd name="T19" fmla="*/ 3349 h 7901"/>
                  <a:gd name="T20" fmla="*/ 7900 w 7900"/>
                  <a:gd name="T21" fmla="*/ 3951 h 7901"/>
                  <a:gd name="T22" fmla="*/ 7855 w 7900"/>
                  <a:gd name="T23" fmla="*/ 4552 h 7901"/>
                  <a:gd name="T24" fmla="*/ 7722 w 7900"/>
                  <a:gd name="T25" fmla="*/ 5125 h 7901"/>
                  <a:gd name="T26" fmla="*/ 7511 w 7900"/>
                  <a:gd name="T27" fmla="*/ 5663 h 7901"/>
                  <a:gd name="T28" fmla="*/ 7225 w 7900"/>
                  <a:gd name="T29" fmla="*/ 6159 h 7901"/>
                  <a:gd name="T30" fmla="*/ 6874 w 7900"/>
                  <a:gd name="T31" fmla="*/ 6607 h 7901"/>
                  <a:gd name="T32" fmla="*/ 6463 w 7900"/>
                  <a:gd name="T33" fmla="*/ 6999 h 7901"/>
                  <a:gd name="T34" fmla="*/ 5998 w 7900"/>
                  <a:gd name="T35" fmla="*/ 7329 h 7901"/>
                  <a:gd name="T36" fmla="*/ 5488 w 7900"/>
                  <a:gd name="T37" fmla="*/ 7590 h 7901"/>
                  <a:gd name="T38" fmla="*/ 4937 w 7900"/>
                  <a:gd name="T39" fmla="*/ 7777 h 7901"/>
                  <a:gd name="T40" fmla="*/ 4354 w 7900"/>
                  <a:gd name="T41" fmla="*/ 7881 h 7901"/>
                  <a:gd name="T42" fmla="*/ 3746 w 7900"/>
                  <a:gd name="T43" fmla="*/ 7896 h 7901"/>
                  <a:gd name="T44" fmla="*/ 3154 w 7900"/>
                  <a:gd name="T45" fmla="*/ 7820 h 7901"/>
                  <a:gd name="T46" fmla="*/ 2592 w 7900"/>
                  <a:gd name="T47" fmla="*/ 7661 h 7901"/>
                  <a:gd name="T48" fmla="*/ 2067 w 7900"/>
                  <a:gd name="T49" fmla="*/ 7424 h 7901"/>
                  <a:gd name="T50" fmla="*/ 1587 w 7900"/>
                  <a:gd name="T51" fmla="*/ 7116 h 7901"/>
                  <a:gd name="T52" fmla="*/ 1157 w 7900"/>
                  <a:gd name="T53" fmla="*/ 6744 h 7901"/>
                  <a:gd name="T54" fmla="*/ 785 w 7900"/>
                  <a:gd name="T55" fmla="*/ 6314 h 7901"/>
                  <a:gd name="T56" fmla="*/ 477 w 7900"/>
                  <a:gd name="T57" fmla="*/ 5833 h 7901"/>
                  <a:gd name="T58" fmla="*/ 240 w 7900"/>
                  <a:gd name="T59" fmla="*/ 5309 h 7901"/>
                  <a:gd name="T60" fmla="*/ 81 w 7900"/>
                  <a:gd name="T61" fmla="*/ 4747 h 7901"/>
                  <a:gd name="T62" fmla="*/ 5 w 7900"/>
                  <a:gd name="T63" fmla="*/ 4153 h 7901"/>
                  <a:gd name="T64" fmla="*/ 20 w 7900"/>
                  <a:gd name="T65" fmla="*/ 3547 h 7901"/>
                  <a:gd name="T66" fmla="*/ 124 w 7900"/>
                  <a:gd name="T67" fmla="*/ 2963 h 7901"/>
                  <a:gd name="T68" fmla="*/ 310 w 7900"/>
                  <a:gd name="T69" fmla="*/ 2413 h 7901"/>
                  <a:gd name="T70" fmla="*/ 572 w 7900"/>
                  <a:gd name="T71" fmla="*/ 1902 h 7901"/>
                  <a:gd name="T72" fmla="*/ 902 w 7900"/>
                  <a:gd name="T73" fmla="*/ 1438 h 7901"/>
                  <a:gd name="T74" fmla="*/ 1294 w 7900"/>
                  <a:gd name="T75" fmla="*/ 1026 h 7901"/>
                  <a:gd name="T76" fmla="*/ 1742 w 7900"/>
                  <a:gd name="T77" fmla="*/ 675 h 7901"/>
                  <a:gd name="T78" fmla="*/ 2237 w 7900"/>
                  <a:gd name="T79" fmla="*/ 390 h 7901"/>
                  <a:gd name="T80" fmla="*/ 2776 w 7900"/>
                  <a:gd name="T81" fmla="*/ 177 h 7901"/>
                  <a:gd name="T82" fmla="*/ 3349 w 7900"/>
                  <a:gd name="T83" fmla="*/ 46 h 7901"/>
                  <a:gd name="T84" fmla="*/ 3950 w 7900"/>
                  <a:gd name="T85" fmla="*/ 0 h 7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00" h="7901">
                    <a:moveTo>
                      <a:pt x="3950" y="0"/>
                    </a:moveTo>
                    <a:lnTo>
                      <a:pt x="4153" y="5"/>
                    </a:lnTo>
                    <a:lnTo>
                      <a:pt x="4354" y="20"/>
                    </a:lnTo>
                    <a:lnTo>
                      <a:pt x="4552" y="46"/>
                    </a:lnTo>
                    <a:lnTo>
                      <a:pt x="4746" y="81"/>
                    </a:lnTo>
                    <a:lnTo>
                      <a:pt x="4937" y="124"/>
                    </a:lnTo>
                    <a:lnTo>
                      <a:pt x="5125" y="177"/>
                    </a:lnTo>
                    <a:lnTo>
                      <a:pt x="5308" y="240"/>
                    </a:lnTo>
                    <a:lnTo>
                      <a:pt x="5488" y="310"/>
                    </a:lnTo>
                    <a:lnTo>
                      <a:pt x="5662" y="390"/>
                    </a:lnTo>
                    <a:lnTo>
                      <a:pt x="5833" y="477"/>
                    </a:lnTo>
                    <a:lnTo>
                      <a:pt x="5998" y="572"/>
                    </a:lnTo>
                    <a:lnTo>
                      <a:pt x="6159" y="675"/>
                    </a:lnTo>
                    <a:lnTo>
                      <a:pt x="6314" y="785"/>
                    </a:lnTo>
                    <a:lnTo>
                      <a:pt x="6463" y="902"/>
                    </a:lnTo>
                    <a:lnTo>
                      <a:pt x="6605" y="1026"/>
                    </a:lnTo>
                    <a:lnTo>
                      <a:pt x="6743" y="1157"/>
                    </a:lnTo>
                    <a:lnTo>
                      <a:pt x="6874" y="1294"/>
                    </a:lnTo>
                    <a:lnTo>
                      <a:pt x="6998" y="1438"/>
                    </a:lnTo>
                    <a:lnTo>
                      <a:pt x="7115" y="1587"/>
                    </a:lnTo>
                    <a:lnTo>
                      <a:pt x="7225" y="1742"/>
                    </a:lnTo>
                    <a:lnTo>
                      <a:pt x="7328" y="1902"/>
                    </a:lnTo>
                    <a:lnTo>
                      <a:pt x="7423" y="2067"/>
                    </a:lnTo>
                    <a:lnTo>
                      <a:pt x="7511" y="2237"/>
                    </a:lnTo>
                    <a:lnTo>
                      <a:pt x="7589" y="2413"/>
                    </a:lnTo>
                    <a:lnTo>
                      <a:pt x="7661" y="2592"/>
                    </a:lnTo>
                    <a:lnTo>
                      <a:pt x="7722" y="2776"/>
                    </a:lnTo>
                    <a:lnTo>
                      <a:pt x="7776" y="2963"/>
                    </a:lnTo>
                    <a:lnTo>
                      <a:pt x="7820" y="3154"/>
                    </a:lnTo>
                    <a:lnTo>
                      <a:pt x="7855" y="3349"/>
                    </a:lnTo>
                    <a:lnTo>
                      <a:pt x="7880" y="3547"/>
                    </a:lnTo>
                    <a:lnTo>
                      <a:pt x="7895" y="3748"/>
                    </a:lnTo>
                    <a:lnTo>
                      <a:pt x="7900" y="3951"/>
                    </a:lnTo>
                    <a:lnTo>
                      <a:pt x="7895" y="4153"/>
                    </a:lnTo>
                    <a:lnTo>
                      <a:pt x="7880" y="4354"/>
                    </a:lnTo>
                    <a:lnTo>
                      <a:pt x="7855" y="4552"/>
                    </a:lnTo>
                    <a:lnTo>
                      <a:pt x="7820" y="4747"/>
                    </a:lnTo>
                    <a:lnTo>
                      <a:pt x="7776" y="4938"/>
                    </a:lnTo>
                    <a:lnTo>
                      <a:pt x="7722" y="5125"/>
                    </a:lnTo>
                    <a:lnTo>
                      <a:pt x="7661" y="5309"/>
                    </a:lnTo>
                    <a:lnTo>
                      <a:pt x="7589" y="5488"/>
                    </a:lnTo>
                    <a:lnTo>
                      <a:pt x="7511" y="5663"/>
                    </a:lnTo>
                    <a:lnTo>
                      <a:pt x="7423" y="5833"/>
                    </a:lnTo>
                    <a:lnTo>
                      <a:pt x="7328" y="5999"/>
                    </a:lnTo>
                    <a:lnTo>
                      <a:pt x="7225" y="6159"/>
                    </a:lnTo>
                    <a:lnTo>
                      <a:pt x="7115" y="6314"/>
                    </a:lnTo>
                    <a:lnTo>
                      <a:pt x="6998" y="6463"/>
                    </a:lnTo>
                    <a:lnTo>
                      <a:pt x="6874" y="6607"/>
                    </a:lnTo>
                    <a:lnTo>
                      <a:pt x="6743" y="6744"/>
                    </a:lnTo>
                    <a:lnTo>
                      <a:pt x="6605" y="6874"/>
                    </a:lnTo>
                    <a:lnTo>
                      <a:pt x="6463" y="6999"/>
                    </a:lnTo>
                    <a:lnTo>
                      <a:pt x="6314" y="7116"/>
                    </a:lnTo>
                    <a:lnTo>
                      <a:pt x="6159" y="7226"/>
                    </a:lnTo>
                    <a:lnTo>
                      <a:pt x="5998" y="7329"/>
                    </a:lnTo>
                    <a:lnTo>
                      <a:pt x="5833" y="7424"/>
                    </a:lnTo>
                    <a:lnTo>
                      <a:pt x="5662" y="7511"/>
                    </a:lnTo>
                    <a:lnTo>
                      <a:pt x="5488" y="7590"/>
                    </a:lnTo>
                    <a:lnTo>
                      <a:pt x="5308" y="7661"/>
                    </a:lnTo>
                    <a:lnTo>
                      <a:pt x="5125" y="7724"/>
                    </a:lnTo>
                    <a:lnTo>
                      <a:pt x="4937" y="7777"/>
                    </a:lnTo>
                    <a:lnTo>
                      <a:pt x="4746" y="7820"/>
                    </a:lnTo>
                    <a:lnTo>
                      <a:pt x="4552" y="7855"/>
                    </a:lnTo>
                    <a:lnTo>
                      <a:pt x="4354" y="7881"/>
                    </a:lnTo>
                    <a:lnTo>
                      <a:pt x="4153" y="7896"/>
                    </a:lnTo>
                    <a:lnTo>
                      <a:pt x="3950" y="7901"/>
                    </a:lnTo>
                    <a:lnTo>
                      <a:pt x="3746" y="7896"/>
                    </a:lnTo>
                    <a:lnTo>
                      <a:pt x="3546" y="7881"/>
                    </a:lnTo>
                    <a:lnTo>
                      <a:pt x="3349" y="7855"/>
                    </a:lnTo>
                    <a:lnTo>
                      <a:pt x="3154" y="7820"/>
                    </a:lnTo>
                    <a:lnTo>
                      <a:pt x="2963" y="7777"/>
                    </a:lnTo>
                    <a:lnTo>
                      <a:pt x="2776" y="7724"/>
                    </a:lnTo>
                    <a:lnTo>
                      <a:pt x="2592" y="7661"/>
                    </a:lnTo>
                    <a:lnTo>
                      <a:pt x="2413" y="7590"/>
                    </a:lnTo>
                    <a:lnTo>
                      <a:pt x="2237" y="7511"/>
                    </a:lnTo>
                    <a:lnTo>
                      <a:pt x="2067" y="7424"/>
                    </a:lnTo>
                    <a:lnTo>
                      <a:pt x="1902" y="7329"/>
                    </a:lnTo>
                    <a:lnTo>
                      <a:pt x="1742" y="7226"/>
                    </a:lnTo>
                    <a:lnTo>
                      <a:pt x="1587" y="7116"/>
                    </a:lnTo>
                    <a:lnTo>
                      <a:pt x="1438" y="6999"/>
                    </a:lnTo>
                    <a:lnTo>
                      <a:pt x="1294" y="6874"/>
                    </a:lnTo>
                    <a:lnTo>
                      <a:pt x="1157" y="6744"/>
                    </a:lnTo>
                    <a:lnTo>
                      <a:pt x="1026" y="6607"/>
                    </a:lnTo>
                    <a:lnTo>
                      <a:pt x="902" y="6463"/>
                    </a:lnTo>
                    <a:lnTo>
                      <a:pt x="785" y="6314"/>
                    </a:lnTo>
                    <a:lnTo>
                      <a:pt x="675" y="6159"/>
                    </a:lnTo>
                    <a:lnTo>
                      <a:pt x="572" y="5999"/>
                    </a:lnTo>
                    <a:lnTo>
                      <a:pt x="477" y="5833"/>
                    </a:lnTo>
                    <a:lnTo>
                      <a:pt x="390" y="5663"/>
                    </a:lnTo>
                    <a:lnTo>
                      <a:pt x="310" y="5488"/>
                    </a:lnTo>
                    <a:lnTo>
                      <a:pt x="240" y="5309"/>
                    </a:lnTo>
                    <a:lnTo>
                      <a:pt x="177" y="5125"/>
                    </a:lnTo>
                    <a:lnTo>
                      <a:pt x="124" y="4938"/>
                    </a:lnTo>
                    <a:lnTo>
                      <a:pt x="81" y="4747"/>
                    </a:lnTo>
                    <a:lnTo>
                      <a:pt x="46" y="4552"/>
                    </a:lnTo>
                    <a:lnTo>
                      <a:pt x="20" y="4354"/>
                    </a:lnTo>
                    <a:lnTo>
                      <a:pt x="5" y="4153"/>
                    </a:lnTo>
                    <a:lnTo>
                      <a:pt x="0" y="3951"/>
                    </a:lnTo>
                    <a:lnTo>
                      <a:pt x="5" y="3748"/>
                    </a:lnTo>
                    <a:lnTo>
                      <a:pt x="20" y="3547"/>
                    </a:lnTo>
                    <a:lnTo>
                      <a:pt x="46" y="3349"/>
                    </a:lnTo>
                    <a:lnTo>
                      <a:pt x="81" y="3154"/>
                    </a:lnTo>
                    <a:lnTo>
                      <a:pt x="124" y="2963"/>
                    </a:lnTo>
                    <a:lnTo>
                      <a:pt x="177" y="2776"/>
                    </a:lnTo>
                    <a:lnTo>
                      <a:pt x="240" y="2592"/>
                    </a:lnTo>
                    <a:lnTo>
                      <a:pt x="310" y="2413"/>
                    </a:lnTo>
                    <a:lnTo>
                      <a:pt x="390" y="2237"/>
                    </a:lnTo>
                    <a:lnTo>
                      <a:pt x="477" y="2067"/>
                    </a:lnTo>
                    <a:lnTo>
                      <a:pt x="572" y="1902"/>
                    </a:lnTo>
                    <a:lnTo>
                      <a:pt x="675" y="1742"/>
                    </a:lnTo>
                    <a:lnTo>
                      <a:pt x="785" y="1587"/>
                    </a:lnTo>
                    <a:lnTo>
                      <a:pt x="902" y="1438"/>
                    </a:lnTo>
                    <a:lnTo>
                      <a:pt x="1026" y="1294"/>
                    </a:lnTo>
                    <a:lnTo>
                      <a:pt x="1157" y="1157"/>
                    </a:lnTo>
                    <a:lnTo>
                      <a:pt x="1294" y="1026"/>
                    </a:lnTo>
                    <a:lnTo>
                      <a:pt x="1438" y="902"/>
                    </a:lnTo>
                    <a:lnTo>
                      <a:pt x="1587" y="785"/>
                    </a:lnTo>
                    <a:lnTo>
                      <a:pt x="1742" y="675"/>
                    </a:lnTo>
                    <a:lnTo>
                      <a:pt x="1902" y="572"/>
                    </a:lnTo>
                    <a:lnTo>
                      <a:pt x="2067" y="477"/>
                    </a:lnTo>
                    <a:lnTo>
                      <a:pt x="2237" y="390"/>
                    </a:lnTo>
                    <a:lnTo>
                      <a:pt x="2413" y="310"/>
                    </a:lnTo>
                    <a:lnTo>
                      <a:pt x="2592" y="240"/>
                    </a:lnTo>
                    <a:lnTo>
                      <a:pt x="2776" y="177"/>
                    </a:lnTo>
                    <a:lnTo>
                      <a:pt x="2963" y="124"/>
                    </a:lnTo>
                    <a:lnTo>
                      <a:pt x="3154" y="81"/>
                    </a:lnTo>
                    <a:lnTo>
                      <a:pt x="3349" y="46"/>
                    </a:lnTo>
                    <a:lnTo>
                      <a:pt x="3546" y="20"/>
                    </a:lnTo>
                    <a:lnTo>
                      <a:pt x="3746" y="5"/>
                    </a:lnTo>
                    <a:lnTo>
                      <a:pt x="3950"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132" name="Freeform 23"/>
              <p:cNvSpPr>
                <a:spLocks/>
              </p:cNvSpPr>
              <p:nvPr/>
            </p:nvSpPr>
            <p:spPr bwMode="auto">
              <a:xfrm>
                <a:off x="519118" y="378064"/>
                <a:ext cx="1026886" cy="1107355"/>
              </a:xfrm>
              <a:custGeom>
                <a:avLst/>
                <a:gdLst>
                  <a:gd name="T0" fmla="*/ 0 w 3422"/>
                  <a:gd name="T1" fmla="*/ 2453 h 3688"/>
                  <a:gd name="T2" fmla="*/ 50 w 3422"/>
                  <a:gd name="T3" fmla="*/ 2323 h 3688"/>
                  <a:gd name="T4" fmla="*/ 105 w 3422"/>
                  <a:gd name="T5" fmla="*/ 2193 h 3688"/>
                  <a:gd name="T6" fmla="*/ 164 w 3422"/>
                  <a:gd name="T7" fmla="*/ 2068 h 3688"/>
                  <a:gd name="T8" fmla="*/ 227 w 3422"/>
                  <a:gd name="T9" fmla="*/ 1944 h 3688"/>
                  <a:gd name="T10" fmla="*/ 296 w 3422"/>
                  <a:gd name="T11" fmla="*/ 1823 h 3688"/>
                  <a:gd name="T12" fmla="*/ 369 w 3422"/>
                  <a:gd name="T13" fmla="*/ 1706 h 3688"/>
                  <a:gd name="T14" fmla="*/ 445 w 3422"/>
                  <a:gd name="T15" fmla="*/ 1591 h 3688"/>
                  <a:gd name="T16" fmla="*/ 526 w 3422"/>
                  <a:gd name="T17" fmla="*/ 1478 h 3688"/>
                  <a:gd name="T18" fmla="*/ 612 w 3422"/>
                  <a:gd name="T19" fmla="*/ 1370 h 3688"/>
                  <a:gd name="T20" fmla="*/ 700 w 3422"/>
                  <a:gd name="T21" fmla="*/ 1265 h 3688"/>
                  <a:gd name="T22" fmla="*/ 793 w 3422"/>
                  <a:gd name="T23" fmla="*/ 1163 h 3688"/>
                  <a:gd name="T24" fmla="*/ 889 w 3422"/>
                  <a:gd name="T25" fmla="*/ 1064 h 3688"/>
                  <a:gd name="T26" fmla="*/ 989 w 3422"/>
                  <a:gd name="T27" fmla="*/ 969 h 3688"/>
                  <a:gd name="T28" fmla="*/ 1092 w 3422"/>
                  <a:gd name="T29" fmla="*/ 879 h 3688"/>
                  <a:gd name="T30" fmla="*/ 1199 w 3422"/>
                  <a:gd name="T31" fmla="*/ 791 h 3688"/>
                  <a:gd name="T32" fmla="*/ 1309 w 3422"/>
                  <a:gd name="T33" fmla="*/ 708 h 3688"/>
                  <a:gd name="T34" fmla="*/ 1422 w 3422"/>
                  <a:gd name="T35" fmla="*/ 629 h 3688"/>
                  <a:gd name="T36" fmla="*/ 1539 w 3422"/>
                  <a:gd name="T37" fmla="*/ 553 h 3688"/>
                  <a:gd name="T38" fmla="*/ 1657 w 3422"/>
                  <a:gd name="T39" fmla="*/ 483 h 3688"/>
                  <a:gd name="T40" fmla="*/ 1779 w 3422"/>
                  <a:gd name="T41" fmla="*/ 417 h 3688"/>
                  <a:gd name="T42" fmla="*/ 1904 w 3422"/>
                  <a:gd name="T43" fmla="*/ 355 h 3688"/>
                  <a:gd name="T44" fmla="*/ 2031 w 3422"/>
                  <a:gd name="T45" fmla="*/ 297 h 3688"/>
                  <a:gd name="T46" fmla="*/ 2161 w 3422"/>
                  <a:gd name="T47" fmla="*/ 244 h 3688"/>
                  <a:gd name="T48" fmla="*/ 2292 w 3422"/>
                  <a:gd name="T49" fmla="*/ 197 h 3688"/>
                  <a:gd name="T50" fmla="*/ 2427 w 3422"/>
                  <a:gd name="T51" fmla="*/ 154 h 3688"/>
                  <a:gd name="T52" fmla="*/ 2563 w 3422"/>
                  <a:gd name="T53" fmla="*/ 116 h 3688"/>
                  <a:gd name="T54" fmla="*/ 2702 w 3422"/>
                  <a:gd name="T55" fmla="*/ 82 h 3688"/>
                  <a:gd name="T56" fmla="*/ 2843 w 3422"/>
                  <a:gd name="T57" fmla="*/ 55 h 3688"/>
                  <a:gd name="T58" fmla="*/ 2984 w 3422"/>
                  <a:gd name="T59" fmla="*/ 33 h 3688"/>
                  <a:gd name="T60" fmla="*/ 3128 w 3422"/>
                  <a:gd name="T61" fmla="*/ 16 h 3688"/>
                  <a:gd name="T62" fmla="*/ 3274 w 3422"/>
                  <a:gd name="T63" fmla="*/ 5 h 3688"/>
                  <a:gd name="T64" fmla="*/ 3422 w 3422"/>
                  <a:gd name="T65" fmla="*/ 0 h 3688"/>
                  <a:gd name="T66" fmla="*/ 3422 w 3422"/>
                  <a:gd name="T67" fmla="*/ 3688 h 3688"/>
                  <a:gd name="T68" fmla="*/ 0 w 3422"/>
                  <a:gd name="T69" fmla="*/ 2453 h 3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22" h="3688">
                    <a:moveTo>
                      <a:pt x="0" y="2453"/>
                    </a:moveTo>
                    <a:lnTo>
                      <a:pt x="50" y="2323"/>
                    </a:lnTo>
                    <a:lnTo>
                      <a:pt x="105" y="2193"/>
                    </a:lnTo>
                    <a:lnTo>
                      <a:pt x="164" y="2068"/>
                    </a:lnTo>
                    <a:lnTo>
                      <a:pt x="227" y="1944"/>
                    </a:lnTo>
                    <a:lnTo>
                      <a:pt x="296" y="1823"/>
                    </a:lnTo>
                    <a:lnTo>
                      <a:pt x="369" y="1706"/>
                    </a:lnTo>
                    <a:lnTo>
                      <a:pt x="445" y="1591"/>
                    </a:lnTo>
                    <a:lnTo>
                      <a:pt x="526" y="1478"/>
                    </a:lnTo>
                    <a:lnTo>
                      <a:pt x="612" y="1370"/>
                    </a:lnTo>
                    <a:lnTo>
                      <a:pt x="700" y="1265"/>
                    </a:lnTo>
                    <a:lnTo>
                      <a:pt x="793" y="1163"/>
                    </a:lnTo>
                    <a:lnTo>
                      <a:pt x="889" y="1064"/>
                    </a:lnTo>
                    <a:lnTo>
                      <a:pt x="989" y="969"/>
                    </a:lnTo>
                    <a:lnTo>
                      <a:pt x="1092" y="879"/>
                    </a:lnTo>
                    <a:lnTo>
                      <a:pt x="1199" y="791"/>
                    </a:lnTo>
                    <a:lnTo>
                      <a:pt x="1309" y="708"/>
                    </a:lnTo>
                    <a:lnTo>
                      <a:pt x="1422" y="629"/>
                    </a:lnTo>
                    <a:lnTo>
                      <a:pt x="1539" y="553"/>
                    </a:lnTo>
                    <a:lnTo>
                      <a:pt x="1657" y="483"/>
                    </a:lnTo>
                    <a:lnTo>
                      <a:pt x="1779" y="417"/>
                    </a:lnTo>
                    <a:lnTo>
                      <a:pt x="1904" y="355"/>
                    </a:lnTo>
                    <a:lnTo>
                      <a:pt x="2031" y="297"/>
                    </a:lnTo>
                    <a:lnTo>
                      <a:pt x="2161" y="244"/>
                    </a:lnTo>
                    <a:lnTo>
                      <a:pt x="2292" y="197"/>
                    </a:lnTo>
                    <a:lnTo>
                      <a:pt x="2427" y="154"/>
                    </a:lnTo>
                    <a:lnTo>
                      <a:pt x="2563" y="116"/>
                    </a:lnTo>
                    <a:lnTo>
                      <a:pt x="2702" y="82"/>
                    </a:lnTo>
                    <a:lnTo>
                      <a:pt x="2843" y="55"/>
                    </a:lnTo>
                    <a:lnTo>
                      <a:pt x="2984" y="33"/>
                    </a:lnTo>
                    <a:lnTo>
                      <a:pt x="3128" y="16"/>
                    </a:lnTo>
                    <a:lnTo>
                      <a:pt x="3274" y="5"/>
                    </a:lnTo>
                    <a:lnTo>
                      <a:pt x="3422" y="0"/>
                    </a:lnTo>
                    <a:lnTo>
                      <a:pt x="3422" y="3688"/>
                    </a:lnTo>
                    <a:lnTo>
                      <a:pt x="0" y="2453"/>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133" name="Freeform 24"/>
              <p:cNvSpPr>
                <a:spLocks/>
              </p:cNvSpPr>
              <p:nvPr/>
            </p:nvSpPr>
            <p:spPr bwMode="auto">
              <a:xfrm>
                <a:off x="453062" y="1153933"/>
                <a:ext cx="1055711" cy="1175814"/>
              </a:xfrm>
              <a:custGeom>
                <a:avLst/>
                <a:gdLst>
                  <a:gd name="T0" fmla="*/ 1268 w 3516"/>
                  <a:gd name="T1" fmla="*/ 3916 h 3916"/>
                  <a:gd name="T2" fmla="*/ 1197 w 3516"/>
                  <a:gd name="T3" fmla="*/ 3851 h 3916"/>
                  <a:gd name="T4" fmla="*/ 1126 w 3516"/>
                  <a:gd name="T5" fmla="*/ 3785 h 3916"/>
                  <a:gd name="T6" fmla="*/ 1057 w 3516"/>
                  <a:gd name="T7" fmla="*/ 3717 h 3916"/>
                  <a:gd name="T8" fmla="*/ 991 w 3516"/>
                  <a:gd name="T9" fmla="*/ 3646 h 3916"/>
                  <a:gd name="T10" fmla="*/ 926 w 3516"/>
                  <a:gd name="T11" fmla="*/ 3575 h 3916"/>
                  <a:gd name="T12" fmla="*/ 862 w 3516"/>
                  <a:gd name="T13" fmla="*/ 3502 h 3916"/>
                  <a:gd name="T14" fmla="*/ 801 w 3516"/>
                  <a:gd name="T15" fmla="*/ 3426 h 3916"/>
                  <a:gd name="T16" fmla="*/ 742 w 3516"/>
                  <a:gd name="T17" fmla="*/ 3350 h 3916"/>
                  <a:gd name="T18" fmla="*/ 685 w 3516"/>
                  <a:gd name="T19" fmla="*/ 3271 h 3916"/>
                  <a:gd name="T20" fmla="*/ 630 w 3516"/>
                  <a:gd name="T21" fmla="*/ 3192 h 3916"/>
                  <a:gd name="T22" fmla="*/ 576 w 3516"/>
                  <a:gd name="T23" fmla="*/ 3110 h 3916"/>
                  <a:gd name="T24" fmla="*/ 525 w 3516"/>
                  <a:gd name="T25" fmla="*/ 3027 h 3916"/>
                  <a:gd name="T26" fmla="*/ 476 w 3516"/>
                  <a:gd name="T27" fmla="*/ 2943 h 3916"/>
                  <a:gd name="T28" fmla="*/ 429 w 3516"/>
                  <a:gd name="T29" fmla="*/ 2857 h 3916"/>
                  <a:gd name="T30" fmla="*/ 385 w 3516"/>
                  <a:gd name="T31" fmla="*/ 2770 h 3916"/>
                  <a:gd name="T32" fmla="*/ 342 w 3516"/>
                  <a:gd name="T33" fmla="*/ 2682 h 3916"/>
                  <a:gd name="T34" fmla="*/ 303 w 3516"/>
                  <a:gd name="T35" fmla="*/ 2593 h 3916"/>
                  <a:gd name="T36" fmla="*/ 265 w 3516"/>
                  <a:gd name="T37" fmla="*/ 2502 h 3916"/>
                  <a:gd name="T38" fmla="*/ 229 w 3516"/>
                  <a:gd name="T39" fmla="*/ 2409 h 3916"/>
                  <a:gd name="T40" fmla="*/ 195 w 3516"/>
                  <a:gd name="T41" fmla="*/ 2317 h 3916"/>
                  <a:gd name="T42" fmla="*/ 165 w 3516"/>
                  <a:gd name="T43" fmla="*/ 2223 h 3916"/>
                  <a:gd name="T44" fmla="*/ 137 w 3516"/>
                  <a:gd name="T45" fmla="*/ 2127 h 3916"/>
                  <a:gd name="T46" fmla="*/ 112 w 3516"/>
                  <a:gd name="T47" fmla="*/ 2031 h 3916"/>
                  <a:gd name="T48" fmla="*/ 88 w 3516"/>
                  <a:gd name="T49" fmla="*/ 1933 h 3916"/>
                  <a:gd name="T50" fmla="*/ 68 w 3516"/>
                  <a:gd name="T51" fmla="*/ 1835 h 3916"/>
                  <a:gd name="T52" fmla="*/ 50 w 3516"/>
                  <a:gd name="T53" fmla="*/ 1735 h 3916"/>
                  <a:gd name="T54" fmla="*/ 34 w 3516"/>
                  <a:gd name="T55" fmla="*/ 1635 h 3916"/>
                  <a:gd name="T56" fmla="*/ 22 w 3516"/>
                  <a:gd name="T57" fmla="*/ 1534 h 3916"/>
                  <a:gd name="T58" fmla="*/ 12 w 3516"/>
                  <a:gd name="T59" fmla="*/ 1433 h 3916"/>
                  <a:gd name="T60" fmla="*/ 5 w 3516"/>
                  <a:gd name="T61" fmla="*/ 1330 h 3916"/>
                  <a:gd name="T62" fmla="*/ 1 w 3516"/>
                  <a:gd name="T63" fmla="*/ 1227 h 3916"/>
                  <a:gd name="T64" fmla="*/ 0 w 3516"/>
                  <a:gd name="T65" fmla="*/ 1123 h 3916"/>
                  <a:gd name="T66" fmla="*/ 0 w 3516"/>
                  <a:gd name="T67" fmla="*/ 1049 h 3916"/>
                  <a:gd name="T68" fmla="*/ 2 w 3516"/>
                  <a:gd name="T69" fmla="*/ 977 h 3916"/>
                  <a:gd name="T70" fmla="*/ 6 w 3516"/>
                  <a:gd name="T71" fmla="*/ 904 h 3916"/>
                  <a:gd name="T72" fmla="*/ 11 w 3516"/>
                  <a:gd name="T73" fmla="*/ 832 h 3916"/>
                  <a:gd name="T74" fmla="*/ 17 w 3516"/>
                  <a:gd name="T75" fmla="*/ 759 h 3916"/>
                  <a:gd name="T76" fmla="*/ 24 w 3516"/>
                  <a:gd name="T77" fmla="*/ 689 h 3916"/>
                  <a:gd name="T78" fmla="*/ 33 w 3516"/>
                  <a:gd name="T79" fmla="*/ 618 h 3916"/>
                  <a:gd name="T80" fmla="*/ 44 w 3516"/>
                  <a:gd name="T81" fmla="*/ 547 h 3916"/>
                  <a:gd name="T82" fmla="*/ 56 w 3516"/>
                  <a:gd name="T83" fmla="*/ 477 h 3916"/>
                  <a:gd name="T84" fmla="*/ 68 w 3516"/>
                  <a:gd name="T85" fmla="*/ 408 h 3916"/>
                  <a:gd name="T86" fmla="*/ 82 w 3516"/>
                  <a:gd name="T87" fmla="*/ 338 h 3916"/>
                  <a:gd name="T88" fmla="*/ 98 w 3516"/>
                  <a:gd name="T89" fmla="*/ 270 h 3916"/>
                  <a:gd name="T90" fmla="*/ 115 w 3516"/>
                  <a:gd name="T91" fmla="*/ 202 h 3916"/>
                  <a:gd name="T92" fmla="*/ 132 w 3516"/>
                  <a:gd name="T93" fmla="*/ 133 h 3916"/>
                  <a:gd name="T94" fmla="*/ 152 w 3516"/>
                  <a:gd name="T95" fmla="*/ 66 h 3916"/>
                  <a:gd name="T96" fmla="*/ 172 w 3516"/>
                  <a:gd name="T97" fmla="*/ 0 h 3916"/>
                  <a:gd name="T98" fmla="*/ 3516 w 3516"/>
                  <a:gd name="T99" fmla="*/ 1206 h 3916"/>
                  <a:gd name="T100" fmla="*/ 1268 w 3516"/>
                  <a:gd name="T101" fmla="*/ 3916 h 3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16" h="3916">
                    <a:moveTo>
                      <a:pt x="1268" y="3916"/>
                    </a:moveTo>
                    <a:lnTo>
                      <a:pt x="1197" y="3851"/>
                    </a:lnTo>
                    <a:lnTo>
                      <a:pt x="1126" y="3785"/>
                    </a:lnTo>
                    <a:lnTo>
                      <a:pt x="1057" y="3717"/>
                    </a:lnTo>
                    <a:lnTo>
                      <a:pt x="991" y="3646"/>
                    </a:lnTo>
                    <a:lnTo>
                      <a:pt x="926" y="3575"/>
                    </a:lnTo>
                    <a:lnTo>
                      <a:pt x="862" y="3502"/>
                    </a:lnTo>
                    <a:lnTo>
                      <a:pt x="801" y="3426"/>
                    </a:lnTo>
                    <a:lnTo>
                      <a:pt x="742" y="3350"/>
                    </a:lnTo>
                    <a:lnTo>
                      <a:pt x="685" y="3271"/>
                    </a:lnTo>
                    <a:lnTo>
                      <a:pt x="630" y="3192"/>
                    </a:lnTo>
                    <a:lnTo>
                      <a:pt x="576" y="3110"/>
                    </a:lnTo>
                    <a:lnTo>
                      <a:pt x="525" y="3027"/>
                    </a:lnTo>
                    <a:lnTo>
                      <a:pt x="476" y="2943"/>
                    </a:lnTo>
                    <a:lnTo>
                      <a:pt x="429" y="2857"/>
                    </a:lnTo>
                    <a:lnTo>
                      <a:pt x="385" y="2770"/>
                    </a:lnTo>
                    <a:lnTo>
                      <a:pt x="342" y="2682"/>
                    </a:lnTo>
                    <a:lnTo>
                      <a:pt x="303" y="2593"/>
                    </a:lnTo>
                    <a:lnTo>
                      <a:pt x="265" y="2502"/>
                    </a:lnTo>
                    <a:lnTo>
                      <a:pt x="229" y="2409"/>
                    </a:lnTo>
                    <a:lnTo>
                      <a:pt x="195" y="2317"/>
                    </a:lnTo>
                    <a:lnTo>
                      <a:pt x="165" y="2223"/>
                    </a:lnTo>
                    <a:lnTo>
                      <a:pt x="137" y="2127"/>
                    </a:lnTo>
                    <a:lnTo>
                      <a:pt x="112" y="2031"/>
                    </a:lnTo>
                    <a:lnTo>
                      <a:pt x="88" y="1933"/>
                    </a:lnTo>
                    <a:lnTo>
                      <a:pt x="68" y="1835"/>
                    </a:lnTo>
                    <a:lnTo>
                      <a:pt x="50" y="1735"/>
                    </a:lnTo>
                    <a:lnTo>
                      <a:pt x="34" y="1635"/>
                    </a:lnTo>
                    <a:lnTo>
                      <a:pt x="22" y="1534"/>
                    </a:lnTo>
                    <a:lnTo>
                      <a:pt x="12" y="1433"/>
                    </a:lnTo>
                    <a:lnTo>
                      <a:pt x="5" y="1330"/>
                    </a:lnTo>
                    <a:lnTo>
                      <a:pt x="1" y="1227"/>
                    </a:lnTo>
                    <a:lnTo>
                      <a:pt x="0" y="1123"/>
                    </a:lnTo>
                    <a:lnTo>
                      <a:pt x="0" y="1049"/>
                    </a:lnTo>
                    <a:lnTo>
                      <a:pt x="2" y="977"/>
                    </a:lnTo>
                    <a:lnTo>
                      <a:pt x="6" y="904"/>
                    </a:lnTo>
                    <a:lnTo>
                      <a:pt x="11" y="832"/>
                    </a:lnTo>
                    <a:lnTo>
                      <a:pt x="17" y="759"/>
                    </a:lnTo>
                    <a:lnTo>
                      <a:pt x="24" y="689"/>
                    </a:lnTo>
                    <a:lnTo>
                      <a:pt x="33" y="618"/>
                    </a:lnTo>
                    <a:lnTo>
                      <a:pt x="44" y="547"/>
                    </a:lnTo>
                    <a:lnTo>
                      <a:pt x="56" y="477"/>
                    </a:lnTo>
                    <a:lnTo>
                      <a:pt x="68" y="408"/>
                    </a:lnTo>
                    <a:lnTo>
                      <a:pt x="82" y="338"/>
                    </a:lnTo>
                    <a:lnTo>
                      <a:pt x="98" y="270"/>
                    </a:lnTo>
                    <a:lnTo>
                      <a:pt x="115" y="202"/>
                    </a:lnTo>
                    <a:lnTo>
                      <a:pt x="132" y="133"/>
                    </a:lnTo>
                    <a:lnTo>
                      <a:pt x="152" y="66"/>
                    </a:lnTo>
                    <a:lnTo>
                      <a:pt x="172" y="0"/>
                    </a:lnTo>
                    <a:lnTo>
                      <a:pt x="3516" y="1206"/>
                    </a:lnTo>
                    <a:lnTo>
                      <a:pt x="1268" y="3916"/>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134" name="Freeform 25"/>
              <p:cNvSpPr>
                <a:spLocks/>
              </p:cNvSpPr>
              <p:nvPr/>
            </p:nvSpPr>
            <p:spPr bwMode="auto">
              <a:xfrm>
                <a:off x="866217" y="1526254"/>
                <a:ext cx="1388397" cy="1078530"/>
              </a:xfrm>
              <a:custGeom>
                <a:avLst/>
                <a:gdLst>
                  <a:gd name="T0" fmla="*/ 4563 w 4623"/>
                  <a:gd name="T1" fmla="*/ 2845 h 3590"/>
                  <a:gd name="T2" fmla="*/ 4442 w 4623"/>
                  <a:gd name="T3" fmla="*/ 2934 h 3590"/>
                  <a:gd name="T4" fmla="*/ 4315 w 4623"/>
                  <a:gd name="T5" fmla="*/ 3016 h 3590"/>
                  <a:gd name="T6" fmla="*/ 4187 w 4623"/>
                  <a:gd name="T7" fmla="*/ 3095 h 3590"/>
                  <a:gd name="T8" fmla="*/ 4054 w 4623"/>
                  <a:gd name="T9" fmla="*/ 3168 h 3590"/>
                  <a:gd name="T10" fmla="*/ 3918 w 4623"/>
                  <a:gd name="T11" fmla="*/ 3235 h 3590"/>
                  <a:gd name="T12" fmla="*/ 3779 w 4623"/>
                  <a:gd name="T13" fmla="*/ 3298 h 3590"/>
                  <a:gd name="T14" fmla="*/ 3637 w 4623"/>
                  <a:gd name="T15" fmla="*/ 3355 h 3590"/>
                  <a:gd name="T16" fmla="*/ 3493 w 4623"/>
                  <a:gd name="T17" fmla="*/ 3406 h 3590"/>
                  <a:gd name="T18" fmla="*/ 3346 w 4623"/>
                  <a:gd name="T19" fmla="*/ 3451 h 3590"/>
                  <a:gd name="T20" fmla="*/ 3196 w 4623"/>
                  <a:gd name="T21" fmla="*/ 3489 h 3590"/>
                  <a:gd name="T22" fmla="*/ 3044 w 4623"/>
                  <a:gd name="T23" fmla="*/ 3522 h 3590"/>
                  <a:gd name="T24" fmla="*/ 2889 w 4623"/>
                  <a:gd name="T25" fmla="*/ 3549 h 3590"/>
                  <a:gd name="T26" fmla="*/ 2733 w 4623"/>
                  <a:gd name="T27" fmla="*/ 3569 h 3590"/>
                  <a:gd name="T28" fmla="*/ 2574 w 4623"/>
                  <a:gd name="T29" fmla="*/ 3583 h 3590"/>
                  <a:gd name="T30" fmla="*/ 2414 w 4623"/>
                  <a:gd name="T31" fmla="*/ 3589 h 3590"/>
                  <a:gd name="T32" fmla="*/ 2251 w 4623"/>
                  <a:gd name="T33" fmla="*/ 3589 h 3590"/>
                  <a:gd name="T34" fmla="*/ 2086 w 4623"/>
                  <a:gd name="T35" fmla="*/ 3582 h 3590"/>
                  <a:gd name="T36" fmla="*/ 1924 w 4623"/>
                  <a:gd name="T37" fmla="*/ 3568 h 3590"/>
                  <a:gd name="T38" fmla="*/ 1764 w 4623"/>
                  <a:gd name="T39" fmla="*/ 3548 h 3590"/>
                  <a:gd name="T40" fmla="*/ 1606 w 4623"/>
                  <a:gd name="T41" fmla="*/ 3519 h 3590"/>
                  <a:gd name="T42" fmla="*/ 1451 w 4623"/>
                  <a:gd name="T43" fmla="*/ 3485 h 3590"/>
                  <a:gd name="T44" fmla="*/ 1298 w 4623"/>
                  <a:gd name="T45" fmla="*/ 3445 h 3590"/>
                  <a:gd name="T46" fmla="*/ 1148 w 4623"/>
                  <a:gd name="T47" fmla="*/ 3397 h 3590"/>
                  <a:gd name="T48" fmla="*/ 1001 w 4623"/>
                  <a:gd name="T49" fmla="*/ 3344 h 3590"/>
                  <a:gd name="T50" fmla="*/ 856 w 4623"/>
                  <a:gd name="T51" fmla="*/ 3284 h 3590"/>
                  <a:gd name="T52" fmla="*/ 715 w 4623"/>
                  <a:gd name="T53" fmla="*/ 3219 h 3590"/>
                  <a:gd name="T54" fmla="*/ 576 w 4623"/>
                  <a:gd name="T55" fmla="*/ 3149 h 3590"/>
                  <a:gd name="T56" fmla="*/ 442 w 4623"/>
                  <a:gd name="T57" fmla="*/ 3072 h 3590"/>
                  <a:gd name="T58" fmla="*/ 311 w 4623"/>
                  <a:gd name="T59" fmla="*/ 2991 h 3590"/>
                  <a:gd name="T60" fmla="*/ 184 w 4623"/>
                  <a:gd name="T61" fmla="*/ 2904 h 3590"/>
                  <a:gd name="T62" fmla="*/ 60 w 4623"/>
                  <a:gd name="T63" fmla="*/ 2812 h 3590"/>
                  <a:gd name="T64" fmla="*/ 2293 w 4623"/>
                  <a:gd name="T65" fmla="*/ 0 h 3590"/>
                  <a:gd name="T66" fmla="*/ 4623 w 4623"/>
                  <a:gd name="T67" fmla="*/ 2799 h 3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623" h="3590">
                    <a:moveTo>
                      <a:pt x="4623" y="2799"/>
                    </a:moveTo>
                    <a:lnTo>
                      <a:pt x="4563" y="2845"/>
                    </a:lnTo>
                    <a:lnTo>
                      <a:pt x="4503" y="2890"/>
                    </a:lnTo>
                    <a:lnTo>
                      <a:pt x="4442" y="2934"/>
                    </a:lnTo>
                    <a:lnTo>
                      <a:pt x="4379" y="2975"/>
                    </a:lnTo>
                    <a:lnTo>
                      <a:pt x="4315" y="3016"/>
                    </a:lnTo>
                    <a:lnTo>
                      <a:pt x="4251" y="3056"/>
                    </a:lnTo>
                    <a:lnTo>
                      <a:pt x="4187" y="3095"/>
                    </a:lnTo>
                    <a:lnTo>
                      <a:pt x="4121" y="3131"/>
                    </a:lnTo>
                    <a:lnTo>
                      <a:pt x="4054" y="3168"/>
                    </a:lnTo>
                    <a:lnTo>
                      <a:pt x="3986" y="3202"/>
                    </a:lnTo>
                    <a:lnTo>
                      <a:pt x="3918" y="3235"/>
                    </a:lnTo>
                    <a:lnTo>
                      <a:pt x="3849" y="3267"/>
                    </a:lnTo>
                    <a:lnTo>
                      <a:pt x="3779" y="3298"/>
                    </a:lnTo>
                    <a:lnTo>
                      <a:pt x="3709" y="3327"/>
                    </a:lnTo>
                    <a:lnTo>
                      <a:pt x="3637" y="3355"/>
                    </a:lnTo>
                    <a:lnTo>
                      <a:pt x="3566" y="3380"/>
                    </a:lnTo>
                    <a:lnTo>
                      <a:pt x="3493" y="3406"/>
                    </a:lnTo>
                    <a:lnTo>
                      <a:pt x="3420" y="3428"/>
                    </a:lnTo>
                    <a:lnTo>
                      <a:pt x="3346" y="3451"/>
                    </a:lnTo>
                    <a:lnTo>
                      <a:pt x="3271" y="3471"/>
                    </a:lnTo>
                    <a:lnTo>
                      <a:pt x="3196" y="3489"/>
                    </a:lnTo>
                    <a:lnTo>
                      <a:pt x="3120" y="3507"/>
                    </a:lnTo>
                    <a:lnTo>
                      <a:pt x="3044" y="3522"/>
                    </a:lnTo>
                    <a:lnTo>
                      <a:pt x="2966" y="3536"/>
                    </a:lnTo>
                    <a:lnTo>
                      <a:pt x="2889" y="3549"/>
                    </a:lnTo>
                    <a:lnTo>
                      <a:pt x="2811" y="3560"/>
                    </a:lnTo>
                    <a:lnTo>
                      <a:pt x="2733" y="3569"/>
                    </a:lnTo>
                    <a:lnTo>
                      <a:pt x="2653" y="3577"/>
                    </a:lnTo>
                    <a:lnTo>
                      <a:pt x="2574" y="3583"/>
                    </a:lnTo>
                    <a:lnTo>
                      <a:pt x="2494" y="3587"/>
                    </a:lnTo>
                    <a:lnTo>
                      <a:pt x="2414" y="3589"/>
                    </a:lnTo>
                    <a:lnTo>
                      <a:pt x="2333" y="3590"/>
                    </a:lnTo>
                    <a:lnTo>
                      <a:pt x="2251" y="3589"/>
                    </a:lnTo>
                    <a:lnTo>
                      <a:pt x="2168" y="3587"/>
                    </a:lnTo>
                    <a:lnTo>
                      <a:pt x="2086" y="3582"/>
                    </a:lnTo>
                    <a:lnTo>
                      <a:pt x="2005" y="3576"/>
                    </a:lnTo>
                    <a:lnTo>
                      <a:pt x="1924" y="3568"/>
                    </a:lnTo>
                    <a:lnTo>
                      <a:pt x="1844" y="3559"/>
                    </a:lnTo>
                    <a:lnTo>
                      <a:pt x="1764" y="3548"/>
                    </a:lnTo>
                    <a:lnTo>
                      <a:pt x="1685" y="3534"/>
                    </a:lnTo>
                    <a:lnTo>
                      <a:pt x="1606" y="3519"/>
                    </a:lnTo>
                    <a:lnTo>
                      <a:pt x="1529" y="3503"/>
                    </a:lnTo>
                    <a:lnTo>
                      <a:pt x="1451" y="3485"/>
                    </a:lnTo>
                    <a:lnTo>
                      <a:pt x="1375" y="3465"/>
                    </a:lnTo>
                    <a:lnTo>
                      <a:pt x="1298" y="3445"/>
                    </a:lnTo>
                    <a:lnTo>
                      <a:pt x="1223" y="3421"/>
                    </a:lnTo>
                    <a:lnTo>
                      <a:pt x="1148" y="3397"/>
                    </a:lnTo>
                    <a:lnTo>
                      <a:pt x="1074" y="3371"/>
                    </a:lnTo>
                    <a:lnTo>
                      <a:pt x="1001" y="3344"/>
                    </a:lnTo>
                    <a:lnTo>
                      <a:pt x="928" y="3315"/>
                    </a:lnTo>
                    <a:lnTo>
                      <a:pt x="856" y="3284"/>
                    </a:lnTo>
                    <a:lnTo>
                      <a:pt x="785" y="3253"/>
                    </a:lnTo>
                    <a:lnTo>
                      <a:pt x="715" y="3219"/>
                    </a:lnTo>
                    <a:lnTo>
                      <a:pt x="646" y="3184"/>
                    </a:lnTo>
                    <a:lnTo>
                      <a:pt x="576" y="3149"/>
                    </a:lnTo>
                    <a:lnTo>
                      <a:pt x="509" y="3111"/>
                    </a:lnTo>
                    <a:lnTo>
                      <a:pt x="442" y="3072"/>
                    </a:lnTo>
                    <a:lnTo>
                      <a:pt x="376" y="3033"/>
                    </a:lnTo>
                    <a:lnTo>
                      <a:pt x="311" y="2991"/>
                    </a:lnTo>
                    <a:lnTo>
                      <a:pt x="247" y="2948"/>
                    </a:lnTo>
                    <a:lnTo>
                      <a:pt x="184" y="2904"/>
                    </a:lnTo>
                    <a:lnTo>
                      <a:pt x="122" y="2859"/>
                    </a:lnTo>
                    <a:lnTo>
                      <a:pt x="60" y="2812"/>
                    </a:lnTo>
                    <a:lnTo>
                      <a:pt x="0" y="2764"/>
                    </a:lnTo>
                    <a:lnTo>
                      <a:pt x="2293" y="0"/>
                    </a:lnTo>
                    <a:lnTo>
                      <a:pt x="2304" y="3"/>
                    </a:lnTo>
                    <a:lnTo>
                      <a:pt x="4623" y="2799"/>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135" name="Freeform 26"/>
              <p:cNvSpPr>
                <a:spLocks/>
              </p:cNvSpPr>
              <p:nvPr/>
            </p:nvSpPr>
            <p:spPr bwMode="auto">
              <a:xfrm>
                <a:off x="1602453" y="1146726"/>
                <a:ext cx="1078530" cy="1193829"/>
              </a:xfrm>
              <a:custGeom>
                <a:avLst/>
                <a:gdLst>
                  <a:gd name="T0" fmla="*/ 3408 w 3589"/>
                  <a:gd name="T1" fmla="*/ 0 h 3976"/>
                  <a:gd name="T2" fmla="*/ 3430 w 3589"/>
                  <a:gd name="T3" fmla="*/ 69 h 3976"/>
                  <a:gd name="T4" fmla="*/ 3449 w 3589"/>
                  <a:gd name="T5" fmla="*/ 137 h 3976"/>
                  <a:gd name="T6" fmla="*/ 3468 w 3589"/>
                  <a:gd name="T7" fmla="*/ 206 h 3976"/>
                  <a:gd name="T8" fmla="*/ 3486 w 3589"/>
                  <a:gd name="T9" fmla="*/ 276 h 3976"/>
                  <a:gd name="T10" fmla="*/ 3502 w 3589"/>
                  <a:gd name="T11" fmla="*/ 346 h 3976"/>
                  <a:gd name="T12" fmla="*/ 3516 w 3589"/>
                  <a:gd name="T13" fmla="*/ 416 h 3976"/>
                  <a:gd name="T14" fmla="*/ 3531 w 3589"/>
                  <a:gd name="T15" fmla="*/ 488 h 3976"/>
                  <a:gd name="T16" fmla="*/ 3542 w 3589"/>
                  <a:gd name="T17" fmla="*/ 559 h 3976"/>
                  <a:gd name="T18" fmla="*/ 3553 w 3589"/>
                  <a:gd name="T19" fmla="*/ 631 h 3976"/>
                  <a:gd name="T20" fmla="*/ 3562 w 3589"/>
                  <a:gd name="T21" fmla="*/ 703 h 3976"/>
                  <a:gd name="T22" fmla="*/ 3570 w 3589"/>
                  <a:gd name="T23" fmla="*/ 776 h 3976"/>
                  <a:gd name="T24" fmla="*/ 3577 w 3589"/>
                  <a:gd name="T25" fmla="*/ 850 h 3976"/>
                  <a:gd name="T26" fmla="*/ 3582 w 3589"/>
                  <a:gd name="T27" fmla="*/ 923 h 3976"/>
                  <a:gd name="T28" fmla="*/ 3586 w 3589"/>
                  <a:gd name="T29" fmla="*/ 998 h 3976"/>
                  <a:gd name="T30" fmla="*/ 3588 w 3589"/>
                  <a:gd name="T31" fmla="*/ 1072 h 3976"/>
                  <a:gd name="T32" fmla="*/ 3589 w 3589"/>
                  <a:gd name="T33" fmla="*/ 1147 h 3976"/>
                  <a:gd name="T34" fmla="*/ 3587 w 3589"/>
                  <a:gd name="T35" fmla="*/ 1253 h 3976"/>
                  <a:gd name="T36" fmla="*/ 3583 w 3589"/>
                  <a:gd name="T37" fmla="*/ 1358 h 3976"/>
                  <a:gd name="T38" fmla="*/ 3576 w 3589"/>
                  <a:gd name="T39" fmla="*/ 1462 h 3976"/>
                  <a:gd name="T40" fmla="*/ 3565 w 3589"/>
                  <a:gd name="T41" fmla="*/ 1566 h 3976"/>
                  <a:gd name="T42" fmla="*/ 3552 w 3589"/>
                  <a:gd name="T43" fmla="*/ 1669 h 3976"/>
                  <a:gd name="T44" fmla="*/ 3537 w 3589"/>
                  <a:gd name="T45" fmla="*/ 1771 h 3976"/>
                  <a:gd name="T46" fmla="*/ 3517 w 3589"/>
                  <a:gd name="T47" fmla="*/ 1872 h 3976"/>
                  <a:gd name="T48" fmla="*/ 3497 w 3589"/>
                  <a:gd name="T49" fmla="*/ 1971 h 3976"/>
                  <a:gd name="T50" fmla="*/ 3473 w 3589"/>
                  <a:gd name="T51" fmla="*/ 2070 h 3976"/>
                  <a:gd name="T52" fmla="*/ 3446 w 3589"/>
                  <a:gd name="T53" fmla="*/ 2168 h 3976"/>
                  <a:gd name="T54" fmla="*/ 3417 w 3589"/>
                  <a:gd name="T55" fmla="*/ 2265 h 3976"/>
                  <a:gd name="T56" fmla="*/ 3385 w 3589"/>
                  <a:gd name="T57" fmla="*/ 2361 h 3976"/>
                  <a:gd name="T58" fmla="*/ 3351 w 3589"/>
                  <a:gd name="T59" fmla="*/ 2455 h 3976"/>
                  <a:gd name="T60" fmla="*/ 3314 w 3589"/>
                  <a:gd name="T61" fmla="*/ 2549 h 3976"/>
                  <a:gd name="T62" fmla="*/ 3276 w 3589"/>
                  <a:gd name="T63" fmla="*/ 2640 h 3976"/>
                  <a:gd name="T64" fmla="*/ 3234 w 3589"/>
                  <a:gd name="T65" fmla="*/ 2731 h 3976"/>
                  <a:gd name="T66" fmla="*/ 3190 w 3589"/>
                  <a:gd name="T67" fmla="*/ 2821 h 3976"/>
                  <a:gd name="T68" fmla="*/ 3144 w 3589"/>
                  <a:gd name="T69" fmla="*/ 2909 h 3976"/>
                  <a:gd name="T70" fmla="*/ 3095 w 3589"/>
                  <a:gd name="T71" fmla="*/ 2995 h 3976"/>
                  <a:gd name="T72" fmla="*/ 3045 w 3589"/>
                  <a:gd name="T73" fmla="*/ 3081 h 3976"/>
                  <a:gd name="T74" fmla="*/ 2992 w 3589"/>
                  <a:gd name="T75" fmla="*/ 3165 h 3976"/>
                  <a:gd name="T76" fmla="*/ 2937 w 3589"/>
                  <a:gd name="T77" fmla="*/ 3247 h 3976"/>
                  <a:gd name="T78" fmla="*/ 2880 w 3589"/>
                  <a:gd name="T79" fmla="*/ 3328 h 3976"/>
                  <a:gd name="T80" fmla="*/ 2821 w 3589"/>
                  <a:gd name="T81" fmla="*/ 3406 h 3976"/>
                  <a:gd name="T82" fmla="*/ 2760 w 3589"/>
                  <a:gd name="T83" fmla="*/ 3484 h 3976"/>
                  <a:gd name="T84" fmla="*/ 2697 w 3589"/>
                  <a:gd name="T85" fmla="*/ 3559 h 3976"/>
                  <a:gd name="T86" fmla="*/ 2631 w 3589"/>
                  <a:gd name="T87" fmla="*/ 3634 h 3976"/>
                  <a:gd name="T88" fmla="*/ 2564 w 3589"/>
                  <a:gd name="T89" fmla="*/ 3706 h 3976"/>
                  <a:gd name="T90" fmla="*/ 2495 w 3589"/>
                  <a:gd name="T91" fmla="*/ 3776 h 3976"/>
                  <a:gd name="T92" fmla="*/ 2424 w 3589"/>
                  <a:gd name="T93" fmla="*/ 3845 h 3976"/>
                  <a:gd name="T94" fmla="*/ 2352 w 3589"/>
                  <a:gd name="T95" fmla="*/ 3911 h 3976"/>
                  <a:gd name="T96" fmla="*/ 2277 w 3589"/>
                  <a:gd name="T97" fmla="*/ 3976 h 3976"/>
                  <a:gd name="T98" fmla="*/ 0 w 3589"/>
                  <a:gd name="T99" fmla="*/ 1230 h 3976"/>
                  <a:gd name="T100" fmla="*/ 3408 w 3589"/>
                  <a:gd name="T101" fmla="*/ 0 h 3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89" h="3976">
                    <a:moveTo>
                      <a:pt x="3408" y="0"/>
                    </a:moveTo>
                    <a:lnTo>
                      <a:pt x="3430" y="69"/>
                    </a:lnTo>
                    <a:lnTo>
                      <a:pt x="3449" y="137"/>
                    </a:lnTo>
                    <a:lnTo>
                      <a:pt x="3468" y="206"/>
                    </a:lnTo>
                    <a:lnTo>
                      <a:pt x="3486" y="276"/>
                    </a:lnTo>
                    <a:lnTo>
                      <a:pt x="3502" y="346"/>
                    </a:lnTo>
                    <a:lnTo>
                      <a:pt x="3516" y="416"/>
                    </a:lnTo>
                    <a:lnTo>
                      <a:pt x="3531" y="488"/>
                    </a:lnTo>
                    <a:lnTo>
                      <a:pt x="3542" y="559"/>
                    </a:lnTo>
                    <a:lnTo>
                      <a:pt x="3553" y="631"/>
                    </a:lnTo>
                    <a:lnTo>
                      <a:pt x="3562" y="703"/>
                    </a:lnTo>
                    <a:lnTo>
                      <a:pt x="3570" y="776"/>
                    </a:lnTo>
                    <a:lnTo>
                      <a:pt x="3577" y="850"/>
                    </a:lnTo>
                    <a:lnTo>
                      <a:pt x="3582" y="923"/>
                    </a:lnTo>
                    <a:lnTo>
                      <a:pt x="3586" y="998"/>
                    </a:lnTo>
                    <a:lnTo>
                      <a:pt x="3588" y="1072"/>
                    </a:lnTo>
                    <a:lnTo>
                      <a:pt x="3589" y="1147"/>
                    </a:lnTo>
                    <a:lnTo>
                      <a:pt x="3587" y="1253"/>
                    </a:lnTo>
                    <a:lnTo>
                      <a:pt x="3583" y="1358"/>
                    </a:lnTo>
                    <a:lnTo>
                      <a:pt x="3576" y="1462"/>
                    </a:lnTo>
                    <a:lnTo>
                      <a:pt x="3565" y="1566"/>
                    </a:lnTo>
                    <a:lnTo>
                      <a:pt x="3552" y="1669"/>
                    </a:lnTo>
                    <a:lnTo>
                      <a:pt x="3537" y="1771"/>
                    </a:lnTo>
                    <a:lnTo>
                      <a:pt x="3517" y="1872"/>
                    </a:lnTo>
                    <a:lnTo>
                      <a:pt x="3497" y="1971"/>
                    </a:lnTo>
                    <a:lnTo>
                      <a:pt x="3473" y="2070"/>
                    </a:lnTo>
                    <a:lnTo>
                      <a:pt x="3446" y="2168"/>
                    </a:lnTo>
                    <a:lnTo>
                      <a:pt x="3417" y="2265"/>
                    </a:lnTo>
                    <a:lnTo>
                      <a:pt x="3385" y="2361"/>
                    </a:lnTo>
                    <a:lnTo>
                      <a:pt x="3351" y="2455"/>
                    </a:lnTo>
                    <a:lnTo>
                      <a:pt x="3314" y="2549"/>
                    </a:lnTo>
                    <a:lnTo>
                      <a:pt x="3276" y="2640"/>
                    </a:lnTo>
                    <a:lnTo>
                      <a:pt x="3234" y="2731"/>
                    </a:lnTo>
                    <a:lnTo>
                      <a:pt x="3190" y="2821"/>
                    </a:lnTo>
                    <a:lnTo>
                      <a:pt x="3144" y="2909"/>
                    </a:lnTo>
                    <a:lnTo>
                      <a:pt x="3095" y="2995"/>
                    </a:lnTo>
                    <a:lnTo>
                      <a:pt x="3045" y="3081"/>
                    </a:lnTo>
                    <a:lnTo>
                      <a:pt x="2992" y="3165"/>
                    </a:lnTo>
                    <a:lnTo>
                      <a:pt x="2937" y="3247"/>
                    </a:lnTo>
                    <a:lnTo>
                      <a:pt x="2880" y="3328"/>
                    </a:lnTo>
                    <a:lnTo>
                      <a:pt x="2821" y="3406"/>
                    </a:lnTo>
                    <a:lnTo>
                      <a:pt x="2760" y="3484"/>
                    </a:lnTo>
                    <a:lnTo>
                      <a:pt x="2697" y="3559"/>
                    </a:lnTo>
                    <a:lnTo>
                      <a:pt x="2631" y="3634"/>
                    </a:lnTo>
                    <a:lnTo>
                      <a:pt x="2564" y="3706"/>
                    </a:lnTo>
                    <a:lnTo>
                      <a:pt x="2495" y="3776"/>
                    </a:lnTo>
                    <a:lnTo>
                      <a:pt x="2424" y="3845"/>
                    </a:lnTo>
                    <a:lnTo>
                      <a:pt x="2352" y="3911"/>
                    </a:lnTo>
                    <a:lnTo>
                      <a:pt x="2277" y="3976"/>
                    </a:lnTo>
                    <a:lnTo>
                      <a:pt x="0" y="1230"/>
                    </a:lnTo>
                    <a:lnTo>
                      <a:pt x="3408"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136" name="Freeform 27"/>
              <p:cNvSpPr>
                <a:spLocks/>
              </p:cNvSpPr>
              <p:nvPr/>
            </p:nvSpPr>
            <p:spPr bwMode="auto">
              <a:xfrm>
                <a:off x="1588041" y="378064"/>
                <a:ext cx="1024484" cy="1098948"/>
              </a:xfrm>
              <a:custGeom>
                <a:avLst/>
                <a:gdLst>
                  <a:gd name="T0" fmla="*/ 0 w 3413"/>
                  <a:gd name="T1" fmla="*/ 0 h 3662"/>
                  <a:gd name="T2" fmla="*/ 145 w 3413"/>
                  <a:gd name="T3" fmla="*/ 5 h 3662"/>
                  <a:gd name="T4" fmla="*/ 291 w 3413"/>
                  <a:gd name="T5" fmla="*/ 16 h 3662"/>
                  <a:gd name="T6" fmla="*/ 434 w 3413"/>
                  <a:gd name="T7" fmla="*/ 32 h 3662"/>
                  <a:gd name="T8" fmla="*/ 576 w 3413"/>
                  <a:gd name="T9" fmla="*/ 55 h 3662"/>
                  <a:gd name="T10" fmla="*/ 715 w 3413"/>
                  <a:gd name="T11" fmla="*/ 82 h 3662"/>
                  <a:gd name="T12" fmla="*/ 853 w 3413"/>
                  <a:gd name="T13" fmla="*/ 114 h 3662"/>
                  <a:gd name="T14" fmla="*/ 989 w 3413"/>
                  <a:gd name="T15" fmla="*/ 152 h 3662"/>
                  <a:gd name="T16" fmla="*/ 1123 w 3413"/>
                  <a:gd name="T17" fmla="*/ 194 h 3662"/>
                  <a:gd name="T18" fmla="*/ 1254 w 3413"/>
                  <a:gd name="T19" fmla="*/ 242 h 3662"/>
                  <a:gd name="T20" fmla="*/ 1383 w 3413"/>
                  <a:gd name="T21" fmla="*/ 294 h 3662"/>
                  <a:gd name="T22" fmla="*/ 1510 w 3413"/>
                  <a:gd name="T23" fmla="*/ 350 h 3662"/>
                  <a:gd name="T24" fmla="*/ 1634 w 3413"/>
                  <a:gd name="T25" fmla="*/ 413 h 3662"/>
                  <a:gd name="T26" fmla="*/ 1755 w 3413"/>
                  <a:gd name="T27" fmla="*/ 478 h 3662"/>
                  <a:gd name="T28" fmla="*/ 1874 w 3413"/>
                  <a:gd name="T29" fmla="*/ 548 h 3662"/>
                  <a:gd name="T30" fmla="*/ 1990 w 3413"/>
                  <a:gd name="T31" fmla="*/ 623 h 3662"/>
                  <a:gd name="T32" fmla="*/ 2102 w 3413"/>
                  <a:gd name="T33" fmla="*/ 701 h 3662"/>
                  <a:gd name="T34" fmla="*/ 2212 w 3413"/>
                  <a:gd name="T35" fmla="*/ 784 h 3662"/>
                  <a:gd name="T36" fmla="*/ 2318 w 3413"/>
                  <a:gd name="T37" fmla="*/ 870 h 3662"/>
                  <a:gd name="T38" fmla="*/ 2421 w 3413"/>
                  <a:gd name="T39" fmla="*/ 960 h 3662"/>
                  <a:gd name="T40" fmla="*/ 2521 w 3413"/>
                  <a:gd name="T41" fmla="*/ 1054 h 3662"/>
                  <a:gd name="T42" fmla="*/ 2617 w 3413"/>
                  <a:gd name="T43" fmla="*/ 1151 h 3662"/>
                  <a:gd name="T44" fmla="*/ 2710 w 3413"/>
                  <a:gd name="T45" fmla="*/ 1252 h 3662"/>
                  <a:gd name="T46" fmla="*/ 2799 w 3413"/>
                  <a:gd name="T47" fmla="*/ 1357 h 3662"/>
                  <a:gd name="T48" fmla="*/ 2884 w 3413"/>
                  <a:gd name="T49" fmla="*/ 1464 h 3662"/>
                  <a:gd name="T50" fmla="*/ 2965 w 3413"/>
                  <a:gd name="T51" fmla="*/ 1575 h 3662"/>
                  <a:gd name="T52" fmla="*/ 3042 w 3413"/>
                  <a:gd name="T53" fmla="*/ 1689 h 3662"/>
                  <a:gd name="T54" fmla="*/ 3115 w 3413"/>
                  <a:gd name="T55" fmla="*/ 1806 h 3662"/>
                  <a:gd name="T56" fmla="*/ 3183 w 3413"/>
                  <a:gd name="T57" fmla="*/ 1925 h 3662"/>
                  <a:gd name="T58" fmla="*/ 3247 w 3413"/>
                  <a:gd name="T59" fmla="*/ 2047 h 3662"/>
                  <a:gd name="T60" fmla="*/ 3307 w 3413"/>
                  <a:gd name="T61" fmla="*/ 2173 h 3662"/>
                  <a:gd name="T62" fmla="*/ 3362 w 3413"/>
                  <a:gd name="T63" fmla="*/ 2300 h 3662"/>
                  <a:gd name="T64" fmla="*/ 3413 w 3413"/>
                  <a:gd name="T65" fmla="*/ 2430 h 3662"/>
                  <a:gd name="T66" fmla="*/ 0 w 3413"/>
                  <a:gd name="T67" fmla="*/ 3662 h 3662"/>
                  <a:gd name="T68" fmla="*/ 0 w 3413"/>
                  <a:gd name="T69" fmla="*/ 0 h 3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13" h="3662">
                    <a:moveTo>
                      <a:pt x="0" y="0"/>
                    </a:moveTo>
                    <a:lnTo>
                      <a:pt x="145" y="5"/>
                    </a:lnTo>
                    <a:lnTo>
                      <a:pt x="291" y="16"/>
                    </a:lnTo>
                    <a:lnTo>
                      <a:pt x="434" y="32"/>
                    </a:lnTo>
                    <a:lnTo>
                      <a:pt x="576" y="55"/>
                    </a:lnTo>
                    <a:lnTo>
                      <a:pt x="715" y="82"/>
                    </a:lnTo>
                    <a:lnTo>
                      <a:pt x="853" y="114"/>
                    </a:lnTo>
                    <a:lnTo>
                      <a:pt x="989" y="152"/>
                    </a:lnTo>
                    <a:lnTo>
                      <a:pt x="1123" y="194"/>
                    </a:lnTo>
                    <a:lnTo>
                      <a:pt x="1254" y="242"/>
                    </a:lnTo>
                    <a:lnTo>
                      <a:pt x="1383" y="294"/>
                    </a:lnTo>
                    <a:lnTo>
                      <a:pt x="1510" y="350"/>
                    </a:lnTo>
                    <a:lnTo>
                      <a:pt x="1634" y="413"/>
                    </a:lnTo>
                    <a:lnTo>
                      <a:pt x="1755" y="478"/>
                    </a:lnTo>
                    <a:lnTo>
                      <a:pt x="1874" y="548"/>
                    </a:lnTo>
                    <a:lnTo>
                      <a:pt x="1990" y="623"/>
                    </a:lnTo>
                    <a:lnTo>
                      <a:pt x="2102" y="701"/>
                    </a:lnTo>
                    <a:lnTo>
                      <a:pt x="2212" y="784"/>
                    </a:lnTo>
                    <a:lnTo>
                      <a:pt x="2318" y="870"/>
                    </a:lnTo>
                    <a:lnTo>
                      <a:pt x="2421" y="960"/>
                    </a:lnTo>
                    <a:lnTo>
                      <a:pt x="2521" y="1054"/>
                    </a:lnTo>
                    <a:lnTo>
                      <a:pt x="2617" y="1151"/>
                    </a:lnTo>
                    <a:lnTo>
                      <a:pt x="2710" y="1252"/>
                    </a:lnTo>
                    <a:lnTo>
                      <a:pt x="2799" y="1357"/>
                    </a:lnTo>
                    <a:lnTo>
                      <a:pt x="2884" y="1464"/>
                    </a:lnTo>
                    <a:lnTo>
                      <a:pt x="2965" y="1575"/>
                    </a:lnTo>
                    <a:lnTo>
                      <a:pt x="3042" y="1689"/>
                    </a:lnTo>
                    <a:lnTo>
                      <a:pt x="3115" y="1806"/>
                    </a:lnTo>
                    <a:lnTo>
                      <a:pt x="3183" y="1925"/>
                    </a:lnTo>
                    <a:lnTo>
                      <a:pt x="3247" y="2047"/>
                    </a:lnTo>
                    <a:lnTo>
                      <a:pt x="3307" y="2173"/>
                    </a:lnTo>
                    <a:lnTo>
                      <a:pt x="3362" y="2300"/>
                    </a:lnTo>
                    <a:lnTo>
                      <a:pt x="3413" y="2430"/>
                    </a:lnTo>
                    <a:lnTo>
                      <a:pt x="0" y="3662"/>
                    </a:lnTo>
                    <a:lnTo>
                      <a:pt x="0" y="0"/>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grpSp>
        <p:sp>
          <p:nvSpPr>
            <p:cNvPr id="123" name="Freeform 29"/>
            <p:cNvSpPr>
              <a:spLocks/>
            </p:cNvSpPr>
            <p:nvPr/>
          </p:nvSpPr>
          <p:spPr bwMode="auto">
            <a:xfrm>
              <a:off x="4660344" y="1188508"/>
              <a:ext cx="2868142" cy="2868145"/>
            </a:xfrm>
            <a:custGeom>
              <a:avLst/>
              <a:gdLst>
                <a:gd name="T0" fmla="*/ 1845 w 3347"/>
                <a:gd name="T1" fmla="*/ 8 h 3347"/>
                <a:gd name="T2" fmla="*/ 2091 w 3347"/>
                <a:gd name="T3" fmla="*/ 53 h 3347"/>
                <a:gd name="T4" fmla="*/ 2324 w 3347"/>
                <a:gd name="T5" fmla="*/ 132 h 3347"/>
                <a:gd name="T6" fmla="*/ 2541 w 3347"/>
                <a:gd name="T7" fmla="*/ 243 h 3347"/>
                <a:gd name="T8" fmla="*/ 2738 w 3347"/>
                <a:gd name="T9" fmla="*/ 383 h 3347"/>
                <a:gd name="T10" fmla="*/ 2911 w 3347"/>
                <a:gd name="T11" fmla="*/ 549 h 3347"/>
                <a:gd name="T12" fmla="*/ 3060 w 3347"/>
                <a:gd name="T13" fmla="*/ 737 h 3347"/>
                <a:gd name="T14" fmla="*/ 3181 w 3347"/>
                <a:gd name="T15" fmla="*/ 947 h 3347"/>
                <a:gd name="T16" fmla="*/ 3271 w 3347"/>
                <a:gd name="T17" fmla="*/ 1176 h 3347"/>
                <a:gd name="T18" fmla="*/ 3327 w 3347"/>
                <a:gd name="T19" fmla="*/ 1419 h 3347"/>
                <a:gd name="T20" fmla="*/ 3347 w 3347"/>
                <a:gd name="T21" fmla="*/ 1674 h 3347"/>
                <a:gd name="T22" fmla="*/ 3327 w 3347"/>
                <a:gd name="T23" fmla="*/ 1928 h 3347"/>
                <a:gd name="T24" fmla="*/ 3271 w 3347"/>
                <a:gd name="T25" fmla="*/ 2171 h 3347"/>
                <a:gd name="T26" fmla="*/ 3181 w 3347"/>
                <a:gd name="T27" fmla="*/ 2399 h 3347"/>
                <a:gd name="T28" fmla="*/ 3060 w 3347"/>
                <a:gd name="T29" fmla="*/ 2609 h 3347"/>
                <a:gd name="T30" fmla="*/ 2911 w 3347"/>
                <a:gd name="T31" fmla="*/ 2798 h 3347"/>
                <a:gd name="T32" fmla="*/ 2738 w 3347"/>
                <a:gd name="T33" fmla="*/ 2965 h 3347"/>
                <a:gd name="T34" fmla="*/ 2541 w 3347"/>
                <a:gd name="T35" fmla="*/ 3104 h 3347"/>
                <a:gd name="T36" fmla="*/ 2324 w 3347"/>
                <a:gd name="T37" fmla="*/ 3215 h 3347"/>
                <a:gd name="T38" fmla="*/ 2091 w 3347"/>
                <a:gd name="T39" fmla="*/ 3294 h 3347"/>
                <a:gd name="T40" fmla="*/ 1845 w 3347"/>
                <a:gd name="T41" fmla="*/ 3338 h 3347"/>
                <a:gd name="T42" fmla="*/ 1587 w 3347"/>
                <a:gd name="T43" fmla="*/ 3345 h 3347"/>
                <a:gd name="T44" fmla="*/ 1336 w 3347"/>
                <a:gd name="T45" fmla="*/ 3312 h 3347"/>
                <a:gd name="T46" fmla="*/ 1098 w 3347"/>
                <a:gd name="T47" fmla="*/ 3245 h 3347"/>
                <a:gd name="T48" fmla="*/ 876 w 3347"/>
                <a:gd name="T49" fmla="*/ 3145 h 3347"/>
                <a:gd name="T50" fmla="*/ 672 w 3347"/>
                <a:gd name="T51" fmla="*/ 3014 h 3347"/>
                <a:gd name="T52" fmla="*/ 490 w 3347"/>
                <a:gd name="T53" fmla="*/ 2856 h 3347"/>
                <a:gd name="T54" fmla="*/ 332 w 3347"/>
                <a:gd name="T55" fmla="*/ 2675 h 3347"/>
                <a:gd name="T56" fmla="*/ 202 w 3347"/>
                <a:gd name="T57" fmla="*/ 2471 h 3347"/>
                <a:gd name="T58" fmla="*/ 102 w 3347"/>
                <a:gd name="T59" fmla="*/ 2249 h 3347"/>
                <a:gd name="T60" fmla="*/ 34 w 3347"/>
                <a:gd name="T61" fmla="*/ 2011 h 3347"/>
                <a:gd name="T62" fmla="*/ 2 w 3347"/>
                <a:gd name="T63" fmla="*/ 1759 h 3347"/>
                <a:gd name="T64" fmla="*/ 8 w 3347"/>
                <a:gd name="T65" fmla="*/ 1502 h 3347"/>
                <a:gd name="T66" fmla="*/ 53 w 3347"/>
                <a:gd name="T67" fmla="*/ 1255 h 3347"/>
                <a:gd name="T68" fmla="*/ 131 w 3347"/>
                <a:gd name="T69" fmla="*/ 1022 h 3347"/>
                <a:gd name="T70" fmla="*/ 243 w 3347"/>
                <a:gd name="T71" fmla="*/ 806 h 3347"/>
                <a:gd name="T72" fmla="*/ 382 w 3347"/>
                <a:gd name="T73" fmla="*/ 609 h 3347"/>
                <a:gd name="T74" fmla="*/ 549 w 3347"/>
                <a:gd name="T75" fmla="*/ 435 h 3347"/>
                <a:gd name="T76" fmla="*/ 737 w 3347"/>
                <a:gd name="T77" fmla="*/ 286 h 3347"/>
                <a:gd name="T78" fmla="*/ 947 w 3347"/>
                <a:gd name="T79" fmla="*/ 165 h 3347"/>
                <a:gd name="T80" fmla="*/ 1176 w 3347"/>
                <a:gd name="T81" fmla="*/ 76 h 3347"/>
                <a:gd name="T82" fmla="*/ 1418 w 3347"/>
                <a:gd name="T83" fmla="*/ 19 h 3347"/>
                <a:gd name="T84" fmla="*/ 1673 w 3347"/>
                <a:gd name="T85" fmla="*/ 0 h 3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47" h="3347">
                  <a:moveTo>
                    <a:pt x="1673" y="0"/>
                  </a:moveTo>
                  <a:lnTo>
                    <a:pt x="1759" y="2"/>
                  </a:lnTo>
                  <a:lnTo>
                    <a:pt x="1845" y="8"/>
                  </a:lnTo>
                  <a:lnTo>
                    <a:pt x="1928" y="19"/>
                  </a:lnTo>
                  <a:lnTo>
                    <a:pt x="2010" y="34"/>
                  </a:lnTo>
                  <a:lnTo>
                    <a:pt x="2091" y="53"/>
                  </a:lnTo>
                  <a:lnTo>
                    <a:pt x="2171" y="76"/>
                  </a:lnTo>
                  <a:lnTo>
                    <a:pt x="2248" y="102"/>
                  </a:lnTo>
                  <a:lnTo>
                    <a:pt x="2324" y="132"/>
                  </a:lnTo>
                  <a:lnTo>
                    <a:pt x="2398" y="165"/>
                  </a:lnTo>
                  <a:lnTo>
                    <a:pt x="2471" y="202"/>
                  </a:lnTo>
                  <a:lnTo>
                    <a:pt x="2541" y="243"/>
                  </a:lnTo>
                  <a:lnTo>
                    <a:pt x="2608" y="286"/>
                  </a:lnTo>
                  <a:lnTo>
                    <a:pt x="2675" y="333"/>
                  </a:lnTo>
                  <a:lnTo>
                    <a:pt x="2738" y="383"/>
                  </a:lnTo>
                  <a:lnTo>
                    <a:pt x="2798" y="435"/>
                  </a:lnTo>
                  <a:lnTo>
                    <a:pt x="2856" y="491"/>
                  </a:lnTo>
                  <a:lnTo>
                    <a:pt x="2911" y="549"/>
                  </a:lnTo>
                  <a:lnTo>
                    <a:pt x="2964" y="609"/>
                  </a:lnTo>
                  <a:lnTo>
                    <a:pt x="3014" y="672"/>
                  </a:lnTo>
                  <a:lnTo>
                    <a:pt x="3060" y="737"/>
                  </a:lnTo>
                  <a:lnTo>
                    <a:pt x="3104" y="806"/>
                  </a:lnTo>
                  <a:lnTo>
                    <a:pt x="3145" y="876"/>
                  </a:lnTo>
                  <a:lnTo>
                    <a:pt x="3181" y="947"/>
                  </a:lnTo>
                  <a:lnTo>
                    <a:pt x="3215" y="1022"/>
                  </a:lnTo>
                  <a:lnTo>
                    <a:pt x="3245" y="1098"/>
                  </a:lnTo>
                  <a:lnTo>
                    <a:pt x="3271" y="1176"/>
                  </a:lnTo>
                  <a:lnTo>
                    <a:pt x="3293" y="1255"/>
                  </a:lnTo>
                  <a:lnTo>
                    <a:pt x="3312" y="1336"/>
                  </a:lnTo>
                  <a:lnTo>
                    <a:pt x="3327" y="1419"/>
                  </a:lnTo>
                  <a:lnTo>
                    <a:pt x="3337" y="1502"/>
                  </a:lnTo>
                  <a:lnTo>
                    <a:pt x="3343" y="1587"/>
                  </a:lnTo>
                  <a:lnTo>
                    <a:pt x="3347" y="1674"/>
                  </a:lnTo>
                  <a:lnTo>
                    <a:pt x="3343" y="1759"/>
                  </a:lnTo>
                  <a:lnTo>
                    <a:pt x="3337" y="1845"/>
                  </a:lnTo>
                  <a:lnTo>
                    <a:pt x="3327" y="1928"/>
                  </a:lnTo>
                  <a:lnTo>
                    <a:pt x="3312" y="2011"/>
                  </a:lnTo>
                  <a:lnTo>
                    <a:pt x="3293" y="2092"/>
                  </a:lnTo>
                  <a:lnTo>
                    <a:pt x="3271" y="2171"/>
                  </a:lnTo>
                  <a:lnTo>
                    <a:pt x="3245" y="2249"/>
                  </a:lnTo>
                  <a:lnTo>
                    <a:pt x="3215" y="2325"/>
                  </a:lnTo>
                  <a:lnTo>
                    <a:pt x="3181" y="2399"/>
                  </a:lnTo>
                  <a:lnTo>
                    <a:pt x="3145" y="2471"/>
                  </a:lnTo>
                  <a:lnTo>
                    <a:pt x="3104" y="2541"/>
                  </a:lnTo>
                  <a:lnTo>
                    <a:pt x="3060" y="2609"/>
                  </a:lnTo>
                  <a:lnTo>
                    <a:pt x="3014" y="2675"/>
                  </a:lnTo>
                  <a:lnTo>
                    <a:pt x="2964" y="2738"/>
                  </a:lnTo>
                  <a:lnTo>
                    <a:pt x="2911" y="2798"/>
                  </a:lnTo>
                  <a:lnTo>
                    <a:pt x="2856" y="2856"/>
                  </a:lnTo>
                  <a:lnTo>
                    <a:pt x="2798" y="2911"/>
                  </a:lnTo>
                  <a:lnTo>
                    <a:pt x="2738" y="2965"/>
                  </a:lnTo>
                  <a:lnTo>
                    <a:pt x="2675" y="3014"/>
                  </a:lnTo>
                  <a:lnTo>
                    <a:pt x="2608" y="3061"/>
                  </a:lnTo>
                  <a:lnTo>
                    <a:pt x="2541" y="3104"/>
                  </a:lnTo>
                  <a:lnTo>
                    <a:pt x="2471" y="3145"/>
                  </a:lnTo>
                  <a:lnTo>
                    <a:pt x="2398" y="3182"/>
                  </a:lnTo>
                  <a:lnTo>
                    <a:pt x="2324" y="3215"/>
                  </a:lnTo>
                  <a:lnTo>
                    <a:pt x="2248" y="3245"/>
                  </a:lnTo>
                  <a:lnTo>
                    <a:pt x="2171" y="3271"/>
                  </a:lnTo>
                  <a:lnTo>
                    <a:pt x="2091" y="3294"/>
                  </a:lnTo>
                  <a:lnTo>
                    <a:pt x="2010" y="3312"/>
                  </a:lnTo>
                  <a:lnTo>
                    <a:pt x="1928" y="3328"/>
                  </a:lnTo>
                  <a:lnTo>
                    <a:pt x="1845" y="3338"/>
                  </a:lnTo>
                  <a:lnTo>
                    <a:pt x="1759" y="3345"/>
                  </a:lnTo>
                  <a:lnTo>
                    <a:pt x="1673" y="3347"/>
                  </a:lnTo>
                  <a:lnTo>
                    <a:pt x="1587" y="3345"/>
                  </a:lnTo>
                  <a:lnTo>
                    <a:pt x="1502" y="3338"/>
                  </a:lnTo>
                  <a:lnTo>
                    <a:pt x="1418" y="3328"/>
                  </a:lnTo>
                  <a:lnTo>
                    <a:pt x="1336" y="3312"/>
                  </a:lnTo>
                  <a:lnTo>
                    <a:pt x="1255" y="3294"/>
                  </a:lnTo>
                  <a:lnTo>
                    <a:pt x="1176" y="3271"/>
                  </a:lnTo>
                  <a:lnTo>
                    <a:pt x="1098" y="3245"/>
                  </a:lnTo>
                  <a:lnTo>
                    <a:pt x="1022" y="3215"/>
                  </a:lnTo>
                  <a:lnTo>
                    <a:pt x="947" y="3182"/>
                  </a:lnTo>
                  <a:lnTo>
                    <a:pt x="876" y="3145"/>
                  </a:lnTo>
                  <a:lnTo>
                    <a:pt x="805" y="3104"/>
                  </a:lnTo>
                  <a:lnTo>
                    <a:pt x="737" y="3061"/>
                  </a:lnTo>
                  <a:lnTo>
                    <a:pt x="672" y="3014"/>
                  </a:lnTo>
                  <a:lnTo>
                    <a:pt x="609" y="2965"/>
                  </a:lnTo>
                  <a:lnTo>
                    <a:pt x="549" y="2911"/>
                  </a:lnTo>
                  <a:lnTo>
                    <a:pt x="490" y="2856"/>
                  </a:lnTo>
                  <a:lnTo>
                    <a:pt x="434" y="2798"/>
                  </a:lnTo>
                  <a:lnTo>
                    <a:pt x="382" y="2738"/>
                  </a:lnTo>
                  <a:lnTo>
                    <a:pt x="332" y="2675"/>
                  </a:lnTo>
                  <a:lnTo>
                    <a:pt x="285" y="2609"/>
                  </a:lnTo>
                  <a:lnTo>
                    <a:pt x="243" y="2541"/>
                  </a:lnTo>
                  <a:lnTo>
                    <a:pt x="202" y="2471"/>
                  </a:lnTo>
                  <a:lnTo>
                    <a:pt x="165" y="2399"/>
                  </a:lnTo>
                  <a:lnTo>
                    <a:pt x="131" y="2325"/>
                  </a:lnTo>
                  <a:lnTo>
                    <a:pt x="102" y="2249"/>
                  </a:lnTo>
                  <a:lnTo>
                    <a:pt x="75" y="2171"/>
                  </a:lnTo>
                  <a:lnTo>
                    <a:pt x="53" y="2092"/>
                  </a:lnTo>
                  <a:lnTo>
                    <a:pt x="34" y="2011"/>
                  </a:lnTo>
                  <a:lnTo>
                    <a:pt x="19" y="1928"/>
                  </a:lnTo>
                  <a:lnTo>
                    <a:pt x="8" y="1845"/>
                  </a:lnTo>
                  <a:lnTo>
                    <a:pt x="2" y="1759"/>
                  </a:lnTo>
                  <a:lnTo>
                    <a:pt x="0" y="1674"/>
                  </a:lnTo>
                  <a:lnTo>
                    <a:pt x="2" y="1587"/>
                  </a:lnTo>
                  <a:lnTo>
                    <a:pt x="8" y="1502"/>
                  </a:lnTo>
                  <a:lnTo>
                    <a:pt x="19" y="1419"/>
                  </a:lnTo>
                  <a:lnTo>
                    <a:pt x="34" y="1336"/>
                  </a:lnTo>
                  <a:lnTo>
                    <a:pt x="53" y="1255"/>
                  </a:lnTo>
                  <a:lnTo>
                    <a:pt x="75" y="1176"/>
                  </a:lnTo>
                  <a:lnTo>
                    <a:pt x="102" y="1098"/>
                  </a:lnTo>
                  <a:lnTo>
                    <a:pt x="131" y="1022"/>
                  </a:lnTo>
                  <a:lnTo>
                    <a:pt x="165" y="947"/>
                  </a:lnTo>
                  <a:lnTo>
                    <a:pt x="202" y="876"/>
                  </a:lnTo>
                  <a:lnTo>
                    <a:pt x="243" y="806"/>
                  </a:lnTo>
                  <a:lnTo>
                    <a:pt x="285" y="737"/>
                  </a:lnTo>
                  <a:lnTo>
                    <a:pt x="332" y="672"/>
                  </a:lnTo>
                  <a:lnTo>
                    <a:pt x="382" y="609"/>
                  </a:lnTo>
                  <a:lnTo>
                    <a:pt x="434" y="549"/>
                  </a:lnTo>
                  <a:lnTo>
                    <a:pt x="490" y="491"/>
                  </a:lnTo>
                  <a:lnTo>
                    <a:pt x="549" y="435"/>
                  </a:lnTo>
                  <a:lnTo>
                    <a:pt x="609" y="383"/>
                  </a:lnTo>
                  <a:lnTo>
                    <a:pt x="672" y="333"/>
                  </a:lnTo>
                  <a:lnTo>
                    <a:pt x="737" y="286"/>
                  </a:lnTo>
                  <a:lnTo>
                    <a:pt x="805" y="243"/>
                  </a:lnTo>
                  <a:lnTo>
                    <a:pt x="876" y="202"/>
                  </a:lnTo>
                  <a:lnTo>
                    <a:pt x="947" y="165"/>
                  </a:lnTo>
                  <a:lnTo>
                    <a:pt x="1022" y="132"/>
                  </a:lnTo>
                  <a:lnTo>
                    <a:pt x="1098" y="102"/>
                  </a:lnTo>
                  <a:lnTo>
                    <a:pt x="1176" y="76"/>
                  </a:lnTo>
                  <a:lnTo>
                    <a:pt x="1255" y="53"/>
                  </a:lnTo>
                  <a:lnTo>
                    <a:pt x="1336" y="34"/>
                  </a:lnTo>
                  <a:lnTo>
                    <a:pt x="1418" y="19"/>
                  </a:lnTo>
                  <a:lnTo>
                    <a:pt x="1502" y="8"/>
                  </a:lnTo>
                  <a:lnTo>
                    <a:pt x="1587" y="2"/>
                  </a:lnTo>
                  <a:lnTo>
                    <a:pt x="1673"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124" name="Rectangle 123"/>
            <p:cNvSpPr/>
            <p:nvPr/>
          </p:nvSpPr>
          <p:spPr>
            <a:xfrm>
              <a:off x="5576641" y="1310076"/>
              <a:ext cx="1035540" cy="2517612"/>
            </a:xfrm>
            <a:prstGeom prst="rect">
              <a:avLst/>
            </a:prstGeom>
          </p:spPr>
          <p:txBody>
            <a:bodyPr wrap="none" lIns="0" tIns="0" rIns="0" bIns="0">
              <a:spAutoFit/>
            </a:bodyPr>
            <a:lstStyle/>
            <a:p>
              <a:pPr algn="ctr"/>
              <a:r>
                <a:rPr lang="en-US" sz="3600" dirty="0" smtClean="0"/>
                <a:t>ITMS</a:t>
              </a:r>
              <a:endParaRPr lang="en-US" dirty="0" smtClean="0"/>
            </a:p>
            <a:p>
              <a:pPr algn="ctr">
                <a:lnSpc>
                  <a:spcPct val="90000"/>
                </a:lnSpc>
              </a:pPr>
              <a:r>
                <a:rPr lang="en-US" sz="6000" b="1" dirty="0" smtClean="0">
                  <a:solidFill>
                    <a:schemeClr val="accent4"/>
                  </a:solidFill>
                </a:rPr>
                <a:t>8.0</a:t>
              </a:r>
            </a:p>
            <a:p>
              <a:pPr algn="ctr">
                <a:lnSpc>
                  <a:spcPct val="80000"/>
                </a:lnSpc>
              </a:pPr>
              <a:r>
                <a:rPr lang="en-US" sz="2400" dirty="0" smtClean="0"/>
                <a:t>SOLVES</a:t>
              </a:r>
            </a:p>
            <a:p>
              <a:pPr algn="ctr">
                <a:lnSpc>
                  <a:spcPct val="80000"/>
                </a:lnSpc>
              </a:pPr>
              <a:r>
                <a:rPr lang="en-US" sz="5400" dirty="0" smtClean="0"/>
                <a:t>KEY</a:t>
              </a:r>
              <a:endParaRPr lang="en-US" sz="4400" dirty="0" smtClean="0"/>
            </a:p>
            <a:p>
              <a:pPr algn="ctr">
                <a:lnSpc>
                  <a:spcPct val="80000"/>
                </a:lnSpc>
              </a:pPr>
              <a:r>
                <a:rPr lang="en-US" sz="1400" dirty="0" smtClean="0"/>
                <a:t>CHALLENGES</a:t>
              </a:r>
              <a:endParaRPr lang="en-US" dirty="0"/>
            </a:p>
          </p:txBody>
        </p:sp>
        <p:grpSp>
          <p:nvGrpSpPr>
            <p:cNvPr id="125" name="Group 124"/>
            <p:cNvGrpSpPr/>
            <p:nvPr/>
          </p:nvGrpSpPr>
          <p:grpSpPr>
            <a:xfrm>
              <a:off x="4852682" y="2187043"/>
              <a:ext cx="658901" cy="102335"/>
              <a:chOff x="4323565" y="2771119"/>
              <a:chExt cx="1065624" cy="123825"/>
            </a:xfrm>
          </p:grpSpPr>
          <p:cxnSp>
            <p:nvCxnSpPr>
              <p:cNvPr id="129" name="Straight Connector 128"/>
              <p:cNvCxnSpPr/>
              <p:nvPr/>
            </p:nvCxnSpPr>
            <p:spPr>
              <a:xfrm>
                <a:off x="4323565" y="2771119"/>
                <a:ext cx="1065624" cy="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4323565" y="2894944"/>
                <a:ext cx="1065624" cy="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grpSp>
        <p:grpSp>
          <p:nvGrpSpPr>
            <p:cNvPr id="126" name="Group 125"/>
            <p:cNvGrpSpPr/>
            <p:nvPr/>
          </p:nvGrpSpPr>
          <p:grpSpPr>
            <a:xfrm>
              <a:off x="6677243" y="2187043"/>
              <a:ext cx="658901" cy="102335"/>
              <a:chOff x="4323565" y="2771119"/>
              <a:chExt cx="1065624" cy="123825"/>
            </a:xfrm>
          </p:grpSpPr>
          <p:cxnSp>
            <p:nvCxnSpPr>
              <p:cNvPr id="127" name="Straight Connector 126"/>
              <p:cNvCxnSpPr/>
              <p:nvPr/>
            </p:nvCxnSpPr>
            <p:spPr>
              <a:xfrm>
                <a:off x="4323565" y="2771119"/>
                <a:ext cx="1065624" cy="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4323565" y="2894944"/>
                <a:ext cx="1065624" cy="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grpSp>
      </p:grpSp>
      <p:cxnSp>
        <p:nvCxnSpPr>
          <p:cNvPr id="75" name="Straight Arrow Connector 74"/>
          <p:cNvCxnSpPr/>
          <p:nvPr/>
        </p:nvCxnSpPr>
        <p:spPr>
          <a:xfrm>
            <a:off x="610951" y="1456332"/>
            <a:ext cx="3695116" cy="0"/>
          </a:xfrm>
          <a:prstGeom prst="straightConnector1">
            <a:avLst/>
          </a:prstGeom>
          <a:ln w="6350">
            <a:solidFill>
              <a:schemeClr val="tx1">
                <a:lumMod val="20000"/>
                <a:lumOff val="80000"/>
              </a:schemeClr>
            </a:solidFill>
            <a:miter lim="800000"/>
            <a:tailEnd type="oval" w="lg" len="lg"/>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610951" y="1590699"/>
            <a:ext cx="2683359" cy="997196"/>
          </a:xfrm>
          <a:prstGeom prst="rect">
            <a:avLst/>
          </a:prstGeom>
        </p:spPr>
        <p:txBody>
          <a:bodyPr wrap="square" lIns="0" tIns="0" rIns="0" bIns="0">
            <a:spAutoFit/>
          </a:bodyPr>
          <a:lstStyle/>
          <a:p>
            <a:pPr>
              <a:lnSpc>
                <a:spcPct val="90000"/>
              </a:lnSpc>
            </a:pPr>
            <a:r>
              <a:rPr lang="en-US" sz="2400" dirty="0" smtClean="0">
                <a:solidFill>
                  <a:schemeClr val="tx1">
                    <a:lumMod val="20000"/>
                    <a:lumOff val="80000"/>
                  </a:schemeClr>
                </a:solidFill>
              </a:rPr>
              <a:t>Unifies </a:t>
            </a:r>
            <a:r>
              <a:rPr lang="en-US" sz="2400" dirty="0">
                <a:solidFill>
                  <a:schemeClr val="tx1">
                    <a:lumMod val="20000"/>
                    <a:lumOff val="80000"/>
                  </a:schemeClr>
                </a:solidFill>
              </a:rPr>
              <a:t>visibility across </a:t>
            </a:r>
            <a:endParaRPr lang="en-US" sz="2400" dirty="0" smtClean="0">
              <a:solidFill>
                <a:schemeClr val="tx1">
                  <a:lumMod val="20000"/>
                  <a:lumOff val="80000"/>
                </a:schemeClr>
              </a:solidFill>
            </a:endParaRPr>
          </a:p>
          <a:p>
            <a:pPr>
              <a:lnSpc>
                <a:spcPct val="90000"/>
              </a:lnSpc>
            </a:pPr>
            <a:r>
              <a:rPr lang="en-US" sz="2400" dirty="0" smtClean="0">
                <a:solidFill>
                  <a:schemeClr val="tx1">
                    <a:lumMod val="20000"/>
                    <a:lumOff val="80000"/>
                  </a:schemeClr>
                </a:solidFill>
              </a:rPr>
              <a:t>all </a:t>
            </a:r>
            <a:r>
              <a:rPr lang="en-US" sz="2400" dirty="0">
                <a:solidFill>
                  <a:schemeClr val="tx1">
                    <a:lumMod val="20000"/>
                    <a:lumOff val="80000"/>
                  </a:schemeClr>
                </a:solidFill>
              </a:rPr>
              <a:t>endpoints </a:t>
            </a:r>
          </a:p>
        </p:txBody>
      </p:sp>
      <p:cxnSp>
        <p:nvCxnSpPr>
          <p:cNvPr id="79" name="Straight Arrow Connector 78"/>
          <p:cNvCxnSpPr/>
          <p:nvPr/>
        </p:nvCxnSpPr>
        <p:spPr>
          <a:xfrm>
            <a:off x="610951" y="3380288"/>
            <a:ext cx="3212516" cy="0"/>
          </a:xfrm>
          <a:prstGeom prst="straightConnector1">
            <a:avLst/>
          </a:prstGeom>
          <a:ln w="6350">
            <a:solidFill>
              <a:schemeClr val="tx1">
                <a:lumMod val="20000"/>
                <a:lumOff val="80000"/>
              </a:schemeClr>
            </a:solidFill>
            <a:miter lim="800000"/>
            <a:tailEnd type="oval" w="lg" len="lg"/>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flipV="1">
            <a:off x="6095764" y="5243049"/>
            <a:ext cx="0" cy="380437"/>
          </a:xfrm>
          <a:prstGeom prst="straightConnector1">
            <a:avLst/>
          </a:prstGeom>
          <a:ln w="6350">
            <a:solidFill>
              <a:schemeClr val="tx1">
                <a:lumMod val="20000"/>
                <a:lumOff val="80000"/>
              </a:schemeClr>
            </a:solidFill>
            <a:miter lim="800000"/>
            <a:tailEnd type="oval" w="lg" len="lg"/>
          </a:ln>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8894514" y="1590699"/>
            <a:ext cx="2683359" cy="664797"/>
          </a:xfrm>
          <a:prstGeom prst="rect">
            <a:avLst/>
          </a:prstGeom>
        </p:spPr>
        <p:txBody>
          <a:bodyPr wrap="square" lIns="0" tIns="0" rIns="0" bIns="0">
            <a:spAutoFit/>
          </a:bodyPr>
          <a:lstStyle/>
          <a:p>
            <a:pPr algn="r">
              <a:lnSpc>
                <a:spcPct val="90000"/>
              </a:lnSpc>
            </a:pPr>
            <a:r>
              <a:rPr lang="en-US" sz="2400" dirty="0">
                <a:solidFill>
                  <a:schemeClr val="tx1">
                    <a:lumMod val="20000"/>
                    <a:lumOff val="80000"/>
                  </a:schemeClr>
                </a:solidFill>
              </a:rPr>
              <a:t>Optimizes software </a:t>
            </a:r>
            <a:endParaRPr lang="en-US" sz="2400" dirty="0" smtClean="0">
              <a:solidFill>
                <a:schemeClr val="tx1">
                  <a:lumMod val="20000"/>
                  <a:lumOff val="80000"/>
                </a:schemeClr>
              </a:solidFill>
            </a:endParaRPr>
          </a:p>
          <a:p>
            <a:pPr algn="r">
              <a:lnSpc>
                <a:spcPct val="90000"/>
              </a:lnSpc>
            </a:pPr>
            <a:r>
              <a:rPr lang="en-US" sz="2400" dirty="0" smtClean="0">
                <a:solidFill>
                  <a:schemeClr val="tx1">
                    <a:lumMod val="20000"/>
                    <a:lumOff val="80000"/>
                  </a:schemeClr>
                </a:solidFill>
              </a:rPr>
              <a:t>license </a:t>
            </a:r>
            <a:r>
              <a:rPr lang="en-US" sz="2400" dirty="0">
                <a:solidFill>
                  <a:schemeClr val="tx1">
                    <a:lumMod val="20000"/>
                    <a:lumOff val="80000"/>
                  </a:schemeClr>
                </a:solidFill>
              </a:rPr>
              <a:t>costs </a:t>
            </a:r>
          </a:p>
        </p:txBody>
      </p:sp>
      <p:grpSp>
        <p:nvGrpSpPr>
          <p:cNvPr id="84" name="Group 83"/>
          <p:cNvGrpSpPr/>
          <p:nvPr/>
        </p:nvGrpSpPr>
        <p:grpSpPr>
          <a:xfrm>
            <a:off x="7882757" y="1456332"/>
            <a:ext cx="3695116" cy="1923956"/>
            <a:chOff x="7881405" y="1293846"/>
            <a:chExt cx="3214729" cy="1923956"/>
          </a:xfrm>
        </p:grpSpPr>
        <p:cxnSp>
          <p:nvCxnSpPr>
            <p:cNvPr id="120" name="Straight Arrow Connector 119"/>
            <p:cNvCxnSpPr/>
            <p:nvPr/>
          </p:nvCxnSpPr>
          <p:spPr>
            <a:xfrm flipH="1">
              <a:off x="7881405" y="1293846"/>
              <a:ext cx="3214729" cy="0"/>
            </a:xfrm>
            <a:prstGeom prst="straightConnector1">
              <a:avLst/>
            </a:prstGeom>
            <a:ln w="6350">
              <a:solidFill>
                <a:schemeClr val="tx1">
                  <a:lumMod val="20000"/>
                  <a:lumOff val="80000"/>
                </a:schemeClr>
              </a:solidFill>
              <a:miter lim="800000"/>
              <a:tailEnd type="oval" w="lg" len="lg"/>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flipH="1">
              <a:off x="8289424" y="3217802"/>
              <a:ext cx="2806710" cy="0"/>
            </a:xfrm>
            <a:prstGeom prst="straightConnector1">
              <a:avLst/>
            </a:prstGeom>
            <a:ln w="6350">
              <a:solidFill>
                <a:schemeClr val="accent1"/>
              </a:solidFill>
              <a:miter lim="800000"/>
              <a:tailEnd type="oval" w="lg" len="lg"/>
            </a:ln>
          </p:spPr>
          <p:style>
            <a:lnRef idx="1">
              <a:schemeClr val="accent1"/>
            </a:lnRef>
            <a:fillRef idx="0">
              <a:schemeClr val="accent1"/>
            </a:fillRef>
            <a:effectRef idx="0">
              <a:schemeClr val="accent1"/>
            </a:effectRef>
            <a:fontRef idx="minor">
              <a:schemeClr val="tx1"/>
            </a:fontRef>
          </p:style>
        </p:cxnSp>
      </p:grpSp>
      <p:sp>
        <p:nvSpPr>
          <p:cNvPr id="86" name="Rectangle 85"/>
          <p:cNvSpPr/>
          <p:nvPr/>
        </p:nvSpPr>
        <p:spPr>
          <a:xfrm>
            <a:off x="610951" y="3541783"/>
            <a:ext cx="2683359" cy="1329595"/>
          </a:xfrm>
          <a:prstGeom prst="rect">
            <a:avLst/>
          </a:prstGeom>
        </p:spPr>
        <p:txBody>
          <a:bodyPr wrap="square" lIns="0" tIns="0" rIns="0" bIns="0">
            <a:spAutoFit/>
          </a:bodyPr>
          <a:lstStyle/>
          <a:p>
            <a:pPr>
              <a:lnSpc>
                <a:spcPct val="90000"/>
              </a:lnSpc>
            </a:pPr>
            <a:r>
              <a:rPr lang="en-US" sz="2400" dirty="0" smtClean="0">
                <a:solidFill>
                  <a:schemeClr val="tx1">
                    <a:lumMod val="20000"/>
                    <a:lumOff val="80000"/>
                  </a:schemeClr>
                </a:solidFill>
              </a:rPr>
              <a:t>Enhances </a:t>
            </a:r>
            <a:r>
              <a:rPr lang="en-US" sz="2400" dirty="0">
                <a:solidFill>
                  <a:schemeClr val="tx1">
                    <a:lumMod val="20000"/>
                    <a:lumOff val="80000"/>
                  </a:schemeClr>
                </a:solidFill>
              </a:rPr>
              <a:t>reporting, patch and software management, platform support</a:t>
            </a:r>
          </a:p>
        </p:txBody>
      </p:sp>
      <p:sp>
        <p:nvSpPr>
          <p:cNvPr id="88" name="Rectangle 87"/>
          <p:cNvSpPr/>
          <p:nvPr/>
        </p:nvSpPr>
        <p:spPr>
          <a:xfrm>
            <a:off x="8894514" y="3541783"/>
            <a:ext cx="2683359" cy="997196"/>
          </a:xfrm>
          <a:prstGeom prst="rect">
            <a:avLst/>
          </a:prstGeom>
        </p:spPr>
        <p:txBody>
          <a:bodyPr wrap="square" lIns="0" tIns="0" rIns="0" bIns="0">
            <a:spAutoFit/>
          </a:bodyPr>
          <a:lstStyle/>
          <a:p>
            <a:pPr algn="r">
              <a:lnSpc>
                <a:spcPct val="90000"/>
              </a:lnSpc>
            </a:pPr>
            <a:r>
              <a:rPr lang="en-US" sz="2400" dirty="0"/>
              <a:t>Gives organizations </a:t>
            </a:r>
            <a:r>
              <a:rPr lang="en-US" sz="2400" dirty="0" smtClean="0"/>
              <a:t/>
            </a:r>
            <a:br>
              <a:rPr lang="en-US" sz="2400" dirty="0" smtClean="0"/>
            </a:br>
            <a:r>
              <a:rPr lang="en-US" sz="2400" dirty="0" smtClean="0"/>
              <a:t>room </a:t>
            </a:r>
            <a:r>
              <a:rPr lang="en-US" sz="2400" dirty="0"/>
              <a:t>to grow </a:t>
            </a:r>
            <a:r>
              <a:rPr lang="en-US" sz="2400" dirty="0" smtClean="0"/>
              <a:t>and </a:t>
            </a:r>
            <a:br>
              <a:rPr lang="en-US" sz="2400" dirty="0" smtClean="0"/>
            </a:br>
            <a:r>
              <a:rPr lang="en-US" sz="2400" dirty="0" smtClean="0"/>
              <a:t>is easier </a:t>
            </a:r>
            <a:r>
              <a:rPr lang="en-US" sz="2400" dirty="0"/>
              <a:t>to use</a:t>
            </a:r>
          </a:p>
        </p:txBody>
      </p:sp>
      <p:sp>
        <p:nvSpPr>
          <p:cNvPr id="101" name="Rectangle 100"/>
          <p:cNvSpPr/>
          <p:nvPr/>
        </p:nvSpPr>
        <p:spPr>
          <a:xfrm>
            <a:off x="4754085" y="5743124"/>
            <a:ext cx="2683359" cy="664797"/>
          </a:xfrm>
          <a:prstGeom prst="rect">
            <a:avLst/>
          </a:prstGeom>
        </p:spPr>
        <p:txBody>
          <a:bodyPr wrap="square" lIns="0" tIns="0" rIns="0" bIns="0">
            <a:spAutoFit/>
          </a:bodyPr>
          <a:lstStyle/>
          <a:p>
            <a:pPr algn="ctr">
              <a:lnSpc>
                <a:spcPct val="90000"/>
              </a:lnSpc>
            </a:pPr>
            <a:r>
              <a:rPr lang="en-US" sz="2400" dirty="0">
                <a:solidFill>
                  <a:schemeClr val="tx1">
                    <a:lumMod val="20000"/>
                    <a:lumOff val="80000"/>
                  </a:schemeClr>
                </a:solidFill>
              </a:rPr>
              <a:t>Increases protection of information </a:t>
            </a:r>
          </a:p>
        </p:txBody>
      </p:sp>
      <p:grpSp>
        <p:nvGrpSpPr>
          <p:cNvPr id="106" name="Group 105"/>
          <p:cNvGrpSpPr/>
          <p:nvPr/>
        </p:nvGrpSpPr>
        <p:grpSpPr>
          <a:xfrm>
            <a:off x="4668408" y="1362122"/>
            <a:ext cx="612531" cy="357311"/>
            <a:chOff x="8161338" y="2565400"/>
            <a:chExt cx="285750" cy="166688"/>
          </a:xfrm>
          <a:solidFill>
            <a:schemeClr val="accent4"/>
          </a:solidFill>
        </p:grpSpPr>
        <p:sp>
          <p:nvSpPr>
            <p:cNvPr id="118" name="Freeform 3857"/>
            <p:cNvSpPr>
              <a:spLocks noEditPoints="1"/>
            </p:cNvSpPr>
            <p:nvPr/>
          </p:nvSpPr>
          <p:spPr bwMode="auto">
            <a:xfrm>
              <a:off x="8261350" y="2603500"/>
              <a:ext cx="85725" cy="85725"/>
            </a:xfrm>
            <a:custGeom>
              <a:avLst/>
              <a:gdLst>
                <a:gd name="T0" fmla="*/ 108 w 270"/>
                <a:gd name="T1" fmla="*/ 221 h 270"/>
                <a:gd name="T2" fmla="*/ 78 w 270"/>
                <a:gd name="T3" fmla="*/ 204 h 270"/>
                <a:gd name="T4" fmla="*/ 56 w 270"/>
                <a:gd name="T5" fmla="*/ 178 h 270"/>
                <a:gd name="T6" fmla="*/ 45 w 270"/>
                <a:gd name="T7" fmla="*/ 144 h 270"/>
                <a:gd name="T8" fmla="*/ 47 w 270"/>
                <a:gd name="T9" fmla="*/ 126 h 270"/>
                <a:gd name="T10" fmla="*/ 57 w 270"/>
                <a:gd name="T11" fmla="*/ 120 h 270"/>
                <a:gd name="T12" fmla="*/ 69 w 270"/>
                <a:gd name="T13" fmla="*/ 123 h 270"/>
                <a:gd name="T14" fmla="*/ 75 w 270"/>
                <a:gd name="T15" fmla="*/ 132 h 270"/>
                <a:gd name="T16" fmla="*/ 78 w 270"/>
                <a:gd name="T17" fmla="*/ 153 h 270"/>
                <a:gd name="T18" fmla="*/ 89 w 270"/>
                <a:gd name="T19" fmla="*/ 173 h 270"/>
                <a:gd name="T20" fmla="*/ 106 w 270"/>
                <a:gd name="T21" fmla="*/ 187 h 270"/>
                <a:gd name="T22" fmla="*/ 129 w 270"/>
                <a:gd name="T23" fmla="*/ 195 h 270"/>
                <a:gd name="T24" fmla="*/ 153 w 270"/>
                <a:gd name="T25" fmla="*/ 193 h 270"/>
                <a:gd name="T26" fmla="*/ 174 w 270"/>
                <a:gd name="T27" fmla="*/ 181 h 270"/>
                <a:gd name="T28" fmla="*/ 188 w 270"/>
                <a:gd name="T29" fmla="*/ 164 h 270"/>
                <a:gd name="T30" fmla="*/ 195 w 270"/>
                <a:gd name="T31" fmla="*/ 141 h 270"/>
                <a:gd name="T32" fmla="*/ 193 w 270"/>
                <a:gd name="T33" fmla="*/ 118 h 270"/>
                <a:gd name="T34" fmla="*/ 181 w 270"/>
                <a:gd name="T35" fmla="*/ 97 h 270"/>
                <a:gd name="T36" fmla="*/ 164 w 270"/>
                <a:gd name="T37" fmla="*/ 82 h 270"/>
                <a:gd name="T38" fmla="*/ 142 w 270"/>
                <a:gd name="T39" fmla="*/ 75 h 270"/>
                <a:gd name="T40" fmla="*/ 127 w 270"/>
                <a:gd name="T41" fmla="*/ 73 h 270"/>
                <a:gd name="T42" fmla="*/ 120 w 270"/>
                <a:gd name="T43" fmla="*/ 63 h 270"/>
                <a:gd name="T44" fmla="*/ 123 w 270"/>
                <a:gd name="T45" fmla="*/ 51 h 270"/>
                <a:gd name="T46" fmla="*/ 132 w 270"/>
                <a:gd name="T47" fmla="*/ 45 h 270"/>
                <a:gd name="T48" fmla="*/ 162 w 270"/>
                <a:gd name="T49" fmla="*/ 49 h 270"/>
                <a:gd name="T50" fmla="*/ 193 w 270"/>
                <a:gd name="T51" fmla="*/ 65 h 270"/>
                <a:gd name="T52" fmla="*/ 215 w 270"/>
                <a:gd name="T53" fmla="*/ 92 h 270"/>
                <a:gd name="T54" fmla="*/ 225 w 270"/>
                <a:gd name="T55" fmla="*/ 126 h 270"/>
                <a:gd name="T56" fmla="*/ 221 w 270"/>
                <a:gd name="T57" fmla="*/ 162 h 270"/>
                <a:gd name="T58" fmla="*/ 205 w 270"/>
                <a:gd name="T59" fmla="*/ 193 h 270"/>
                <a:gd name="T60" fmla="*/ 178 w 270"/>
                <a:gd name="T61" fmla="*/ 214 h 270"/>
                <a:gd name="T62" fmla="*/ 145 w 270"/>
                <a:gd name="T63" fmla="*/ 225 h 270"/>
                <a:gd name="T64" fmla="*/ 108 w 270"/>
                <a:gd name="T65" fmla="*/ 3 h 270"/>
                <a:gd name="T66" fmla="*/ 60 w 270"/>
                <a:gd name="T67" fmla="*/ 23 h 270"/>
                <a:gd name="T68" fmla="*/ 24 w 270"/>
                <a:gd name="T69" fmla="*/ 60 h 270"/>
                <a:gd name="T70" fmla="*/ 3 w 270"/>
                <a:gd name="T71" fmla="*/ 108 h 270"/>
                <a:gd name="T72" fmla="*/ 3 w 270"/>
                <a:gd name="T73" fmla="*/ 163 h 270"/>
                <a:gd name="T74" fmla="*/ 24 w 270"/>
                <a:gd name="T75" fmla="*/ 211 h 270"/>
                <a:gd name="T76" fmla="*/ 60 w 270"/>
                <a:gd name="T77" fmla="*/ 247 h 270"/>
                <a:gd name="T78" fmla="*/ 108 w 270"/>
                <a:gd name="T79" fmla="*/ 268 h 270"/>
                <a:gd name="T80" fmla="*/ 163 w 270"/>
                <a:gd name="T81" fmla="*/ 268 h 270"/>
                <a:gd name="T82" fmla="*/ 211 w 270"/>
                <a:gd name="T83" fmla="*/ 247 h 270"/>
                <a:gd name="T84" fmla="*/ 248 w 270"/>
                <a:gd name="T85" fmla="*/ 211 h 270"/>
                <a:gd name="T86" fmla="*/ 268 w 270"/>
                <a:gd name="T87" fmla="*/ 163 h 270"/>
                <a:gd name="T88" fmla="*/ 268 w 270"/>
                <a:gd name="T89" fmla="*/ 108 h 270"/>
                <a:gd name="T90" fmla="*/ 248 w 270"/>
                <a:gd name="T91" fmla="*/ 60 h 270"/>
                <a:gd name="T92" fmla="*/ 211 w 270"/>
                <a:gd name="T93" fmla="*/ 23 h 270"/>
                <a:gd name="T94" fmla="*/ 163 w 270"/>
                <a:gd name="T95" fmla="*/ 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0" h="270">
                  <a:moveTo>
                    <a:pt x="135" y="225"/>
                  </a:moveTo>
                  <a:lnTo>
                    <a:pt x="127" y="225"/>
                  </a:lnTo>
                  <a:lnTo>
                    <a:pt x="117" y="224"/>
                  </a:lnTo>
                  <a:lnTo>
                    <a:pt x="108" y="221"/>
                  </a:lnTo>
                  <a:lnTo>
                    <a:pt x="100" y="218"/>
                  </a:lnTo>
                  <a:lnTo>
                    <a:pt x="92" y="214"/>
                  </a:lnTo>
                  <a:lnTo>
                    <a:pt x="85" y="210"/>
                  </a:lnTo>
                  <a:lnTo>
                    <a:pt x="78" y="204"/>
                  </a:lnTo>
                  <a:lnTo>
                    <a:pt x="72" y="199"/>
                  </a:lnTo>
                  <a:lnTo>
                    <a:pt x="65" y="193"/>
                  </a:lnTo>
                  <a:lnTo>
                    <a:pt x="60" y="185"/>
                  </a:lnTo>
                  <a:lnTo>
                    <a:pt x="56" y="178"/>
                  </a:lnTo>
                  <a:lnTo>
                    <a:pt x="53" y="170"/>
                  </a:lnTo>
                  <a:lnTo>
                    <a:pt x="49" y="162"/>
                  </a:lnTo>
                  <a:lnTo>
                    <a:pt x="47" y="153"/>
                  </a:lnTo>
                  <a:lnTo>
                    <a:pt x="45" y="144"/>
                  </a:lnTo>
                  <a:lnTo>
                    <a:pt x="45" y="135"/>
                  </a:lnTo>
                  <a:lnTo>
                    <a:pt x="45" y="132"/>
                  </a:lnTo>
                  <a:lnTo>
                    <a:pt x="46" y="129"/>
                  </a:lnTo>
                  <a:lnTo>
                    <a:pt x="47" y="126"/>
                  </a:lnTo>
                  <a:lnTo>
                    <a:pt x="49" y="124"/>
                  </a:lnTo>
                  <a:lnTo>
                    <a:pt x="52" y="123"/>
                  </a:lnTo>
                  <a:lnTo>
                    <a:pt x="55" y="121"/>
                  </a:lnTo>
                  <a:lnTo>
                    <a:pt x="57" y="120"/>
                  </a:lnTo>
                  <a:lnTo>
                    <a:pt x="60" y="120"/>
                  </a:lnTo>
                  <a:lnTo>
                    <a:pt x="63" y="120"/>
                  </a:lnTo>
                  <a:lnTo>
                    <a:pt x="67" y="121"/>
                  </a:lnTo>
                  <a:lnTo>
                    <a:pt x="69" y="123"/>
                  </a:lnTo>
                  <a:lnTo>
                    <a:pt x="71" y="124"/>
                  </a:lnTo>
                  <a:lnTo>
                    <a:pt x="73" y="126"/>
                  </a:lnTo>
                  <a:lnTo>
                    <a:pt x="74" y="129"/>
                  </a:lnTo>
                  <a:lnTo>
                    <a:pt x="75" y="132"/>
                  </a:lnTo>
                  <a:lnTo>
                    <a:pt x="75" y="135"/>
                  </a:lnTo>
                  <a:lnTo>
                    <a:pt x="75" y="141"/>
                  </a:lnTo>
                  <a:lnTo>
                    <a:pt x="76" y="147"/>
                  </a:lnTo>
                  <a:lnTo>
                    <a:pt x="78" y="153"/>
                  </a:lnTo>
                  <a:lnTo>
                    <a:pt x="79" y="158"/>
                  </a:lnTo>
                  <a:lnTo>
                    <a:pt x="83" y="164"/>
                  </a:lnTo>
                  <a:lnTo>
                    <a:pt x="86" y="168"/>
                  </a:lnTo>
                  <a:lnTo>
                    <a:pt x="89" y="173"/>
                  </a:lnTo>
                  <a:lnTo>
                    <a:pt x="93" y="178"/>
                  </a:lnTo>
                  <a:lnTo>
                    <a:pt x="97" y="181"/>
                  </a:lnTo>
                  <a:lnTo>
                    <a:pt x="102" y="185"/>
                  </a:lnTo>
                  <a:lnTo>
                    <a:pt x="106" y="187"/>
                  </a:lnTo>
                  <a:lnTo>
                    <a:pt x="112" y="191"/>
                  </a:lnTo>
                  <a:lnTo>
                    <a:pt x="117" y="193"/>
                  </a:lnTo>
                  <a:lnTo>
                    <a:pt x="123" y="194"/>
                  </a:lnTo>
                  <a:lnTo>
                    <a:pt x="129" y="195"/>
                  </a:lnTo>
                  <a:lnTo>
                    <a:pt x="135" y="195"/>
                  </a:lnTo>
                  <a:lnTo>
                    <a:pt x="142" y="195"/>
                  </a:lnTo>
                  <a:lnTo>
                    <a:pt x="147" y="194"/>
                  </a:lnTo>
                  <a:lnTo>
                    <a:pt x="153" y="193"/>
                  </a:lnTo>
                  <a:lnTo>
                    <a:pt x="159" y="191"/>
                  </a:lnTo>
                  <a:lnTo>
                    <a:pt x="164" y="187"/>
                  </a:lnTo>
                  <a:lnTo>
                    <a:pt x="168" y="185"/>
                  </a:lnTo>
                  <a:lnTo>
                    <a:pt x="174" y="181"/>
                  </a:lnTo>
                  <a:lnTo>
                    <a:pt x="178" y="178"/>
                  </a:lnTo>
                  <a:lnTo>
                    <a:pt x="181" y="173"/>
                  </a:lnTo>
                  <a:lnTo>
                    <a:pt x="186" y="169"/>
                  </a:lnTo>
                  <a:lnTo>
                    <a:pt x="188" y="164"/>
                  </a:lnTo>
                  <a:lnTo>
                    <a:pt x="191" y="158"/>
                  </a:lnTo>
                  <a:lnTo>
                    <a:pt x="193" y="153"/>
                  </a:lnTo>
                  <a:lnTo>
                    <a:pt x="194" y="147"/>
                  </a:lnTo>
                  <a:lnTo>
                    <a:pt x="195" y="141"/>
                  </a:lnTo>
                  <a:lnTo>
                    <a:pt x="195" y="135"/>
                  </a:lnTo>
                  <a:lnTo>
                    <a:pt x="195" y="128"/>
                  </a:lnTo>
                  <a:lnTo>
                    <a:pt x="194" y="123"/>
                  </a:lnTo>
                  <a:lnTo>
                    <a:pt x="193" y="118"/>
                  </a:lnTo>
                  <a:lnTo>
                    <a:pt x="191" y="111"/>
                  </a:lnTo>
                  <a:lnTo>
                    <a:pt x="188" y="106"/>
                  </a:lnTo>
                  <a:lnTo>
                    <a:pt x="186" y="102"/>
                  </a:lnTo>
                  <a:lnTo>
                    <a:pt x="181" y="97"/>
                  </a:lnTo>
                  <a:lnTo>
                    <a:pt x="178" y="93"/>
                  </a:lnTo>
                  <a:lnTo>
                    <a:pt x="174" y="89"/>
                  </a:lnTo>
                  <a:lnTo>
                    <a:pt x="168" y="85"/>
                  </a:lnTo>
                  <a:lnTo>
                    <a:pt x="164" y="82"/>
                  </a:lnTo>
                  <a:lnTo>
                    <a:pt x="159" y="80"/>
                  </a:lnTo>
                  <a:lnTo>
                    <a:pt x="153" y="78"/>
                  </a:lnTo>
                  <a:lnTo>
                    <a:pt x="147" y="76"/>
                  </a:lnTo>
                  <a:lnTo>
                    <a:pt x="142" y="75"/>
                  </a:lnTo>
                  <a:lnTo>
                    <a:pt x="135" y="75"/>
                  </a:lnTo>
                  <a:lnTo>
                    <a:pt x="132" y="75"/>
                  </a:lnTo>
                  <a:lnTo>
                    <a:pt x="130" y="74"/>
                  </a:lnTo>
                  <a:lnTo>
                    <a:pt x="127" y="73"/>
                  </a:lnTo>
                  <a:lnTo>
                    <a:pt x="124" y="70"/>
                  </a:lnTo>
                  <a:lnTo>
                    <a:pt x="123" y="68"/>
                  </a:lnTo>
                  <a:lnTo>
                    <a:pt x="121" y="66"/>
                  </a:lnTo>
                  <a:lnTo>
                    <a:pt x="120" y="63"/>
                  </a:lnTo>
                  <a:lnTo>
                    <a:pt x="120" y="60"/>
                  </a:lnTo>
                  <a:lnTo>
                    <a:pt x="120" y="57"/>
                  </a:lnTo>
                  <a:lnTo>
                    <a:pt x="121" y="54"/>
                  </a:lnTo>
                  <a:lnTo>
                    <a:pt x="123" y="51"/>
                  </a:lnTo>
                  <a:lnTo>
                    <a:pt x="124" y="49"/>
                  </a:lnTo>
                  <a:lnTo>
                    <a:pt x="127" y="48"/>
                  </a:lnTo>
                  <a:lnTo>
                    <a:pt x="130" y="46"/>
                  </a:lnTo>
                  <a:lnTo>
                    <a:pt x="132" y="45"/>
                  </a:lnTo>
                  <a:lnTo>
                    <a:pt x="135" y="45"/>
                  </a:lnTo>
                  <a:lnTo>
                    <a:pt x="145" y="46"/>
                  </a:lnTo>
                  <a:lnTo>
                    <a:pt x="153" y="47"/>
                  </a:lnTo>
                  <a:lnTo>
                    <a:pt x="162" y="49"/>
                  </a:lnTo>
                  <a:lnTo>
                    <a:pt x="171" y="52"/>
                  </a:lnTo>
                  <a:lnTo>
                    <a:pt x="178" y="55"/>
                  </a:lnTo>
                  <a:lnTo>
                    <a:pt x="186" y="60"/>
                  </a:lnTo>
                  <a:lnTo>
                    <a:pt x="193" y="65"/>
                  </a:lnTo>
                  <a:lnTo>
                    <a:pt x="200" y="72"/>
                  </a:lnTo>
                  <a:lnTo>
                    <a:pt x="205" y="78"/>
                  </a:lnTo>
                  <a:lnTo>
                    <a:pt x="210" y="84"/>
                  </a:lnTo>
                  <a:lnTo>
                    <a:pt x="215" y="92"/>
                  </a:lnTo>
                  <a:lnTo>
                    <a:pt x="219" y="99"/>
                  </a:lnTo>
                  <a:lnTo>
                    <a:pt x="221" y="108"/>
                  </a:lnTo>
                  <a:lnTo>
                    <a:pt x="223" y="117"/>
                  </a:lnTo>
                  <a:lnTo>
                    <a:pt x="225" y="126"/>
                  </a:lnTo>
                  <a:lnTo>
                    <a:pt x="225" y="135"/>
                  </a:lnTo>
                  <a:lnTo>
                    <a:pt x="225" y="144"/>
                  </a:lnTo>
                  <a:lnTo>
                    <a:pt x="223" y="153"/>
                  </a:lnTo>
                  <a:lnTo>
                    <a:pt x="221" y="162"/>
                  </a:lnTo>
                  <a:lnTo>
                    <a:pt x="219" y="170"/>
                  </a:lnTo>
                  <a:lnTo>
                    <a:pt x="215" y="178"/>
                  </a:lnTo>
                  <a:lnTo>
                    <a:pt x="210" y="185"/>
                  </a:lnTo>
                  <a:lnTo>
                    <a:pt x="205" y="193"/>
                  </a:lnTo>
                  <a:lnTo>
                    <a:pt x="200" y="199"/>
                  </a:lnTo>
                  <a:lnTo>
                    <a:pt x="193" y="204"/>
                  </a:lnTo>
                  <a:lnTo>
                    <a:pt x="186" y="210"/>
                  </a:lnTo>
                  <a:lnTo>
                    <a:pt x="178" y="214"/>
                  </a:lnTo>
                  <a:lnTo>
                    <a:pt x="171" y="218"/>
                  </a:lnTo>
                  <a:lnTo>
                    <a:pt x="162" y="221"/>
                  </a:lnTo>
                  <a:lnTo>
                    <a:pt x="153" y="224"/>
                  </a:lnTo>
                  <a:lnTo>
                    <a:pt x="145" y="225"/>
                  </a:lnTo>
                  <a:lnTo>
                    <a:pt x="135" y="225"/>
                  </a:lnTo>
                  <a:close/>
                  <a:moveTo>
                    <a:pt x="135" y="0"/>
                  </a:moveTo>
                  <a:lnTo>
                    <a:pt x="121" y="1"/>
                  </a:lnTo>
                  <a:lnTo>
                    <a:pt x="108" y="3"/>
                  </a:lnTo>
                  <a:lnTo>
                    <a:pt x="95" y="6"/>
                  </a:lnTo>
                  <a:lnTo>
                    <a:pt x="83" y="10"/>
                  </a:lnTo>
                  <a:lnTo>
                    <a:pt x="71" y="16"/>
                  </a:lnTo>
                  <a:lnTo>
                    <a:pt x="60" y="23"/>
                  </a:lnTo>
                  <a:lnTo>
                    <a:pt x="49" y="31"/>
                  </a:lnTo>
                  <a:lnTo>
                    <a:pt x="40" y="39"/>
                  </a:lnTo>
                  <a:lnTo>
                    <a:pt x="31" y="49"/>
                  </a:lnTo>
                  <a:lnTo>
                    <a:pt x="24" y="60"/>
                  </a:lnTo>
                  <a:lnTo>
                    <a:pt x="16" y="70"/>
                  </a:lnTo>
                  <a:lnTo>
                    <a:pt x="11" y="82"/>
                  </a:lnTo>
                  <a:lnTo>
                    <a:pt x="6" y="95"/>
                  </a:lnTo>
                  <a:lnTo>
                    <a:pt x="3" y="108"/>
                  </a:lnTo>
                  <a:lnTo>
                    <a:pt x="1" y="121"/>
                  </a:lnTo>
                  <a:lnTo>
                    <a:pt x="0" y="135"/>
                  </a:lnTo>
                  <a:lnTo>
                    <a:pt x="1" y="149"/>
                  </a:lnTo>
                  <a:lnTo>
                    <a:pt x="3" y="163"/>
                  </a:lnTo>
                  <a:lnTo>
                    <a:pt x="6" y="176"/>
                  </a:lnTo>
                  <a:lnTo>
                    <a:pt x="11" y="187"/>
                  </a:lnTo>
                  <a:lnTo>
                    <a:pt x="16" y="199"/>
                  </a:lnTo>
                  <a:lnTo>
                    <a:pt x="24" y="211"/>
                  </a:lnTo>
                  <a:lnTo>
                    <a:pt x="31" y="221"/>
                  </a:lnTo>
                  <a:lnTo>
                    <a:pt x="40" y="230"/>
                  </a:lnTo>
                  <a:lnTo>
                    <a:pt x="49" y="239"/>
                  </a:lnTo>
                  <a:lnTo>
                    <a:pt x="60" y="247"/>
                  </a:lnTo>
                  <a:lnTo>
                    <a:pt x="71" y="254"/>
                  </a:lnTo>
                  <a:lnTo>
                    <a:pt x="83" y="259"/>
                  </a:lnTo>
                  <a:lnTo>
                    <a:pt x="95" y="265"/>
                  </a:lnTo>
                  <a:lnTo>
                    <a:pt x="108" y="268"/>
                  </a:lnTo>
                  <a:lnTo>
                    <a:pt x="121" y="270"/>
                  </a:lnTo>
                  <a:lnTo>
                    <a:pt x="135" y="270"/>
                  </a:lnTo>
                  <a:lnTo>
                    <a:pt x="149" y="270"/>
                  </a:lnTo>
                  <a:lnTo>
                    <a:pt x="163" y="268"/>
                  </a:lnTo>
                  <a:lnTo>
                    <a:pt x="176" y="265"/>
                  </a:lnTo>
                  <a:lnTo>
                    <a:pt x="188" y="259"/>
                  </a:lnTo>
                  <a:lnTo>
                    <a:pt x="200" y="254"/>
                  </a:lnTo>
                  <a:lnTo>
                    <a:pt x="211" y="247"/>
                  </a:lnTo>
                  <a:lnTo>
                    <a:pt x="221" y="239"/>
                  </a:lnTo>
                  <a:lnTo>
                    <a:pt x="231" y="230"/>
                  </a:lnTo>
                  <a:lnTo>
                    <a:pt x="239" y="221"/>
                  </a:lnTo>
                  <a:lnTo>
                    <a:pt x="248" y="211"/>
                  </a:lnTo>
                  <a:lnTo>
                    <a:pt x="254" y="199"/>
                  </a:lnTo>
                  <a:lnTo>
                    <a:pt x="260" y="187"/>
                  </a:lnTo>
                  <a:lnTo>
                    <a:pt x="265" y="176"/>
                  </a:lnTo>
                  <a:lnTo>
                    <a:pt x="268" y="163"/>
                  </a:lnTo>
                  <a:lnTo>
                    <a:pt x="270" y="149"/>
                  </a:lnTo>
                  <a:lnTo>
                    <a:pt x="270" y="135"/>
                  </a:lnTo>
                  <a:lnTo>
                    <a:pt x="270" y="121"/>
                  </a:lnTo>
                  <a:lnTo>
                    <a:pt x="268" y="108"/>
                  </a:lnTo>
                  <a:lnTo>
                    <a:pt x="265" y="95"/>
                  </a:lnTo>
                  <a:lnTo>
                    <a:pt x="260" y="82"/>
                  </a:lnTo>
                  <a:lnTo>
                    <a:pt x="254" y="70"/>
                  </a:lnTo>
                  <a:lnTo>
                    <a:pt x="248" y="60"/>
                  </a:lnTo>
                  <a:lnTo>
                    <a:pt x="239" y="49"/>
                  </a:lnTo>
                  <a:lnTo>
                    <a:pt x="231" y="39"/>
                  </a:lnTo>
                  <a:lnTo>
                    <a:pt x="221" y="31"/>
                  </a:lnTo>
                  <a:lnTo>
                    <a:pt x="211" y="23"/>
                  </a:lnTo>
                  <a:lnTo>
                    <a:pt x="200" y="16"/>
                  </a:lnTo>
                  <a:lnTo>
                    <a:pt x="188" y="10"/>
                  </a:lnTo>
                  <a:lnTo>
                    <a:pt x="176" y="6"/>
                  </a:lnTo>
                  <a:lnTo>
                    <a:pt x="163" y="3"/>
                  </a:lnTo>
                  <a:lnTo>
                    <a:pt x="149" y="1"/>
                  </a:lnTo>
                  <a:lnTo>
                    <a:pt x="135" y="0"/>
                  </a:lnTo>
                  <a:lnTo>
                    <a:pt x="135"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 name="Freeform 3858"/>
            <p:cNvSpPr>
              <a:spLocks noEditPoints="1"/>
            </p:cNvSpPr>
            <p:nvPr/>
          </p:nvSpPr>
          <p:spPr bwMode="auto">
            <a:xfrm>
              <a:off x="8161338" y="2565400"/>
              <a:ext cx="285750" cy="166688"/>
            </a:xfrm>
            <a:custGeom>
              <a:avLst/>
              <a:gdLst>
                <a:gd name="T0" fmla="*/ 417 w 901"/>
                <a:gd name="T1" fmla="*/ 417 h 525"/>
                <a:gd name="T2" fmla="*/ 372 w 901"/>
                <a:gd name="T3" fmla="*/ 401 h 525"/>
                <a:gd name="T4" fmla="*/ 333 w 901"/>
                <a:gd name="T5" fmla="*/ 372 h 525"/>
                <a:gd name="T6" fmla="*/ 305 w 901"/>
                <a:gd name="T7" fmla="*/ 334 h 525"/>
                <a:gd name="T8" fmla="*/ 288 w 901"/>
                <a:gd name="T9" fmla="*/ 288 h 525"/>
                <a:gd name="T10" fmla="*/ 286 w 901"/>
                <a:gd name="T11" fmla="*/ 238 h 525"/>
                <a:gd name="T12" fmla="*/ 298 w 901"/>
                <a:gd name="T13" fmla="*/ 190 h 525"/>
                <a:gd name="T14" fmla="*/ 323 w 901"/>
                <a:gd name="T15" fmla="*/ 150 h 525"/>
                <a:gd name="T16" fmla="*/ 358 w 901"/>
                <a:gd name="T17" fmla="*/ 118 h 525"/>
                <a:gd name="T18" fmla="*/ 401 w 901"/>
                <a:gd name="T19" fmla="*/ 97 h 525"/>
                <a:gd name="T20" fmla="*/ 450 w 901"/>
                <a:gd name="T21" fmla="*/ 90 h 525"/>
                <a:gd name="T22" fmla="*/ 499 w 901"/>
                <a:gd name="T23" fmla="*/ 97 h 525"/>
                <a:gd name="T24" fmla="*/ 542 w 901"/>
                <a:gd name="T25" fmla="*/ 118 h 525"/>
                <a:gd name="T26" fmla="*/ 578 w 901"/>
                <a:gd name="T27" fmla="*/ 150 h 525"/>
                <a:gd name="T28" fmla="*/ 602 w 901"/>
                <a:gd name="T29" fmla="*/ 190 h 525"/>
                <a:gd name="T30" fmla="*/ 614 w 901"/>
                <a:gd name="T31" fmla="*/ 238 h 525"/>
                <a:gd name="T32" fmla="*/ 612 w 901"/>
                <a:gd name="T33" fmla="*/ 288 h 525"/>
                <a:gd name="T34" fmla="*/ 596 w 901"/>
                <a:gd name="T35" fmla="*/ 334 h 525"/>
                <a:gd name="T36" fmla="*/ 567 w 901"/>
                <a:gd name="T37" fmla="*/ 372 h 525"/>
                <a:gd name="T38" fmla="*/ 530 w 901"/>
                <a:gd name="T39" fmla="*/ 401 h 525"/>
                <a:gd name="T40" fmla="*/ 483 w 901"/>
                <a:gd name="T41" fmla="*/ 417 h 525"/>
                <a:gd name="T42" fmla="*/ 450 w 901"/>
                <a:gd name="T43" fmla="*/ 420 h 525"/>
                <a:gd name="T44" fmla="*/ 862 w 901"/>
                <a:gd name="T45" fmla="*/ 205 h 525"/>
                <a:gd name="T46" fmla="*/ 796 w 901"/>
                <a:gd name="T47" fmla="*/ 145 h 525"/>
                <a:gd name="T48" fmla="*/ 705 w 901"/>
                <a:gd name="T49" fmla="*/ 80 h 525"/>
                <a:gd name="T50" fmla="*/ 650 w 901"/>
                <a:gd name="T51" fmla="*/ 49 h 525"/>
                <a:gd name="T52" fmla="*/ 587 w 901"/>
                <a:gd name="T53" fmla="*/ 24 h 525"/>
                <a:gd name="T54" fmla="*/ 521 w 901"/>
                <a:gd name="T55" fmla="*/ 6 h 525"/>
                <a:gd name="T56" fmla="*/ 450 w 901"/>
                <a:gd name="T57" fmla="*/ 0 h 525"/>
                <a:gd name="T58" fmla="*/ 379 w 901"/>
                <a:gd name="T59" fmla="*/ 6 h 525"/>
                <a:gd name="T60" fmla="*/ 313 w 901"/>
                <a:gd name="T61" fmla="*/ 24 h 525"/>
                <a:gd name="T62" fmla="*/ 252 w 901"/>
                <a:gd name="T63" fmla="*/ 49 h 525"/>
                <a:gd name="T64" fmla="*/ 196 w 901"/>
                <a:gd name="T65" fmla="*/ 80 h 525"/>
                <a:gd name="T66" fmla="*/ 105 w 901"/>
                <a:gd name="T67" fmla="*/ 145 h 525"/>
                <a:gd name="T68" fmla="*/ 39 w 901"/>
                <a:gd name="T69" fmla="*/ 205 h 525"/>
                <a:gd name="T70" fmla="*/ 1 w 901"/>
                <a:gd name="T71" fmla="*/ 249 h 525"/>
                <a:gd name="T72" fmla="*/ 3 w 901"/>
                <a:gd name="T73" fmla="*/ 264 h 525"/>
                <a:gd name="T74" fmla="*/ 61 w 901"/>
                <a:gd name="T75" fmla="*/ 330 h 525"/>
                <a:gd name="T76" fmla="*/ 137 w 901"/>
                <a:gd name="T77" fmla="*/ 398 h 525"/>
                <a:gd name="T78" fmla="*/ 185 w 901"/>
                <a:gd name="T79" fmla="*/ 434 h 525"/>
                <a:gd name="T80" fmla="*/ 239 w 901"/>
                <a:gd name="T81" fmla="*/ 467 h 525"/>
                <a:gd name="T82" fmla="*/ 298 w 901"/>
                <a:gd name="T83" fmla="*/ 495 h 525"/>
                <a:gd name="T84" fmla="*/ 361 w 901"/>
                <a:gd name="T85" fmla="*/ 514 h 525"/>
                <a:gd name="T86" fmla="*/ 428 w 901"/>
                <a:gd name="T87" fmla="*/ 525 h 525"/>
                <a:gd name="T88" fmla="*/ 495 w 901"/>
                <a:gd name="T89" fmla="*/ 523 h 525"/>
                <a:gd name="T90" fmla="*/ 561 w 901"/>
                <a:gd name="T91" fmla="*/ 509 h 525"/>
                <a:gd name="T92" fmla="*/ 623 w 901"/>
                <a:gd name="T93" fmla="*/ 486 h 525"/>
                <a:gd name="T94" fmla="*/ 680 w 901"/>
                <a:gd name="T95" fmla="*/ 456 h 525"/>
                <a:gd name="T96" fmla="*/ 731 w 901"/>
                <a:gd name="T97" fmla="*/ 422 h 525"/>
                <a:gd name="T98" fmla="*/ 791 w 901"/>
                <a:gd name="T99" fmla="*/ 375 h 525"/>
                <a:gd name="T100" fmla="*/ 859 w 901"/>
                <a:gd name="T101" fmla="*/ 309 h 525"/>
                <a:gd name="T102" fmla="*/ 901 w 901"/>
                <a:gd name="T103" fmla="*/ 260 h 525"/>
                <a:gd name="T104" fmla="*/ 897 w 901"/>
                <a:gd name="T105" fmla="*/ 24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01" h="525">
                  <a:moveTo>
                    <a:pt x="450" y="420"/>
                  </a:moveTo>
                  <a:lnTo>
                    <a:pt x="433" y="419"/>
                  </a:lnTo>
                  <a:lnTo>
                    <a:pt x="417" y="417"/>
                  </a:lnTo>
                  <a:lnTo>
                    <a:pt x="401" y="412"/>
                  </a:lnTo>
                  <a:lnTo>
                    <a:pt x="386" y="407"/>
                  </a:lnTo>
                  <a:lnTo>
                    <a:pt x="372" y="401"/>
                  </a:lnTo>
                  <a:lnTo>
                    <a:pt x="358" y="392"/>
                  </a:lnTo>
                  <a:lnTo>
                    <a:pt x="345" y="382"/>
                  </a:lnTo>
                  <a:lnTo>
                    <a:pt x="333" y="372"/>
                  </a:lnTo>
                  <a:lnTo>
                    <a:pt x="323" y="360"/>
                  </a:lnTo>
                  <a:lnTo>
                    <a:pt x="313" y="347"/>
                  </a:lnTo>
                  <a:lnTo>
                    <a:pt x="305" y="334"/>
                  </a:lnTo>
                  <a:lnTo>
                    <a:pt x="298" y="319"/>
                  </a:lnTo>
                  <a:lnTo>
                    <a:pt x="292" y="304"/>
                  </a:lnTo>
                  <a:lnTo>
                    <a:pt x="288" y="288"/>
                  </a:lnTo>
                  <a:lnTo>
                    <a:pt x="286" y="272"/>
                  </a:lnTo>
                  <a:lnTo>
                    <a:pt x="285" y="255"/>
                  </a:lnTo>
                  <a:lnTo>
                    <a:pt x="286" y="238"/>
                  </a:lnTo>
                  <a:lnTo>
                    <a:pt x="288" y="222"/>
                  </a:lnTo>
                  <a:lnTo>
                    <a:pt x="292" y="205"/>
                  </a:lnTo>
                  <a:lnTo>
                    <a:pt x="298" y="190"/>
                  </a:lnTo>
                  <a:lnTo>
                    <a:pt x="305" y="177"/>
                  </a:lnTo>
                  <a:lnTo>
                    <a:pt x="313" y="163"/>
                  </a:lnTo>
                  <a:lnTo>
                    <a:pt x="323" y="150"/>
                  </a:lnTo>
                  <a:lnTo>
                    <a:pt x="333" y="138"/>
                  </a:lnTo>
                  <a:lnTo>
                    <a:pt x="345" y="127"/>
                  </a:lnTo>
                  <a:lnTo>
                    <a:pt x="358" y="118"/>
                  </a:lnTo>
                  <a:lnTo>
                    <a:pt x="372" y="110"/>
                  </a:lnTo>
                  <a:lnTo>
                    <a:pt x="386" y="103"/>
                  </a:lnTo>
                  <a:lnTo>
                    <a:pt x="401" y="97"/>
                  </a:lnTo>
                  <a:lnTo>
                    <a:pt x="417" y="93"/>
                  </a:lnTo>
                  <a:lnTo>
                    <a:pt x="433" y="91"/>
                  </a:lnTo>
                  <a:lnTo>
                    <a:pt x="450" y="90"/>
                  </a:lnTo>
                  <a:lnTo>
                    <a:pt x="467" y="91"/>
                  </a:lnTo>
                  <a:lnTo>
                    <a:pt x="483" y="93"/>
                  </a:lnTo>
                  <a:lnTo>
                    <a:pt x="499" y="97"/>
                  </a:lnTo>
                  <a:lnTo>
                    <a:pt x="515" y="103"/>
                  </a:lnTo>
                  <a:lnTo>
                    <a:pt x="530" y="110"/>
                  </a:lnTo>
                  <a:lnTo>
                    <a:pt x="542" y="118"/>
                  </a:lnTo>
                  <a:lnTo>
                    <a:pt x="555" y="127"/>
                  </a:lnTo>
                  <a:lnTo>
                    <a:pt x="567" y="138"/>
                  </a:lnTo>
                  <a:lnTo>
                    <a:pt x="578" y="150"/>
                  </a:lnTo>
                  <a:lnTo>
                    <a:pt x="587" y="163"/>
                  </a:lnTo>
                  <a:lnTo>
                    <a:pt x="596" y="177"/>
                  </a:lnTo>
                  <a:lnTo>
                    <a:pt x="602" y="190"/>
                  </a:lnTo>
                  <a:lnTo>
                    <a:pt x="608" y="205"/>
                  </a:lnTo>
                  <a:lnTo>
                    <a:pt x="612" y="222"/>
                  </a:lnTo>
                  <a:lnTo>
                    <a:pt x="614" y="238"/>
                  </a:lnTo>
                  <a:lnTo>
                    <a:pt x="615" y="255"/>
                  </a:lnTo>
                  <a:lnTo>
                    <a:pt x="614" y="272"/>
                  </a:lnTo>
                  <a:lnTo>
                    <a:pt x="612" y="288"/>
                  </a:lnTo>
                  <a:lnTo>
                    <a:pt x="608" y="304"/>
                  </a:lnTo>
                  <a:lnTo>
                    <a:pt x="602" y="319"/>
                  </a:lnTo>
                  <a:lnTo>
                    <a:pt x="596" y="334"/>
                  </a:lnTo>
                  <a:lnTo>
                    <a:pt x="587" y="347"/>
                  </a:lnTo>
                  <a:lnTo>
                    <a:pt x="578" y="360"/>
                  </a:lnTo>
                  <a:lnTo>
                    <a:pt x="567" y="372"/>
                  </a:lnTo>
                  <a:lnTo>
                    <a:pt x="555" y="382"/>
                  </a:lnTo>
                  <a:lnTo>
                    <a:pt x="542" y="392"/>
                  </a:lnTo>
                  <a:lnTo>
                    <a:pt x="530" y="401"/>
                  </a:lnTo>
                  <a:lnTo>
                    <a:pt x="515" y="407"/>
                  </a:lnTo>
                  <a:lnTo>
                    <a:pt x="499" y="412"/>
                  </a:lnTo>
                  <a:lnTo>
                    <a:pt x="483" y="417"/>
                  </a:lnTo>
                  <a:lnTo>
                    <a:pt x="467" y="420"/>
                  </a:lnTo>
                  <a:lnTo>
                    <a:pt x="450" y="420"/>
                  </a:lnTo>
                  <a:lnTo>
                    <a:pt x="450" y="420"/>
                  </a:lnTo>
                  <a:close/>
                  <a:moveTo>
                    <a:pt x="897" y="245"/>
                  </a:moveTo>
                  <a:lnTo>
                    <a:pt x="888" y="233"/>
                  </a:lnTo>
                  <a:lnTo>
                    <a:pt x="862" y="205"/>
                  </a:lnTo>
                  <a:lnTo>
                    <a:pt x="843" y="187"/>
                  </a:lnTo>
                  <a:lnTo>
                    <a:pt x="821" y="167"/>
                  </a:lnTo>
                  <a:lnTo>
                    <a:pt x="796" y="145"/>
                  </a:lnTo>
                  <a:lnTo>
                    <a:pt x="768" y="123"/>
                  </a:lnTo>
                  <a:lnTo>
                    <a:pt x="738" y="101"/>
                  </a:lnTo>
                  <a:lnTo>
                    <a:pt x="705" y="80"/>
                  </a:lnTo>
                  <a:lnTo>
                    <a:pt x="687" y="69"/>
                  </a:lnTo>
                  <a:lnTo>
                    <a:pt x="669" y="60"/>
                  </a:lnTo>
                  <a:lnTo>
                    <a:pt x="650" y="49"/>
                  </a:lnTo>
                  <a:lnTo>
                    <a:pt x="629" y="40"/>
                  </a:lnTo>
                  <a:lnTo>
                    <a:pt x="609" y="32"/>
                  </a:lnTo>
                  <a:lnTo>
                    <a:pt x="587" y="24"/>
                  </a:lnTo>
                  <a:lnTo>
                    <a:pt x="566" y="17"/>
                  </a:lnTo>
                  <a:lnTo>
                    <a:pt x="543" y="11"/>
                  </a:lnTo>
                  <a:lnTo>
                    <a:pt x="521" y="6"/>
                  </a:lnTo>
                  <a:lnTo>
                    <a:pt x="497" y="3"/>
                  </a:lnTo>
                  <a:lnTo>
                    <a:pt x="474" y="1"/>
                  </a:lnTo>
                  <a:lnTo>
                    <a:pt x="450" y="0"/>
                  </a:lnTo>
                  <a:lnTo>
                    <a:pt x="427" y="1"/>
                  </a:lnTo>
                  <a:lnTo>
                    <a:pt x="403" y="3"/>
                  </a:lnTo>
                  <a:lnTo>
                    <a:pt x="379" y="6"/>
                  </a:lnTo>
                  <a:lnTo>
                    <a:pt x="357" y="11"/>
                  </a:lnTo>
                  <a:lnTo>
                    <a:pt x="334" y="17"/>
                  </a:lnTo>
                  <a:lnTo>
                    <a:pt x="313" y="24"/>
                  </a:lnTo>
                  <a:lnTo>
                    <a:pt x="291" y="32"/>
                  </a:lnTo>
                  <a:lnTo>
                    <a:pt x="271" y="40"/>
                  </a:lnTo>
                  <a:lnTo>
                    <a:pt x="252" y="49"/>
                  </a:lnTo>
                  <a:lnTo>
                    <a:pt x="232" y="60"/>
                  </a:lnTo>
                  <a:lnTo>
                    <a:pt x="213" y="69"/>
                  </a:lnTo>
                  <a:lnTo>
                    <a:pt x="196" y="80"/>
                  </a:lnTo>
                  <a:lnTo>
                    <a:pt x="163" y="101"/>
                  </a:lnTo>
                  <a:lnTo>
                    <a:pt x="133" y="123"/>
                  </a:lnTo>
                  <a:lnTo>
                    <a:pt x="105" y="145"/>
                  </a:lnTo>
                  <a:lnTo>
                    <a:pt x="79" y="167"/>
                  </a:lnTo>
                  <a:lnTo>
                    <a:pt x="58" y="187"/>
                  </a:lnTo>
                  <a:lnTo>
                    <a:pt x="39" y="205"/>
                  </a:lnTo>
                  <a:lnTo>
                    <a:pt x="13" y="233"/>
                  </a:lnTo>
                  <a:lnTo>
                    <a:pt x="3" y="245"/>
                  </a:lnTo>
                  <a:lnTo>
                    <a:pt x="1" y="249"/>
                  </a:lnTo>
                  <a:lnTo>
                    <a:pt x="0" y="255"/>
                  </a:lnTo>
                  <a:lnTo>
                    <a:pt x="0" y="260"/>
                  </a:lnTo>
                  <a:lnTo>
                    <a:pt x="3" y="264"/>
                  </a:lnTo>
                  <a:lnTo>
                    <a:pt x="14" y="278"/>
                  </a:lnTo>
                  <a:lnTo>
                    <a:pt x="42" y="309"/>
                  </a:lnTo>
                  <a:lnTo>
                    <a:pt x="61" y="330"/>
                  </a:lnTo>
                  <a:lnTo>
                    <a:pt x="83" y="351"/>
                  </a:lnTo>
                  <a:lnTo>
                    <a:pt x="109" y="375"/>
                  </a:lnTo>
                  <a:lnTo>
                    <a:pt x="137" y="398"/>
                  </a:lnTo>
                  <a:lnTo>
                    <a:pt x="153" y="410"/>
                  </a:lnTo>
                  <a:lnTo>
                    <a:pt x="169" y="422"/>
                  </a:lnTo>
                  <a:lnTo>
                    <a:pt x="185" y="434"/>
                  </a:lnTo>
                  <a:lnTo>
                    <a:pt x="203" y="446"/>
                  </a:lnTo>
                  <a:lnTo>
                    <a:pt x="221" y="456"/>
                  </a:lnTo>
                  <a:lnTo>
                    <a:pt x="239" y="467"/>
                  </a:lnTo>
                  <a:lnTo>
                    <a:pt x="258" y="477"/>
                  </a:lnTo>
                  <a:lnTo>
                    <a:pt x="277" y="486"/>
                  </a:lnTo>
                  <a:lnTo>
                    <a:pt x="298" y="495"/>
                  </a:lnTo>
                  <a:lnTo>
                    <a:pt x="318" y="502"/>
                  </a:lnTo>
                  <a:lnTo>
                    <a:pt x="340" y="509"/>
                  </a:lnTo>
                  <a:lnTo>
                    <a:pt x="361" y="514"/>
                  </a:lnTo>
                  <a:lnTo>
                    <a:pt x="383" y="520"/>
                  </a:lnTo>
                  <a:lnTo>
                    <a:pt x="405" y="523"/>
                  </a:lnTo>
                  <a:lnTo>
                    <a:pt x="428" y="525"/>
                  </a:lnTo>
                  <a:lnTo>
                    <a:pt x="450" y="525"/>
                  </a:lnTo>
                  <a:lnTo>
                    <a:pt x="473" y="525"/>
                  </a:lnTo>
                  <a:lnTo>
                    <a:pt x="495" y="523"/>
                  </a:lnTo>
                  <a:lnTo>
                    <a:pt x="518" y="520"/>
                  </a:lnTo>
                  <a:lnTo>
                    <a:pt x="539" y="514"/>
                  </a:lnTo>
                  <a:lnTo>
                    <a:pt x="561" y="509"/>
                  </a:lnTo>
                  <a:lnTo>
                    <a:pt x="582" y="502"/>
                  </a:lnTo>
                  <a:lnTo>
                    <a:pt x="602" y="495"/>
                  </a:lnTo>
                  <a:lnTo>
                    <a:pt x="623" y="486"/>
                  </a:lnTo>
                  <a:lnTo>
                    <a:pt x="642" y="477"/>
                  </a:lnTo>
                  <a:lnTo>
                    <a:pt x="661" y="467"/>
                  </a:lnTo>
                  <a:lnTo>
                    <a:pt x="680" y="456"/>
                  </a:lnTo>
                  <a:lnTo>
                    <a:pt x="698" y="446"/>
                  </a:lnTo>
                  <a:lnTo>
                    <a:pt x="715" y="434"/>
                  </a:lnTo>
                  <a:lnTo>
                    <a:pt x="731" y="422"/>
                  </a:lnTo>
                  <a:lnTo>
                    <a:pt x="747" y="410"/>
                  </a:lnTo>
                  <a:lnTo>
                    <a:pt x="763" y="398"/>
                  </a:lnTo>
                  <a:lnTo>
                    <a:pt x="791" y="375"/>
                  </a:lnTo>
                  <a:lnTo>
                    <a:pt x="817" y="351"/>
                  </a:lnTo>
                  <a:lnTo>
                    <a:pt x="839" y="330"/>
                  </a:lnTo>
                  <a:lnTo>
                    <a:pt x="859" y="309"/>
                  </a:lnTo>
                  <a:lnTo>
                    <a:pt x="887" y="278"/>
                  </a:lnTo>
                  <a:lnTo>
                    <a:pt x="898" y="264"/>
                  </a:lnTo>
                  <a:lnTo>
                    <a:pt x="901" y="260"/>
                  </a:lnTo>
                  <a:lnTo>
                    <a:pt x="901" y="255"/>
                  </a:lnTo>
                  <a:lnTo>
                    <a:pt x="901" y="249"/>
                  </a:lnTo>
                  <a:lnTo>
                    <a:pt x="897" y="245"/>
                  </a:lnTo>
                  <a:lnTo>
                    <a:pt x="897" y="24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7" name="Group 106"/>
          <p:cNvGrpSpPr/>
          <p:nvPr/>
        </p:nvGrpSpPr>
        <p:grpSpPr>
          <a:xfrm>
            <a:off x="6981177" y="1278471"/>
            <a:ext cx="462761" cy="462761"/>
            <a:chOff x="877888" y="3065463"/>
            <a:chExt cx="287338" cy="287338"/>
          </a:xfrm>
          <a:solidFill>
            <a:schemeClr val="accent4"/>
          </a:solidFill>
        </p:grpSpPr>
        <p:sp>
          <p:nvSpPr>
            <p:cNvPr id="115" name="Freeform 377"/>
            <p:cNvSpPr>
              <a:spLocks/>
            </p:cNvSpPr>
            <p:nvPr/>
          </p:nvSpPr>
          <p:spPr bwMode="auto">
            <a:xfrm>
              <a:off x="1027113" y="3214688"/>
              <a:ext cx="19050" cy="46038"/>
            </a:xfrm>
            <a:custGeom>
              <a:avLst/>
              <a:gdLst>
                <a:gd name="T0" fmla="*/ 0 w 60"/>
                <a:gd name="T1" fmla="*/ 147 h 147"/>
                <a:gd name="T2" fmla="*/ 6 w 60"/>
                <a:gd name="T3" fmla="*/ 146 h 147"/>
                <a:gd name="T4" fmla="*/ 12 w 60"/>
                <a:gd name="T5" fmla="*/ 144 h 147"/>
                <a:gd name="T6" fmla="*/ 18 w 60"/>
                <a:gd name="T7" fmla="*/ 141 h 147"/>
                <a:gd name="T8" fmla="*/ 24 w 60"/>
                <a:gd name="T9" fmla="*/ 138 h 147"/>
                <a:gd name="T10" fmla="*/ 34 w 60"/>
                <a:gd name="T11" fmla="*/ 130 h 147"/>
                <a:gd name="T12" fmla="*/ 43 w 60"/>
                <a:gd name="T13" fmla="*/ 122 h 147"/>
                <a:gd name="T14" fmla="*/ 47 w 60"/>
                <a:gd name="T15" fmla="*/ 116 h 147"/>
                <a:gd name="T16" fmla="*/ 50 w 60"/>
                <a:gd name="T17" fmla="*/ 111 h 147"/>
                <a:gd name="T18" fmla="*/ 53 w 60"/>
                <a:gd name="T19" fmla="*/ 105 h 147"/>
                <a:gd name="T20" fmla="*/ 55 w 60"/>
                <a:gd name="T21" fmla="*/ 99 h 147"/>
                <a:gd name="T22" fmla="*/ 58 w 60"/>
                <a:gd name="T23" fmla="*/ 94 h 147"/>
                <a:gd name="T24" fmla="*/ 59 w 60"/>
                <a:gd name="T25" fmla="*/ 87 h 147"/>
                <a:gd name="T26" fmla="*/ 60 w 60"/>
                <a:gd name="T27" fmla="*/ 81 h 147"/>
                <a:gd name="T28" fmla="*/ 60 w 60"/>
                <a:gd name="T29" fmla="*/ 73 h 147"/>
                <a:gd name="T30" fmla="*/ 60 w 60"/>
                <a:gd name="T31" fmla="*/ 67 h 147"/>
                <a:gd name="T32" fmla="*/ 59 w 60"/>
                <a:gd name="T33" fmla="*/ 60 h 147"/>
                <a:gd name="T34" fmla="*/ 58 w 60"/>
                <a:gd name="T35" fmla="*/ 54 h 147"/>
                <a:gd name="T36" fmla="*/ 55 w 60"/>
                <a:gd name="T37" fmla="*/ 48 h 147"/>
                <a:gd name="T38" fmla="*/ 53 w 60"/>
                <a:gd name="T39" fmla="*/ 42 h 147"/>
                <a:gd name="T40" fmla="*/ 50 w 60"/>
                <a:gd name="T41" fmla="*/ 36 h 147"/>
                <a:gd name="T42" fmla="*/ 47 w 60"/>
                <a:gd name="T43" fmla="*/ 30 h 147"/>
                <a:gd name="T44" fmla="*/ 43 w 60"/>
                <a:gd name="T45" fmla="*/ 26 h 147"/>
                <a:gd name="T46" fmla="*/ 34 w 60"/>
                <a:gd name="T47" fmla="*/ 16 h 147"/>
                <a:gd name="T48" fmla="*/ 24 w 60"/>
                <a:gd name="T49" fmla="*/ 9 h 147"/>
                <a:gd name="T50" fmla="*/ 18 w 60"/>
                <a:gd name="T51" fmla="*/ 6 h 147"/>
                <a:gd name="T52" fmla="*/ 12 w 60"/>
                <a:gd name="T53" fmla="*/ 4 h 147"/>
                <a:gd name="T54" fmla="*/ 6 w 60"/>
                <a:gd name="T55" fmla="*/ 1 h 147"/>
                <a:gd name="T56" fmla="*/ 0 w 60"/>
                <a:gd name="T57" fmla="*/ 0 h 147"/>
                <a:gd name="T58" fmla="*/ 0 w 60"/>
                <a:gd name="T59"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147">
                  <a:moveTo>
                    <a:pt x="0" y="147"/>
                  </a:moveTo>
                  <a:lnTo>
                    <a:pt x="6" y="146"/>
                  </a:lnTo>
                  <a:lnTo>
                    <a:pt x="12" y="144"/>
                  </a:lnTo>
                  <a:lnTo>
                    <a:pt x="18" y="141"/>
                  </a:lnTo>
                  <a:lnTo>
                    <a:pt x="24" y="138"/>
                  </a:lnTo>
                  <a:lnTo>
                    <a:pt x="34" y="130"/>
                  </a:lnTo>
                  <a:lnTo>
                    <a:pt x="43" y="122"/>
                  </a:lnTo>
                  <a:lnTo>
                    <a:pt x="47" y="116"/>
                  </a:lnTo>
                  <a:lnTo>
                    <a:pt x="50" y="111"/>
                  </a:lnTo>
                  <a:lnTo>
                    <a:pt x="53" y="105"/>
                  </a:lnTo>
                  <a:lnTo>
                    <a:pt x="55" y="99"/>
                  </a:lnTo>
                  <a:lnTo>
                    <a:pt x="58" y="94"/>
                  </a:lnTo>
                  <a:lnTo>
                    <a:pt x="59" y="87"/>
                  </a:lnTo>
                  <a:lnTo>
                    <a:pt x="60" y="81"/>
                  </a:lnTo>
                  <a:lnTo>
                    <a:pt x="60" y="73"/>
                  </a:lnTo>
                  <a:lnTo>
                    <a:pt x="60" y="67"/>
                  </a:lnTo>
                  <a:lnTo>
                    <a:pt x="59" y="60"/>
                  </a:lnTo>
                  <a:lnTo>
                    <a:pt x="58" y="54"/>
                  </a:lnTo>
                  <a:lnTo>
                    <a:pt x="55" y="48"/>
                  </a:lnTo>
                  <a:lnTo>
                    <a:pt x="53" y="42"/>
                  </a:lnTo>
                  <a:lnTo>
                    <a:pt x="50" y="36"/>
                  </a:lnTo>
                  <a:lnTo>
                    <a:pt x="47" y="30"/>
                  </a:lnTo>
                  <a:lnTo>
                    <a:pt x="43" y="26"/>
                  </a:lnTo>
                  <a:lnTo>
                    <a:pt x="34" y="16"/>
                  </a:lnTo>
                  <a:lnTo>
                    <a:pt x="24" y="9"/>
                  </a:lnTo>
                  <a:lnTo>
                    <a:pt x="18" y="6"/>
                  </a:lnTo>
                  <a:lnTo>
                    <a:pt x="12" y="4"/>
                  </a:lnTo>
                  <a:lnTo>
                    <a:pt x="6" y="1"/>
                  </a:lnTo>
                  <a:lnTo>
                    <a:pt x="0" y="0"/>
                  </a:lnTo>
                  <a:lnTo>
                    <a:pt x="0" y="14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16" name="Freeform 378"/>
            <p:cNvSpPr>
              <a:spLocks/>
            </p:cNvSpPr>
            <p:nvPr/>
          </p:nvSpPr>
          <p:spPr bwMode="auto">
            <a:xfrm>
              <a:off x="998538" y="3157538"/>
              <a:ext cx="19050" cy="46038"/>
            </a:xfrm>
            <a:custGeom>
              <a:avLst/>
              <a:gdLst>
                <a:gd name="T0" fmla="*/ 0 w 60"/>
                <a:gd name="T1" fmla="*/ 74 h 148"/>
                <a:gd name="T2" fmla="*/ 0 w 60"/>
                <a:gd name="T3" fmla="*/ 81 h 148"/>
                <a:gd name="T4" fmla="*/ 1 w 60"/>
                <a:gd name="T5" fmla="*/ 87 h 148"/>
                <a:gd name="T6" fmla="*/ 3 w 60"/>
                <a:gd name="T7" fmla="*/ 93 h 148"/>
                <a:gd name="T8" fmla="*/ 4 w 60"/>
                <a:gd name="T9" fmla="*/ 100 h 148"/>
                <a:gd name="T10" fmla="*/ 7 w 60"/>
                <a:gd name="T11" fmla="*/ 106 h 148"/>
                <a:gd name="T12" fmla="*/ 9 w 60"/>
                <a:gd name="T13" fmla="*/ 112 h 148"/>
                <a:gd name="T14" fmla="*/ 13 w 60"/>
                <a:gd name="T15" fmla="*/ 117 h 148"/>
                <a:gd name="T16" fmla="*/ 17 w 60"/>
                <a:gd name="T17" fmla="*/ 122 h 148"/>
                <a:gd name="T18" fmla="*/ 25 w 60"/>
                <a:gd name="T19" fmla="*/ 131 h 148"/>
                <a:gd name="T20" fmla="*/ 36 w 60"/>
                <a:gd name="T21" fmla="*/ 138 h 148"/>
                <a:gd name="T22" fmla="*/ 41 w 60"/>
                <a:gd name="T23" fmla="*/ 142 h 148"/>
                <a:gd name="T24" fmla="*/ 48 w 60"/>
                <a:gd name="T25" fmla="*/ 144 h 148"/>
                <a:gd name="T26" fmla="*/ 53 w 60"/>
                <a:gd name="T27" fmla="*/ 146 h 148"/>
                <a:gd name="T28" fmla="*/ 60 w 60"/>
                <a:gd name="T29" fmla="*/ 148 h 148"/>
                <a:gd name="T30" fmla="*/ 60 w 60"/>
                <a:gd name="T31" fmla="*/ 0 h 148"/>
                <a:gd name="T32" fmla="*/ 53 w 60"/>
                <a:gd name="T33" fmla="*/ 2 h 148"/>
                <a:gd name="T34" fmla="*/ 48 w 60"/>
                <a:gd name="T35" fmla="*/ 4 h 148"/>
                <a:gd name="T36" fmla="*/ 41 w 60"/>
                <a:gd name="T37" fmla="*/ 7 h 148"/>
                <a:gd name="T38" fmla="*/ 36 w 60"/>
                <a:gd name="T39" fmla="*/ 10 h 148"/>
                <a:gd name="T40" fmla="*/ 25 w 60"/>
                <a:gd name="T41" fmla="*/ 17 h 148"/>
                <a:gd name="T42" fmla="*/ 17 w 60"/>
                <a:gd name="T43" fmla="*/ 26 h 148"/>
                <a:gd name="T44" fmla="*/ 13 w 60"/>
                <a:gd name="T45" fmla="*/ 31 h 148"/>
                <a:gd name="T46" fmla="*/ 9 w 60"/>
                <a:gd name="T47" fmla="*/ 37 h 148"/>
                <a:gd name="T48" fmla="*/ 7 w 60"/>
                <a:gd name="T49" fmla="*/ 42 h 148"/>
                <a:gd name="T50" fmla="*/ 4 w 60"/>
                <a:gd name="T51" fmla="*/ 48 h 148"/>
                <a:gd name="T52" fmla="*/ 3 w 60"/>
                <a:gd name="T53" fmla="*/ 55 h 148"/>
                <a:gd name="T54" fmla="*/ 1 w 60"/>
                <a:gd name="T55" fmla="*/ 61 h 148"/>
                <a:gd name="T56" fmla="*/ 0 w 60"/>
                <a:gd name="T57" fmla="*/ 68 h 148"/>
                <a:gd name="T58" fmla="*/ 0 w 60"/>
                <a:gd name="T59" fmla="*/ 74 h 148"/>
                <a:gd name="T60" fmla="*/ 0 w 60"/>
                <a:gd name="T61" fmla="*/ 7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 h="148">
                  <a:moveTo>
                    <a:pt x="0" y="74"/>
                  </a:moveTo>
                  <a:lnTo>
                    <a:pt x="0" y="81"/>
                  </a:lnTo>
                  <a:lnTo>
                    <a:pt x="1" y="87"/>
                  </a:lnTo>
                  <a:lnTo>
                    <a:pt x="3" y="93"/>
                  </a:lnTo>
                  <a:lnTo>
                    <a:pt x="4" y="100"/>
                  </a:lnTo>
                  <a:lnTo>
                    <a:pt x="7" y="106"/>
                  </a:lnTo>
                  <a:lnTo>
                    <a:pt x="9" y="112"/>
                  </a:lnTo>
                  <a:lnTo>
                    <a:pt x="13" y="117"/>
                  </a:lnTo>
                  <a:lnTo>
                    <a:pt x="17" y="122"/>
                  </a:lnTo>
                  <a:lnTo>
                    <a:pt x="25" y="131"/>
                  </a:lnTo>
                  <a:lnTo>
                    <a:pt x="36" y="138"/>
                  </a:lnTo>
                  <a:lnTo>
                    <a:pt x="41" y="142"/>
                  </a:lnTo>
                  <a:lnTo>
                    <a:pt x="48" y="144"/>
                  </a:lnTo>
                  <a:lnTo>
                    <a:pt x="53" y="146"/>
                  </a:lnTo>
                  <a:lnTo>
                    <a:pt x="60" y="148"/>
                  </a:lnTo>
                  <a:lnTo>
                    <a:pt x="60" y="0"/>
                  </a:lnTo>
                  <a:lnTo>
                    <a:pt x="53" y="2"/>
                  </a:lnTo>
                  <a:lnTo>
                    <a:pt x="48" y="4"/>
                  </a:lnTo>
                  <a:lnTo>
                    <a:pt x="41" y="7"/>
                  </a:lnTo>
                  <a:lnTo>
                    <a:pt x="36" y="10"/>
                  </a:lnTo>
                  <a:lnTo>
                    <a:pt x="25" y="17"/>
                  </a:lnTo>
                  <a:lnTo>
                    <a:pt x="17" y="26"/>
                  </a:lnTo>
                  <a:lnTo>
                    <a:pt x="13" y="31"/>
                  </a:lnTo>
                  <a:lnTo>
                    <a:pt x="9" y="37"/>
                  </a:lnTo>
                  <a:lnTo>
                    <a:pt x="7" y="42"/>
                  </a:lnTo>
                  <a:lnTo>
                    <a:pt x="4" y="48"/>
                  </a:lnTo>
                  <a:lnTo>
                    <a:pt x="3" y="55"/>
                  </a:lnTo>
                  <a:lnTo>
                    <a:pt x="1" y="61"/>
                  </a:lnTo>
                  <a:lnTo>
                    <a:pt x="0" y="68"/>
                  </a:lnTo>
                  <a:lnTo>
                    <a:pt x="0" y="74"/>
                  </a:lnTo>
                  <a:lnTo>
                    <a:pt x="0" y="7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17" name="Freeform 379"/>
            <p:cNvSpPr>
              <a:spLocks noEditPoints="1"/>
            </p:cNvSpPr>
            <p:nvPr/>
          </p:nvSpPr>
          <p:spPr bwMode="auto">
            <a:xfrm>
              <a:off x="877888" y="3065463"/>
              <a:ext cx="287338" cy="287338"/>
            </a:xfrm>
            <a:custGeom>
              <a:avLst/>
              <a:gdLst>
                <a:gd name="T0" fmla="*/ 536 w 903"/>
                <a:gd name="T1" fmla="*/ 604 h 903"/>
                <a:gd name="T2" fmla="*/ 475 w 903"/>
                <a:gd name="T3" fmla="*/ 644 h 903"/>
                <a:gd name="T4" fmla="*/ 457 w 903"/>
                <a:gd name="T5" fmla="*/ 706 h 903"/>
                <a:gd name="T6" fmla="*/ 437 w 903"/>
                <a:gd name="T7" fmla="*/ 698 h 903"/>
                <a:gd name="T8" fmla="*/ 393 w 903"/>
                <a:gd name="T9" fmla="*/ 629 h 903"/>
                <a:gd name="T10" fmla="*/ 350 w 903"/>
                <a:gd name="T11" fmla="*/ 570 h 903"/>
                <a:gd name="T12" fmla="*/ 352 w 903"/>
                <a:gd name="T13" fmla="*/ 529 h 903"/>
                <a:gd name="T14" fmla="*/ 373 w 903"/>
                <a:gd name="T15" fmla="*/ 533 h 903"/>
                <a:gd name="T16" fmla="*/ 383 w 903"/>
                <a:gd name="T17" fmla="*/ 573 h 903"/>
                <a:gd name="T18" fmla="*/ 429 w 903"/>
                <a:gd name="T19" fmla="*/ 614 h 903"/>
                <a:gd name="T20" fmla="*/ 385 w 903"/>
                <a:gd name="T21" fmla="*/ 443 h 903"/>
                <a:gd name="T22" fmla="*/ 348 w 903"/>
                <a:gd name="T23" fmla="*/ 380 h 903"/>
                <a:gd name="T24" fmla="*/ 361 w 903"/>
                <a:gd name="T25" fmla="*/ 306 h 903"/>
                <a:gd name="T26" fmla="*/ 417 w 903"/>
                <a:gd name="T27" fmla="*/ 261 h 903"/>
                <a:gd name="T28" fmla="*/ 442 w 903"/>
                <a:gd name="T29" fmla="*/ 198 h 903"/>
                <a:gd name="T30" fmla="*/ 463 w 903"/>
                <a:gd name="T31" fmla="*/ 202 h 903"/>
                <a:gd name="T32" fmla="*/ 502 w 903"/>
                <a:gd name="T33" fmla="*/ 269 h 903"/>
                <a:gd name="T34" fmla="*/ 549 w 903"/>
                <a:gd name="T35" fmla="*/ 324 h 903"/>
                <a:gd name="T36" fmla="*/ 551 w 903"/>
                <a:gd name="T37" fmla="*/ 372 h 903"/>
                <a:gd name="T38" fmla="*/ 531 w 903"/>
                <a:gd name="T39" fmla="*/ 372 h 903"/>
                <a:gd name="T40" fmla="*/ 521 w 903"/>
                <a:gd name="T41" fmla="*/ 335 h 903"/>
                <a:gd name="T42" fmla="*/ 478 w 903"/>
                <a:gd name="T43" fmla="*/ 291 h 903"/>
                <a:gd name="T44" fmla="*/ 510 w 903"/>
                <a:gd name="T45" fmla="*/ 454 h 903"/>
                <a:gd name="T46" fmla="*/ 553 w 903"/>
                <a:gd name="T47" fmla="*/ 513 h 903"/>
                <a:gd name="T48" fmla="*/ 890 w 903"/>
                <a:gd name="T49" fmla="*/ 404 h 903"/>
                <a:gd name="T50" fmla="*/ 874 w 903"/>
                <a:gd name="T51" fmla="*/ 327 h 903"/>
                <a:gd name="T52" fmla="*/ 839 w 903"/>
                <a:gd name="T53" fmla="*/ 240 h 903"/>
                <a:gd name="T54" fmla="*/ 795 w 903"/>
                <a:gd name="T55" fmla="*/ 174 h 903"/>
                <a:gd name="T56" fmla="*/ 741 w 903"/>
                <a:gd name="T57" fmla="*/ 112 h 903"/>
                <a:gd name="T58" fmla="*/ 675 w 903"/>
                <a:gd name="T59" fmla="*/ 85 h 903"/>
                <a:gd name="T60" fmla="*/ 601 w 903"/>
                <a:gd name="T61" fmla="*/ 27 h 903"/>
                <a:gd name="T62" fmla="*/ 517 w 903"/>
                <a:gd name="T63" fmla="*/ 29 h 903"/>
                <a:gd name="T64" fmla="*/ 427 w 903"/>
                <a:gd name="T65" fmla="*/ 3 h 903"/>
                <a:gd name="T66" fmla="*/ 351 w 903"/>
                <a:gd name="T67" fmla="*/ 35 h 903"/>
                <a:gd name="T68" fmla="*/ 258 w 903"/>
                <a:gd name="T69" fmla="*/ 47 h 903"/>
                <a:gd name="T70" fmla="*/ 196 w 903"/>
                <a:gd name="T71" fmla="*/ 106 h 903"/>
                <a:gd name="T72" fmla="*/ 132 w 903"/>
                <a:gd name="T73" fmla="*/ 132 h 903"/>
                <a:gd name="T74" fmla="*/ 110 w 903"/>
                <a:gd name="T75" fmla="*/ 223 h 903"/>
                <a:gd name="T76" fmla="*/ 34 w 903"/>
                <a:gd name="T77" fmla="*/ 278 h 903"/>
                <a:gd name="T78" fmla="*/ 48 w 903"/>
                <a:gd name="T79" fmla="*/ 371 h 903"/>
                <a:gd name="T80" fmla="*/ 0 w 903"/>
                <a:gd name="T81" fmla="*/ 451 h 903"/>
                <a:gd name="T82" fmla="*/ 48 w 903"/>
                <a:gd name="T83" fmla="*/ 532 h 903"/>
                <a:gd name="T84" fmla="*/ 34 w 903"/>
                <a:gd name="T85" fmla="*/ 624 h 903"/>
                <a:gd name="T86" fmla="*/ 110 w 903"/>
                <a:gd name="T87" fmla="*/ 680 h 903"/>
                <a:gd name="T88" fmla="*/ 132 w 903"/>
                <a:gd name="T89" fmla="*/ 771 h 903"/>
                <a:gd name="T90" fmla="*/ 196 w 903"/>
                <a:gd name="T91" fmla="*/ 798 h 903"/>
                <a:gd name="T92" fmla="*/ 258 w 903"/>
                <a:gd name="T93" fmla="*/ 856 h 903"/>
                <a:gd name="T94" fmla="*/ 351 w 903"/>
                <a:gd name="T95" fmla="*/ 867 h 903"/>
                <a:gd name="T96" fmla="*/ 427 w 903"/>
                <a:gd name="T97" fmla="*/ 900 h 903"/>
                <a:gd name="T98" fmla="*/ 517 w 903"/>
                <a:gd name="T99" fmla="*/ 875 h 903"/>
                <a:gd name="T100" fmla="*/ 601 w 903"/>
                <a:gd name="T101" fmla="*/ 875 h 903"/>
                <a:gd name="T102" fmla="*/ 675 w 903"/>
                <a:gd name="T103" fmla="*/ 817 h 903"/>
                <a:gd name="T104" fmla="*/ 741 w 903"/>
                <a:gd name="T105" fmla="*/ 790 h 903"/>
                <a:gd name="T106" fmla="*/ 795 w 903"/>
                <a:gd name="T107" fmla="*/ 728 h 903"/>
                <a:gd name="T108" fmla="*/ 839 w 903"/>
                <a:gd name="T109" fmla="*/ 663 h 903"/>
                <a:gd name="T110" fmla="*/ 874 w 903"/>
                <a:gd name="T111" fmla="*/ 576 h 903"/>
                <a:gd name="T112" fmla="*/ 890 w 903"/>
                <a:gd name="T113" fmla="*/ 498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3" h="903">
                  <a:moveTo>
                    <a:pt x="557" y="541"/>
                  </a:moveTo>
                  <a:lnTo>
                    <a:pt x="556" y="552"/>
                  </a:lnTo>
                  <a:lnTo>
                    <a:pt x="555" y="561"/>
                  </a:lnTo>
                  <a:lnTo>
                    <a:pt x="553" y="570"/>
                  </a:lnTo>
                  <a:lnTo>
                    <a:pt x="549" y="579"/>
                  </a:lnTo>
                  <a:lnTo>
                    <a:pt x="546" y="587"/>
                  </a:lnTo>
                  <a:lnTo>
                    <a:pt x="541" y="596"/>
                  </a:lnTo>
                  <a:lnTo>
                    <a:pt x="536" y="604"/>
                  </a:lnTo>
                  <a:lnTo>
                    <a:pt x="530" y="611"/>
                  </a:lnTo>
                  <a:lnTo>
                    <a:pt x="524" y="617"/>
                  </a:lnTo>
                  <a:lnTo>
                    <a:pt x="517" y="624"/>
                  </a:lnTo>
                  <a:lnTo>
                    <a:pt x="510" y="629"/>
                  </a:lnTo>
                  <a:lnTo>
                    <a:pt x="502" y="634"/>
                  </a:lnTo>
                  <a:lnTo>
                    <a:pt x="494" y="638"/>
                  </a:lnTo>
                  <a:lnTo>
                    <a:pt x="485" y="641"/>
                  </a:lnTo>
                  <a:lnTo>
                    <a:pt x="475" y="644"/>
                  </a:lnTo>
                  <a:lnTo>
                    <a:pt x="466" y="645"/>
                  </a:lnTo>
                  <a:lnTo>
                    <a:pt x="466" y="693"/>
                  </a:lnTo>
                  <a:lnTo>
                    <a:pt x="466" y="696"/>
                  </a:lnTo>
                  <a:lnTo>
                    <a:pt x="465" y="698"/>
                  </a:lnTo>
                  <a:lnTo>
                    <a:pt x="463" y="701"/>
                  </a:lnTo>
                  <a:lnTo>
                    <a:pt x="461" y="703"/>
                  </a:lnTo>
                  <a:lnTo>
                    <a:pt x="459" y="704"/>
                  </a:lnTo>
                  <a:lnTo>
                    <a:pt x="457" y="706"/>
                  </a:lnTo>
                  <a:lnTo>
                    <a:pt x="454" y="706"/>
                  </a:lnTo>
                  <a:lnTo>
                    <a:pt x="451" y="708"/>
                  </a:lnTo>
                  <a:lnTo>
                    <a:pt x="447" y="706"/>
                  </a:lnTo>
                  <a:lnTo>
                    <a:pt x="445" y="706"/>
                  </a:lnTo>
                  <a:lnTo>
                    <a:pt x="442" y="704"/>
                  </a:lnTo>
                  <a:lnTo>
                    <a:pt x="440" y="703"/>
                  </a:lnTo>
                  <a:lnTo>
                    <a:pt x="439" y="701"/>
                  </a:lnTo>
                  <a:lnTo>
                    <a:pt x="437" y="698"/>
                  </a:lnTo>
                  <a:lnTo>
                    <a:pt x="437" y="696"/>
                  </a:lnTo>
                  <a:lnTo>
                    <a:pt x="436" y="693"/>
                  </a:lnTo>
                  <a:lnTo>
                    <a:pt x="436" y="645"/>
                  </a:lnTo>
                  <a:lnTo>
                    <a:pt x="426" y="644"/>
                  </a:lnTo>
                  <a:lnTo>
                    <a:pt x="417" y="641"/>
                  </a:lnTo>
                  <a:lnTo>
                    <a:pt x="409" y="638"/>
                  </a:lnTo>
                  <a:lnTo>
                    <a:pt x="400" y="634"/>
                  </a:lnTo>
                  <a:lnTo>
                    <a:pt x="393" y="629"/>
                  </a:lnTo>
                  <a:lnTo>
                    <a:pt x="385" y="624"/>
                  </a:lnTo>
                  <a:lnTo>
                    <a:pt x="378" y="617"/>
                  </a:lnTo>
                  <a:lnTo>
                    <a:pt x="371" y="611"/>
                  </a:lnTo>
                  <a:lnTo>
                    <a:pt x="366" y="604"/>
                  </a:lnTo>
                  <a:lnTo>
                    <a:pt x="361" y="596"/>
                  </a:lnTo>
                  <a:lnTo>
                    <a:pt x="356" y="587"/>
                  </a:lnTo>
                  <a:lnTo>
                    <a:pt x="353" y="579"/>
                  </a:lnTo>
                  <a:lnTo>
                    <a:pt x="350" y="570"/>
                  </a:lnTo>
                  <a:lnTo>
                    <a:pt x="348" y="561"/>
                  </a:lnTo>
                  <a:lnTo>
                    <a:pt x="346" y="552"/>
                  </a:lnTo>
                  <a:lnTo>
                    <a:pt x="346" y="541"/>
                  </a:lnTo>
                  <a:lnTo>
                    <a:pt x="346" y="539"/>
                  </a:lnTo>
                  <a:lnTo>
                    <a:pt x="347" y="536"/>
                  </a:lnTo>
                  <a:lnTo>
                    <a:pt x="348" y="533"/>
                  </a:lnTo>
                  <a:lnTo>
                    <a:pt x="350" y="531"/>
                  </a:lnTo>
                  <a:lnTo>
                    <a:pt x="352" y="529"/>
                  </a:lnTo>
                  <a:lnTo>
                    <a:pt x="355" y="527"/>
                  </a:lnTo>
                  <a:lnTo>
                    <a:pt x="357" y="527"/>
                  </a:lnTo>
                  <a:lnTo>
                    <a:pt x="361" y="526"/>
                  </a:lnTo>
                  <a:lnTo>
                    <a:pt x="364" y="527"/>
                  </a:lnTo>
                  <a:lnTo>
                    <a:pt x="367" y="527"/>
                  </a:lnTo>
                  <a:lnTo>
                    <a:pt x="369" y="529"/>
                  </a:lnTo>
                  <a:lnTo>
                    <a:pt x="371" y="531"/>
                  </a:lnTo>
                  <a:lnTo>
                    <a:pt x="373" y="533"/>
                  </a:lnTo>
                  <a:lnTo>
                    <a:pt x="374" y="536"/>
                  </a:lnTo>
                  <a:lnTo>
                    <a:pt x="376" y="539"/>
                  </a:lnTo>
                  <a:lnTo>
                    <a:pt x="376" y="541"/>
                  </a:lnTo>
                  <a:lnTo>
                    <a:pt x="376" y="549"/>
                  </a:lnTo>
                  <a:lnTo>
                    <a:pt x="377" y="555"/>
                  </a:lnTo>
                  <a:lnTo>
                    <a:pt x="379" y="562"/>
                  </a:lnTo>
                  <a:lnTo>
                    <a:pt x="380" y="567"/>
                  </a:lnTo>
                  <a:lnTo>
                    <a:pt x="383" y="573"/>
                  </a:lnTo>
                  <a:lnTo>
                    <a:pt x="385" y="579"/>
                  </a:lnTo>
                  <a:lnTo>
                    <a:pt x="389" y="584"/>
                  </a:lnTo>
                  <a:lnTo>
                    <a:pt x="393" y="590"/>
                  </a:lnTo>
                  <a:lnTo>
                    <a:pt x="401" y="598"/>
                  </a:lnTo>
                  <a:lnTo>
                    <a:pt x="412" y="606"/>
                  </a:lnTo>
                  <a:lnTo>
                    <a:pt x="417" y="609"/>
                  </a:lnTo>
                  <a:lnTo>
                    <a:pt x="424" y="612"/>
                  </a:lnTo>
                  <a:lnTo>
                    <a:pt x="429" y="614"/>
                  </a:lnTo>
                  <a:lnTo>
                    <a:pt x="436" y="615"/>
                  </a:lnTo>
                  <a:lnTo>
                    <a:pt x="436" y="465"/>
                  </a:lnTo>
                  <a:lnTo>
                    <a:pt x="426" y="463"/>
                  </a:lnTo>
                  <a:lnTo>
                    <a:pt x="417" y="461"/>
                  </a:lnTo>
                  <a:lnTo>
                    <a:pt x="409" y="458"/>
                  </a:lnTo>
                  <a:lnTo>
                    <a:pt x="400" y="453"/>
                  </a:lnTo>
                  <a:lnTo>
                    <a:pt x="393" y="448"/>
                  </a:lnTo>
                  <a:lnTo>
                    <a:pt x="385" y="443"/>
                  </a:lnTo>
                  <a:lnTo>
                    <a:pt x="378" y="437"/>
                  </a:lnTo>
                  <a:lnTo>
                    <a:pt x="371" y="430"/>
                  </a:lnTo>
                  <a:lnTo>
                    <a:pt x="366" y="423"/>
                  </a:lnTo>
                  <a:lnTo>
                    <a:pt x="361" y="416"/>
                  </a:lnTo>
                  <a:lnTo>
                    <a:pt x="356" y="407"/>
                  </a:lnTo>
                  <a:lnTo>
                    <a:pt x="353" y="399"/>
                  </a:lnTo>
                  <a:lnTo>
                    <a:pt x="350" y="390"/>
                  </a:lnTo>
                  <a:lnTo>
                    <a:pt x="348" y="380"/>
                  </a:lnTo>
                  <a:lnTo>
                    <a:pt x="346" y="371"/>
                  </a:lnTo>
                  <a:lnTo>
                    <a:pt x="346" y="361"/>
                  </a:lnTo>
                  <a:lnTo>
                    <a:pt x="346" y="351"/>
                  </a:lnTo>
                  <a:lnTo>
                    <a:pt x="348" y="342"/>
                  </a:lnTo>
                  <a:lnTo>
                    <a:pt x="350" y="332"/>
                  </a:lnTo>
                  <a:lnTo>
                    <a:pt x="353" y="324"/>
                  </a:lnTo>
                  <a:lnTo>
                    <a:pt x="356" y="315"/>
                  </a:lnTo>
                  <a:lnTo>
                    <a:pt x="361" y="306"/>
                  </a:lnTo>
                  <a:lnTo>
                    <a:pt x="366" y="299"/>
                  </a:lnTo>
                  <a:lnTo>
                    <a:pt x="371" y="291"/>
                  </a:lnTo>
                  <a:lnTo>
                    <a:pt x="378" y="285"/>
                  </a:lnTo>
                  <a:lnTo>
                    <a:pt x="385" y="280"/>
                  </a:lnTo>
                  <a:lnTo>
                    <a:pt x="393" y="273"/>
                  </a:lnTo>
                  <a:lnTo>
                    <a:pt x="400" y="269"/>
                  </a:lnTo>
                  <a:lnTo>
                    <a:pt x="409" y="265"/>
                  </a:lnTo>
                  <a:lnTo>
                    <a:pt x="417" y="261"/>
                  </a:lnTo>
                  <a:lnTo>
                    <a:pt x="426" y="258"/>
                  </a:lnTo>
                  <a:lnTo>
                    <a:pt x="436" y="257"/>
                  </a:lnTo>
                  <a:lnTo>
                    <a:pt x="436" y="211"/>
                  </a:lnTo>
                  <a:lnTo>
                    <a:pt x="437" y="208"/>
                  </a:lnTo>
                  <a:lnTo>
                    <a:pt x="437" y="204"/>
                  </a:lnTo>
                  <a:lnTo>
                    <a:pt x="439" y="202"/>
                  </a:lnTo>
                  <a:lnTo>
                    <a:pt x="440" y="200"/>
                  </a:lnTo>
                  <a:lnTo>
                    <a:pt x="442" y="198"/>
                  </a:lnTo>
                  <a:lnTo>
                    <a:pt x="445" y="197"/>
                  </a:lnTo>
                  <a:lnTo>
                    <a:pt x="447" y="196"/>
                  </a:lnTo>
                  <a:lnTo>
                    <a:pt x="451" y="196"/>
                  </a:lnTo>
                  <a:lnTo>
                    <a:pt x="454" y="196"/>
                  </a:lnTo>
                  <a:lnTo>
                    <a:pt x="457" y="197"/>
                  </a:lnTo>
                  <a:lnTo>
                    <a:pt x="459" y="198"/>
                  </a:lnTo>
                  <a:lnTo>
                    <a:pt x="461" y="200"/>
                  </a:lnTo>
                  <a:lnTo>
                    <a:pt x="463" y="202"/>
                  </a:lnTo>
                  <a:lnTo>
                    <a:pt x="465" y="204"/>
                  </a:lnTo>
                  <a:lnTo>
                    <a:pt x="466" y="208"/>
                  </a:lnTo>
                  <a:lnTo>
                    <a:pt x="466" y="211"/>
                  </a:lnTo>
                  <a:lnTo>
                    <a:pt x="466" y="257"/>
                  </a:lnTo>
                  <a:lnTo>
                    <a:pt x="475" y="258"/>
                  </a:lnTo>
                  <a:lnTo>
                    <a:pt x="485" y="261"/>
                  </a:lnTo>
                  <a:lnTo>
                    <a:pt x="494" y="265"/>
                  </a:lnTo>
                  <a:lnTo>
                    <a:pt x="502" y="269"/>
                  </a:lnTo>
                  <a:lnTo>
                    <a:pt x="510" y="273"/>
                  </a:lnTo>
                  <a:lnTo>
                    <a:pt x="517" y="280"/>
                  </a:lnTo>
                  <a:lnTo>
                    <a:pt x="524" y="285"/>
                  </a:lnTo>
                  <a:lnTo>
                    <a:pt x="530" y="291"/>
                  </a:lnTo>
                  <a:lnTo>
                    <a:pt x="536" y="299"/>
                  </a:lnTo>
                  <a:lnTo>
                    <a:pt x="541" y="306"/>
                  </a:lnTo>
                  <a:lnTo>
                    <a:pt x="546" y="315"/>
                  </a:lnTo>
                  <a:lnTo>
                    <a:pt x="549" y="324"/>
                  </a:lnTo>
                  <a:lnTo>
                    <a:pt x="553" y="332"/>
                  </a:lnTo>
                  <a:lnTo>
                    <a:pt x="555" y="342"/>
                  </a:lnTo>
                  <a:lnTo>
                    <a:pt x="556" y="351"/>
                  </a:lnTo>
                  <a:lnTo>
                    <a:pt x="557" y="361"/>
                  </a:lnTo>
                  <a:lnTo>
                    <a:pt x="556" y="364"/>
                  </a:lnTo>
                  <a:lnTo>
                    <a:pt x="555" y="366"/>
                  </a:lnTo>
                  <a:lnTo>
                    <a:pt x="554" y="370"/>
                  </a:lnTo>
                  <a:lnTo>
                    <a:pt x="551" y="372"/>
                  </a:lnTo>
                  <a:lnTo>
                    <a:pt x="549" y="374"/>
                  </a:lnTo>
                  <a:lnTo>
                    <a:pt x="547" y="375"/>
                  </a:lnTo>
                  <a:lnTo>
                    <a:pt x="544" y="376"/>
                  </a:lnTo>
                  <a:lnTo>
                    <a:pt x="541" y="376"/>
                  </a:lnTo>
                  <a:lnTo>
                    <a:pt x="539" y="376"/>
                  </a:lnTo>
                  <a:lnTo>
                    <a:pt x="535" y="375"/>
                  </a:lnTo>
                  <a:lnTo>
                    <a:pt x="533" y="374"/>
                  </a:lnTo>
                  <a:lnTo>
                    <a:pt x="531" y="372"/>
                  </a:lnTo>
                  <a:lnTo>
                    <a:pt x="529" y="370"/>
                  </a:lnTo>
                  <a:lnTo>
                    <a:pt x="528" y="366"/>
                  </a:lnTo>
                  <a:lnTo>
                    <a:pt x="527" y="364"/>
                  </a:lnTo>
                  <a:lnTo>
                    <a:pt x="526" y="361"/>
                  </a:lnTo>
                  <a:lnTo>
                    <a:pt x="526" y="355"/>
                  </a:lnTo>
                  <a:lnTo>
                    <a:pt x="525" y="348"/>
                  </a:lnTo>
                  <a:lnTo>
                    <a:pt x="524" y="342"/>
                  </a:lnTo>
                  <a:lnTo>
                    <a:pt x="521" y="335"/>
                  </a:lnTo>
                  <a:lnTo>
                    <a:pt x="519" y="329"/>
                  </a:lnTo>
                  <a:lnTo>
                    <a:pt x="516" y="324"/>
                  </a:lnTo>
                  <a:lnTo>
                    <a:pt x="513" y="318"/>
                  </a:lnTo>
                  <a:lnTo>
                    <a:pt x="509" y="313"/>
                  </a:lnTo>
                  <a:lnTo>
                    <a:pt x="500" y="304"/>
                  </a:lnTo>
                  <a:lnTo>
                    <a:pt x="490" y="297"/>
                  </a:lnTo>
                  <a:lnTo>
                    <a:pt x="484" y="294"/>
                  </a:lnTo>
                  <a:lnTo>
                    <a:pt x="478" y="291"/>
                  </a:lnTo>
                  <a:lnTo>
                    <a:pt x="472" y="289"/>
                  </a:lnTo>
                  <a:lnTo>
                    <a:pt x="466" y="287"/>
                  </a:lnTo>
                  <a:lnTo>
                    <a:pt x="466" y="437"/>
                  </a:lnTo>
                  <a:lnTo>
                    <a:pt x="475" y="439"/>
                  </a:lnTo>
                  <a:lnTo>
                    <a:pt x="485" y="442"/>
                  </a:lnTo>
                  <a:lnTo>
                    <a:pt x="494" y="445"/>
                  </a:lnTo>
                  <a:lnTo>
                    <a:pt x="502" y="449"/>
                  </a:lnTo>
                  <a:lnTo>
                    <a:pt x="510" y="454"/>
                  </a:lnTo>
                  <a:lnTo>
                    <a:pt x="517" y="460"/>
                  </a:lnTo>
                  <a:lnTo>
                    <a:pt x="524" y="466"/>
                  </a:lnTo>
                  <a:lnTo>
                    <a:pt x="530" y="473"/>
                  </a:lnTo>
                  <a:lnTo>
                    <a:pt x="536" y="480"/>
                  </a:lnTo>
                  <a:lnTo>
                    <a:pt x="541" y="488"/>
                  </a:lnTo>
                  <a:lnTo>
                    <a:pt x="546" y="495"/>
                  </a:lnTo>
                  <a:lnTo>
                    <a:pt x="549" y="504"/>
                  </a:lnTo>
                  <a:lnTo>
                    <a:pt x="553" y="513"/>
                  </a:lnTo>
                  <a:lnTo>
                    <a:pt x="555" y="522"/>
                  </a:lnTo>
                  <a:lnTo>
                    <a:pt x="556" y="532"/>
                  </a:lnTo>
                  <a:lnTo>
                    <a:pt x="557" y="541"/>
                  </a:lnTo>
                  <a:close/>
                  <a:moveTo>
                    <a:pt x="903" y="451"/>
                  </a:moveTo>
                  <a:lnTo>
                    <a:pt x="902" y="438"/>
                  </a:lnTo>
                  <a:lnTo>
                    <a:pt x="900" y="427"/>
                  </a:lnTo>
                  <a:lnTo>
                    <a:pt x="896" y="415"/>
                  </a:lnTo>
                  <a:lnTo>
                    <a:pt x="890" y="404"/>
                  </a:lnTo>
                  <a:lnTo>
                    <a:pt x="883" y="394"/>
                  </a:lnTo>
                  <a:lnTo>
                    <a:pt x="874" y="386"/>
                  </a:lnTo>
                  <a:lnTo>
                    <a:pt x="866" y="377"/>
                  </a:lnTo>
                  <a:lnTo>
                    <a:pt x="855" y="371"/>
                  </a:lnTo>
                  <a:lnTo>
                    <a:pt x="862" y="361"/>
                  </a:lnTo>
                  <a:lnTo>
                    <a:pt x="868" y="350"/>
                  </a:lnTo>
                  <a:lnTo>
                    <a:pt x="872" y="339"/>
                  </a:lnTo>
                  <a:lnTo>
                    <a:pt x="874" y="327"/>
                  </a:lnTo>
                  <a:lnTo>
                    <a:pt x="875" y="315"/>
                  </a:lnTo>
                  <a:lnTo>
                    <a:pt x="875" y="303"/>
                  </a:lnTo>
                  <a:lnTo>
                    <a:pt x="873" y="290"/>
                  </a:lnTo>
                  <a:lnTo>
                    <a:pt x="869" y="278"/>
                  </a:lnTo>
                  <a:lnTo>
                    <a:pt x="864" y="268"/>
                  </a:lnTo>
                  <a:lnTo>
                    <a:pt x="856" y="257"/>
                  </a:lnTo>
                  <a:lnTo>
                    <a:pt x="849" y="248"/>
                  </a:lnTo>
                  <a:lnTo>
                    <a:pt x="839" y="240"/>
                  </a:lnTo>
                  <a:lnTo>
                    <a:pt x="828" y="233"/>
                  </a:lnTo>
                  <a:lnTo>
                    <a:pt x="817" y="228"/>
                  </a:lnTo>
                  <a:lnTo>
                    <a:pt x="806" y="225"/>
                  </a:lnTo>
                  <a:lnTo>
                    <a:pt x="794" y="223"/>
                  </a:lnTo>
                  <a:lnTo>
                    <a:pt x="796" y="211"/>
                  </a:lnTo>
                  <a:lnTo>
                    <a:pt x="797" y="199"/>
                  </a:lnTo>
                  <a:lnTo>
                    <a:pt x="797" y="186"/>
                  </a:lnTo>
                  <a:lnTo>
                    <a:pt x="795" y="174"/>
                  </a:lnTo>
                  <a:lnTo>
                    <a:pt x="792" y="163"/>
                  </a:lnTo>
                  <a:lnTo>
                    <a:pt x="786" y="152"/>
                  </a:lnTo>
                  <a:lnTo>
                    <a:pt x="779" y="141"/>
                  </a:lnTo>
                  <a:lnTo>
                    <a:pt x="771" y="132"/>
                  </a:lnTo>
                  <a:lnTo>
                    <a:pt x="764" y="126"/>
                  </a:lnTo>
                  <a:lnTo>
                    <a:pt x="757" y="121"/>
                  </a:lnTo>
                  <a:lnTo>
                    <a:pt x="750" y="117"/>
                  </a:lnTo>
                  <a:lnTo>
                    <a:pt x="741" y="112"/>
                  </a:lnTo>
                  <a:lnTo>
                    <a:pt x="733" y="109"/>
                  </a:lnTo>
                  <a:lnTo>
                    <a:pt x="724" y="107"/>
                  </a:lnTo>
                  <a:lnTo>
                    <a:pt x="716" y="106"/>
                  </a:lnTo>
                  <a:lnTo>
                    <a:pt x="707" y="106"/>
                  </a:lnTo>
                  <a:lnTo>
                    <a:pt x="693" y="107"/>
                  </a:lnTo>
                  <a:lnTo>
                    <a:pt x="680" y="109"/>
                  </a:lnTo>
                  <a:lnTo>
                    <a:pt x="678" y="97"/>
                  </a:lnTo>
                  <a:lnTo>
                    <a:pt x="675" y="85"/>
                  </a:lnTo>
                  <a:lnTo>
                    <a:pt x="669" y="75"/>
                  </a:lnTo>
                  <a:lnTo>
                    <a:pt x="663" y="64"/>
                  </a:lnTo>
                  <a:lnTo>
                    <a:pt x="655" y="55"/>
                  </a:lnTo>
                  <a:lnTo>
                    <a:pt x="646" y="47"/>
                  </a:lnTo>
                  <a:lnTo>
                    <a:pt x="636" y="39"/>
                  </a:lnTo>
                  <a:lnTo>
                    <a:pt x="624" y="34"/>
                  </a:lnTo>
                  <a:lnTo>
                    <a:pt x="613" y="30"/>
                  </a:lnTo>
                  <a:lnTo>
                    <a:pt x="601" y="27"/>
                  </a:lnTo>
                  <a:lnTo>
                    <a:pt x="588" y="27"/>
                  </a:lnTo>
                  <a:lnTo>
                    <a:pt x="576" y="29"/>
                  </a:lnTo>
                  <a:lnTo>
                    <a:pt x="564" y="31"/>
                  </a:lnTo>
                  <a:lnTo>
                    <a:pt x="553" y="35"/>
                  </a:lnTo>
                  <a:lnTo>
                    <a:pt x="542" y="40"/>
                  </a:lnTo>
                  <a:lnTo>
                    <a:pt x="532" y="48"/>
                  </a:lnTo>
                  <a:lnTo>
                    <a:pt x="526" y="37"/>
                  </a:lnTo>
                  <a:lnTo>
                    <a:pt x="517" y="29"/>
                  </a:lnTo>
                  <a:lnTo>
                    <a:pt x="509" y="20"/>
                  </a:lnTo>
                  <a:lnTo>
                    <a:pt x="499" y="12"/>
                  </a:lnTo>
                  <a:lnTo>
                    <a:pt x="488" y="7"/>
                  </a:lnTo>
                  <a:lnTo>
                    <a:pt x="476" y="3"/>
                  </a:lnTo>
                  <a:lnTo>
                    <a:pt x="465" y="1"/>
                  </a:lnTo>
                  <a:lnTo>
                    <a:pt x="452" y="0"/>
                  </a:lnTo>
                  <a:lnTo>
                    <a:pt x="439" y="1"/>
                  </a:lnTo>
                  <a:lnTo>
                    <a:pt x="427" y="3"/>
                  </a:lnTo>
                  <a:lnTo>
                    <a:pt x="415" y="7"/>
                  </a:lnTo>
                  <a:lnTo>
                    <a:pt x="404" y="12"/>
                  </a:lnTo>
                  <a:lnTo>
                    <a:pt x="395" y="20"/>
                  </a:lnTo>
                  <a:lnTo>
                    <a:pt x="385" y="29"/>
                  </a:lnTo>
                  <a:lnTo>
                    <a:pt x="378" y="37"/>
                  </a:lnTo>
                  <a:lnTo>
                    <a:pt x="371" y="48"/>
                  </a:lnTo>
                  <a:lnTo>
                    <a:pt x="362" y="40"/>
                  </a:lnTo>
                  <a:lnTo>
                    <a:pt x="351" y="35"/>
                  </a:lnTo>
                  <a:lnTo>
                    <a:pt x="339" y="31"/>
                  </a:lnTo>
                  <a:lnTo>
                    <a:pt x="327" y="29"/>
                  </a:lnTo>
                  <a:lnTo>
                    <a:pt x="315" y="27"/>
                  </a:lnTo>
                  <a:lnTo>
                    <a:pt x="303" y="27"/>
                  </a:lnTo>
                  <a:lnTo>
                    <a:pt x="291" y="30"/>
                  </a:lnTo>
                  <a:lnTo>
                    <a:pt x="279" y="34"/>
                  </a:lnTo>
                  <a:lnTo>
                    <a:pt x="267" y="39"/>
                  </a:lnTo>
                  <a:lnTo>
                    <a:pt x="258" y="47"/>
                  </a:lnTo>
                  <a:lnTo>
                    <a:pt x="248" y="55"/>
                  </a:lnTo>
                  <a:lnTo>
                    <a:pt x="240" y="64"/>
                  </a:lnTo>
                  <a:lnTo>
                    <a:pt x="234" y="75"/>
                  </a:lnTo>
                  <a:lnTo>
                    <a:pt x="229" y="85"/>
                  </a:lnTo>
                  <a:lnTo>
                    <a:pt x="225" y="97"/>
                  </a:lnTo>
                  <a:lnTo>
                    <a:pt x="223" y="109"/>
                  </a:lnTo>
                  <a:lnTo>
                    <a:pt x="210" y="107"/>
                  </a:lnTo>
                  <a:lnTo>
                    <a:pt x="196" y="106"/>
                  </a:lnTo>
                  <a:lnTo>
                    <a:pt x="188" y="106"/>
                  </a:lnTo>
                  <a:lnTo>
                    <a:pt x="178" y="107"/>
                  </a:lnTo>
                  <a:lnTo>
                    <a:pt x="170" y="109"/>
                  </a:lnTo>
                  <a:lnTo>
                    <a:pt x="162" y="112"/>
                  </a:lnTo>
                  <a:lnTo>
                    <a:pt x="154" y="117"/>
                  </a:lnTo>
                  <a:lnTo>
                    <a:pt x="146" y="121"/>
                  </a:lnTo>
                  <a:lnTo>
                    <a:pt x="139" y="126"/>
                  </a:lnTo>
                  <a:lnTo>
                    <a:pt x="132" y="132"/>
                  </a:lnTo>
                  <a:lnTo>
                    <a:pt x="124" y="141"/>
                  </a:lnTo>
                  <a:lnTo>
                    <a:pt x="117" y="152"/>
                  </a:lnTo>
                  <a:lnTo>
                    <a:pt x="112" y="163"/>
                  </a:lnTo>
                  <a:lnTo>
                    <a:pt x="108" y="174"/>
                  </a:lnTo>
                  <a:lnTo>
                    <a:pt x="106" y="186"/>
                  </a:lnTo>
                  <a:lnTo>
                    <a:pt x="105" y="199"/>
                  </a:lnTo>
                  <a:lnTo>
                    <a:pt x="107" y="211"/>
                  </a:lnTo>
                  <a:lnTo>
                    <a:pt x="110" y="223"/>
                  </a:lnTo>
                  <a:lnTo>
                    <a:pt x="98" y="225"/>
                  </a:lnTo>
                  <a:lnTo>
                    <a:pt x="86" y="228"/>
                  </a:lnTo>
                  <a:lnTo>
                    <a:pt x="74" y="233"/>
                  </a:lnTo>
                  <a:lnTo>
                    <a:pt x="65" y="240"/>
                  </a:lnTo>
                  <a:lnTo>
                    <a:pt x="55" y="248"/>
                  </a:lnTo>
                  <a:lnTo>
                    <a:pt x="47" y="257"/>
                  </a:lnTo>
                  <a:lnTo>
                    <a:pt x="40" y="268"/>
                  </a:lnTo>
                  <a:lnTo>
                    <a:pt x="34" y="278"/>
                  </a:lnTo>
                  <a:lnTo>
                    <a:pt x="30" y="290"/>
                  </a:lnTo>
                  <a:lnTo>
                    <a:pt x="28" y="303"/>
                  </a:lnTo>
                  <a:lnTo>
                    <a:pt x="28" y="315"/>
                  </a:lnTo>
                  <a:lnTo>
                    <a:pt x="29" y="327"/>
                  </a:lnTo>
                  <a:lnTo>
                    <a:pt x="31" y="339"/>
                  </a:lnTo>
                  <a:lnTo>
                    <a:pt x="36" y="350"/>
                  </a:lnTo>
                  <a:lnTo>
                    <a:pt x="41" y="361"/>
                  </a:lnTo>
                  <a:lnTo>
                    <a:pt x="48" y="371"/>
                  </a:lnTo>
                  <a:lnTo>
                    <a:pt x="38" y="377"/>
                  </a:lnTo>
                  <a:lnTo>
                    <a:pt x="28" y="386"/>
                  </a:lnTo>
                  <a:lnTo>
                    <a:pt x="21" y="394"/>
                  </a:lnTo>
                  <a:lnTo>
                    <a:pt x="13" y="404"/>
                  </a:lnTo>
                  <a:lnTo>
                    <a:pt x="8" y="415"/>
                  </a:lnTo>
                  <a:lnTo>
                    <a:pt x="3" y="427"/>
                  </a:lnTo>
                  <a:lnTo>
                    <a:pt x="1" y="438"/>
                  </a:lnTo>
                  <a:lnTo>
                    <a:pt x="0" y="451"/>
                  </a:lnTo>
                  <a:lnTo>
                    <a:pt x="1" y="464"/>
                  </a:lnTo>
                  <a:lnTo>
                    <a:pt x="3" y="476"/>
                  </a:lnTo>
                  <a:lnTo>
                    <a:pt x="8" y="488"/>
                  </a:lnTo>
                  <a:lnTo>
                    <a:pt x="13" y="498"/>
                  </a:lnTo>
                  <a:lnTo>
                    <a:pt x="21" y="508"/>
                  </a:lnTo>
                  <a:lnTo>
                    <a:pt x="28" y="518"/>
                  </a:lnTo>
                  <a:lnTo>
                    <a:pt x="38" y="525"/>
                  </a:lnTo>
                  <a:lnTo>
                    <a:pt x="48" y="532"/>
                  </a:lnTo>
                  <a:lnTo>
                    <a:pt x="41" y="541"/>
                  </a:lnTo>
                  <a:lnTo>
                    <a:pt x="36" y="552"/>
                  </a:lnTo>
                  <a:lnTo>
                    <a:pt x="31" y="564"/>
                  </a:lnTo>
                  <a:lnTo>
                    <a:pt x="28" y="576"/>
                  </a:lnTo>
                  <a:lnTo>
                    <a:pt x="27" y="587"/>
                  </a:lnTo>
                  <a:lnTo>
                    <a:pt x="28" y="600"/>
                  </a:lnTo>
                  <a:lnTo>
                    <a:pt x="30" y="612"/>
                  </a:lnTo>
                  <a:lnTo>
                    <a:pt x="34" y="624"/>
                  </a:lnTo>
                  <a:lnTo>
                    <a:pt x="40" y="636"/>
                  </a:lnTo>
                  <a:lnTo>
                    <a:pt x="47" y="645"/>
                  </a:lnTo>
                  <a:lnTo>
                    <a:pt x="55" y="655"/>
                  </a:lnTo>
                  <a:lnTo>
                    <a:pt x="65" y="663"/>
                  </a:lnTo>
                  <a:lnTo>
                    <a:pt x="74" y="669"/>
                  </a:lnTo>
                  <a:lnTo>
                    <a:pt x="86" y="674"/>
                  </a:lnTo>
                  <a:lnTo>
                    <a:pt x="98" y="678"/>
                  </a:lnTo>
                  <a:lnTo>
                    <a:pt x="110" y="680"/>
                  </a:lnTo>
                  <a:lnTo>
                    <a:pt x="107" y="691"/>
                  </a:lnTo>
                  <a:lnTo>
                    <a:pt x="105" y="704"/>
                  </a:lnTo>
                  <a:lnTo>
                    <a:pt x="106" y="716"/>
                  </a:lnTo>
                  <a:lnTo>
                    <a:pt x="108" y="728"/>
                  </a:lnTo>
                  <a:lnTo>
                    <a:pt x="112" y="740"/>
                  </a:lnTo>
                  <a:lnTo>
                    <a:pt x="117" y="750"/>
                  </a:lnTo>
                  <a:lnTo>
                    <a:pt x="124" y="761"/>
                  </a:lnTo>
                  <a:lnTo>
                    <a:pt x="132" y="771"/>
                  </a:lnTo>
                  <a:lnTo>
                    <a:pt x="139" y="777"/>
                  </a:lnTo>
                  <a:lnTo>
                    <a:pt x="146" y="783"/>
                  </a:lnTo>
                  <a:lnTo>
                    <a:pt x="154" y="787"/>
                  </a:lnTo>
                  <a:lnTo>
                    <a:pt x="162" y="790"/>
                  </a:lnTo>
                  <a:lnTo>
                    <a:pt x="170" y="793"/>
                  </a:lnTo>
                  <a:lnTo>
                    <a:pt x="178" y="796"/>
                  </a:lnTo>
                  <a:lnTo>
                    <a:pt x="188" y="797"/>
                  </a:lnTo>
                  <a:lnTo>
                    <a:pt x="196" y="798"/>
                  </a:lnTo>
                  <a:lnTo>
                    <a:pt x="210" y="797"/>
                  </a:lnTo>
                  <a:lnTo>
                    <a:pt x="223" y="793"/>
                  </a:lnTo>
                  <a:lnTo>
                    <a:pt x="225" y="805"/>
                  </a:lnTo>
                  <a:lnTo>
                    <a:pt x="229" y="817"/>
                  </a:lnTo>
                  <a:lnTo>
                    <a:pt x="234" y="828"/>
                  </a:lnTo>
                  <a:lnTo>
                    <a:pt x="240" y="838"/>
                  </a:lnTo>
                  <a:lnTo>
                    <a:pt x="248" y="848"/>
                  </a:lnTo>
                  <a:lnTo>
                    <a:pt x="258" y="856"/>
                  </a:lnTo>
                  <a:lnTo>
                    <a:pt x="267" y="863"/>
                  </a:lnTo>
                  <a:lnTo>
                    <a:pt x="279" y="868"/>
                  </a:lnTo>
                  <a:lnTo>
                    <a:pt x="291" y="873"/>
                  </a:lnTo>
                  <a:lnTo>
                    <a:pt x="303" y="875"/>
                  </a:lnTo>
                  <a:lnTo>
                    <a:pt x="315" y="875"/>
                  </a:lnTo>
                  <a:lnTo>
                    <a:pt x="327" y="874"/>
                  </a:lnTo>
                  <a:lnTo>
                    <a:pt x="339" y="872"/>
                  </a:lnTo>
                  <a:lnTo>
                    <a:pt x="351" y="867"/>
                  </a:lnTo>
                  <a:lnTo>
                    <a:pt x="362" y="862"/>
                  </a:lnTo>
                  <a:lnTo>
                    <a:pt x="371" y="855"/>
                  </a:lnTo>
                  <a:lnTo>
                    <a:pt x="378" y="865"/>
                  </a:lnTo>
                  <a:lnTo>
                    <a:pt x="385" y="875"/>
                  </a:lnTo>
                  <a:lnTo>
                    <a:pt x="395" y="882"/>
                  </a:lnTo>
                  <a:lnTo>
                    <a:pt x="404" y="890"/>
                  </a:lnTo>
                  <a:lnTo>
                    <a:pt x="415" y="895"/>
                  </a:lnTo>
                  <a:lnTo>
                    <a:pt x="427" y="900"/>
                  </a:lnTo>
                  <a:lnTo>
                    <a:pt x="439" y="902"/>
                  </a:lnTo>
                  <a:lnTo>
                    <a:pt x="452" y="903"/>
                  </a:lnTo>
                  <a:lnTo>
                    <a:pt x="465" y="902"/>
                  </a:lnTo>
                  <a:lnTo>
                    <a:pt x="476" y="900"/>
                  </a:lnTo>
                  <a:lnTo>
                    <a:pt x="488" y="895"/>
                  </a:lnTo>
                  <a:lnTo>
                    <a:pt x="499" y="890"/>
                  </a:lnTo>
                  <a:lnTo>
                    <a:pt x="509" y="882"/>
                  </a:lnTo>
                  <a:lnTo>
                    <a:pt x="517" y="875"/>
                  </a:lnTo>
                  <a:lnTo>
                    <a:pt x="526" y="865"/>
                  </a:lnTo>
                  <a:lnTo>
                    <a:pt x="532" y="855"/>
                  </a:lnTo>
                  <a:lnTo>
                    <a:pt x="542" y="862"/>
                  </a:lnTo>
                  <a:lnTo>
                    <a:pt x="553" y="867"/>
                  </a:lnTo>
                  <a:lnTo>
                    <a:pt x="564" y="872"/>
                  </a:lnTo>
                  <a:lnTo>
                    <a:pt x="576" y="874"/>
                  </a:lnTo>
                  <a:lnTo>
                    <a:pt x="588" y="875"/>
                  </a:lnTo>
                  <a:lnTo>
                    <a:pt x="601" y="875"/>
                  </a:lnTo>
                  <a:lnTo>
                    <a:pt x="613" y="873"/>
                  </a:lnTo>
                  <a:lnTo>
                    <a:pt x="624" y="868"/>
                  </a:lnTo>
                  <a:lnTo>
                    <a:pt x="636" y="863"/>
                  </a:lnTo>
                  <a:lnTo>
                    <a:pt x="646" y="856"/>
                  </a:lnTo>
                  <a:lnTo>
                    <a:pt x="655" y="848"/>
                  </a:lnTo>
                  <a:lnTo>
                    <a:pt x="663" y="838"/>
                  </a:lnTo>
                  <a:lnTo>
                    <a:pt x="669" y="828"/>
                  </a:lnTo>
                  <a:lnTo>
                    <a:pt x="675" y="817"/>
                  </a:lnTo>
                  <a:lnTo>
                    <a:pt x="678" y="805"/>
                  </a:lnTo>
                  <a:lnTo>
                    <a:pt x="680" y="793"/>
                  </a:lnTo>
                  <a:lnTo>
                    <a:pt x="693" y="797"/>
                  </a:lnTo>
                  <a:lnTo>
                    <a:pt x="707" y="798"/>
                  </a:lnTo>
                  <a:lnTo>
                    <a:pt x="716" y="797"/>
                  </a:lnTo>
                  <a:lnTo>
                    <a:pt x="724" y="796"/>
                  </a:lnTo>
                  <a:lnTo>
                    <a:pt x="733" y="793"/>
                  </a:lnTo>
                  <a:lnTo>
                    <a:pt x="741" y="790"/>
                  </a:lnTo>
                  <a:lnTo>
                    <a:pt x="750" y="787"/>
                  </a:lnTo>
                  <a:lnTo>
                    <a:pt x="757" y="783"/>
                  </a:lnTo>
                  <a:lnTo>
                    <a:pt x="764" y="777"/>
                  </a:lnTo>
                  <a:lnTo>
                    <a:pt x="771" y="771"/>
                  </a:lnTo>
                  <a:lnTo>
                    <a:pt x="779" y="761"/>
                  </a:lnTo>
                  <a:lnTo>
                    <a:pt x="786" y="750"/>
                  </a:lnTo>
                  <a:lnTo>
                    <a:pt x="792" y="740"/>
                  </a:lnTo>
                  <a:lnTo>
                    <a:pt x="795" y="728"/>
                  </a:lnTo>
                  <a:lnTo>
                    <a:pt x="797" y="716"/>
                  </a:lnTo>
                  <a:lnTo>
                    <a:pt x="797" y="704"/>
                  </a:lnTo>
                  <a:lnTo>
                    <a:pt x="796" y="691"/>
                  </a:lnTo>
                  <a:lnTo>
                    <a:pt x="794" y="680"/>
                  </a:lnTo>
                  <a:lnTo>
                    <a:pt x="806" y="678"/>
                  </a:lnTo>
                  <a:lnTo>
                    <a:pt x="817" y="674"/>
                  </a:lnTo>
                  <a:lnTo>
                    <a:pt x="828" y="669"/>
                  </a:lnTo>
                  <a:lnTo>
                    <a:pt x="839" y="663"/>
                  </a:lnTo>
                  <a:lnTo>
                    <a:pt x="849" y="655"/>
                  </a:lnTo>
                  <a:lnTo>
                    <a:pt x="856" y="645"/>
                  </a:lnTo>
                  <a:lnTo>
                    <a:pt x="864" y="636"/>
                  </a:lnTo>
                  <a:lnTo>
                    <a:pt x="869" y="624"/>
                  </a:lnTo>
                  <a:lnTo>
                    <a:pt x="873" y="612"/>
                  </a:lnTo>
                  <a:lnTo>
                    <a:pt x="875" y="600"/>
                  </a:lnTo>
                  <a:lnTo>
                    <a:pt x="875" y="587"/>
                  </a:lnTo>
                  <a:lnTo>
                    <a:pt x="874" y="576"/>
                  </a:lnTo>
                  <a:lnTo>
                    <a:pt x="872" y="564"/>
                  </a:lnTo>
                  <a:lnTo>
                    <a:pt x="868" y="552"/>
                  </a:lnTo>
                  <a:lnTo>
                    <a:pt x="862" y="541"/>
                  </a:lnTo>
                  <a:lnTo>
                    <a:pt x="855" y="532"/>
                  </a:lnTo>
                  <a:lnTo>
                    <a:pt x="866" y="525"/>
                  </a:lnTo>
                  <a:lnTo>
                    <a:pt x="874" y="518"/>
                  </a:lnTo>
                  <a:lnTo>
                    <a:pt x="883" y="508"/>
                  </a:lnTo>
                  <a:lnTo>
                    <a:pt x="890" y="498"/>
                  </a:lnTo>
                  <a:lnTo>
                    <a:pt x="896" y="488"/>
                  </a:lnTo>
                  <a:lnTo>
                    <a:pt x="900" y="476"/>
                  </a:lnTo>
                  <a:lnTo>
                    <a:pt x="902" y="464"/>
                  </a:lnTo>
                  <a:lnTo>
                    <a:pt x="903" y="45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108" name="Group 107"/>
          <p:cNvGrpSpPr/>
          <p:nvPr/>
        </p:nvGrpSpPr>
        <p:grpSpPr>
          <a:xfrm>
            <a:off x="5885414" y="4517581"/>
            <a:ext cx="420692" cy="418367"/>
            <a:chOff x="4892675" y="3090863"/>
            <a:chExt cx="287338" cy="285750"/>
          </a:xfrm>
          <a:solidFill>
            <a:schemeClr val="accent4"/>
          </a:solidFill>
        </p:grpSpPr>
        <p:sp>
          <p:nvSpPr>
            <p:cNvPr id="113" name="Freeform 998"/>
            <p:cNvSpPr>
              <a:spLocks noEditPoints="1"/>
            </p:cNvSpPr>
            <p:nvPr/>
          </p:nvSpPr>
          <p:spPr bwMode="auto">
            <a:xfrm>
              <a:off x="4892675" y="3090863"/>
              <a:ext cx="200025" cy="257175"/>
            </a:xfrm>
            <a:custGeom>
              <a:avLst/>
              <a:gdLst>
                <a:gd name="T0" fmla="*/ 350 w 506"/>
                <a:gd name="T1" fmla="*/ 157 h 651"/>
                <a:gd name="T2" fmla="*/ 350 w 506"/>
                <a:gd name="T3" fmla="*/ 12 h 651"/>
                <a:gd name="T4" fmla="*/ 494 w 506"/>
                <a:gd name="T5" fmla="*/ 157 h 651"/>
                <a:gd name="T6" fmla="*/ 350 w 506"/>
                <a:gd name="T7" fmla="*/ 157 h 651"/>
                <a:gd name="T8" fmla="*/ 447 w 506"/>
                <a:gd name="T9" fmla="*/ 458 h 651"/>
                <a:gd name="T10" fmla="*/ 449 w 506"/>
                <a:gd name="T11" fmla="*/ 442 h 651"/>
                <a:gd name="T12" fmla="*/ 453 w 506"/>
                <a:gd name="T13" fmla="*/ 426 h 651"/>
                <a:gd name="T14" fmla="*/ 458 w 506"/>
                <a:gd name="T15" fmla="*/ 411 h 651"/>
                <a:gd name="T16" fmla="*/ 465 w 506"/>
                <a:gd name="T17" fmla="*/ 398 h 651"/>
                <a:gd name="T18" fmla="*/ 473 w 506"/>
                <a:gd name="T19" fmla="*/ 386 h 651"/>
                <a:gd name="T20" fmla="*/ 483 w 506"/>
                <a:gd name="T21" fmla="*/ 374 h 651"/>
                <a:gd name="T22" fmla="*/ 495 w 506"/>
                <a:gd name="T23" fmla="*/ 364 h 651"/>
                <a:gd name="T24" fmla="*/ 506 w 506"/>
                <a:gd name="T25" fmla="*/ 356 h 651"/>
                <a:gd name="T26" fmla="*/ 506 w 506"/>
                <a:gd name="T27" fmla="*/ 157 h 651"/>
                <a:gd name="T28" fmla="*/ 505 w 506"/>
                <a:gd name="T29" fmla="*/ 153 h 651"/>
                <a:gd name="T30" fmla="*/ 503 w 506"/>
                <a:gd name="T31" fmla="*/ 149 h 651"/>
                <a:gd name="T32" fmla="*/ 358 w 506"/>
                <a:gd name="T33" fmla="*/ 4 h 651"/>
                <a:gd name="T34" fmla="*/ 354 w 506"/>
                <a:gd name="T35" fmla="*/ 1 h 651"/>
                <a:gd name="T36" fmla="*/ 350 w 506"/>
                <a:gd name="T37" fmla="*/ 0 h 651"/>
                <a:gd name="T38" fmla="*/ 12 w 506"/>
                <a:gd name="T39" fmla="*/ 0 h 651"/>
                <a:gd name="T40" fmla="*/ 7 w 506"/>
                <a:gd name="T41" fmla="*/ 1 h 651"/>
                <a:gd name="T42" fmla="*/ 4 w 506"/>
                <a:gd name="T43" fmla="*/ 4 h 651"/>
                <a:gd name="T44" fmla="*/ 1 w 506"/>
                <a:gd name="T45" fmla="*/ 8 h 651"/>
                <a:gd name="T46" fmla="*/ 0 w 506"/>
                <a:gd name="T47" fmla="*/ 12 h 651"/>
                <a:gd name="T48" fmla="*/ 0 w 506"/>
                <a:gd name="T49" fmla="*/ 638 h 651"/>
                <a:gd name="T50" fmla="*/ 1 w 506"/>
                <a:gd name="T51" fmla="*/ 644 h 651"/>
                <a:gd name="T52" fmla="*/ 4 w 506"/>
                <a:gd name="T53" fmla="*/ 648 h 651"/>
                <a:gd name="T54" fmla="*/ 7 w 506"/>
                <a:gd name="T55" fmla="*/ 650 h 651"/>
                <a:gd name="T56" fmla="*/ 12 w 506"/>
                <a:gd name="T57" fmla="*/ 651 h 651"/>
                <a:gd name="T58" fmla="*/ 386 w 506"/>
                <a:gd name="T59" fmla="*/ 651 h 651"/>
                <a:gd name="T60" fmla="*/ 386 w 506"/>
                <a:gd name="T61" fmla="*/ 495 h 651"/>
                <a:gd name="T62" fmla="*/ 387 w 506"/>
                <a:gd name="T63" fmla="*/ 488 h 651"/>
                <a:gd name="T64" fmla="*/ 389 w 506"/>
                <a:gd name="T65" fmla="*/ 480 h 651"/>
                <a:gd name="T66" fmla="*/ 392 w 506"/>
                <a:gd name="T67" fmla="*/ 474 h 651"/>
                <a:gd name="T68" fmla="*/ 397 w 506"/>
                <a:gd name="T69" fmla="*/ 469 h 651"/>
                <a:gd name="T70" fmla="*/ 402 w 506"/>
                <a:gd name="T71" fmla="*/ 464 h 651"/>
                <a:gd name="T72" fmla="*/ 408 w 506"/>
                <a:gd name="T73" fmla="*/ 461 h 651"/>
                <a:gd name="T74" fmla="*/ 414 w 506"/>
                <a:gd name="T75" fmla="*/ 459 h 651"/>
                <a:gd name="T76" fmla="*/ 422 w 506"/>
                <a:gd name="T77" fmla="*/ 458 h 651"/>
                <a:gd name="T78" fmla="*/ 447 w 506"/>
                <a:gd name="T79" fmla="*/ 458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06" h="651">
                  <a:moveTo>
                    <a:pt x="350" y="157"/>
                  </a:moveTo>
                  <a:lnTo>
                    <a:pt x="350" y="12"/>
                  </a:lnTo>
                  <a:lnTo>
                    <a:pt x="494" y="157"/>
                  </a:lnTo>
                  <a:lnTo>
                    <a:pt x="350" y="157"/>
                  </a:lnTo>
                  <a:close/>
                  <a:moveTo>
                    <a:pt x="447" y="458"/>
                  </a:moveTo>
                  <a:lnTo>
                    <a:pt x="449" y="442"/>
                  </a:lnTo>
                  <a:lnTo>
                    <a:pt x="453" y="426"/>
                  </a:lnTo>
                  <a:lnTo>
                    <a:pt x="458" y="411"/>
                  </a:lnTo>
                  <a:lnTo>
                    <a:pt x="465" y="398"/>
                  </a:lnTo>
                  <a:lnTo>
                    <a:pt x="473" y="386"/>
                  </a:lnTo>
                  <a:lnTo>
                    <a:pt x="483" y="374"/>
                  </a:lnTo>
                  <a:lnTo>
                    <a:pt x="495" y="364"/>
                  </a:lnTo>
                  <a:lnTo>
                    <a:pt x="506" y="356"/>
                  </a:lnTo>
                  <a:lnTo>
                    <a:pt x="506" y="157"/>
                  </a:lnTo>
                  <a:lnTo>
                    <a:pt x="505" y="153"/>
                  </a:lnTo>
                  <a:lnTo>
                    <a:pt x="503" y="149"/>
                  </a:lnTo>
                  <a:lnTo>
                    <a:pt x="358" y="4"/>
                  </a:lnTo>
                  <a:lnTo>
                    <a:pt x="354" y="1"/>
                  </a:lnTo>
                  <a:lnTo>
                    <a:pt x="350" y="0"/>
                  </a:lnTo>
                  <a:lnTo>
                    <a:pt x="12" y="0"/>
                  </a:lnTo>
                  <a:lnTo>
                    <a:pt x="7" y="1"/>
                  </a:lnTo>
                  <a:lnTo>
                    <a:pt x="4" y="4"/>
                  </a:lnTo>
                  <a:lnTo>
                    <a:pt x="1" y="8"/>
                  </a:lnTo>
                  <a:lnTo>
                    <a:pt x="0" y="12"/>
                  </a:lnTo>
                  <a:lnTo>
                    <a:pt x="0" y="638"/>
                  </a:lnTo>
                  <a:lnTo>
                    <a:pt x="1" y="644"/>
                  </a:lnTo>
                  <a:lnTo>
                    <a:pt x="4" y="648"/>
                  </a:lnTo>
                  <a:lnTo>
                    <a:pt x="7" y="650"/>
                  </a:lnTo>
                  <a:lnTo>
                    <a:pt x="12" y="651"/>
                  </a:lnTo>
                  <a:lnTo>
                    <a:pt x="386" y="651"/>
                  </a:lnTo>
                  <a:lnTo>
                    <a:pt x="386" y="495"/>
                  </a:lnTo>
                  <a:lnTo>
                    <a:pt x="387" y="488"/>
                  </a:lnTo>
                  <a:lnTo>
                    <a:pt x="389" y="480"/>
                  </a:lnTo>
                  <a:lnTo>
                    <a:pt x="392" y="474"/>
                  </a:lnTo>
                  <a:lnTo>
                    <a:pt x="397" y="469"/>
                  </a:lnTo>
                  <a:lnTo>
                    <a:pt x="402" y="464"/>
                  </a:lnTo>
                  <a:lnTo>
                    <a:pt x="408" y="461"/>
                  </a:lnTo>
                  <a:lnTo>
                    <a:pt x="414" y="459"/>
                  </a:lnTo>
                  <a:lnTo>
                    <a:pt x="422" y="458"/>
                  </a:lnTo>
                  <a:lnTo>
                    <a:pt x="447" y="45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4" name="Freeform 999"/>
            <p:cNvSpPr>
              <a:spLocks noEditPoints="1"/>
            </p:cNvSpPr>
            <p:nvPr/>
          </p:nvSpPr>
          <p:spPr bwMode="auto">
            <a:xfrm>
              <a:off x="5056188" y="3233738"/>
              <a:ext cx="123825" cy="142875"/>
            </a:xfrm>
            <a:custGeom>
              <a:avLst/>
              <a:gdLst>
                <a:gd name="T0" fmla="*/ 84 w 313"/>
                <a:gd name="T1" fmla="*/ 120 h 361"/>
                <a:gd name="T2" fmla="*/ 85 w 313"/>
                <a:gd name="T3" fmla="*/ 97 h 361"/>
                <a:gd name="T4" fmla="*/ 91 w 313"/>
                <a:gd name="T5" fmla="*/ 73 h 361"/>
                <a:gd name="T6" fmla="*/ 98 w 313"/>
                <a:gd name="T7" fmla="*/ 59 h 361"/>
                <a:gd name="T8" fmla="*/ 103 w 313"/>
                <a:gd name="T9" fmla="*/ 51 h 361"/>
                <a:gd name="T10" fmla="*/ 113 w 313"/>
                <a:gd name="T11" fmla="*/ 40 h 361"/>
                <a:gd name="T12" fmla="*/ 127 w 313"/>
                <a:gd name="T13" fmla="*/ 32 h 361"/>
                <a:gd name="T14" fmla="*/ 144 w 313"/>
                <a:gd name="T15" fmla="*/ 26 h 361"/>
                <a:gd name="T16" fmla="*/ 166 w 313"/>
                <a:gd name="T17" fmla="*/ 25 h 361"/>
                <a:gd name="T18" fmla="*/ 185 w 313"/>
                <a:gd name="T19" fmla="*/ 31 h 361"/>
                <a:gd name="T20" fmla="*/ 199 w 313"/>
                <a:gd name="T21" fmla="*/ 40 h 361"/>
                <a:gd name="T22" fmla="*/ 209 w 313"/>
                <a:gd name="T23" fmla="*/ 51 h 361"/>
                <a:gd name="T24" fmla="*/ 219 w 313"/>
                <a:gd name="T25" fmla="*/ 67 h 361"/>
                <a:gd name="T26" fmla="*/ 225 w 313"/>
                <a:gd name="T27" fmla="*/ 86 h 361"/>
                <a:gd name="T28" fmla="*/ 228 w 313"/>
                <a:gd name="T29" fmla="*/ 101 h 361"/>
                <a:gd name="T30" fmla="*/ 228 w 313"/>
                <a:gd name="T31" fmla="*/ 120 h 361"/>
                <a:gd name="T32" fmla="*/ 168 w 313"/>
                <a:gd name="T33" fmla="*/ 289 h 361"/>
                <a:gd name="T34" fmla="*/ 165 w 313"/>
                <a:gd name="T35" fmla="*/ 297 h 361"/>
                <a:gd name="T36" fmla="*/ 156 w 313"/>
                <a:gd name="T37" fmla="*/ 301 h 361"/>
                <a:gd name="T38" fmla="*/ 148 w 313"/>
                <a:gd name="T39" fmla="*/ 297 h 361"/>
                <a:gd name="T40" fmla="*/ 144 w 313"/>
                <a:gd name="T41" fmla="*/ 289 h 361"/>
                <a:gd name="T42" fmla="*/ 140 w 313"/>
                <a:gd name="T43" fmla="*/ 234 h 361"/>
                <a:gd name="T44" fmla="*/ 134 w 313"/>
                <a:gd name="T45" fmla="*/ 223 h 361"/>
                <a:gd name="T46" fmla="*/ 133 w 313"/>
                <a:gd name="T47" fmla="*/ 211 h 361"/>
                <a:gd name="T48" fmla="*/ 137 w 313"/>
                <a:gd name="T49" fmla="*/ 203 h 361"/>
                <a:gd name="T50" fmla="*/ 143 w 313"/>
                <a:gd name="T51" fmla="*/ 197 h 361"/>
                <a:gd name="T52" fmla="*/ 152 w 313"/>
                <a:gd name="T53" fmla="*/ 193 h 361"/>
                <a:gd name="T54" fmla="*/ 161 w 313"/>
                <a:gd name="T55" fmla="*/ 193 h 361"/>
                <a:gd name="T56" fmla="*/ 169 w 313"/>
                <a:gd name="T57" fmla="*/ 197 h 361"/>
                <a:gd name="T58" fmla="*/ 176 w 313"/>
                <a:gd name="T59" fmla="*/ 203 h 361"/>
                <a:gd name="T60" fmla="*/ 180 w 313"/>
                <a:gd name="T61" fmla="*/ 211 h 361"/>
                <a:gd name="T62" fmla="*/ 180 w 313"/>
                <a:gd name="T63" fmla="*/ 223 h 361"/>
                <a:gd name="T64" fmla="*/ 173 w 313"/>
                <a:gd name="T65" fmla="*/ 234 h 361"/>
                <a:gd name="T66" fmla="*/ 301 w 313"/>
                <a:gd name="T67" fmla="*/ 120 h 361"/>
                <a:gd name="T68" fmla="*/ 253 w 313"/>
                <a:gd name="T69" fmla="*/ 108 h 361"/>
                <a:gd name="T70" fmla="*/ 251 w 313"/>
                <a:gd name="T71" fmla="*/ 87 h 361"/>
                <a:gd name="T72" fmla="*/ 245 w 313"/>
                <a:gd name="T73" fmla="*/ 65 h 361"/>
                <a:gd name="T74" fmla="*/ 237 w 313"/>
                <a:gd name="T75" fmla="*/ 48 h 361"/>
                <a:gd name="T76" fmla="*/ 224 w 313"/>
                <a:gd name="T77" fmla="*/ 31 h 361"/>
                <a:gd name="T78" fmla="*/ 210 w 313"/>
                <a:gd name="T79" fmla="*/ 18 h 361"/>
                <a:gd name="T80" fmla="*/ 194 w 313"/>
                <a:gd name="T81" fmla="*/ 8 h 361"/>
                <a:gd name="T82" fmla="*/ 176 w 313"/>
                <a:gd name="T83" fmla="*/ 2 h 361"/>
                <a:gd name="T84" fmla="*/ 156 w 313"/>
                <a:gd name="T85" fmla="*/ 0 h 361"/>
                <a:gd name="T86" fmla="*/ 137 w 313"/>
                <a:gd name="T87" fmla="*/ 2 h 361"/>
                <a:gd name="T88" fmla="*/ 118 w 313"/>
                <a:gd name="T89" fmla="*/ 8 h 361"/>
                <a:gd name="T90" fmla="*/ 102 w 313"/>
                <a:gd name="T91" fmla="*/ 18 h 361"/>
                <a:gd name="T92" fmla="*/ 96 w 313"/>
                <a:gd name="T93" fmla="*/ 24 h 361"/>
                <a:gd name="T94" fmla="*/ 88 w 313"/>
                <a:gd name="T95" fmla="*/ 31 h 361"/>
                <a:gd name="T96" fmla="*/ 77 w 313"/>
                <a:gd name="T97" fmla="*/ 48 h 361"/>
                <a:gd name="T98" fmla="*/ 67 w 313"/>
                <a:gd name="T99" fmla="*/ 65 h 361"/>
                <a:gd name="T100" fmla="*/ 62 w 313"/>
                <a:gd name="T101" fmla="*/ 87 h 361"/>
                <a:gd name="T102" fmla="*/ 60 w 313"/>
                <a:gd name="T103" fmla="*/ 108 h 361"/>
                <a:gd name="T104" fmla="*/ 12 w 313"/>
                <a:gd name="T105" fmla="*/ 120 h 361"/>
                <a:gd name="T106" fmla="*/ 3 w 313"/>
                <a:gd name="T107" fmla="*/ 123 h 361"/>
                <a:gd name="T108" fmla="*/ 0 w 313"/>
                <a:gd name="T109" fmla="*/ 133 h 361"/>
                <a:gd name="T110" fmla="*/ 1 w 313"/>
                <a:gd name="T111" fmla="*/ 354 h 361"/>
                <a:gd name="T112" fmla="*/ 7 w 313"/>
                <a:gd name="T113" fmla="*/ 360 h 361"/>
                <a:gd name="T114" fmla="*/ 301 w 313"/>
                <a:gd name="T115" fmla="*/ 361 h 361"/>
                <a:gd name="T116" fmla="*/ 309 w 313"/>
                <a:gd name="T117" fmla="*/ 358 h 361"/>
                <a:gd name="T118" fmla="*/ 313 w 313"/>
                <a:gd name="T119" fmla="*/ 349 h 361"/>
                <a:gd name="T120" fmla="*/ 312 w 313"/>
                <a:gd name="T121" fmla="*/ 128 h 361"/>
                <a:gd name="T122" fmla="*/ 306 w 313"/>
                <a:gd name="T123" fmla="*/ 12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3" h="361">
                  <a:moveTo>
                    <a:pt x="228" y="120"/>
                  </a:moveTo>
                  <a:lnTo>
                    <a:pt x="84" y="120"/>
                  </a:lnTo>
                  <a:lnTo>
                    <a:pt x="84" y="108"/>
                  </a:lnTo>
                  <a:lnTo>
                    <a:pt x="85" y="97"/>
                  </a:lnTo>
                  <a:lnTo>
                    <a:pt x="87" y="85"/>
                  </a:lnTo>
                  <a:lnTo>
                    <a:pt x="91" y="73"/>
                  </a:lnTo>
                  <a:lnTo>
                    <a:pt x="96" y="62"/>
                  </a:lnTo>
                  <a:lnTo>
                    <a:pt x="98" y="59"/>
                  </a:lnTo>
                  <a:lnTo>
                    <a:pt x="99" y="57"/>
                  </a:lnTo>
                  <a:lnTo>
                    <a:pt x="103" y="51"/>
                  </a:lnTo>
                  <a:lnTo>
                    <a:pt x="108" y="45"/>
                  </a:lnTo>
                  <a:lnTo>
                    <a:pt x="113" y="40"/>
                  </a:lnTo>
                  <a:lnTo>
                    <a:pt x="119" y="36"/>
                  </a:lnTo>
                  <a:lnTo>
                    <a:pt x="127" y="32"/>
                  </a:lnTo>
                  <a:lnTo>
                    <a:pt x="133" y="29"/>
                  </a:lnTo>
                  <a:lnTo>
                    <a:pt x="144" y="26"/>
                  </a:lnTo>
                  <a:lnTo>
                    <a:pt x="156" y="24"/>
                  </a:lnTo>
                  <a:lnTo>
                    <a:pt x="166" y="25"/>
                  </a:lnTo>
                  <a:lnTo>
                    <a:pt x="176" y="27"/>
                  </a:lnTo>
                  <a:lnTo>
                    <a:pt x="185" y="31"/>
                  </a:lnTo>
                  <a:lnTo>
                    <a:pt x="193" y="36"/>
                  </a:lnTo>
                  <a:lnTo>
                    <a:pt x="199" y="40"/>
                  </a:lnTo>
                  <a:lnTo>
                    <a:pt x="205" y="45"/>
                  </a:lnTo>
                  <a:lnTo>
                    <a:pt x="209" y="51"/>
                  </a:lnTo>
                  <a:lnTo>
                    <a:pt x="214" y="57"/>
                  </a:lnTo>
                  <a:lnTo>
                    <a:pt x="219" y="67"/>
                  </a:lnTo>
                  <a:lnTo>
                    <a:pt x="223" y="78"/>
                  </a:lnTo>
                  <a:lnTo>
                    <a:pt x="225" y="86"/>
                  </a:lnTo>
                  <a:lnTo>
                    <a:pt x="227" y="93"/>
                  </a:lnTo>
                  <a:lnTo>
                    <a:pt x="228" y="101"/>
                  </a:lnTo>
                  <a:lnTo>
                    <a:pt x="228" y="108"/>
                  </a:lnTo>
                  <a:lnTo>
                    <a:pt x="228" y="120"/>
                  </a:lnTo>
                  <a:close/>
                  <a:moveTo>
                    <a:pt x="168" y="238"/>
                  </a:moveTo>
                  <a:lnTo>
                    <a:pt x="168" y="289"/>
                  </a:lnTo>
                  <a:lnTo>
                    <a:pt x="167" y="293"/>
                  </a:lnTo>
                  <a:lnTo>
                    <a:pt x="165" y="297"/>
                  </a:lnTo>
                  <a:lnTo>
                    <a:pt x="161" y="300"/>
                  </a:lnTo>
                  <a:lnTo>
                    <a:pt x="156" y="301"/>
                  </a:lnTo>
                  <a:lnTo>
                    <a:pt x="152" y="300"/>
                  </a:lnTo>
                  <a:lnTo>
                    <a:pt x="148" y="297"/>
                  </a:lnTo>
                  <a:lnTo>
                    <a:pt x="145" y="293"/>
                  </a:lnTo>
                  <a:lnTo>
                    <a:pt x="144" y="289"/>
                  </a:lnTo>
                  <a:lnTo>
                    <a:pt x="144" y="238"/>
                  </a:lnTo>
                  <a:lnTo>
                    <a:pt x="140" y="234"/>
                  </a:lnTo>
                  <a:lnTo>
                    <a:pt x="136" y="230"/>
                  </a:lnTo>
                  <a:lnTo>
                    <a:pt x="134" y="223"/>
                  </a:lnTo>
                  <a:lnTo>
                    <a:pt x="133" y="216"/>
                  </a:lnTo>
                  <a:lnTo>
                    <a:pt x="133" y="211"/>
                  </a:lnTo>
                  <a:lnTo>
                    <a:pt x="135" y="207"/>
                  </a:lnTo>
                  <a:lnTo>
                    <a:pt x="137" y="203"/>
                  </a:lnTo>
                  <a:lnTo>
                    <a:pt x="140" y="199"/>
                  </a:lnTo>
                  <a:lnTo>
                    <a:pt x="143" y="197"/>
                  </a:lnTo>
                  <a:lnTo>
                    <a:pt x="147" y="194"/>
                  </a:lnTo>
                  <a:lnTo>
                    <a:pt x="152" y="193"/>
                  </a:lnTo>
                  <a:lnTo>
                    <a:pt x="156" y="193"/>
                  </a:lnTo>
                  <a:lnTo>
                    <a:pt x="161" y="193"/>
                  </a:lnTo>
                  <a:lnTo>
                    <a:pt x="165" y="194"/>
                  </a:lnTo>
                  <a:lnTo>
                    <a:pt x="169" y="197"/>
                  </a:lnTo>
                  <a:lnTo>
                    <a:pt x="173" y="200"/>
                  </a:lnTo>
                  <a:lnTo>
                    <a:pt x="176" y="203"/>
                  </a:lnTo>
                  <a:lnTo>
                    <a:pt x="179" y="207"/>
                  </a:lnTo>
                  <a:lnTo>
                    <a:pt x="180" y="211"/>
                  </a:lnTo>
                  <a:lnTo>
                    <a:pt x="181" y="216"/>
                  </a:lnTo>
                  <a:lnTo>
                    <a:pt x="180" y="223"/>
                  </a:lnTo>
                  <a:lnTo>
                    <a:pt x="177" y="230"/>
                  </a:lnTo>
                  <a:lnTo>
                    <a:pt x="173" y="234"/>
                  </a:lnTo>
                  <a:lnTo>
                    <a:pt x="168" y="238"/>
                  </a:lnTo>
                  <a:close/>
                  <a:moveTo>
                    <a:pt x="301" y="120"/>
                  </a:moveTo>
                  <a:lnTo>
                    <a:pt x="253" y="120"/>
                  </a:lnTo>
                  <a:lnTo>
                    <a:pt x="253" y="108"/>
                  </a:lnTo>
                  <a:lnTo>
                    <a:pt x="252" y="97"/>
                  </a:lnTo>
                  <a:lnTo>
                    <a:pt x="251" y="87"/>
                  </a:lnTo>
                  <a:lnTo>
                    <a:pt x="249" y="76"/>
                  </a:lnTo>
                  <a:lnTo>
                    <a:pt x="245" y="65"/>
                  </a:lnTo>
                  <a:lnTo>
                    <a:pt x="242" y="56"/>
                  </a:lnTo>
                  <a:lnTo>
                    <a:pt x="237" y="48"/>
                  </a:lnTo>
                  <a:lnTo>
                    <a:pt x="231" y="39"/>
                  </a:lnTo>
                  <a:lnTo>
                    <a:pt x="224" y="31"/>
                  </a:lnTo>
                  <a:lnTo>
                    <a:pt x="218" y="25"/>
                  </a:lnTo>
                  <a:lnTo>
                    <a:pt x="210" y="18"/>
                  </a:lnTo>
                  <a:lnTo>
                    <a:pt x="203" y="13"/>
                  </a:lnTo>
                  <a:lnTo>
                    <a:pt x="194" y="8"/>
                  </a:lnTo>
                  <a:lnTo>
                    <a:pt x="186" y="4"/>
                  </a:lnTo>
                  <a:lnTo>
                    <a:pt x="176" y="2"/>
                  </a:lnTo>
                  <a:lnTo>
                    <a:pt x="166" y="0"/>
                  </a:lnTo>
                  <a:lnTo>
                    <a:pt x="156" y="0"/>
                  </a:lnTo>
                  <a:lnTo>
                    <a:pt x="146" y="0"/>
                  </a:lnTo>
                  <a:lnTo>
                    <a:pt x="137" y="2"/>
                  </a:lnTo>
                  <a:lnTo>
                    <a:pt x="128" y="4"/>
                  </a:lnTo>
                  <a:lnTo>
                    <a:pt x="118" y="8"/>
                  </a:lnTo>
                  <a:lnTo>
                    <a:pt x="110" y="13"/>
                  </a:lnTo>
                  <a:lnTo>
                    <a:pt x="102" y="18"/>
                  </a:lnTo>
                  <a:lnTo>
                    <a:pt x="99" y="20"/>
                  </a:lnTo>
                  <a:lnTo>
                    <a:pt x="96" y="24"/>
                  </a:lnTo>
                  <a:lnTo>
                    <a:pt x="92" y="28"/>
                  </a:lnTo>
                  <a:lnTo>
                    <a:pt x="88" y="31"/>
                  </a:lnTo>
                  <a:lnTo>
                    <a:pt x="82" y="39"/>
                  </a:lnTo>
                  <a:lnTo>
                    <a:pt x="77" y="48"/>
                  </a:lnTo>
                  <a:lnTo>
                    <a:pt x="71" y="56"/>
                  </a:lnTo>
                  <a:lnTo>
                    <a:pt x="67" y="65"/>
                  </a:lnTo>
                  <a:lnTo>
                    <a:pt x="64" y="76"/>
                  </a:lnTo>
                  <a:lnTo>
                    <a:pt x="62" y="87"/>
                  </a:lnTo>
                  <a:lnTo>
                    <a:pt x="60" y="97"/>
                  </a:lnTo>
                  <a:lnTo>
                    <a:pt x="60" y="108"/>
                  </a:lnTo>
                  <a:lnTo>
                    <a:pt x="60" y="120"/>
                  </a:lnTo>
                  <a:lnTo>
                    <a:pt x="12" y="120"/>
                  </a:lnTo>
                  <a:lnTo>
                    <a:pt x="7" y="121"/>
                  </a:lnTo>
                  <a:lnTo>
                    <a:pt x="3" y="123"/>
                  </a:lnTo>
                  <a:lnTo>
                    <a:pt x="1" y="128"/>
                  </a:lnTo>
                  <a:lnTo>
                    <a:pt x="0" y="133"/>
                  </a:lnTo>
                  <a:lnTo>
                    <a:pt x="0" y="349"/>
                  </a:lnTo>
                  <a:lnTo>
                    <a:pt x="1" y="354"/>
                  </a:lnTo>
                  <a:lnTo>
                    <a:pt x="3" y="358"/>
                  </a:lnTo>
                  <a:lnTo>
                    <a:pt x="7" y="360"/>
                  </a:lnTo>
                  <a:lnTo>
                    <a:pt x="12" y="361"/>
                  </a:lnTo>
                  <a:lnTo>
                    <a:pt x="301" y="361"/>
                  </a:lnTo>
                  <a:lnTo>
                    <a:pt x="306" y="360"/>
                  </a:lnTo>
                  <a:lnTo>
                    <a:pt x="309" y="358"/>
                  </a:lnTo>
                  <a:lnTo>
                    <a:pt x="312" y="354"/>
                  </a:lnTo>
                  <a:lnTo>
                    <a:pt x="313" y="349"/>
                  </a:lnTo>
                  <a:lnTo>
                    <a:pt x="313" y="133"/>
                  </a:lnTo>
                  <a:lnTo>
                    <a:pt x="312" y="128"/>
                  </a:lnTo>
                  <a:lnTo>
                    <a:pt x="309" y="123"/>
                  </a:lnTo>
                  <a:lnTo>
                    <a:pt x="306" y="121"/>
                  </a:lnTo>
                  <a:lnTo>
                    <a:pt x="301" y="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9" name="Group 108"/>
          <p:cNvGrpSpPr/>
          <p:nvPr/>
        </p:nvGrpSpPr>
        <p:grpSpPr>
          <a:xfrm>
            <a:off x="4142160" y="3233383"/>
            <a:ext cx="460204" cy="352823"/>
            <a:chOff x="2039938" y="3365500"/>
            <a:chExt cx="285750" cy="219075"/>
          </a:xfrm>
          <a:solidFill>
            <a:schemeClr val="accent4"/>
          </a:solidFill>
        </p:grpSpPr>
        <p:sp>
          <p:nvSpPr>
            <p:cNvPr id="111" name="Freeform 4763"/>
            <p:cNvSpPr>
              <a:spLocks noEditPoints="1"/>
            </p:cNvSpPr>
            <p:nvPr/>
          </p:nvSpPr>
          <p:spPr bwMode="auto">
            <a:xfrm>
              <a:off x="2039938" y="3365500"/>
              <a:ext cx="285750" cy="47625"/>
            </a:xfrm>
            <a:custGeom>
              <a:avLst/>
              <a:gdLst>
                <a:gd name="T0" fmla="*/ 289 w 902"/>
                <a:gd name="T1" fmla="*/ 118 h 150"/>
                <a:gd name="T2" fmla="*/ 276 w 902"/>
                <a:gd name="T3" fmla="*/ 106 h 150"/>
                <a:gd name="T4" fmla="*/ 270 w 902"/>
                <a:gd name="T5" fmla="*/ 90 h 150"/>
                <a:gd name="T6" fmla="*/ 276 w 902"/>
                <a:gd name="T7" fmla="*/ 73 h 150"/>
                <a:gd name="T8" fmla="*/ 289 w 902"/>
                <a:gd name="T9" fmla="*/ 62 h 150"/>
                <a:gd name="T10" fmla="*/ 306 w 902"/>
                <a:gd name="T11" fmla="*/ 60 h 150"/>
                <a:gd name="T12" fmla="*/ 322 w 902"/>
                <a:gd name="T13" fmla="*/ 69 h 150"/>
                <a:gd name="T14" fmla="*/ 330 w 902"/>
                <a:gd name="T15" fmla="*/ 84 h 150"/>
                <a:gd name="T16" fmla="*/ 328 w 902"/>
                <a:gd name="T17" fmla="*/ 102 h 150"/>
                <a:gd name="T18" fmla="*/ 318 w 902"/>
                <a:gd name="T19" fmla="*/ 114 h 150"/>
                <a:gd name="T20" fmla="*/ 300 w 902"/>
                <a:gd name="T21" fmla="*/ 120 h 150"/>
                <a:gd name="T22" fmla="*/ 198 w 902"/>
                <a:gd name="T23" fmla="*/ 118 h 150"/>
                <a:gd name="T24" fmla="*/ 186 w 902"/>
                <a:gd name="T25" fmla="*/ 106 h 150"/>
                <a:gd name="T26" fmla="*/ 180 w 902"/>
                <a:gd name="T27" fmla="*/ 90 h 150"/>
                <a:gd name="T28" fmla="*/ 186 w 902"/>
                <a:gd name="T29" fmla="*/ 73 h 150"/>
                <a:gd name="T30" fmla="*/ 198 w 902"/>
                <a:gd name="T31" fmla="*/ 62 h 150"/>
                <a:gd name="T32" fmla="*/ 217 w 902"/>
                <a:gd name="T33" fmla="*/ 60 h 150"/>
                <a:gd name="T34" fmla="*/ 232 w 902"/>
                <a:gd name="T35" fmla="*/ 69 h 150"/>
                <a:gd name="T36" fmla="*/ 240 w 902"/>
                <a:gd name="T37" fmla="*/ 84 h 150"/>
                <a:gd name="T38" fmla="*/ 238 w 902"/>
                <a:gd name="T39" fmla="*/ 102 h 150"/>
                <a:gd name="T40" fmla="*/ 227 w 902"/>
                <a:gd name="T41" fmla="*/ 114 h 150"/>
                <a:gd name="T42" fmla="*/ 210 w 902"/>
                <a:gd name="T43" fmla="*/ 120 h 150"/>
                <a:gd name="T44" fmla="*/ 109 w 902"/>
                <a:gd name="T45" fmla="*/ 118 h 150"/>
                <a:gd name="T46" fmla="*/ 95 w 902"/>
                <a:gd name="T47" fmla="*/ 106 h 150"/>
                <a:gd name="T48" fmla="*/ 91 w 902"/>
                <a:gd name="T49" fmla="*/ 90 h 150"/>
                <a:gd name="T50" fmla="*/ 95 w 902"/>
                <a:gd name="T51" fmla="*/ 73 h 150"/>
                <a:gd name="T52" fmla="*/ 109 w 902"/>
                <a:gd name="T53" fmla="*/ 62 h 150"/>
                <a:gd name="T54" fmla="*/ 127 w 902"/>
                <a:gd name="T55" fmla="*/ 60 h 150"/>
                <a:gd name="T56" fmla="*/ 142 w 902"/>
                <a:gd name="T57" fmla="*/ 69 h 150"/>
                <a:gd name="T58" fmla="*/ 150 w 902"/>
                <a:gd name="T59" fmla="*/ 84 h 150"/>
                <a:gd name="T60" fmla="*/ 149 w 902"/>
                <a:gd name="T61" fmla="*/ 102 h 150"/>
                <a:gd name="T62" fmla="*/ 137 w 902"/>
                <a:gd name="T63" fmla="*/ 114 h 150"/>
                <a:gd name="T64" fmla="*/ 121 w 902"/>
                <a:gd name="T65" fmla="*/ 120 h 150"/>
                <a:gd name="T66" fmla="*/ 81 w 902"/>
                <a:gd name="T67" fmla="*/ 0 h 150"/>
                <a:gd name="T68" fmla="*/ 55 w 902"/>
                <a:gd name="T69" fmla="*/ 7 h 150"/>
                <a:gd name="T70" fmla="*/ 33 w 902"/>
                <a:gd name="T71" fmla="*/ 20 h 150"/>
                <a:gd name="T72" fmla="*/ 15 w 902"/>
                <a:gd name="T73" fmla="*/ 39 h 150"/>
                <a:gd name="T74" fmla="*/ 4 w 902"/>
                <a:gd name="T75" fmla="*/ 63 h 150"/>
                <a:gd name="T76" fmla="*/ 0 w 902"/>
                <a:gd name="T77" fmla="*/ 90 h 150"/>
                <a:gd name="T78" fmla="*/ 902 w 902"/>
                <a:gd name="T79" fmla="*/ 90 h 150"/>
                <a:gd name="T80" fmla="*/ 897 w 902"/>
                <a:gd name="T81" fmla="*/ 63 h 150"/>
                <a:gd name="T82" fmla="*/ 886 w 902"/>
                <a:gd name="T83" fmla="*/ 39 h 150"/>
                <a:gd name="T84" fmla="*/ 869 w 902"/>
                <a:gd name="T85" fmla="*/ 20 h 150"/>
                <a:gd name="T86" fmla="*/ 846 w 902"/>
                <a:gd name="T87" fmla="*/ 7 h 150"/>
                <a:gd name="T88" fmla="*/ 820 w 902"/>
                <a:gd name="T8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02" h="150">
                  <a:moveTo>
                    <a:pt x="300" y="120"/>
                  </a:moveTo>
                  <a:lnTo>
                    <a:pt x="295" y="119"/>
                  </a:lnTo>
                  <a:lnTo>
                    <a:pt x="289" y="118"/>
                  </a:lnTo>
                  <a:lnTo>
                    <a:pt x="284" y="114"/>
                  </a:lnTo>
                  <a:lnTo>
                    <a:pt x="280" y="111"/>
                  </a:lnTo>
                  <a:lnTo>
                    <a:pt x="276" y="106"/>
                  </a:lnTo>
                  <a:lnTo>
                    <a:pt x="273" y="102"/>
                  </a:lnTo>
                  <a:lnTo>
                    <a:pt x="271" y="96"/>
                  </a:lnTo>
                  <a:lnTo>
                    <a:pt x="270" y="90"/>
                  </a:lnTo>
                  <a:lnTo>
                    <a:pt x="271" y="84"/>
                  </a:lnTo>
                  <a:lnTo>
                    <a:pt x="273" y="78"/>
                  </a:lnTo>
                  <a:lnTo>
                    <a:pt x="276" y="73"/>
                  </a:lnTo>
                  <a:lnTo>
                    <a:pt x="280" y="69"/>
                  </a:lnTo>
                  <a:lnTo>
                    <a:pt x="284" y="64"/>
                  </a:lnTo>
                  <a:lnTo>
                    <a:pt x="289" y="62"/>
                  </a:lnTo>
                  <a:lnTo>
                    <a:pt x="295" y="60"/>
                  </a:lnTo>
                  <a:lnTo>
                    <a:pt x="300" y="60"/>
                  </a:lnTo>
                  <a:lnTo>
                    <a:pt x="306" y="60"/>
                  </a:lnTo>
                  <a:lnTo>
                    <a:pt x="312" y="62"/>
                  </a:lnTo>
                  <a:lnTo>
                    <a:pt x="318" y="64"/>
                  </a:lnTo>
                  <a:lnTo>
                    <a:pt x="322" y="69"/>
                  </a:lnTo>
                  <a:lnTo>
                    <a:pt x="326" y="73"/>
                  </a:lnTo>
                  <a:lnTo>
                    <a:pt x="328" y="78"/>
                  </a:lnTo>
                  <a:lnTo>
                    <a:pt x="330" y="84"/>
                  </a:lnTo>
                  <a:lnTo>
                    <a:pt x="330" y="90"/>
                  </a:lnTo>
                  <a:lnTo>
                    <a:pt x="330" y="96"/>
                  </a:lnTo>
                  <a:lnTo>
                    <a:pt x="328" y="102"/>
                  </a:lnTo>
                  <a:lnTo>
                    <a:pt x="326" y="106"/>
                  </a:lnTo>
                  <a:lnTo>
                    <a:pt x="322" y="111"/>
                  </a:lnTo>
                  <a:lnTo>
                    <a:pt x="318" y="114"/>
                  </a:lnTo>
                  <a:lnTo>
                    <a:pt x="312" y="118"/>
                  </a:lnTo>
                  <a:lnTo>
                    <a:pt x="306" y="119"/>
                  </a:lnTo>
                  <a:lnTo>
                    <a:pt x="300" y="120"/>
                  </a:lnTo>
                  <a:close/>
                  <a:moveTo>
                    <a:pt x="210" y="120"/>
                  </a:moveTo>
                  <a:lnTo>
                    <a:pt x="204" y="119"/>
                  </a:lnTo>
                  <a:lnTo>
                    <a:pt x="198" y="118"/>
                  </a:lnTo>
                  <a:lnTo>
                    <a:pt x="194" y="114"/>
                  </a:lnTo>
                  <a:lnTo>
                    <a:pt x="189" y="111"/>
                  </a:lnTo>
                  <a:lnTo>
                    <a:pt x="186" y="106"/>
                  </a:lnTo>
                  <a:lnTo>
                    <a:pt x="183" y="102"/>
                  </a:lnTo>
                  <a:lnTo>
                    <a:pt x="181" y="96"/>
                  </a:lnTo>
                  <a:lnTo>
                    <a:pt x="180" y="90"/>
                  </a:lnTo>
                  <a:lnTo>
                    <a:pt x="181" y="84"/>
                  </a:lnTo>
                  <a:lnTo>
                    <a:pt x="183" y="78"/>
                  </a:lnTo>
                  <a:lnTo>
                    <a:pt x="186" y="73"/>
                  </a:lnTo>
                  <a:lnTo>
                    <a:pt x="189" y="69"/>
                  </a:lnTo>
                  <a:lnTo>
                    <a:pt x="194" y="64"/>
                  </a:lnTo>
                  <a:lnTo>
                    <a:pt x="198" y="62"/>
                  </a:lnTo>
                  <a:lnTo>
                    <a:pt x="204" y="60"/>
                  </a:lnTo>
                  <a:lnTo>
                    <a:pt x="210" y="60"/>
                  </a:lnTo>
                  <a:lnTo>
                    <a:pt x="217" y="60"/>
                  </a:lnTo>
                  <a:lnTo>
                    <a:pt x="223" y="62"/>
                  </a:lnTo>
                  <a:lnTo>
                    <a:pt x="227" y="64"/>
                  </a:lnTo>
                  <a:lnTo>
                    <a:pt x="232" y="69"/>
                  </a:lnTo>
                  <a:lnTo>
                    <a:pt x="235" y="73"/>
                  </a:lnTo>
                  <a:lnTo>
                    <a:pt x="238" y="78"/>
                  </a:lnTo>
                  <a:lnTo>
                    <a:pt x="240" y="84"/>
                  </a:lnTo>
                  <a:lnTo>
                    <a:pt x="240" y="90"/>
                  </a:lnTo>
                  <a:lnTo>
                    <a:pt x="240" y="96"/>
                  </a:lnTo>
                  <a:lnTo>
                    <a:pt x="238" y="102"/>
                  </a:lnTo>
                  <a:lnTo>
                    <a:pt x="235" y="106"/>
                  </a:lnTo>
                  <a:lnTo>
                    <a:pt x="232" y="111"/>
                  </a:lnTo>
                  <a:lnTo>
                    <a:pt x="227" y="114"/>
                  </a:lnTo>
                  <a:lnTo>
                    <a:pt x="223" y="118"/>
                  </a:lnTo>
                  <a:lnTo>
                    <a:pt x="217" y="119"/>
                  </a:lnTo>
                  <a:lnTo>
                    <a:pt x="210" y="120"/>
                  </a:lnTo>
                  <a:close/>
                  <a:moveTo>
                    <a:pt x="121" y="120"/>
                  </a:moveTo>
                  <a:lnTo>
                    <a:pt x="114" y="119"/>
                  </a:lnTo>
                  <a:lnTo>
                    <a:pt x="109" y="118"/>
                  </a:lnTo>
                  <a:lnTo>
                    <a:pt x="103" y="114"/>
                  </a:lnTo>
                  <a:lnTo>
                    <a:pt x="99" y="111"/>
                  </a:lnTo>
                  <a:lnTo>
                    <a:pt x="95" y="106"/>
                  </a:lnTo>
                  <a:lnTo>
                    <a:pt x="93" y="102"/>
                  </a:lnTo>
                  <a:lnTo>
                    <a:pt x="91" y="96"/>
                  </a:lnTo>
                  <a:lnTo>
                    <a:pt x="91" y="90"/>
                  </a:lnTo>
                  <a:lnTo>
                    <a:pt x="91" y="84"/>
                  </a:lnTo>
                  <a:lnTo>
                    <a:pt x="93" y="78"/>
                  </a:lnTo>
                  <a:lnTo>
                    <a:pt x="95" y="73"/>
                  </a:lnTo>
                  <a:lnTo>
                    <a:pt x="99" y="69"/>
                  </a:lnTo>
                  <a:lnTo>
                    <a:pt x="103" y="64"/>
                  </a:lnTo>
                  <a:lnTo>
                    <a:pt x="109" y="62"/>
                  </a:lnTo>
                  <a:lnTo>
                    <a:pt x="114" y="60"/>
                  </a:lnTo>
                  <a:lnTo>
                    <a:pt x="121" y="60"/>
                  </a:lnTo>
                  <a:lnTo>
                    <a:pt x="127" y="60"/>
                  </a:lnTo>
                  <a:lnTo>
                    <a:pt x="132" y="62"/>
                  </a:lnTo>
                  <a:lnTo>
                    <a:pt x="137" y="64"/>
                  </a:lnTo>
                  <a:lnTo>
                    <a:pt x="142" y="69"/>
                  </a:lnTo>
                  <a:lnTo>
                    <a:pt x="145" y="73"/>
                  </a:lnTo>
                  <a:lnTo>
                    <a:pt x="149" y="78"/>
                  </a:lnTo>
                  <a:lnTo>
                    <a:pt x="150" y="84"/>
                  </a:lnTo>
                  <a:lnTo>
                    <a:pt x="151" y="90"/>
                  </a:lnTo>
                  <a:lnTo>
                    <a:pt x="150" y="96"/>
                  </a:lnTo>
                  <a:lnTo>
                    <a:pt x="149" y="102"/>
                  </a:lnTo>
                  <a:lnTo>
                    <a:pt x="145" y="106"/>
                  </a:lnTo>
                  <a:lnTo>
                    <a:pt x="142" y="111"/>
                  </a:lnTo>
                  <a:lnTo>
                    <a:pt x="137" y="114"/>
                  </a:lnTo>
                  <a:lnTo>
                    <a:pt x="132" y="118"/>
                  </a:lnTo>
                  <a:lnTo>
                    <a:pt x="127" y="119"/>
                  </a:lnTo>
                  <a:lnTo>
                    <a:pt x="121" y="120"/>
                  </a:lnTo>
                  <a:close/>
                  <a:moveTo>
                    <a:pt x="811" y="0"/>
                  </a:moveTo>
                  <a:lnTo>
                    <a:pt x="91" y="0"/>
                  </a:lnTo>
                  <a:lnTo>
                    <a:pt x="81" y="0"/>
                  </a:lnTo>
                  <a:lnTo>
                    <a:pt x="72" y="2"/>
                  </a:lnTo>
                  <a:lnTo>
                    <a:pt x="64" y="4"/>
                  </a:lnTo>
                  <a:lnTo>
                    <a:pt x="55" y="7"/>
                  </a:lnTo>
                  <a:lnTo>
                    <a:pt x="48" y="10"/>
                  </a:lnTo>
                  <a:lnTo>
                    <a:pt x="40" y="15"/>
                  </a:lnTo>
                  <a:lnTo>
                    <a:pt x="33" y="20"/>
                  </a:lnTo>
                  <a:lnTo>
                    <a:pt x="27" y="26"/>
                  </a:lnTo>
                  <a:lnTo>
                    <a:pt x="21" y="32"/>
                  </a:lnTo>
                  <a:lnTo>
                    <a:pt x="15" y="39"/>
                  </a:lnTo>
                  <a:lnTo>
                    <a:pt x="11" y="47"/>
                  </a:lnTo>
                  <a:lnTo>
                    <a:pt x="7" y="55"/>
                  </a:lnTo>
                  <a:lnTo>
                    <a:pt x="4" y="63"/>
                  </a:lnTo>
                  <a:lnTo>
                    <a:pt x="2" y="71"/>
                  </a:lnTo>
                  <a:lnTo>
                    <a:pt x="0" y="81"/>
                  </a:lnTo>
                  <a:lnTo>
                    <a:pt x="0" y="90"/>
                  </a:lnTo>
                  <a:lnTo>
                    <a:pt x="0" y="150"/>
                  </a:lnTo>
                  <a:lnTo>
                    <a:pt x="902" y="150"/>
                  </a:lnTo>
                  <a:lnTo>
                    <a:pt x="902" y="90"/>
                  </a:lnTo>
                  <a:lnTo>
                    <a:pt x="902" y="81"/>
                  </a:lnTo>
                  <a:lnTo>
                    <a:pt x="899" y="71"/>
                  </a:lnTo>
                  <a:lnTo>
                    <a:pt x="897" y="63"/>
                  </a:lnTo>
                  <a:lnTo>
                    <a:pt x="895" y="55"/>
                  </a:lnTo>
                  <a:lnTo>
                    <a:pt x="891" y="47"/>
                  </a:lnTo>
                  <a:lnTo>
                    <a:pt x="886" y="39"/>
                  </a:lnTo>
                  <a:lnTo>
                    <a:pt x="881" y="32"/>
                  </a:lnTo>
                  <a:lnTo>
                    <a:pt x="875" y="26"/>
                  </a:lnTo>
                  <a:lnTo>
                    <a:pt x="869" y="20"/>
                  </a:lnTo>
                  <a:lnTo>
                    <a:pt x="862" y="15"/>
                  </a:lnTo>
                  <a:lnTo>
                    <a:pt x="854" y="10"/>
                  </a:lnTo>
                  <a:lnTo>
                    <a:pt x="846" y="7"/>
                  </a:lnTo>
                  <a:lnTo>
                    <a:pt x="838" y="4"/>
                  </a:lnTo>
                  <a:lnTo>
                    <a:pt x="830" y="2"/>
                  </a:lnTo>
                  <a:lnTo>
                    <a:pt x="820" y="0"/>
                  </a:lnTo>
                  <a:lnTo>
                    <a:pt x="811"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 name="Freeform 4764"/>
            <p:cNvSpPr>
              <a:spLocks noEditPoints="1"/>
            </p:cNvSpPr>
            <p:nvPr/>
          </p:nvSpPr>
          <p:spPr bwMode="auto">
            <a:xfrm>
              <a:off x="2039938" y="3422650"/>
              <a:ext cx="285750" cy="161925"/>
            </a:xfrm>
            <a:custGeom>
              <a:avLst/>
              <a:gdLst>
                <a:gd name="T0" fmla="*/ 216 w 902"/>
                <a:gd name="T1" fmla="*/ 332 h 511"/>
                <a:gd name="T2" fmla="*/ 225 w 902"/>
                <a:gd name="T3" fmla="*/ 345 h 511"/>
                <a:gd name="T4" fmla="*/ 216 w 902"/>
                <a:gd name="T5" fmla="*/ 359 h 511"/>
                <a:gd name="T6" fmla="*/ 145 w 902"/>
                <a:gd name="T7" fmla="*/ 359 h 511"/>
                <a:gd name="T8" fmla="*/ 136 w 902"/>
                <a:gd name="T9" fmla="*/ 345 h 511"/>
                <a:gd name="T10" fmla="*/ 145 w 902"/>
                <a:gd name="T11" fmla="*/ 332 h 511"/>
                <a:gd name="T12" fmla="*/ 210 w 902"/>
                <a:gd name="T13" fmla="*/ 210 h 511"/>
                <a:gd name="T14" fmla="*/ 224 w 902"/>
                <a:gd name="T15" fmla="*/ 219 h 511"/>
                <a:gd name="T16" fmla="*/ 222 w 902"/>
                <a:gd name="T17" fmla="*/ 235 h 511"/>
                <a:gd name="T18" fmla="*/ 151 w 902"/>
                <a:gd name="T19" fmla="*/ 240 h 511"/>
                <a:gd name="T20" fmla="*/ 137 w 902"/>
                <a:gd name="T21" fmla="*/ 231 h 511"/>
                <a:gd name="T22" fmla="*/ 139 w 902"/>
                <a:gd name="T23" fmla="*/ 215 h 511"/>
                <a:gd name="T24" fmla="*/ 151 w 902"/>
                <a:gd name="T25" fmla="*/ 91 h 511"/>
                <a:gd name="T26" fmla="*/ 222 w 902"/>
                <a:gd name="T27" fmla="*/ 94 h 511"/>
                <a:gd name="T28" fmla="*/ 224 w 902"/>
                <a:gd name="T29" fmla="*/ 111 h 511"/>
                <a:gd name="T30" fmla="*/ 210 w 902"/>
                <a:gd name="T31" fmla="*/ 120 h 511"/>
                <a:gd name="T32" fmla="*/ 139 w 902"/>
                <a:gd name="T33" fmla="*/ 116 h 511"/>
                <a:gd name="T34" fmla="*/ 137 w 902"/>
                <a:gd name="T35" fmla="*/ 99 h 511"/>
                <a:gd name="T36" fmla="*/ 151 w 902"/>
                <a:gd name="T37" fmla="*/ 91 h 511"/>
                <a:gd name="T38" fmla="*/ 727 w 902"/>
                <a:gd name="T39" fmla="*/ 332 h 511"/>
                <a:gd name="T40" fmla="*/ 736 w 902"/>
                <a:gd name="T41" fmla="*/ 345 h 511"/>
                <a:gd name="T42" fmla="*/ 727 w 902"/>
                <a:gd name="T43" fmla="*/ 359 h 511"/>
                <a:gd name="T44" fmla="*/ 325 w 902"/>
                <a:gd name="T45" fmla="*/ 359 h 511"/>
                <a:gd name="T46" fmla="*/ 315 w 902"/>
                <a:gd name="T47" fmla="*/ 345 h 511"/>
                <a:gd name="T48" fmla="*/ 325 w 902"/>
                <a:gd name="T49" fmla="*/ 332 h 511"/>
                <a:gd name="T50" fmla="*/ 721 w 902"/>
                <a:gd name="T51" fmla="*/ 210 h 511"/>
                <a:gd name="T52" fmla="*/ 735 w 902"/>
                <a:gd name="T53" fmla="*/ 219 h 511"/>
                <a:gd name="T54" fmla="*/ 732 w 902"/>
                <a:gd name="T55" fmla="*/ 235 h 511"/>
                <a:gd name="T56" fmla="*/ 330 w 902"/>
                <a:gd name="T57" fmla="*/ 240 h 511"/>
                <a:gd name="T58" fmla="*/ 317 w 902"/>
                <a:gd name="T59" fmla="*/ 231 h 511"/>
                <a:gd name="T60" fmla="*/ 320 w 902"/>
                <a:gd name="T61" fmla="*/ 215 h 511"/>
                <a:gd name="T62" fmla="*/ 330 w 902"/>
                <a:gd name="T63" fmla="*/ 91 h 511"/>
                <a:gd name="T64" fmla="*/ 732 w 902"/>
                <a:gd name="T65" fmla="*/ 94 h 511"/>
                <a:gd name="T66" fmla="*/ 735 w 902"/>
                <a:gd name="T67" fmla="*/ 111 h 511"/>
                <a:gd name="T68" fmla="*/ 721 w 902"/>
                <a:gd name="T69" fmla="*/ 120 h 511"/>
                <a:gd name="T70" fmla="*/ 320 w 902"/>
                <a:gd name="T71" fmla="*/ 116 h 511"/>
                <a:gd name="T72" fmla="*/ 317 w 902"/>
                <a:gd name="T73" fmla="*/ 99 h 511"/>
                <a:gd name="T74" fmla="*/ 330 w 902"/>
                <a:gd name="T75" fmla="*/ 91 h 511"/>
                <a:gd name="T76" fmla="*/ 2 w 902"/>
                <a:gd name="T77" fmla="*/ 438 h 511"/>
                <a:gd name="T78" fmla="*/ 11 w 902"/>
                <a:gd name="T79" fmla="*/ 464 h 511"/>
                <a:gd name="T80" fmla="*/ 27 w 902"/>
                <a:gd name="T81" fmla="*/ 484 h 511"/>
                <a:gd name="T82" fmla="*/ 48 w 902"/>
                <a:gd name="T83" fmla="*/ 499 h 511"/>
                <a:gd name="T84" fmla="*/ 72 w 902"/>
                <a:gd name="T85" fmla="*/ 509 h 511"/>
                <a:gd name="T86" fmla="*/ 811 w 902"/>
                <a:gd name="T87" fmla="*/ 511 h 511"/>
                <a:gd name="T88" fmla="*/ 838 w 902"/>
                <a:gd name="T89" fmla="*/ 506 h 511"/>
                <a:gd name="T90" fmla="*/ 862 w 902"/>
                <a:gd name="T91" fmla="*/ 495 h 511"/>
                <a:gd name="T92" fmla="*/ 881 w 902"/>
                <a:gd name="T93" fmla="*/ 477 h 511"/>
                <a:gd name="T94" fmla="*/ 895 w 902"/>
                <a:gd name="T95" fmla="*/ 455 h 511"/>
                <a:gd name="T96" fmla="*/ 902 w 902"/>
                <a:gd name="T97" fmla="*/ 430 h 511"/>
                <a:gd name="T98" fmla="*/ 0 w 902"/>
                <a:gd name="T99"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02" h="511">
                  <a:moveTo>
                    <a:pt x="151" y="330"/>
                  </a:moveTo>
                  <a:lnTo>
                    <a:pt x="210" y="330"/>
                  </a:lnTo>
                  <a:lnTo>
                    <a:pt x="216" y="332"/>
                  </a:lnTo>
                  <a:lnTo>
                    <a:pt x="222" y="335"/>
                  </a:lnTo>
                  <a:lnTo>
                    <a:pt x="224" y="340"/>
                  </a:lnTo>
                  <a:lnTo>
                    <a:pt x="225" y="345"/>
                  </a:lnTo>
                  <a:lnTo>
                    <a:pt x="224" y="351"/>
                  </a:lnTo>
                  <a:lnTo>
                    <a:pt x="222" y="356"/>
                  </a:lnTo>
                  <a:lnTo>
                    <a:pt x="216" y="359"/>
                  </a:lnTo>
                  <a:lnTo>
                    <a:pt x="210" y="360"/>
                  </a:lnTo>
                  <a:lnTo>
                    <a:pt x="151" y="360"/>
                  </a:lnTo>
                  <a:lnTo>
                    <a:pt x="145" y="359"/>
                  </a:lnTo>
                  <a:lnTo>
                    <a:pt x="139" y="356"/>
                  </a:lnTo>
                  <a:lnTo>
                    <a:pt x="137" y="351"/>
                  </a:lnTo>
                  <a:lnTo>
                    <a:pt x="136" y="345"/>
                  </a:lnTo>
                  <a:lnTo>
                    <a:pt x="137" y="340"/>
                  </a:lnTo>
                  <a:lnTo>
                    <a:pt x="139" y="335"/>
                  </a:lnTo>
                  <a:lnTo>
                    <a:pt x="145" y="332"/>
                  </a:lnTo>
                  <a:lnTo>
                    <a:pt x="151" y="330"/>
                  </a:lnTo>
                  <a:close/>
                  <a:moveTo>
                    <a:pt x="151" y="210"/>
                  </a:moveTo>
                  <a:lnTo>
                    <a:pt x="210" y="210"/>
                  </a:lnTo>
                  <a:lnTo>
                    <a:pt x="216" y="211"/>
                  </a:lnTo>
                  <a:lnTo>
                    <a:pt x="222" y="215"/>
                  </a:lnTo>
                  <a:lnTo>
                    <a:pt x="224" y="219"/>
                  </a:lnTo>
                  <a:lnTo>
                    <a:pt x="225" y="225"/>
                  </a:lnTo>
                  <a:lnTo>
                    <a:pt x="224" y="231"/>
                  </a:lnTo>
                  <a:lnTo>
                    <a:pt x="222" y="235"/>
                  </a:lnTo>
                  <a:lnTo>
                    <a:pt x="216" y="239"/>
                  </a:lnTo>
                  <a:lnTo>
                    <a:pt x="210" y="240"/>
                  </a:lnTo>
                  <a:lnTo>
                    <a:pt x="151" y="240"/>
                  </a:lnTo>
                  <a:lnTo>
                    <a:pt x="145" y="239"/>
                  </a:lnTo>
                  <a:lnTo>
                    <a:pt x="139" y="235"/>
                  </a:lnTo>
                  <a:lnTo>
                    <a:pt x="137" y="231"/>
                  </a:lnTo>
                  <a:lnTo>
                    <a:pt x="136" y="225"/>
                  </a:lnTo>
                  <a:lnTo>
                    <a:pt x="137" y="219"/>
                  </a:lnTo>
                  <a:lnTo>
                    <a:pt x="139" y="215"/>
                  </a:lnTo>
                  <a:lnTo>
                    <a:pt x="145" y="211"/>
                  </a:lnTo>
                  <a:lnTo>
                    <a:pt x="151" y="210"/>
                  </a:lnTo>
                  <a:close/>
                  <a:moveTo>
                    <a:pt x="151" y="91"/>
                  </a:moveTo>
                  <a:lnTo>
                    <a:pt x="210" y="91"/>
                  </a:lnTo>
                  <a:lnTo>
                    <a:pt x="216" y="92"/>
                  </a:lnTo>
                  <a:lnTo>
                    <a:pt x="222" y="94"/>
                  </a:lnTo>
                  <a:lnTo>
                    <a:pt x="224" y="99"/>
                  </a:lnTo>
                  <a:lnTo>
                    <a:pt x="225" y="106"/>
                  </a:lnTo>
                  <a:lnTo>
                    <a:pt x="224" y="111"/>
                  </a:lnTo>
                  <a:lnTo>
                    <a:pt x="222" y="116"/>
                  </a:lnTo>
                  <a:lnTo>
                    <a:pt x="216" y="118"/>
                  </a:lnTo>
                  <a:lnTo>
                    <a:pt x="210" y="120"/>
                  </a:lnTo>
                  <a:lnTo>
                    <a:pt x="151" y="120"/>
                  </a:lnTo>
                  <a:lnTo>
                    <a:pt x="145" y="118"/>
                  </a:lnTo>
                  <a:lnTo>
                    <a:pt x="139" y="116"/>
                  </a:lnTo>
                  <a:lnTo>
                    <a:pt x="137" y="111"/>
                  </a:lnTo>
                  <a:lnTo>
                    <a:pt x="136" y="106"/>
                  </a:lnTo>
                  <a:lnTo>
                    <a:pt x="137" y="99"/>
                  </a:lnTo>
                  <a:lnTo>
                    <a:pt x="139" y="94"/>
                  </a:lnTo>
                  <a:lnTo>
                    <a:pt x="145" y="92"/>
                  </a:lnTo>
                  <a:lnTo>
                    <a:pt x="151" y="91"/>
                  </a:lnTo>
                  <a:close/>
                  <a:moveTo>
                    <a:pt x="330" y="330"/>
                  </a:moveTo>
                  <a:lnTo>
                    <a:pt x="721" y="330"/>
                  </a:lnTo>
                  <a:lnTo>
                    <a:pt x="727" y="332"/>
                  </a:lnTo>
                  <a:lnTo>
                    <a:pt x="732" y="335"/>
                  </a:lnTo>
                  <a:lnTo>
                    <a:pt x="735" y="340"/>
                  </a:lnTo>
                  <a:lnTo>
                    <a:pt x="736" y="345"/>
                  </a:lnTo>
                  <a:lnTo>
                    <a:pt x="735" y="351"/>
                  </a:lnTo>
                  <a:lnTo>
                    <a:pt x="732" y="356"/>
                  </a:lnTo>
                  <a:lnTo>
                    <a:pt x="727" y="359"/>
                  </a:lnTo>
                  <a:lnTo>
                    <a:pt x="721" y="360"/>
                  </a:lnTo>
                  <a:lnTo>
                    <a:pt x="330" y="360"/>
                  </a:lnTo>
                  <a:lnTo>
                    <a:pt x="325" y="359"/>
                  </a:lnTo>
                  <a:lnTo>
                    <a:pt x="320" y="356"/>
                  </a:lnTo>
                  <a:lnTo>
                    <a:pt x="317" y="351"/>
                  </a:lnTo>
                  <a:lnTo>
                    <a:pt x="315" y="345"/>
                  </a:lnTo>
                  <a:lnTo>
                    <a:pt x="317" y="340"/>
                  </a:lnTo>
                  <a:lnTo>
                    <a:pt x="320" y="335"/>
                  </a:lnTo>
                  <a:lnTo>
                    <a:pt x="325" y="332"/>
                  </a:lnTo>
                  <a:lnTo>
                    <a:pt x="330" y="330"/>
                  </a:lnTo>
                  <a:close/>
                  <a:moveTo>
                    <a:pt x="330" y="210"/>
                  </a:moveTo>
                  <a:lnTo>
                    <a:pt x="721" y="210"/>
                  </a:lnTo>
                  <a:lnTo>
                    <a:pt x="727" y="211"/>
                  </a:lnTo>
                  <a:lnTo>
                    <a:pt x="732" y="215"/>
                  </a:lnTo>
                  <a:lnTo>
                    <a:pt x="735" y="219"/>
                  </a:lnTo>
                  <a:lnTo>
                    <a:pt x="736" y="225"/>
                  </a:lnTo>
                  <a:lnTo>
                    <a:pt x="735" y="231"/>
                  </a:lnTo>
                  <a:lnTo>
                    <a:pt x="732" y="235"/>
                  </a:lnTo>
                  <a:lnTo>
                    <a:pt x="727" y="239"/>
                  </a:lnTo>
                  <a:lnTo>
                    <a:pt x="721" y="240"/>
                  </a:lnTo>
                  <a:lnTo>
                    <a:pt x="330" y="240"/>
                  </a:lnTo>
                  <a:lnTo>
                    <a:pt x="325" y="239"/>
                  </a:lnTo>
                  <a:lnTo>
                    <a:pt x="320" y="235"/>
                  </a:lnTo>
                  <a:lnTo>
                    <a:pt x="317" y="231"/>
                  </a:lnTo>
                  <a:lnTo>
                    <a:pt x="315" y="225"/>
                  </a:lnTo>
                  <a:lnTo>
                    <a:pt x="317" y="219"/>
                  </a:lnTo>
                  <a:lnTo>
                    <a:pt x="320" y="215"/>
                  </a:lnTo>
                  <a:lnTo>
                    <a:pt x="325" y="211"/>
                  </a:lnTo>
                  <a:lnTo>
                    <a:pt x="330" y="210"/>
                  </a:lnTo>
                  <a:close/>
                  <a:moveTo>
                    <a:pt x="330" y="91"/>
                  </a:moveTo>
                  <a:lnTo>
                    <a:pt x="721" y="91"/>
                  </a:lnTo>
                  <a:lnTo>
                    <a:pt x="727" y="92"/>
                  </a:lnTo>
                  <a:lnTo>
                    <a:pt x="732" y="94"/>
                  </a:lnTo>
                  <a:lnTo>
                    <a:pt x="735" y="99"/>
                  </a:lnTo>
                  <a:lnTo>
                    <a:pt x="736" y="106"/>
                  </a:lnTo>
                  <a:lnTo>
                    <a:pt x="735" y="111"/>
                  </a:lnTo>
                  <a:lnTo>
                    <a:pt x="732" y="116"/>
                  </a:lnTo>
                  <a:lnTo>
                    <a:pt x="727" y="118"/>
                  </a:lnTo>
                  <a:lnTo>
                    <a:pt x="721" y="120"/>
                  </a:lnTo>
                  <a:lnTo>
                    <a:pt x="330" y="120"/>
                  </a:lnTo>
                  <a:lnTo>
                    <a:pt x="325" y="118"/>
                  </a:lnTo>
                  <a:lnTo>
                    <a:pt x="320" y="116"/>
                  </a:lnTo>
                  <a:lnTo>
                    <a:pt x="317" y="111"/>
                  </a:lnTo>
                  <a:lnTo>
                    <a:pt x="315" y="106"/>
                  </a:lnTo>
                  <a:lnTo>
                    <a:pt x="317" y="99"/>
                  </a:lnTo>
                  <a:lnTo>
                    <a:pt x="320" y="94"/>
                  </a:lnTo>
                  <a:lnTo>
                    <a:pt x="325" y="92"/>
                  </a:lnTo>
                  <a:lnTo>
                    <a:pt x="330" y="91"/>
                  </a:lnTo>
                  <a:close/>
                  <a:moveTo>
                    <a:pt x="0" y="421"/>
                  </a:moveTo>
                  <a:lnTo>
                    <a:pt x="0" y="430"/>
                  </a:lnTo>
                  <a:lnTo>
                    <a:pt x="2" y="438"/>
                  </a:lnTo>
                  <a:lnTo>
                    <a:pt x="4" y="447"/>
                  </a:lnTo>
                  <a:lnTo>
                    <a:pt x="7" y="455"/>
                  </a:lnTo>
                  <a:lnTo>
                    <a:pt x="11" y="464"/>
                  </a:lnTo>
                  <a:lnTo>
                    <a:pt x="15" y="470"/>
                  </a:lnTo>
                  <a:lnTo>
                    <a:pt x="21" y="477"/>
                  </a:lnTo>
                  <a:lnTo>
                    <a:pt x="27" y="484"/>
                  </a:lnTo>
                  <a:lnTo>
                    <a:pt x="33" y="490"/>
                  </a:lnTo>
                  <a:lnTo>
                    <a:pt x="40" y="495"/>
                  </a:lnTo>
                  <a:lnTo>
                    <a:pt x="48" y="499"/>
                  </a:lnTo>
                  <a:lnTo>
                    <a:pt x="55" y="504"/>
                  </a:lnTo>
                  <a:lnTo>
                    <a:pt x="64" y="506"/>
                  </a:lnTo>
                  <a:lnTo>
                    <a:pt x="72" y="509"/>
                  </a:lnTo>
                  <a:lnTo>
                    <a:pt x="81" y="510"/>
                  </a:lnTo>
                  <a:lnTo>
                    <a:pt x="91" y="511"/>
                  </a:lnTo>
                  <a:lnTo>
                    <a:pt x="811" y="511"/>
                  </a:lnTo>
                  <a:lnTo>
                    <a:pt x="820" y="510"/>
                  </a:lnTo>
                  <a:lnTo>
                    <a:pt x="830" y="509"/>
                  </a:lnTo>
                  <a:lnTo>
                    <a:pt x="838" y="506"/>
                  </a:lnTo>
                  <a:lnTo>
                    <a:pt x="846" y="503"/>
                  </a:lnTo>
                  <a:lnTo>
                    <a:pt x="854" y="499"/>
                  </a:lnTo>
                  <a:lnTo>
                    <a:pt x="862" y="495"/>
                  </a:lnTo>
                  <a:lnTo>
                    <a:pt x="869" y="490"/>
                  </a:lnTo>
                  <a:lnTo>
                    <a:pt x="875" y="484"/>
                  </a:lnTo>
                  <a:lnTo>
                    <a:pt x="881" y="477"/>
                  </a:lnTo>
                  <a:lnTo>
                    <a:pt x="886" y="470"/>
                  </a:lnTo>
                  <a:lnTo>
                    <a:pt x="891" y="464"/>
                  </a:lnTo>
                  <a:lnTo>
                    <a:pt x="895" y="455"/>
                  </a:lnTo>
                  <a:lnTo>
                    <a:pt x="897" y="447"/>
                  </a:lnTo>
                  <a:lnTo>
                    <a:pt x="899" y="438"/>
                  </a:lnTo>
                  <a:lnTo>
                    <a:pt x="902" y="430"/>
                  </a:lnTo>
                  <a:lnTo>
                    <a:pt x="902" y="421"/>
                  </a:lnTo>
                  <a:lnTo>
                    <a:pt x="902" y="0"/>
                  </a:lnTo>
                  <a:lnTo>
                    <a:pt x="0" y="0"/>
                  </a:lnTo>
                  <a:lnTo>
                    <a:pt x="0" y="42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10" name="Freeform 723"/>
          <p:cNvSpPr>
            <a:spLocks/>
          </p:cNvSpPr>
          <p:nvPr/>
        </p:nvSpPr>
        <p:spPr bwMode="auto">
          <a:xfrm>
            <a:off x="7623091" y="3149051"/>
            <a:ext cx="406745" cy="420692"/>
          </a:xfrm>
          <a:custGeom>
            <a:avLst/>
            <a:gdLst>
              <a:gd name="T0" fmla="*/ 778 w 873"/>
              <a:gd name="T1" fmla="*/ 655 h 903"/>
              <a:gd name="T2" fmla="*/ 748 w 873"/>
              <a:gd name="T3" fmla="*/ 586 h 903"/>
              <a:gd name="T4" fmla="*/ 706 w 873"/>
              <a:gd name="T5" fmla="*/ 538 h 903"/>
              <a:gd name="T6" fmla="*/ 665 w 873"/>
              <a:gd name="T7" fmla="*/ 512 h 903"/>
              <a:gd name="T8" fmla="*/ 619 w 873"/>
              <a:gd name="T9" fmla="*/ 492 h 903"/>
              <a:gd name="T10" fmla="*/ 569 w 873"/>
              <a:gd name="T11" fmla="*/ 483 h 903"/>
              <a:gd name="T12" fmla="*/ 452 w 873"/>
              <a:gd name="T13" fmla="*/ 210 h 903"/>
              <a:gd name="T14" fmla="*/ 536 w 873"/>
              <a:gd name="T15" fmla="*/ 208 h 903"/>
              <a:gd name="T16" fmla="*/ 542 w 873"/>
              <a:gd name="T17" fmla="*/ 198 h 903"/>
              <a:gd name="T18" fmla="*/ 541 w 873"/>
              <a:gd name="T19" fmla="*/ 8 h 903"/>
              <a:gd name="T20" fmla="*/ 533 w 873"/>
              <a:gd name="T21" fmla="*/ 1 h 903"/>
              <a:gd name="T22" fmla="*/ 344 w 873"/>
              <a:gd name="T23" fmla="*/ 0 h 903"/>
              <a:gd name="T24" fmla="*/ 334 w 873"/>
              <a:gd name="T25" fmla="*/ 6 h 903"/>
              <a:gd name="T26" fmla="*/ 332 w 873"/>
              <a:gd name="T27" fmla="*/ 195 h 903"/>
              <a:gd name="T28" fmla="*/ 336 w 873"/>
              <a:gd name="T29" fmla="*/ 206 h 903"/>
              <a:gd name="T30" fmla="*/ 347 w 873"/>
              <a:gd name="T31" fmla="*/ 210 h 903"/>
              <a:gd name="T32" fmla="*/ 306 w 873"/>
              <a:gd name="T33" fmla="*/ 483 h 903"/>
              <a:gd name="T34" fmla="*/ 218 w 873"/>
              <a:gd name="T35" fmla="*/ 505 h 903"/>
              <a:gd name="T36" fmla="*/ 148 w 873"/>
              <a:gd name="T37" fmla="*/ 555 h 903"/>
              <a:gd name="T38" fmla="*/ 104 w 873"/>
              <a:gd name="T39" fmla="*/ 627 h 903"/>
              <a:gd name="T40" fmla="*/ 93 w 873"/>
              <a:gd name="T41" fmla="*/ 681 h 903"/>
              <a:gd name="T42" fmla="*/ 9 w 873"/>
              <a:gd name="T43" fmla="*/ 694 h 903"/>
              <a:gd name="T44" fmla="*/ 2 w 873"/>
              <a:gd name="T45" fmla="*/ 701 h 903"/>
              <a:gd name="T46" fmla="*/ 0 w 873"/>
              <a:gd name="T47" fmla="*/ 891 h 903"/>
              <a:gd name="T48" fmla="*/ 7 w 873"/>
              <a:gd name="T49" fmla="*/ 901 h 903"/>
              <a:gd name="T50" fmla="*/ 196 w 873"/>
              <a:gd name="T51" fmla="*/ 903 h 903"/>
              <a:gd name="T52" fmla="*/ 206 w 873"/>
              <a:gd name="T53" fmla="*/ 899 h 903"/>
              <a:gd name="T54" fmla="*/ 211 w 873"/>
              <a:gd name="T55" fmla="*/ 888 h 903"/>
              <a:gd name="T56" fmla="*/ 208 w 873"/>
              <a:gd name="T57" fmla="*/ 699 h 903"/>
              <a:gd name="T58" fmla="*/ 199 w 873"/>
              <a:gd name="T59" fmla="*/ 693 h 903"/>
              <a:gd name="T60" fmla="*/ 128 w 873"/>
              <a:gd name="T61" fmla="*/ 654 h 903"/>
              <a:gd name="T62" fmla="*/ 159 w 873"/>
              <a:gd name="T63" fmla="*/ 588 h 903"/>
              <a:gd name="T64" fmla="*/ 215 w 873"/>
              <a:gd name="T65" fmla="*/ 540 h 903"/>
              <a:gd name="T66" fmla="*/ 289 w 873"/>
              <a:gd name="T67" fmla="*/ 515 h 903"/>
              <a:gd name="T68" fmla="*/ 422 w 873"/>
              <a:gd name="T69" fmla="*/ 692 h 903"/>
              <a:gd name="T70" fmla="*/ 338 w 873"/>
              <a:gd name="T71" fmla="*/ 695 h 903"/>
              <a:gd name="T72" fmla="*/ 332 w 873"/>
              <a:gd name="T73" fmla="*/ 705 h 903"/>
              <a:gd name="T74" fmla="*/ 333 w 873"/>
              <a:gd name="T75" fmla="*/ 893 h 903"/>
              <a:gd name="T76" fmla="*/ 340 w 873"/>
              <a:gd name="T77" fmla="*/ 902 h 903"/>
              <a:gd name="T78" fmla="*/ 530 w 873"/>
              <a:gd name="T79" fmla="*/ 903 h 903"/>
              <a:gd name="T80" fmla="*/ 540 w 873"/>
              <a:gd name="T81" fmla="*/ 897 h 903"/>
              <a:gd name="T82" fmla="*/ 542 w 873"/>
              <a:gd name="T83" fmla="*/ 707 h 903"/>
              <a:gd name="T84" fmla="*/ 538 w 873"/>
              <a:gd name="T85" fmla="*/ 697 h 903"/>
              <a:gd name="T86" fmla="*/ 527 w 873"/>
              <a:gd name="T87" fmla="*/ 693 h 903"/>
              <a:gd name="T88" fmla="*/ 554 w 873"/>
              <a:gd name="T89" fmla="*/ 512 h 903"/>
              <a:gd name="T90" fmla="*/ 599 w 873"/>
              <a:gd name="T91" fmla="*/ 518 h 903"/>
              <a:gd name="T92" fmla="*/ 641 w 873"/>
              <a:gd name="T93" fmla="*/ 533 h 903"/>
              <a:gd name="T94" fmla="*/ 678 w 873"/>
              <a:gd name="T95" fmla="*/ 554 h 903"/>
              <a:gd name="T96" fmla="*/ 713 w 873"/>
              <a:gd name="T97" fmla="*/ 589 h 903"/>
              <a:gd name="T98" fmla="*/ 744 w 873"/>
              <a:gd name="T99" fmla="*/ 646 h 903"/>
              <a:gd name="T100" fmla="*/ 677 w 873"/>
              <a:gd name="T101" fmla="*/ 692 h 903"/>
              <a:gd name="T102" fmla="*/ 668 w 873"/>
              <a:gd name="T103" fmla="*/ 697 h 903"/>
              <a:gd name="T104" fmla="*/ 662 w 873"/>
              <a:gd name="T105" fmla="*/ 708 h 903"/>
              <a:gd name="T106" fmla="*/ 665 w 873"/>
              <a:gd name="T107" fmla="*/ 897 h 903"/>
              <a:gd name="T108" fmla="*/ 675 w 873"/>
              <a:gd name="T109" fmla="*/ 903 h 903"/>
              <a:gd name="T110" fmla="*/ 864 w 873"/>
              <a:gd name="T111" fmla="*/ 902 h 903"/>
              <a:gd name="T112" fmla="*/ 872 w 873"/>
              <a:gd name="T113" fmla="*/ 893 h 903"/>
              <a:gd name="T114" fmla="*/ 873 w 873"/>
              <a:gd name="T115" fmla="*/ 705 h 903"/>
              <a:gd name="T116" fmla="*/ 867 w 873"/>
              <a:gd name="T117" fmla="*/ 695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73" h="903">
                <a:moveTo>
                  <a:pt x="858" y="692"/>
                </a:moveTo>
                <a:lnTo>
                  <a:pt x="782" y="692"/>
                </a:lnTo>
                <a:lnTo>
                  <a:pt x="781" y="673"/>
                </a:lnTo>
                <a:lnTo>
                  <a:pt x="778" y="655"/>
                </a:lnTo>
                <a:lnTo>
                  <a:pt x="773" y="637"/>
                </a:lnTo>
                <a:lnTo>
                  <a:pt x="766" y="619"/>
                </a:lnTo>
                <a:lnTo>
                  <a:pt x="758" y="602"/>
                </a:lnTo>
                <a:lnTo>
                  <a:pt x="748" y="586"/>
                </a:lnTo>
                <a:lnTo>
                  <a:pt x="736" y="570"/>
                </a:lnTo>
                <a:lnTo>
                  <a:pt x="723" y="555"/>
                </a:lnTo>
                <a:lnTo>
                  <a:pt x="715" y="547"/>
                </a:lnTo>
                <a:lnTo>
                  <a:pt x="706" y="538"/>
                </a:lnTo>
                <a:lnTo>
                  <a:pt x="696" y="531"/>
                </a:lnTo>
                <a:lnTo>
                  <a:pt x="686" y="523"/>
                </a:lnTo>
                <a:lnTo>
                  <a:pt x="676" y="517"/>
                </a:lnTo>
                <a:lnTo>
                  <a:pt x="665" y="512"/>
                </a:lnTo>
                <a:lnTo>
                  <a:pt x="654" y="505"/>
                </a:lnTo>
                <a:lnTo>
                  <a:pt x="643" y="501"/>
                </a:lnTo>
                <a:lnTo>
                  <a:pt x="631" y="496"/>
                </a:lnTo>
                <a:lnTo>
                  <a:pt x="619" y="492"/>
                </a:lnTo>
                <a:lnTo>
                  <a:pt x="606" y="489"/>
                </a:lnTo>
                <a:lnTo>
                  <a:pt x="595" y="487"/>
                </a:lnTo>
                <a:lnTo>
                  <a:pt x="582" y="485"/>
                </a:lnTo>
                <a:lnTo>
                  <a:pt x="569" y="483"/>
                </a:lnTo>
                <a:lnTo>
                  <a:pt x="555" y="481"/>
                </a:lnTo>
                <a:lnTo>
                  <a:pt x="542" y="481"/>
                </a:lnTo>
                <a:lnTo>
                  <a:pt x="452" y="481"/>
                </a:lnTo>
                <a:lnTo>
                  <a:pt x="452" y="210"/>
                </a:lnTo>
                <a:lnTo>
                  <a:pt x="527" y="210"/>
                </a:lnTo>
                <a:lnTo>
                  <a:pt x="530" y="210"/>
                </a:lnTo>
                <a:lnTo>
                  <a:pt x="533" y="209"/>
                </a:lnTo>
                <a:lnTo>
                  <a:pt x="536" y="208"/>
                </a:lnTo>
                <a:lnTo>
                  <a:pt x="538" y="206"/>
                </a:lnTo>
                <a:lnTo>
                  <a:pt x="540" y="204"/>
                </a:lnTo>
                <a:lnTo>
                  <a:pt x="541" y="202"/>
                </a:lnTo>
                <a:lnTo>
                  <a:pt x="542" y="198"/>
                </a:lnTo>
                <a:lnTo>
                  <a:pt x="542" y="195"/>
                </a:lnTo>
                <a:lnTo>
                  <a:pt x="542" y="15"/>
                </a:lnTo>
                <a:lnTo>
                  <a:pt x="542" y="12"/>
                </a:lnTo>
                <a:lnTo>
                  <a:pt x="541" y="8"/>
                </a:lnTo>
                <a:lnTo>
                  <a:pt x="540" y="6"/>
                </a:lnTo>
                <a:lnTo>
                  <a:pt x="538" y="4"/>
                </a:lnTo>
                <a:lnTo>
                  <a:pt x="536" y="2"/>
                </a:lnTo>
                <a:lnTo>
                  <a:pt x="533" y="1"/>
                </a:lnTo>
                <a:lnTo>
                  <a:pt x="530" y="0"/>
                </a:lnTo>
                <a:lnTo>
                  <a:pt x="527" y="0"/>
                </a:lnTo>
                <a:lnTo>
                  <a:pt x="347" y="0"/>
                </a:lnTo>
                <a:lnTo>
                  <a:pt x="344" y="0"/>
                </a:lnTo>
                <a:lnTo>
                  <a:pt x="340" y="1"/>
                </a:lnTo>
                <a:lnTo>
                  <a:pt x="338" y="2"/>
                </a:lnTo>
                <a:lnTo>
                  <a:pt x="336" y="4"/>
                </a:lnTo>
                <a:lnTo>
                  <a:pt x="334" y="6"/>
                </a:lnTo>
                <a:lnTo>
                  <a:pt x="333" y="8"/>
                </a:lnTo>
                <a:lnTo>
                  <a:pt x="332" y="12"/>
                </a:lnTo>
                <a:lnTo>
                  <a:pt x="332" y="15"/>
                </a:lnTo>
                <a:lnTo>
                  <a:pt x="332" y="195"/>
                </a:lnTo>
                <a:lnTo>
                  <a:pt x="332" y="198"/>
                </a:lnTo>
                <a:lnTo>
                  <a:pt x="333" y="202"/>
                </a:lnTo>
                <a:lnTo>
                  <a:pt x="334" y="204"/>
                </a:lnTo>
                <a:lnTo>
                  <a:pt x="336" y="206"/>
                </a:lnTo>
                <a:lnTo>
                  <a:pt x="338" y="208"/>
                </a:lnTo>
                <a:lnTo>
                  <a:pt x="340" y="209"/>
                </a:lnTo>
                <a:lnTo>
                  <a:pt x="344" y="210"/>
                </a:lnTo>
                <a:lnTo>
                  <a:pt x="347" y="210"/>
                </a:lnTo>
                <a:lnTo>
                  <a:pt x="422" y="210"/>
                </a:lnTo>
                <a:lnTo>
                  <a:pt x="422" y="481"/>
                </a:lnTo>
                <a:lnTo>
                  <a:pt x="331" y="481"/>
                </a:lnTo>
                <a:lnTo>
                  <a:pt x="306" y="483"/>
                </a:lnTo>
                <a:lnTo>
                  <a:pt x="283" y="486"/>
                </a:lnTo>
                <a:lnTo>
                  <a:pt x="260" y="490"/>
                </a:lnTo>
                <a:lnTo>
                  <a:pt x="239" y="498"/>
                </a:lnTo>
                <a:lnTo>
                  <a:pt x="218" y="505"/>
                </a:lnTo>
                <a:lnTo>
                  <a:pt x="199" y="516"/>
                </a:lnTo>
                <a:lnTo>
                  <a:pt x="181" y="528"/>
                </a:lnTo>
                <a:lnTo>
                  <a:pt x="163" y="540"/>
                </a:lnTo>
                <a:lnTo>
                  <a:pt x="148" y="555"/>
                </a:lnTo>
                <a:lnTo>
                  <a:pt x="136" y="572"/>
                </a:lnTo>
                <a:lnTo>
                  <a:pt x="123" y="589"/>
                </a:lnTo>
                <a:lnTo>
                  <a:pt x="113" y="607"/>
                </a:lnTo>
                <a:lnTo>
                  <a:pt x="104" y="627"/>
                </a:lnTo>
                <a:lnTo>
                  <a:pt x="98" y="648"/>
                </a:lnTo>
                <a:lnTo>
                  <a:pt x="96" y="658"/>
                </a:lnTo>
                <a:lnTo>
                  <a:pt x="94" y="669"/>
                </a:lnTo>
                <a:lnTo>
                  <a:pt x="93" y="681"/>
                </a:lnTo>
                <a:lnTo>
                  <a:pt x="92" y="693"/>
                </a:lnTo>
                <a:lnTo>
                  <a:pt x="15" y="692"/>
                </a:lnTo>
                <a:lnTo>
                  <a:pt x="12" y="693"/>
                </a:lnTo>
                <a:lnTo>
                  <a:pt x="9" y="694"/>
                </a:lnTo>
                <a:lnTo>
                  <a:pt x="7" y="695"/>
                </a:lnTo>
                <a:lnTo>
                  <a:pt x="5" y="697"/>
                </a:lnTo>
                <a:lnTo>
                  <a:pt x="3" y="699"/>
                </a:lnTo>
                <a:lnTo>
                  <a:pt x="2" y="701"/>
                </a:lnTo>
                <a:lnTo>
                  <a:pt x="0" y="705"/>
                </a:lnTo>
                <a:lnTo>
                  <a:pt x="0" y="708"/>
                </a:lnTo>
                <a:lnTo>
                  <a:pt x="0" y="888"/>
                </a:lnTo>
                <a:lnTo>
                  <a:pt x="0" y="891"/>
                </a:lnTo>
                <a:lnTo>
                  <a:pt x="2" y="893"/>
                </a:lnTo>
                <a:lnTo>
                  <a:pt x="3" y="897"/>
                </a:lnTo>
                <a:lnTo>
                  <a:pt x="5" y="899"/>
                </a:lnTo>
                <a:lnTo>
                  <a:pt x="7" y="901"/>
                </a:lnTo>
                <a:lnTo>
                  <a:pt x="9" y="902"/>
                </a:lnTo>
                <a:lnTo>
                  <a:pt x="12" y="903"/>
                </a:lnTo>
                <a:lnTo>
                  <a:pt x="15" y="903"/>
                </a:lnTo>
                <a:lnTo>
                  <a:pt x="196" y="903"/>
                </a:lnTo>
                <a:lnTo>
                  <a:pt x="199" y="903"/>
                </a:lnTo>
                <a:lnTo>
                  <a:pt x="202" y="902"/>
                </a:lnTo>
                <a:lnTo>
                  <a:pt x="204" y="901"/>
                </a:lnTo>
                <a:lnTo>
                  <a:pt x="206" y="899"/>
                </a:lnTo>
                <a:lnTo>
                  <a:pt x="208" y="897"/>
                </a:lnTo>
                <a:lnTo>
                  <a:pt x="210" y="893"/>
                </a:lnTo>
                <a:lnTo>
                  <a:pt x="211" y="891"/>
                </a:lnTo>
                <a:lnTo>
                  <a:pt x="211" y="888"/>
                </a:lnTo>
                <a:lnTo>
                  <a:pt x="211" y="707"/>
                </a:lnTo>
                <a:lnTo>
                  <a:pt x="211" y="705"/>
                </a:lnTo>
                <a:lnTo>
                  <a:pt x="210" y="701"/>
                </a:lnTo>
                <a:lnTo>
                  <a:pt x="208" y="699"/>
                </a:lnTo>
                <a:lnTo>
                  <a:pt x="206" y="697"/>
                </a:lnTo>
                <a:lnTo>
                  <a:pt x="204" y="695"/>
                </a:lnTo>
                <a:lnTo>
                  <a:pt x="202" y="694"/>
                </a:lnTo>
                <a:lnTo>
                  <a:pt x="199" y="693"/>
                </a:lnTo>
                <a:lnTo>
                  <a:pt x="196" y="693"/>
                </a:lnTo>
                <a:lnTo>
                  <a:pt x="122" y="692"/>
                </a:lnTo>
                <a:lnTo>
                  <a:pt x="124" y="672"/>
                </a:lnTo>
                <a:lnTo>
                  <a:pt x="128" y="654"/>
                </a:lnTo>
                <a:lnTo>
                  <a:pt x="133" y="636"/>
                </a:lnTo>
                <a:lnTo>
                  <a:pt x="141" y="619"/>
                </a:lnTo>
                <a:lnTo>
                  <a:pt x="150" y="603"/>
                </a:lnTo>
                <a:lnTo>
                  <a:pt x="159" y="588"/>
                </a:lnTo>
                <a:lnTo>
                  <a:pt x="171" y="575"/>
                </a:lnTo>
                <a:lnTo>
                  <a:pt x="185" y="562"/>
                </a:lnTo>
                <a:lnTo>
                  <a:pt x="199" y="550"/>
                </a:lnTo>
                <a:lnTo>
                  <a:pt x="215" y="540"/>
                </a:lnTo>
                <a:lnTo>
                  <a:pt x="231" y="532"/>
                </a:lnTo>
                <a:lnTo>
                  <a:pt x="249" y="524"/>
                </a:lnTo>
                <a:lnTo>
                  <a:pt x="269" y="519"/>
                </a:lnTo>
                <a:lnTo>
                  <a:pt x="289" y="515"/>
                </a:lnTo>
                <a:lnTo>
                  <a:pt x="309" y="513"/>
                </a:lnTo>
                <a:lnTo>
                  <a:pt x="331" y="512"/>
                </a:lnTo>
                <a:lnTo>
                  <a:pt x="422" y="512"/>
                </a:lnTo>
                <a:lnTo>
                  <a:pt x="422" y="692"/>
                </a:lnTo>
                <a:lnTo>
                  <a:pt x="347" y="692"/>
                </a:lnTo>
                <a:lnTo>
                  <a:pt x="344" y="693"/>
                </a:lnTo>
                <a:lnTo>
                  <a:pt x="340" y="694"/>
                </a:lnTo>
                <a:lnTo>
                  <a:pt x="338" y="695"/>
                </a:lnTo>
                <a:lnTo>
                  <a:pt x="336" y="697"/>
                </a:lnTo>
                <a:lnTo>
                  <a:pt x="334" y="699"/>
                </a:lnTo>
                <a:lnTo>
                  <a:pt x="333" y="701"/>
                </a:lnTo>
                <a:lnTo>
                  <a:pt x="332" y="705"/>
                </a:lnTo>
                <a:lnTo>
                  <a:pt x="332" y="708"/>
                </a:lnTo>
                <a:lnTo>
                  <a:pt x="332" y="888"/>
                </a:lnTo>
                <a:lnTo>
                  <a:pt x="332" y="891"/>
                </a:lnTo>
                <a:lnTo>
                  <a:pt x="333" y="893"/>
                </a:lnTo>
                <a:lnTo>
                  <a:pt x="334" y="897"/>
                </a:lnTo>
                <a:lnTo>
                  <a:pt x="336" y="899"/>
                </a:lnTo>
                <a:lnTo>
                  <a:pt x="338" y="901"/>
                </a:lnTo>
                <a:lnTo>
                  <a:pt x="340" y="902"/>
                </a:lnTo>
                <a:lnTo>
                  <a:pt x="344" y="903"/>
                </a:lnTo>
                <a:lnTo>
                  <a:pt x="347" y="903"/>
                </a:lnTo>
                <a:lnTo>
                  <a:pt x="527" y="903"/>
                </a:lnTo>
                <a:lnTo>
                  <a:pt x="530" y="903"/>
                </a:lnTo>
                <a:lnTo>
                  <a:pt x="533" y="902"/>
                </a:lnTo>
                <a:lnTo>
                  <a:pt x="536" y="901"/>
                </a:lnTo>
                <a:lnTo>
                  <a:pt x="538" y="899"/>
                </a:lnTo>
                <a:lnTo>
                  <a:pt x="540" y="897"/>
                </a:lnTo>
                <a:lnTo>
                  <a:pt x="541" y="893"/>
                </a:lnTo>
                <a:lnTo>
                  <a:pt x="542" y="891"/>
                </a:lnTo>
                <a:lnTo>
                  <a:pt x="542" y="888"/>
                </a:lnTo>
                <a:lnTo>
                  <a:pt x="542" y="707"/>
                </a:lnTo>
                <a:lnTo>
                  <a:pt x="542" y="705"/>
                </a:lnTo>
                <a:lnTo>
                  <a:pt x="541" y="701"/>
                </a:lnTo>
                <a:lnTo>
                  <a:pt x="540" y="699"/>
                </a:lnTo>
                <a:lnTo>
                  <a:pt x="538" y="697"/>
                </a:lnTo>
                <a:lnTo>
                  <a:pt x="536" y="695"/>
                </a:lnTo>
                <a:lnTo>
                  <a:pt x="533" y="694"/>
                </a:lnTo>
                <a:lnTo>
                  <a:pt x="530" y="693"/>
                </a:lnTo>
                <a:lnTo>
                  <a:pt x="527" y="693"/>
                </a:lnTo>
                <a:lnTo>
                  <a:pt x="452" y="692"/>
                </a:lnTo>
                <a:lnTo>
                  <a:pt x="452" y="512"/>
                </a:lnTo>
                <a:lnTo>
                  <a:pt x="542" y="512"/>
                </a:lnTo>
                <a:lnTo>
                  <a:pt x="554" y="512"/>
                </a:lnTo>
                <a:lnTo>
                  <a:pt x="566" y="513"/>
                </a:lnTo>
                <a:lnTo>
                  <a:pt x="576" y="514"/>
                </a:lnTo>
                <a:lnTo>
                  <a:pt x="588" y="516"/>
                </a:lnTo>
                <a:lnTo>
                  <a:pt x="599" y="518"/>
                </a:lnTo>
                <a:lnTo>
                  <a:pt x="610" y="521"/>
                </a:lnTo>
                <a:lnTo>
                  <a:pt x="620" y="524"/>
                </a:lnTo>
                <a:lnTo>
                  <a:pt x="631" y="529"/>
                </a:lnTo>
                <a:lnTo>
                  <a:pt x="641" y="533"/>
                </a:lnTo>
                <a:lnTo>
                  <a:pt x="650" y="537"/>
                </a:lnTo>
                <a:lnTo>
                  <a:pt x="660" y="543"/>
                </a:lnTo>
                <a:lnTo>
                  <a:pt x="669" y="548"/>
                </a:lnTo>
                <a:lnTo>
                  <a:pt x="678" y="554"/>
                </a:lnTo>
                <a:lnTo>
                  <a:pt x="686" y="561"/>
                </a:lnTo>
                <a:lnTo>
                  <a:pt x="694" y="568"/>
                </a:lnTo>
                <a:lnTo>
                  <a:pt x="702" y="576"/>
                </a:lnTo>
                <a:lnTo>
                  <a:pt x="713" y="589"/>
                </a:lnTo>
                <a:lnTo>
                  <a:pt x="723" y="602"/>
                </a:lnTo>
                <a:lnTo>
                  <a:pt x="731" y="616"/>
                </a:lnTo>
                <a:lnTo>
                  <a:pt x="738" y="631"/>
                </a:lnTo>
                <a:lnTo>
                  <a:pt x="744" y="646"/>
                </a:lnTo>
                <a:lnTo>
                  <a:pt x="748" y="661"/>
                </a:lnTo>
                <a:lnTo>
                  <a:pt x="751" y="677"/>
                </a:lnTo>
                <a:lnTo>
                  <a:pt x="752" y="693"/>
                </a:lnTo>
                <a:lnTo>
                  <a:pt x="677" y="692"/>
                </a:lnTo>
                <a:lnTo>
                  <a:pt x="675" y="693"/>
                </a:lnTo>
                <a:lnTo>
                  <a:pt x="672" y="694"/>
                </a:lnTo>
                <a:lnTo>
                  <a:pt x="670" y="695"/>
                </a:lnTo>
                <a:lnTo>
                  <a:pt x="668" y="697"/>
                </a:lnTo>
                <a:lnTo>
                  <a:pt x="665" y="699"/>
                </a:lnTo>
                <a:lnTo>
                  <a:pt x="663" y="701"/>
                </a:lnTo>
                <a:lnTo>
                  <a:pt x="663" y="705"/>
                </a:lnTo>
                <a:lnTo>
                  <a:pt x="662" y="708"/>
                </a:lnTo>
                <a:lnTo>
                  <a:pt x="662" y="888"/>
                </a:lnTo>
                <a:lnTo>
                  <a:pt x="663" y="891"/>
                </a:lnTo>
                <a:lnTo>
                  <a:pt x="663" y="893"/>
                </a:lnTo>
                <a:lnTo>
                  <a:pt x="665" y="897"/>
                </a:lnTo>
                <a:lnTo>
                  <a:pt x="668" y="899"/>
                </a:lnTo>
                <a:lnTo>
                  <a:pt x="670" y="901"/>
                </a:lnTo>
                <a:lnTo>
                  <a:pt x="672" y="902"/>
                </a:lnTo>
                <a:lnTo>
                  <a:pt x="675" y="903"/>
                </a:lnTo>
                <a:lnTo>
                  <a:pt x="677" y="903"/>
                </a:lnTo>
                <a:lnTo>
                  <a:pt x="858" y="903"/>
                </a:lnTo>
                <a:lnTo>
                  <a:pt x="862" y="903"/>
                </a:lnTo>
                <a:lnTo>
                  <a:pt x="864" y="902"/>
                </a:lnTo>
                <a:lnTo>
                  <a:pt x="867" y="901"/>
                </a:lnTo>
                <a:lnTo>
                  <a:pt x="869" y="899"/>
                </a:lnTo>
                <a:lnTo>
                  <a:pt x="870" y="897"/>
                </a:lnTo>
                <a:lnTo>
                  <a:pt x="872" y="893"/>
                </a:lnTo>
                <a:lnTo>
                  <a:pt x="873" y="891"/>
                </a:lnTo>
                <a:lnTo>
                  <a:pt x="873" y="888"/>
                </a:lnTo>
                <a:lnTo>
                  <a:pt x="873" y="707"/>
                </a:lnTo>
                <a:lnTo>
                  <a:pt x="873" y="705"/>
                </a:lnTo>
                <a:lnTo>
                  <a:pt x="872" y="701"/>
                </a:lnTo>
                <a:lnTo>
                  <a:pt x="870" y="699"/>
                </a:lnTo>
                <a:lnTo>
                  <a:pt x="869" y="697"/>
                </a:lnTo>
                <a:lnTo>
                  <a:pt x="867" y="695"/>
                </a:lnTo>
                <a:lnTo>
                  <a:pt x="864" y="694"/>
                </a:lnTo>
                <a:lnTo>
                  <a:pt x="862" y="693"/>
                </a:lnTo>
                <a:lnTo>
                  <a:pt x="858" y="692"/>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8" name="Slide Number Placeholder 7"/>
          <p:cNvSpPr>
            <a:spLocks noGrp="1"/>
          </p:cNvSpPr>
          <p:nvPr>
            <p:ph type="sldNum" sz="quarter" idx="12"/>
          </p:nvPr>
        </p:nvSpPr>
        <p:spPr/>
        <p:txBody>
          <a:bodyPr/>
          <a:lstStyle/>
          <a:p>
            <a:fld id="{2D88F0F9-74A8-45E4-B405-052EDB68E8BD}" type="slidenum">
              <a:rPr lang="en-US" smtClean="0"/>
              <a:t>9</a:t>
            </a:fld>
            <a:endParaRPr lang="en-US" dirty="0"/>
          </a:p>
        </p:txBody>
      </p:sp>
      <p:sp>
        <p:nvSpPr>
          <p:cNvPr id="10" name="Footer Placeholder 9"/>
          <p:cNvSpPr>
            <a:spLocks noGrp="1"/>
          </p:cNvSpPr>
          <p:nvPr>
            <p:ph type="ftr" sz="quarter" idx="11"/>
          </p:nvPr>
        </p:nvSpPr>
        <p:spPr/>
        <p:txBody>
          <a:bodyPr/>
          <a:lstStyle/>
          <a:p>
            <a:r>
              <a:rPr lang="en-US" dirty="0" smtClean="0"/>
              <a:t>Copyright © 2016 Symantec Corporation</a:t>
            </a:r>
            <a:endParaRPr lang="en-US" dirty="0"/>
          </a:p>
        </p:txBody>
      </p:sp>
    </p:spTree>
    <p:extLst>
      <p:ext uri="{BB962C8B-B14F-4D97-AF65-F5344CB8AC3E}">
        <p14:creationId xmlns:p14="http://schemas.microsoft.com/office/powerpoint/2010/main" val="284512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ymantec_Light_16x9">
  <a:themeElements>
    <a:clrScheme name="Symantec">
      <a:dk1>
        <a:srgbClr val="404040"/>
      </a:dk1>
      <a:lt1>
        <a:srgbClr val="FFFFFF"/>
      </a:lt1>
      <a:dk2>
        <a:srgbClr val="000000"/>
      </a:dk2>
      <a:lt2>
        <a:srgbClr val="C4C4C4"/>
      </a:lt2>
      <a:accent1>
        <a:srgbClr val="D89102"/>
      </a:accent1>
      <a:accent2>
        <a:srgbClr val="B03716"/>
      </a:accent2>
      <a:accent3>
        <a:srgbClr val="7C8113"/>
      </a:accent3>
      <a:accent4>
        <a:srgbClr val="395773"/>
      </a:accent4>
      <a:accent5>
        <a:srgbClr val="B95A19"/>
      </a:accent5>
      <a:accent6>
        <a:srgbClr val="595959"/>
      </a:accent6>
      <a:hlink>
        <a:srgbClr val="D89102"/>
      </a:hlink>
      <a:folHlink>
        <a:srgbClr val="82828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19050">
          <a:solidFill>
            <a:schemeClr val="accent1"/>
          </a:solid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6"/>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Custom Color 1">
      <a:srgbClr val="828282"/>
    </a:custClr>
    <a:custClr name="Custom Color 2">
      <a:srgbClr val="31565D"/>
    </a:custClr>
    <a:custClr name="Custom Color 3">
      <a:srgbClr val="98601C"/>
    </a:custClr>
    <a:custClr name="Custom Color 4">
      <a:srgbClr val="8C290E"/>
    </a:custClr>
    <a:custClr name="Custom Color 5">
      <a:srgbClr val="867C50"/>
    </a:custClr>
    <a:custClr name="Custom Color 6">
      <a:srgbClr val="487463"/>
    </a:custClr>
  </a:custClrLst>
</a:theme>
</file>

<file path=ppt/theme/theme2.xml><?xml version="1.0" encoding="utf-8"?>
<a:theme xmlns:a="http://schemas.openxmlformats.org/drawingml/2006/main" name="Office Theme">
  <a:themeElements>
    <a:clrScheme name="Symantec">
      <a:dk1>
        <a:srgbClr val="404040"/>
      </a:dk1>
      <a:lt1>
        <a:srgbClr val="FFFFFF"/>
      </a:lt1>
      <a:dk2>
        <a:srgbClr val="000000"/>
      </a:dk2>
      <a:lt2>
        <a:srgbClr val="C4C4C4"/>
      </a:lt2>
      <a:accent1>
        <a:srgbClr val="D89102"/>
      </a:accent1>
      <a:accent2>
        <a:srgbClr val="B03716"/>
      </a:accent2>
      <a:accent3>
        <a:srgbClr val="7C8113"/>
      </a:accent3>
      <a:accent4>
        <a:srgbClr val="395773"/>
      </a:accent4>
      <a:accent5>
        <a:srgbClr val="B95A19"/>
      </a:accent5>
      <a:accent6>
        <a:srgbClr val="595959"/>
      </a:accent6>
      <a:hlink>
        <a:srgbClr val="D89102"/>
      </a:hlink>
      <a:folHlink>
        <a:srgbClr val="82828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ymantec">
      <a:dk1>
        <a:srgbClr val="404040"/>
      </a:dk1>
      <a:lt1>
        <a:srgbClr val="FFFFFF"/>
      </a:lt1>
      <a:dk2>
        <a:srgbClr val="000000"/>
      </a:dk2>
      <a:lt2>
        <a:srgbClr val="C4C4C4"/>
      </a:lt2>
      <a:accent1>
        <a:srgbClr val="D89102"/>
      </a:accent1>
      <a:accent2>
        <a:srgbClr val="B03716"/>
      </a:accent2>
      <a:accent3>
        <a:srgbClr val="7C8113"/>
      </a:accent3>
      <a:accent4>
        <a:srgbClr val="395773"/>
      </a:accent4>
      <a:accent5>
        <a:srgbClr val="B95A19"/>
      </a:accent5>
      <a:accent6>
        <a:srgbClr val="595959"/>
      </a:accent6>
      <a:hlink>
        <a:srgbClr val="D89102"/>
      </a:hlink>
      <a:folHlink>
        <a:srgbClr val="82828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Symantec_Light_16x9.potx</Template>
  <TotalTime>11879</TotalTime>
  <Words>2058</Words>
  <Application>Microsoft Office PowerPoint</Application>
  <PresentationFormat>Custom</PresentationFormat>
  <Paragraphs>496</Paragraphs>
  <Slides>27</Slides>
  <Notes>26</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1" baseType="lpstr">
      <vt:lpstr>Arial</vt:lpstr>
      <vt:lpstr>Calibri</vt:lpstr>
      <vt:lpstr>Symantec_Light_16x9</vt:lpstr>
      <vt:lpstr>think-cell Slide</vt:lpstr>
      <vt:lpstr>Symantec™ Endpoint Management</vt:lpstr>
      <vt:lpstr>Agenda</vt:lpstr>
      <vt:lpstr>ITMS 8.0</vt:lpstr>
      <vt:lpstr>IT Management Suite 8.0</vt:lpstr>
      <vt:lpstr>PowerPoint Presentation</vt:lpstr>
      <vt:lpstr>ITMS 8.0 UNIFIES VISIBILITY ACROSS ALL ENDPOINTS</vt:lpstr>
      <vt:lpstr>PowerPoint Presentation</vt:lpstr>
      <vt:lpstr>ITMS 8.0 OPTIMIZE SOFTWARE LICENSE COSTS </vt:lpstr>
      <vt:lpstr>PowerPoint Presentation</vt:lpstr>
      <vt:lpstr>ITMS 8.0 GIVES ORGANIZATIONS ROOM TO GROW AND IS EASIER TO USE</vt:lpstr>
      <vt:lpstr>PowerPoint Presentation</vt:lpstr>
      <vt:lpstr>ITMS 8.0 INCREASES PROTECTION  OF INFORMATION </vt:lpstr>
      <vt:lpstr>PowerPoint Presentation</vt:lpstr>
      <vt:lpstr>ITMS 8.0 ENHANCES REPORTING, PATCH &amp; SOFTWARE MANAGEMENT, AND PLATFORM SUPPORT</vt:lpstr>
      <vt:lpstr>ITMS Roadmap</vt:lpstr>
      <vt:lpstr>PowerPoint Presentation</vt:lpstr>
      <vt:lpstr>PowerPoint Presentation</vt:lpstr>
      <vt:lpstr>Windows Patch Management</vt:lpstr>
      <vt:lpstr>Enhanced Support for Office 365 Updates</vt:lpstr>
      <vt:lpstr>Enhanced Support for Office 365 Updates – continued</vt:lpstr>
      <vt:lpstr>Support for Windows 7/8.1 Monthly Rollups &amp; Security Updates</vt:lpstr>
      <vt:lpstr>Support for Windows 7/8.1 Monthly Rollups &amp; Security Updates</vt:lpstr>
      <vt:lpstr>Enhanced Support for Windows 10 Feature Updates</vt:lpstr>
      <vt:lpstr>Enhanced Support for Windows 10 Cumulative Updates (CU)</vt:lpstr>
      <vt:lpstr>Peer Download Optimization in ITMS – Technical Details</vt:lpstr>
      <vt:lpstr>Enhanced Support for Windows 10 CU – Benefits to Customers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with Name</dc:title>
  <dc:creator>The Presentation Company</dc:creator>
  <cp:lastModifiedBy>Michael Grueber</cp:lastModifiedBy>
  <cp:revision>232</cp:revision>
  <dcterms:created xsi:type="dcterms:W3CDTF">2014-08-19T15:08:15Z</dcterms:created>
  <dcterms:modified xsi:type="dcterms:W3CDTF">2016-10-17T17:52:09Z</dcterms:modified>
</cp:coreProperties>
</file>