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71" r:id="rId5"/>
    <p:sldId id="267" r:id="rId6"/>
    <p:sldId id="265" r:id="rId7"/>
    <p:sldId id="269" r:id="rId8"/>
    <p:sldId id="260" r:id="rId9"/>
    <p:sldId id="259" r:id="rId10"/>
    <p:sldId id="27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663F"/>
    <a:srgbClr val="FFCC00"/>
    <a:srgbClr val="B25A0A"/>
    <a:srgbClr val="339933"/>
    <a:srgbClr val="678BA8"/>
    <a:srgbClr val="B2B2B2"/>
    <a:srgbClr val="A30609"/>
    <a:srgbClr val="7F63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9879" autoAdjust="0"/>
  </p:normalViewPr>
  <p:slideViewPr>
    <p:cSldViewPr snapToGrid="0" snapToObjects="1">
      <p:cViewPr>
        <p:scale>
          <a:sx n="66" d="100"/>
          <a:sy n="66" d="100"/>
        </p:scale>
        <p:origin x="-1296" y="-72"/>
      </p:cViewPr>
      <p:guideLst>
        <p:guide orient="horz" pos="24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1820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4300" y="368300"/>
            <a:ext cx="4089400" cy="3067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0038" y="3452813"/>
            <a:ext cx="6257925" cy="53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7625"/>
            <a:ext cx="29718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937625"/>
            <a:ext cx="29718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641B4C-7B44-4C36-9312-D02A00717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A5D2E-2CF9-4C79-99BA-92A081C419B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42" descr="title_panel_l_left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505"/>
              <a:ext cx="1136" cy="1815"/>
            </a:xfrm>
            <a:prstGeom prst="rect">
              <a:avLst/>
            </a:prstGeom>
            <a:solidFill>
              <a:srgbClr val="7B663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0" descr="option_people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760" cy="2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2" descr="TitleMaster-SideBar_252x960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0" y="0"/>
              <a:ext cx="1134" cy="2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Line 14"/>
            <p:cNvSpPr>
              <a:spLocks noChangeShapeType="1"/>
            </p:cNvSpPr>
            <p:nvPr userDrawn="1"/>
          </p:nvSpPr>
          <p:spPr bwMode="gray">
            <a:xfrm>
              <a:off x="1130" y="0"/>
              <a:ext cx="0" cy="4320"/>
            </a:xfrm>
            <a:prstGeom prst="line">
              <a:avLst/>
            </a:prstGeom>
            <a:noFill/>
            <a:ln w="15875">
              <a:solidFill>
                <a:srgbClr val="B9C9D7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9" name="Group 15"/>
            <p:cNvGrpSpPr>
              <a:grpSpLocks/>
            </p:cNvGrpSpPr>
            <p:nvPr userDrawn="1"/>
          </p:nvGrpSpPr>
          <p:grpSpPr bwMode="auto">
            <a:xfrm>
              <a:off x="0" y="2505"/>
              <a:ext cx="5760" cy="0"/>
              <a:chOff x="0" y="2505"/>
              <a:chExt cx="5760" cy="0"/>
            </a:xfrm>
          </p:grpSpPr>
          <p:sp>
            <p:nvSpPr>
              <p:cNvPr id="11" name="Line 16"/>
              <p:cNvSpPr>
                <a:spLocks noChangeShapeType="1"/>
              </p:cNvSpPr>
              <p:nvPr userDrawn="1"/>
            </p:nvSpPr>
            <p:spPr bwMode="gray">
              <a:xfrm>
                <a:off x="1130" y="2505"/>
                <a:ext cx="4630" cy="0"/>
              </a:xfrm>
              <a:prstGeom prst="line">
                <a:avLst/>
              </a:prstGeom>
              <a:noFill/>
              <a:ln w="15875">
                <a:solidFill>
                  <a:srgbClr val="99B1C5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" name="Line 17"/>
              <p:cNvSpPr>
                <a:spLocks noChangeShapeType="1"/>
              </p:cNvSpPr>
              <p:nvPr userDrawn="1"/>
            </p:nvSpPr>
            <p:spPr bwMode="gray">
              <a:xfrm>
                <a:off x="0" y="2505"/>
                <a:ext cx="1134" cy="0"/>
              </a:xfrm>
              <a:prstGeom prst="line">
                <a:avLst/>
              </a:prstGeom>
              <a:noFill/>
              <a:ln w="15875">
                <a:solidFill>
                  <a:srgbClr val="D2DCE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pic>
          <p:nvPicPr>
            <p:cNvPr id="10" name="Picture 41" descr="full_banner_1118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05"/>
              <a:ext cx="2254" cy="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2033588" y="4340225"/>
            <a:ext cx="6746875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033588" y="5494338"/>
            <a:ext cx="6746875" cy="890587"/>
          </a:xfrm>
        </p:spPr>
        <p:txBody>
          <a:bodyPr anchor="ctr"/>
          <a:lstStyle>
            <a:lvl1pPr marL="0" indent="0">
              <a:buFontTx/>
              <a:buNone/>
              <a:defRPr sz="19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8DFB-D143-4142-B8BD-AB2005DD0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152400"/>
            <a:ext cx="2190750" cy="623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" y="152400"/>
            <a:ext cx="6423025" cy="623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93780-37B3-4165-B573-44B99F863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90B25-F201-458F-89EA-A67F909550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4058A-D383-4594-849C-F275DCFB4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75" y="1300163"/>
            <a:ext cx="4306888" cy="5091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2163" y="1300163"/>
            <a:ext cx="4306887" cy="5091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B6558-515A-450A-988F-53C1E69B7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70C3C-4BE6-4A3E-86F5-DF440F5685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FEF4E-4BB7-4CFE-8008-C7FD7FF701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55CE5-AD87-4D10-8A8E-CA4F0161F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891EA-23D6-4211-A0CF-EACDD28C0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F97CE-D93A-47EE-9D5C-340CCB7C3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5" descr="Untitled-12_0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350" y="0"/>
            <a:ext cx="915035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ChangeArrowheads="1"/>
          </p:cNvSpPr>
          <p:nvPr userDrawn="1"/>
        </p:nvSpPr>
        <p:spPr bwMode="ltGray">
          <a:xfrm flipV="1">
            <a:off x="0" y="6605588"/>
            <a:ext cx="9144000" cy="252412"/>
          </a:xfrm>
          <a:prstGeom prst="rect">
            <a:avLst/>
          </a:prstGeom>
          <a:solidFill>
            <a:srgbClr val="AFB9C1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wrap="none" lIns="457200" anchor="ctr"/>
          <a:lstStyle/>
          <a:p>
            <a:pPr>
              <a:defRPr/>
            </a:pPr>
            <a:endParaRPr lang="en-US" sz="1000" dirty="0"/>
          </a:p>
        </p:txBody>
      </p:sp>
      <p:grpSp>
        <p:nvGrpSpPr>
          <p:cNvPr id="1028" name="Group 36"/>
          <p:cNvGrpSpPr>
            <a:grpSpLocks/>
          </p:cNvGrpSpPr>
          <p:nvPr userDrawn="1"/>
        </p:nvGrpSpPr>
        <p:grpSpPr bwMode="auto">
          <a:xfrm>
            <a:off x="4622800" y="6588125"/>
            <a:ext cx="4521200" cy="271463"/>
            <a:chOff x="2912" y="4150"/>
            <a:chExt cx="2848" cy="171"/>
          </a:xfrm>
        </p:grpSpPr>
        <p:pic>
          <p:nvPicPr>
            <p:cNvPr id="1033" name="Picture 24" descr="SlideMasterTabShadow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2912" y="4160"/>
              <a:ext cx="284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9" name="Freeform 25" descr="SlideMasterTab_92dpi"/>
            <p:cNvSpPr>
              <a:spLocks/>
            </p:cNvSpPr>
            <p:nvPr userDrawn="1"/>
          </p:nvSpPr>
          <p:spPr bwMode="ltGray">
            <a:xfrm>
              <a:off x="3099" y="4150"/>
              <a:ext cx="2468" cy="171"/>
            </a:xfrm>
            <a:custGeom>
              <a:avLst/>
              <a:gdLst/>
              <a:ahLst/>
              <a:cxnLst>
                <a:cxn ang="0">
                  <a:pos x="2464" y="170"/>
                </a:cxn>
                <a:cxn ang="0">
                  <a:pos x="2464" y="69"/>
                </a:cxn>
                <a:cxn ang="0">
                  <a:pos x="2397" y="2"/>
                </a:cxn>
                <a:cxn ang="0">
                  <a:pos x="64" y="0"/>
                </a:cxn>
                <a:cxn ang="0">
                  <a:pos x="0" y="63"/>
                </a:cxn>
                <a:cxn ang="0">
                  <a:pos x="0" y="171"/>
                </a:cxn>
                <a:cxn ang="0">
                  <a:pos x="2464" y="170"/>
                </a:cxn>
              </a:cxnLst>
              <a:rect l="0" t="0" r="r" b="b"/>
              <a:pathLst>
                <a:path w="2464" h="171">
                  <a:moveTo>
                    <a:pt x="2464" y="170"/>
                  </a:moveTo>
                  <a:cubicBezTo>
                    <a:pt x="2464" y="170"/>
                    <a:pt x="2464" y="119"/>
                    <a:pt x="2464" y="69"/>
                  </a:cubicBezTo>
                  <a:cubicBezTo>
                    <a:pt x="2461" y="12"/>
                    <a:pt x="2416" y="2"/>
                    <a:pt x="2397" y="2"/>
                  </a:cubicBezTo>
                  <a:cubicBezTo>
                    <a:pt x="2397" y="2"/>
                    <a:pt x="1230" y="1"/>
                    <a:pt x="64" y="0"/>
                  </a:cubicBezTo>
                  <a:cubicBezTo>
                    <a:pt x="53" y="0"/>
                    <a:pt x="2" y="10"/>
                    <a:pt x="0" y="63"/>
                  </a:cubicBezTo>
                  <a:cubicBezTo>
                    <a:pt x="0" y="117"/>
                    <a:pt x="0" y="171"/>
                    <a:pt x="0" y="171"/>
                  </a:cubicBezTo>
                  <a:lnTo>
                    <a:pt x="2464" y="170"/>
                  </a:lnTo>
                  <a:close/>
                </a:path>
              </a:pathLst>
            </a:custGeom>
            <a:blipFill dpi="0" rotWithShape="1">
              <a:blip r:embed="rId15" cstate="print"/>
              <a:srcRect/>
              <a:stretch>
                <a:fillRect/>
              </a:stretch>
            </a:blip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2875" y="152400"/>
            <a:ext cx="6699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300163"/>
            <a:ext cx="8766175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6075" y="6643688"/>
            <a:ext cx="407988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000" dirty="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Identifier Goes Here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74125" y="6643688"/>
            <a:ext cx="15557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000" b="1">
                <a:solidFill>
                  <a:srgbClr val="333333"/>
                </a:solidFill>
                <a:cs typeface="Arial" charset="0"/>
              </a:defRPr>
            </a:lvl1pPr>
          </a:lstStyle>
          <a:p>
            <a:pPr>
              <a:defRPr/>
            </a:pPr>
            <a:fld id="{65F4B739-39E8-47A8-ACD8-F20B09AABA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233363" indent="-233363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rgbClr val="678BA8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28575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fol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76313" indent="-22860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3pPr>
      <a:lvl4pPr marL="1319213" indent="-22860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Char char="–"/>
        <a:defRPr sz="1400">
          <a:solidFill>
            <a:schemeClr val="tx1"/>
          </a:solidFill>
          <a:latin typeface="+mn-lt"/>
        </a:defRPr>
      </a:lvl4pPr>
      <a:lvl5pPr marL="1662113" indent="-22860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5pPr>
      <a:lvl6pPr marL="21193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6pPr>
      <a:lvl7pPr marL="25765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7pPr>
      <a:lvl8pPr marL="30337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8pPr>
      <a:lvl9pPr marL="34909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Meridian Leverages Vontu DLP </a:t>
            </a:r>
            <a:br>
              <a:rPr lang="en-US" smtClean="0"/>
            </a:br>
            <a:r>
              <a:rPr lang="en-US" smtClean="0"/>
              <a:t>By Richard Tisdale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Network Discovery and Protection</a:t>
            </a:r>
          </a:p>
          <a:p>
            <a:pPr lvl="2"/>
            <a:r>
              <a:rPr lang="en-US" smtClean="0"/>
              <a:t>Target Coverage</a:t>
            </a:r>
          </a:p>
          <a:p>
            <a:pPr lvl="2"/>
            <a:r>
              <a:rPr lang="en-US" smtClean="0"/>
              <a:t>Data Protection</a:t>
            </a:r>
          </a:p>
          <a:p>
            <a:pPr lvl="2"/>
            <a:r>
              <a:rPr lang="en-US" smtClean="0"/>
              <a:t>Actionable Incident details</a:t>
            </a:r>
          </a:p>
          <a:p>
            <a:pPr lvl="2"/>
            <a:r>
              <a:rPr lang="en-US" smtClean="0"/>
              <a:t>Scan Management</a:t>
            </a:r>
          </a:p>
          <a:p>
            <a:pPr lvl="2"/>
            <a:r>
              <a:rPr lang="en-US" smtClean="0"/>
              <a:t>Scale and Security</a:t>
            </a:r>
          </a:p>
          <a:p>
            <a:pPr lvl="1"/>
            <a:r>
              <a:rPr lang="en-US" b="1" smtClean="0"/>
              <a:t>Endpoint</a:t>
            </a:r>
          </a:p>
          <a:p>
            <a:pPr lvl="2"/>
            <a:r>
              <a:rPr lang="en-US" smtClean="0"/>
              <a:t>Coverage</a:t>
            </a:r>
          </a:p>
          <a:p>
            <a:pPr lvl="2"/>
            <a:r>
              <a:rPr lang="en-US" smtClean="0"/>
              <a:t>User Action Coverage</a:t>
            </a:r>
          </a:p>
          <a:p>
            <a:pPr lvl="2"/>
            <a:r>
              <a:rPr lang="en-US" smtClean="0"/>
              <a:t>Agent deployment and Management</a:t>
            </a:r>
          </a:p>
          <a:p>
            <a:pPr lvl="2"/>
            <a:r>
              <a:rPr lang="en-US" smtClean="0"/>
              <a:t>Real Time Enforcement</a:t>
            </a:r>
          </a:p>
          <a:p>
            <a:pPr lvl="2"/>
            <a:r>
              <a:rPr lang="en-US" smtClean="0"/>
              <a:t>Reporting and Analytics</a:t>
            </a:r>
          </a:p>
          <a:p>
            <a:pPr lvl="1"/>
            <a:r>
              <a:rPr lang="en-US" b="1" smtClean="0"/>
              <a:t>Network Monitoring and Prevention</a:t>
            </a:r>
          </a:p>
          <a:p>
            <a:pPr lvl="2"/>
            <a:r>
              <a:rPr lang="en-US" smtClean="0"/>
              <a:t>Multi-Protocol Monitoring capabilities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3E57DB-779F-4D3C-9BB8-ADF303504B3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Which specific products did you implement?</a:t>
            </a:r>
          </a:p>
          <a:p>
            <a:pPr lvl="1"/>
            <a:r>
              <a:rPr lang="en-US" smtClean="0"/>
              <a:t>Security Products</a:t>
            </a:r>
          </a:p>
          <a:p>
            <a:pPr lvl="2"/>
            <a:r>
              <a:rPr lang="en-US" smtClean="0"/>
              <a:t>Vontu Network Monitor</a:t>
            </a:r>
          </a:p>
          <a:p>
            <a:pPr lvl="2"/>
            <a:r>
              <a:rPr lang="en-US" smtClean="0"/>
              <a:t>Vontu Network Prevent</a:t>
            </a:r>
          </a:p>
          <a:p>
            <a:pPr lvl="2"/>
            <a:r>
              <a:rPr lang="en-US" smtClean="0"/>
              <a:t>Vontu Discover</a:t>
            </a:r>
          </a:p>
          <a:p>
            <a:pPr lvl="2"/>
            <a:r>
              <a:rPr lang="en-US" smtClean="0"/>
              <a:t>Vontu Endpoint</a:t>
            </a:r>
          </a:p>
          <a:p>
            <a:pPr lvl="2"/>
            <a:r>
              <a:rPr lang="en-US" smtClean="0"/>
              <a:t>Vontu Enforce</a:t>
            </a:r>
          </a:p>
          <a:p>
            <a:pPr lvl="2"/>
            <a:r>
              <a:rPr lang="en-US" b="1" i="1" smtClean="0"/>
              <a:t>Vontu Email Prevent</a:t>
            </a:r>
            <a:r>
              <a:rPr lang="en-US" smtClean="0"/>
              <a:t> </a:t>
            </a:r>
          </a:p>
          <a:p>
            <a:pPr lvl="2"/>
            <a:r>
              <a:rPr lang="en-US" smtClean="0"/>
              <a:t>Voltage E-mail Encryption </a:t>
            </a:r>
          </a:p>
          <a:p>
            <a:r>
              <a:rPr lang="en-US" smtClean="0"/>
              <a:t>Symantec Consulting helped implemented the products</a:t>
            </a:r>
          </a:p>
          <a:p>
            <a:r>
              <a:rPr lang="en-US" smtClean="0"/>
              <a:t>Describe the implementation process</a:t>
            </a:r>
          </a:p>
          <a:p>
            <a:pPr lvl="1"/>
            <a:r>
              <a:rPr lang="en-US" smtClean="0"/>
              <a:t> How did it go</a:t>
            </a:r>
          </a:p>
          <a:p>
            <a:pPr lvl="1"/>
            <a:r>
              <a:rPr lang="en-US" smtClean="0"/>
              <a:t> How long did it take 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4BD195-74FA-42BA-A06A-29EDFFB0A58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Implementation Challenges</a:t>
            </a:r>
          </a:p>
          <a:p>
            <a:pPr lvl="1"/>
            <a:r>
              <a:rPr lang="en-US" smtClean="0"/>
              <a:t>Multi-Network IP Filtering</a:t>
            </a:r>
          </a:p>
          <a:p>
            <a:pPr lvl="1"/>
            <a:r>
              <a:rPr lang="en-US" smtClean="0"/>
              <a:t>SMTP Host Relay</a:t>
            </a:r>
          </a:p>
          <a:p>
            <a:r>
              <a:rPr lang="en-US" smtClean="0"/>
              <a:t>Training </a:t>
            </a:r>
          </a:p>
          <a:p>
            <a:pPr lvl="1"/>
            <a:r>
              <a:rPr lang="en-US" smtClean="0"/>
              <a:t>Knowledge Transfer</a:t>
            </a:r>
          </a:p>
          <a:p>
            <a:r>
              <a:rPr lang="en-US" smtClean="0"/>
              <a:t>What are the most significant results you have achieved so far?</a:t>
            </a:r>
          </a:p>
          <a:p>
            <a:pPr lvl="1"/>
            <a:r>
              <a:rPr lang="en-US" smtClean="0"/>
              <a:t>Users and Vendors Education</a:t>
            </a:r>
          </a:p>
          <a:p>
            <a:r>
              <a:rPr lang="en-US" smtClean="0"/>
              <a:t>Have you been able to address the original challenges you wanted to solve?</a:t>
            </a:r>
          </a:p>
          <a:p>
            <a:pPr lvl="1"/>
            <a:r>
              <a:rPr lang="en-US" smtClean="0"/>
              <a:t>Improved Incident Management and Resolution with Less Resources</a:t>
            </a:r>
          </a:p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7CC0CA5-5E23-4E23-B539-A5CDA2AC327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tips, tricks, best practices, etc can you share?</a:t>
            </a:r>
          </a:p>
          <a:p>
            <a:pPr marL="742950" lvl="1"/>
            <a:r>
              <a:rPr lang="en-US" smtClean="0"/>
              <a:t>When making changes and or testing new policies turnoff email response notification rules</a:t>
            </a:r>
          </a:p>
          <a:p>
            <a:pPr>
              <a:buFontTx/>
              <a:buNone/>
            </a:pPr>
            <a:endParaRPr lang="en-US" smtClean="0"/>
          </a:p>
          <a:p>
            <a:pPr marL="742950" lvl="1">
              <a:buFont typeface="Arial" charset="0"/>
              <a:buNone/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882063" y="6643688"/>
            <a:ext cx="139700" cy="152400"/>
          </a:xfrm>
          <a:noFill/>
        </p:spPr>
        <p:txBody>
          <a:bodyPr/>
          <a:lstStyle/>
          <a:p>
            <a:fld id="{3552F671-208E-4D0A-9DFE-B28BA065F20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 &amp; 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questions?</a:t>
            </a:r>
          </a:p>
          <a:p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882063" y="6643688"/>
            <a:ext cx="139700" cy="152400"/>
          </a:xfrm>
          <a:noFill/>
        </p:spPr>
        <p:txBody>
          <a:bodyPr/>
          <a:lstStyle/>
          <a:p>
            <a:fld id="{D4EBABD4-1BFA-4666-AD12-A5A189A5E94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FB0A1F8-449E-44B3-B38D-5B499BE27DE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Meridian Health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300163"/>
            <a:ext cx="8731250" cy="5091112"/>
          </a:xfrm>
        </p:spPr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Challenges</a:t>
            </a:r>
          </a:p>
          <a:p>
            <a:r>
              <a:rPr lang="en-US" smtClean="0"/>
              <a:t>Solution</a:t>
            </a:r>
          </a:p>
          <a:p>
            <a:r>
              <a:rPr lang="en-US" smtClean="0"/>
              <a:t>Implementation</a:t>
            </a:r>
          </a:p>
          <a:p>
            <a:r>
              <a:rPr lang="en-US" smtClean="0"/>
              <a:t>Results</a:t>
            </a:r>
          </a:p>
          <a:p>
            <a:r>
              <a:rPr lang="en-US" smtClean="0"/>
              <a:t>Recommendations</a:t>
            </a:r>
          </a:p>
          <a:p>
            <a:r>
              <a:rPr lang="en-US" smtClean="0"/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Description of your company</a:t>
            </a:r>
          </a:p>
          <a:p>
            <a:pPr lvl="1"/>
            <a:r>
              <a:rPr lang="en-US" smtClean="0"/>
              <a:t>Meridian Health</a:t>
            </a:r>
          </a:p>
          <a:p>
            <a:pPr lvl="2"/>
            <a:r>
              <a:rPr lang="en-US" smtClean="0"/>
              <a:t>8,000 Employees and Physicians</a:t>
            </a:r>
          </a:p>
          <a:p>
            <a:pPr lvl="2"/>
            <a:r>
              <a:rPr lang="en-US" smtClean="0"/>
              <a:t>4 Hospitals</a:t>
            </a:r>
          </a:p>
          <a:p>
            <a:pPr lvl="3"/>
            <a:r>
              <a:rPr lang="en-US" smtClean="0"/>
              <a:t>Jersey Shore University Medical Center</a:t>
            </a:r>
          </a:p>
          <a:p>
            <a:pPr lvl="3"/>
            <a:r>
              <a:rPr lang="en-US" smtClean="0"/>
              <a:t>Ocean Medical Center</a:t>
            </a:r>
          </a:p>
          <a:p>
            <a:pPr lvl="3"/>
            <a:r>
              <a:rPr lang="en-US" smtClean="0"/>
              <a:t>Riverview Medical Center</a:t>
            </a:r>
          </a:p>
          <a:p>
            <a:pPr lvl="3"/>
            <a:r>
              <a:rPr lang="en-US" smtClean="0"/>
              <a:t>K. Hovnanian Children’s Hospital</a:t>
            </a:r>
          </a:p>
          <a:p>
            <a:pPr lvl="3"/>
            <a:r>
              <a:rPr lang="en-US" smtClean="0"/>
              <a:t>Southern Ocean County Hospital</a:t>
            </a:r>
          </a:p>
          <a:p>
            <a:pPr lvl="1"/>
            <a:r>
              <a:rPr lang="en-US" smtClean="0"/>
              <a:t>Number of desktops, &amp; servers? </a:t>
            </a:r>
          </a:p>
          <a:p>
            <a:pPr lvl="2"/>
            <a:r>
              <a:rPr lang="en-US" smtClean="0"/>
              <a:t>4500 Workstations 1000</a:t>
            </a:r>
          </a:p>
          <a:p>
            <a:pPr lvl="2"/>
            <a:r>
              <a:rPr lang="en-US" smtClean="0"/>
              <a:t>1000 Thin Clients</a:t>
            </a:r>
          </a:p>
          <a:p>
            <a:pPr lvl="2"/>
            <a:r>
              <a:rPr lang="en-US" smtClean="0"/>
              <a:t> 550 Servers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F0A15A-2762-4D15-9DE6-2E6FC521D0DC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5125" name="Picture 4" descr="Main-Entrance-JSUMC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25" y="1300163"/>
            <a:ext cx="2000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OceanMedicalCenter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1875" y="2176463"/>
            <a:ext cx="2000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SOCH_main_phot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9788" y="4618038"/>
            <a:ext cx="2192337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7" descr="RiverviewMedicalCenter_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25" y="3741738"/>
            <a:ext cx="2000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Security Solution</a:t>
            </a:r>
          </a:p>
          <a:p>
            <a:pPr lvl="1"/>
            <a:r>
              <a:rPr lang="en-US" smtClean="0"/>
              <a:t>Symantec Data Loss Prevention</a:t>
            </a:r>
          </a:p>
          <a:p>
            <a:pPr lvl="1"/>
            <a:r>
              <a:rPr lang="en-US" smtClean="0"/>
              <a:t>Symantec IDS System Managed Security Services</a:t>
            </a:r>
          </a:p>
          <a:p>
            <a:pPr lvl="1"/>
            <a:r>
              <a:rPr lang="en-US" smtClean="0"/>
              <a:t>Symantec Control Compliance Suite for IT Compliance &amp; IT Governance</a:t>
            </a:r>
          </a:p>
          <a:p>
            <a:pPr lvl="1"/>
            <a:r>
              <a:rPr lang="en-US" smtClean="0"/>
              <a:t>CheckPoint  Firewall</a:t>
            </a:r>
          </a:p>
          <a:p>
            <a:pPr lvl="1"/>
            <a:r>
              <a:rPr lang="en-US" smtClean="0"/>
              <a:t>Fortinet Firewall</a:t>
            </a:r>
          </a:p>
          <a:p>
            <a:pPr lvl="1"/>
            <a:r>
              <a:rPr lang="en-US" smtClean="0"/>
              <a:t>WebSense Web Security</a:t>
            </a:r>
          </a:p>
          <a:p>
            <a:pPr lvl="1"/>
            <a:r>
              <a:rPr lang="en-US" smtClean="0"/>
              <a:t>Bradford Networks NAC</a:t>
            </a:r>
          </a:p>
          <a:p>
            <a:pPr lvl="1"/>
            <a:r>
              <a:rPr lang="en-US" smtClean="0"/>
              <a:t>ArcSight Log management and Event Log Compliance</a:t>
            </a:r>
          </a:p>
          <a:p>
            <a:pPr lvl="1"/>
            <a:r>
              <a:rPr lang="en-US" smtClean="0"/>
              <a:t>McAfee ePolicy Orchestrator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035F30-A535-4EBB-8B75-2445BF2D0F4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Current role &amp; responsibilities</a:t>
            </a:r>
          </a:p>
          <a:p>
            <a:pPr lvl="1"/>
            <a:r>
              <a:rPr lang="en-US" smtClean="0"/>
              <a:t>Senior IT Security Analyst</a:t>
            </a:r>
          </a:p>
          <a:p>
            <a:pPr lvl="2"/>
            <a:r>
              <a:rPr lang="en-US" smtClean="0"/>
              <a:t>Enterprise Networking Perimeter Security</a:t>
            </a:r>
          </a:p>
          <a:p>
            <a:pPr lvl="2"/>
            <a:r>
              <a:rPr lang="en-US" smtClean="0"/>
              <a:t>Hardware and Software Technical Regulation Standards Monitoring</a:t>
            </a:r>
          </a:p>
          <a:p>
            <a:pPr lvl="2"/>
            <a:r>
              <a:rPr lang="en-US" smtClean="0"/>
              <a:t>PHI Data Regulation Protection</a:t>
            </a:r>
          </a:p>
          <a:p>
            <a:pPr lvl="2"/>
            <a:r>
              <a:rPr lang="en-US" smtClean="0"/>
              <a:t> Policy Enforcement  </a:t>
            </a:r>
          </a:p>
          <a:p>
            <a:pPr lvl="1"/>
            <a:r>
              <a:rPr lang="en-US" smtClean="0"/>
              <a:t>Previous work experience</a:t>
            </a:r>
          </a:p>
          <a:p>
            <a:pPr lvl="2"/>
            <a:r>
              <a:rPr lang="en-US" smtClean="0"/>
              <a:t>Technical Manager IT</a:t>
            </a:r>
          </a:p>
          <a:p>
            <a:pPr lvl="2"/>
            <a:r>
              <a:rPr lang="en-US" smtClean="0"/>
              <a:t>Technical Advisor IT</a:t>
            </a:r>
          </a:p>
          <a:p>
            <a:pPr lvl="2"/>
            <a:r>
              <a:rPr lang="en-US" smtClean="0"/>
              <a:t>Business Continuity Administrator  IT</a:t>
            </a:r>
          </a:p>
          <a:p>
            <a:endParaRPr lang="en-US" smtClean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2BFE1C-A3D2-4100-A4B2-7770CEC6726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DLP Product Concerns</a:t>
            </a:r>
          </a:p>
          <a:p>
            <a:pPr lvl="1"/>
            <a:r>
              <a:rPr lang="en-US" smtClean="0"/>
              <a:t>Affordability </a:t>
            </a:r>
          </a:p>
          <a:p>
            <a:pPr lvl="1"/>
            <a:r>
              <a:rPr lang="en-US" smtClean="0"/>
              <a:t>Scalability</a:t>
            </a:r>
          </a:p>
          <a:p>
            <a:pPr lvl="1"/>
            <a:r>
              <a:rPr lang="en-US" smtClean="0"/>
              <a:t>User Ability</a:t>
            </a:r>
          </a:p>
          <a:p>
            <a:pPr lvl="1"/>
            <a:r>
              <a:rPr lang="en-US" smtClean="0"/>
              <a:t>AD Integration</a:t>
            </a:r>
          </a:p>
          <a:p>
            <a:pPr lvl="1"/>
            <a:r>
              <a:rPr lang="en-US" smtClean="0"/>
              <a:t>Workflow Intelligence </a:t>
            </a:r>
          </a:p>
          <a:p>
            <a:pPr lvl="1"/>
            <a:r>
              <a:rPr lang="en-US" smtClean="0"/>
              <a:t>Enforcement Policy Intelligence</a:t>
            </a:r>
          </a:p>
          <a:p>
            <a:pPr lvl="1"/>
            <a:r>
              <a:rPr lang="en-US" smtClean="0"/>
              <a:t>Product Support</a:t>
            </a:r>
          </a:p>
          <a:p>
            <a:r>
              <a:rPr lang="en-US" b="1" smtClean="0"/>
              <a:t>DLP Business Concerns</a:t>
            </a:r>
          </a:p>
          <a:p>
            <a:pPr lvl="1"/>
            <a:r>
              <a:rPr lang="en-US" smtClean="0"/>
              <a:t>Knowing WHO own the data</a:t>
            </a:r>
          </a:p>
          <a:p>
            <a:pPr lvl="1"/>
            <a:r>
              <a:rPr lang="en-US" smtClean="0"/>
              <a:t>Knowing where the confidential data resides</a:t>
            </a:r>
          </a:p>
          <a:p>
            <a:pPr lvl="1"/>
            <a:r>
              <a:rPr lang="en-US" smtClean="0"/>
              <a:t>Understanding data usages</a:t>
            </a:r>
          </a:p>
          <a:p>
            <a:pPr lvl="1"/>
            <a:r>
              <a:rPr lang="en-US" smtClean="0"/>
              <a:t>Remote Users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24B8CF-A986-4F3F-8107-4BAACC27DAA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Open WiFi Users</a:t>
            </a:r>
          </a:p>
          <a:p>
            <a:pPr lvl="1"/>
            <a:r>
              <a:rPr lang="en-US" smtClean="0"/>
              <a:t>Bi-Med Vendors Support </a:t>
            </a:r>
          </a:p>
          <a:p>
            <a:pPr lvl="1"/>
            <a:r>
              <a:rPr lang="en-US" smtClean="0"/>
              <a:t>Email Communication </a:t>
            </a:r>
          </a:p>
          <a:p>
            <a:pPr lvl="1"/>
            <a:r>
              <a:rPr lang="en-US" smtClean="0"/>
              <a:t>Incidents Response SLA</a:t>
            </a:r>
          </a:p>
          <a:p>
            <a:pPr lvl="1"/>
            <a:r>
              <a:rPr lang="en-US" smtClean="0"/>
              <a:t>Resource </a:t>
            </a:r>
          </a:p>
          <a:p>
            <a:pPr lvl="1"/>
            <a:r>
              <a:rPr lang="en-US" smtClean="0"/>
              <a:t>Manageable</a:t>
            </a:r>
          </a:p>
          <a:p>
            <a:pPr lvl="1"/>
            <a:r>
              <a:rPr lang="en-US" smtClean="0"/>
              <a:t>Performance</a:t>
            </a:r>
          </a:p>
          <a:p>
            <a:r>
              <a:rPr lang="en-US" b="1" smtClean="0"/>
              <a:t>DLP Business Impact</a:t>
            </a:r>
          </a:p>
          <a:p>
            <a:pPr lvl="1"/>
            <a:r>
              <a:rPr lang="en-US" smtClean="0"/>
              <a:t>Users and Vendors Education</a:t>
            </a:r>
          </a:p>
          <a:p>
            <a:pPr lvl="1"/>
            <a:r>
              <a:rPr lang="en-US" smtClean="0"/>
              <a:t>Data Classification</a:t>
            </a:r>
          </a:p>
          <a:p>
            <a:pPr lvl="1"/>
            <a:r>
              <a:rPr lang="en-US" smtClean="0"/>
              <a:t>PHI Data Storage on and off Corporate Network</a:t>
            </a:r>
          </a:p>
          <a:p>
            <a:pPr lvl="1"/>
            <a:r>
              <a:rPr lang="en-US" smtClean="0"/>
              <a:t>Control Data Transmissions</a:t>
            </a:r>
          </a:p>
          <a:p>
            <a:pPr lvl="1"/>
            <a:r>
              <a:rPr lang="en-US" smtClean="0"/>
              <a:t>Control Web Communication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b="1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7E6F59-F8B0-40FE-944B-8D109A1CC45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Vendors/solutions Considered to solve these challenges?</a:t>
            </a:r>
          </a:p>
          <a:p>
            <a:pPr lvl="1"/>
            <a:r>
              <a:rPr lang="en-US" smtClean="0"/>
              <a:t>RSA Data Loss Prevention (Tablus)</a:t>
            </a:r>
          </a:p>
          <a:p>
            <a:pPr lvl="1"/>
            <a:r>
              <a:rPr lang="en-US" smtClean="0"/>
              <a:t>Proof Point E-mail Encryption (Sigaba)</a:t>
            </a:r>
          </a:p>
          <a:p>
            <a:r>
              <a:rPr lang="en-US" smtClean="0"/>
              <a:t>What were the pros &amp; cons of each?</a:t>
            </a:r>
          </a:p>
          <a:p>
            <a:pPr lvl="1"/>
            <a:r>
              <a:rPr lang="en-US" smtClean="0"/>
              <a:t>Centralized Console</a:t>
            </a:r>
          </a:p>
          <a:p>
            <a:pPr lvl="1"/>
            <a:r>
              <a:rPr lang="en-US" smtClean="0"/>
              <a:t>AD Integration</a:t>
            </a:r>
          </a:p>
          <a:p>
            <a:pPr lvl="1"/>
            <a:r>
              <a:rPr lang="en-US" smtClean="0"/>
              <a:t>Workflow Intelligence </a:t>
            </a:r>
          </a:p>
          <a:p>
            <a:pPr lvl="1"/>
            <a:r>
              <a:rPr lang="en-US" smtClean="0"/>
              <a:t>Enforcement Policy Intelligence</a:t>
            </a:r>
          </a:p>
          <a:p>
            <a:pPr lvl="1"/>
            <a:r>
              <a:rPr lang="en-US" smtClean="0"/>
              <a:t>Product Support</a:t>
            </a:r>
          </a:p>
          <a:p>
            <a:pPr lvl="1"/>
            <a:r>
              <a:rPr lang="en-US" smtClean="0"/>
              <a:t>Endpoint Control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B384ED-C071-4551-87C9-0082328FCAA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was the decision process</a:t>
            </a:r>
          </a:p>
          <a:p>
            <a:pPr lvl="1"/>
            <a:r>
              <a:rPr lang="en-US" smtClean="0"/>
              <a:t>POC</a:t>
            </a:r>
          </a:p>
          <a:p>
            <a:pPr lvl="1"/>
            <a:r>
              <a:rPr lang="en-US" smtClean="0"/>
              <a:t>Bake-off</a:t>
            </a:r>
          </a:p>
          <a:p>
            <a:pPr lvl="1"/>
            <a:r>
              <a:rPr lang="en-US" smtClean="0"/>
              <a:t>Analyst reports</a:t>
            </a:r>
          </a:p>
          <a:p>
            <a:pPr lvl="1"/>
            <a:r>
              <a:rPr lang="en-US" smtClean="0"/>
              <a:t>Reference calls</a:t>
            </a:r>
          </a:p>
          <a:p>
            <a:r>
              <a:rPr lang="en-US" smtClean="0"/>
              <a:t>Why did you choose Symantec?</a:t>
            </a:r>
          </a:p>
          <a:p>
            <a:pPr lvl="1"/>
            <a:r>
              <a:rPr lang="en-US" smtClean="0"/>
              <a:t>Robust Policy Enforcement Engine</a:t>
            </a:r>
          </a:p>
          <a:p>
            <a:pPr lvl="2"/>
            <a:r>
              <a:rPr lang="en-US" smtClean="0"/>
              <a:t>Fingerprinted Content Detection  </a:t>
            </a:r>
          </a:p>
          <a:p>
            <a:pPr lvl="2"/>
            <a:r>
              <a:rPr lang="en-US" smtClean="0"/>
              <a:t>Described Content Detection</a:t>
            </a:r>
          </a:p>
          <a:p>
            <a:pPr lvl="2"/>
            <a:r>
              <a:rPr lang="en-US" smtClean="0"/>
              <a:t>Automated Enforcement</a:t>
            </a:r>
          </a:p>
          <a:p>
            <a:pPr lvl="2"/>
            <a:r>
              <a:rPr lang="en-US" smtClean="0"/>
              <a:t>Policy Definition</a:t>
            </a:r>
          </a:p>
          <a:p>
            <a:pPr lvl="2"/>
            <a:r>
              <a:rPr lang="en-US" smtClean="0"/>
              <a:t>Role-Based Access and Privacy Control</a:t>
            </a:r>
          </a:p>
          <a:p>
            <a:pPr lvl="2"/>
            <a:r>
              <a:rPr lang="en-US" smtClean="0"/>
              <a:t>Incident Response Workflow</a:t>
            </a:r>
          </a:p>
          <a:p>
            <a:pPr lvl="2"/>
            <a:r>
              <a:rPr lang="en-US" smtClean="0"/>
              <a:t>Reporting and Analytics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A40A8B8-811A-45D3-A443-8C099054396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FF"/>
      </a:lt1>
      <a:dk2>
        <a:srgbClr val="000000"/>
      </a:dk2>
      <a:lt2>
        <a:srgbClr val="9A918C"/>
      </a:lt2>
      <a:accent1>
        <a:srgbClr val="848561"/>
      </a:accent1>
      <a:accent2>
        <a:srgbClr val="E6BA00"/>
      </a:accent2>
      <a:accent3>
        <a:srgbClr val="FFFFFF"/>
      </a:accent3>
      <a:accent4>
        <a:srgbClr val="000000"/>
      </a:accent4>
      <a:accent5>
        <a:srgbClr val="C2C2B7"/>
      </a:accent5>
      <a:accent6>
        <a:srgbClr val="D0A800"/>
      </a:accent6>
      <a:hlink>
        <a:srgbClr val="4D6883"/>
      </a:hlink>
      <a:folHlink>
        <a:srgbClr val="F27F1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27F1A"/>
        </a:accent1>
        <a:accent2>
          <a:srgbClr val="4D6883"/>
        </a:accent2>
        <a:accent3>
          <a:srgbClr val="FFFFFF"/>
        </a:accent3>
        <a:accent4>
          <a:srgbClr val="000000"/>
        </a:accent4>
        <a:accent5>
          <a:srgbClr val="F7C0AB"/>
        </a:accent5>
        <a:accent6>
          <a:srgbClr val="455E76"/>
        </a:accent6>
        <a:hlink>
          <a:srgbClr val="E6BA00"/>
        </a:hlink>
        <a:folHlink>
          <a:srgbClr val="8485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9A918C"/>
        </a:lt2>
        <a:accent1>
          <a:srgbClr val="F27F1A"/>
        </a:accent1>
        <a:accent2>
          <a:srgbClr val="4D6883"/>
        </a:accent2>
        <a:accent3>
          <a:srgbClr val="FFFFFF"/>
        </a:accent3>
        <a:accent4>
          <a:srgbClr val="000000"/>
        </a:accent4>
        <a:accent5>
          <a:srgbClr val="F7C0AB"/>
        </a:accent5>
        <a:accent6>
          <a:srgbClr val="455E76"/>
        </a:accent6>
        <a:hlink>
          <a:srgbClr val="E6BA00"/>
        </a:hlink>
        <a:folHlink>
          <a:srgbClr val="8485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9A918C"/>
        </a:lt2>
        <a:accent1>
          <a:srgbClr val="848561"/>
        </a:accent1>
        <a:accent2>
          <a:srgbClr val="E6BA00"/>
        </a:accent2>
        <a:accent3>
          <a:srgbClr val="FFFFFF"/>
        </a:accent3>
        <a:accent4>
          <a:srgbClr val="000000"/>
        </a:accent4>
        <a:accent5>
          <a:srgbClr val="C2C2B7"/>
        </a:accent5>
        <a:accent6>
          <a:srgbClr val="D0A800"/>
        </a:accent6>
        <a:hlink>
          <a:srgbClr val="4D6883"/>
        </a:hlink>
        <a:folHlink>
          <a:srgbClr val="F27F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12849</TotalTime>
  <Words>494</Words>
  <Application>Microsoft Office PowerPoint</Application>
  <PresentationFormat>On-screen Show (4:3)</PresentationFormat>
  <Paragraphs>163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How Meridian Leverages Vontu DLP  By Richard Tisdale</vt:lpstr>
      <vt:lpstr>Meridian Health</vt:lpstr>
      <vt:lpstr>Introduction</vt:lpstr>
      <vt:lpstr>Introduction</vt:lpstr>
      <vt:lpstr>Introduction</vt:lpstr>
      <vt:lpstr>Challenges</vt:lpstr>
      <vt:lpstr>Challenges</vt:lpstr>
      <vt:lpstr>Solution</vt:lpstr>
      <vt:lpstr>Solution</vt:lpstr>
      <vt:lpstr>Solution</vt:lpstr>
      <vt:lpstr>Implementation</vt:lpstr>
      <vt:lpstr>Results</vt:lpstr>
      <vt:lpstr>Recommendations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 Standard Template</dc:title>
  <dc:creator>Jean-Charles, Nancy E [CCC-OT_IT]</dc:creator>
  <cp:lastModifiedBy>nj60430</cp:lastModifiedBy>
  <cp:revision>524</cp:revision>
  <dcterms:created xsi:type="dcterms:W3CDTF">2006-12-21T01:47:36Z</dcterms:created>
  <dcterms:modified xsi:type="dcterms:W3CDTF">2010-05-15T00:55:34Z</dcterms:modified>
</cp:coreProperties>
</file>