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1"/>
  </p:sldMasterIdLst>
  <p:notesMasterIdLst>
    <p:notesMasterId r:id="rId24"/>
  </p:notesMasterIdLst>
  <p:handoutMasterIdLst>
    <p:handoutMasterId r:id="rId25"/>
  </p:handoutMasterIdLst>
  <p:sldIdLst>
    <p:sldId id="302" r:id="rId2"/>
    <p:sldId id="421" r:id="rId3"/>
    <p:sldId id="401" r:id="rId4"/>
    <p:sldId id="402" r:id="rId5"/>
    <p:sldId id="403" r:id="rId6"/>
    <p:sldId id="433" r:id="rId7"/>
    <p:sldId id="434" r:id="rId8"/>
    <p:sldId id="435" r:id="rId9"/>
    <p:sldId id="407" r:id="rId10"/>
    <p:sldId id="436" r:id="rId11"/>
    <p:sldId id="423" r:id="rId12"/>
    <p:sldId id="424" r:id="rId13"/>
    <p:sldId id="425" r:id="rId14"/>
    <p:sldId id="426" r:id="rId15"/>
    <p:sldId id="427" r:id="rId16"/>
    <p:sldId id="428" r:id="rId17"/>
    <p:sldId id="429" r:id="rId18"/>
    <p:sldId id="430" r:id="rId19"/>
    <p:sldId id="431" r:id="rId20"/>
    <p:sldId id="432" r:id="rId21"/>
    <p:sldId id="419" r:id="rId22"/>
    <p:sldId id="420" r:id="rId2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5F5F5F"/>
    <a:srgbClr val="777777"/>
    <a:srgbClr val="C0C0C0"/>
    <a:srgbClr val="EAEAEA"/>
    <a:srgbClr val="B2B2B2"/>
    <a:srgbClr val="F8F8F8"/>
    <a:srgbClr val="FFFFFF"/>
    <a:srgbClr val="808080"/>
    <a:srgbClr val="819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83421" autoAdjust="0"/>
  </p:normalViewPr>
  <p:slideViewPr>
    <p:cSldViewPr snapToGrid="0">
      <p:cViewPr varScale="1">
        <p:scale>
          <a:sx n="58" d="100"/>
          <a:sy n="58" d="100"/>
        </p:scale>
        <p:origin x="-1848" y="-90"/>
      </p:cViewPr>
      <p:guideLst>
        <p:guide orient="horz" pos="2159"/>
        <p:guide orient="horz" pos="3888"/>
        <p:guide orient="horz" pos="240"/>
        <p:guide orient="horz" pos="864"/>
        <p:guide pos="2882"/>
        <p:guide pos="240"/>
        <p:guide pos="552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95" d="100"/>
          <a:sy n="95" d="100"/>
        </p:scale>
        <p:origin x="-3630" y="-102"/>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ED21EF-1646-431D-87E1-4372984CC9F4}" type="datetimeFigureOut">
              <a:rPr lang="en-US">
                <a:latin typeface="Calibri" pitchFamily="34" charset="0"/>
              </a:rPr>
              <a:pPr>
                <a:defRPr/>
              </a:pPr>
              <a:t>8/16/2010</a:t>
            </a:fld>
            <a:endParaRPr lang="en-US" dirty="0">
              <a:latin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12EFC-5DA8-4918-AF48-019594BE3609}"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1226556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1" y="3200401"/>
            <a:ext cx="6210299" cy="523108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01110" y="8590782"/>
            <a:ext cx="3535264"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Calibri" pitchFamily="34" charset="0"/>
              </a:defRPr>
            </a:lvl1pPr>
          </a:lstStyle>
          <a:p>
            <a:pPr>
              <a:defRPr/>
            </a:pPr>
            <a:endParaRPr lang="en-US" dirty="0"/>
          </a:p>
        </p:txBody>
      </p:sp>
      <p:sp>
        <p:nvSpPr>
          <p:cNvPr id="10247" name="Rectangle 7"/>
          <p:cNvSpPr>
            <a:spLocks noGrp="1" noChangeArrowheads="1"/>
          </p:cNvSpPr>
          <p:nvPr>
            <p:ph type="sldNum" sz="quarter" idx="5"/>
          </p:nvPr>
        </p:nvSpPr>
        <p:spPr bwMode="auto">
          <a:xfrm>
            <a:off x="323850" y="8590782"/>
            <a:ext cx="527488" cy="269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Calibri" pitchFamily="34" charset="0"/>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58415" y="284163"/>
            <a:ext cx="3741171" cy="2805878"/>
          </a:xfrm>
          <a:prstGeom prst="rect">
            <a:avLst/>
          </a:prstGeom>
          <a:noFill/>
          <a:ln w="12700">
            <a:solidFill>
              <a:prstClr val="black"/>
            </a:solidFill>
          </a:ln>
        </p:spPr>
        <p:txBody>
          <a:bodyPr vert="horz" lIns="91440" tIns="45720" rIns="91440" bIns="45720" rtlCol="0" anchor="ctr"/>
          <a:lstStyle/>
          <a:p>
            <a:endParaRPr lang="en-US"/>
          </a:p>
        </p:txBody>
      </p:sp>
      <p:pic>
        <p:nvPicPr>
          <p:cNvPr id="10" name="Picture 9" descr="Symantec.jpg"/>
          <p:cNvPicPr>
            <a:picLocks noChangeAspect="1"/>
          </p:cNvPicPr>
          <p:nvPr/>
        </p:nvPicPr>
        <p:blipFill>
          <a:blip r:embed="rId2">
            <a:grayscl/>
          </a:blip>
          <a:stretch>
            <a:fillRect/>
          </a:stretch>
        </p:blipFill>
        <p:spPr>
          <a:xfrm>
            <a:off x="5296394" y="8545297"/>
            <a:ext cx="1237755" cy="340695"/>
          </a:xfrm>
          <a:prstGeom prst="rect">
            <a:avLst/>
          </a:prstGeom>
        </p:spPr>
      </p:pic>
    </p:spTree>
    <p:extLst>
      <p:ext uri="{BB962C8B-B14F-4D97-AF65-F5344CB8AC3E}">
        <p14:creationId xmlns:p14="http://schemas.microsoft.com/office/powerpoint/2010/main" val="117460053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558925" y="284163"/>
            <a:ext cx="3741738" cy="2805112"/>
          </a:xfrm>
          <a:noFill/>
          <a:ln>
            <a:solidFill>
              <a:srgbClr val="000000"/>
            </a:solidFill>
            <a:miter lim="800000"/>
            <a:headEnd/>
            <a:tailEnd/>
          </a:ln>
        </p:spPr>
      </p:sp>
      <p:sp>
        <p:nvSpPr>
          <p:cNvPr id="57347" name="Notes Placeholder 2"/>
          <p:cNvSpPr>
            <a:spLocks noGrp="1"/>
          </p:cNvSpPr>
          <p:nvPr>
            <p:ph type="body" idx="1"/>
          </p:nvPr>
        </p:nvSpPr>
        <p:spPr>
          <a:noFill/>
          <a:ln/>
        </p:spPr>
        <p:txBody>
          <a:bodyPr/>
          <a:lstStyle/>
          <a:p>
            <a:pPr eaLnBrk="1" hangingPunct="1">
              <a:spcBef>
                <a:spcPct val="0"/>
              </a:spcBef>
            </a:pPr>
            <a:endParaRPr lang="en-US" sz="600" smtClean="0">
              <a:latin typeface="SymantecSans" pitchFamily="34" charset="0"/>
              <a:ea typeface="SimSun" pitchFamily="2" charset="-122"/>
              <a:cs typeface="Times New Roman" pitchFamily="18" charset="0"/>
            </a:endParaRPr>
          </a:p>
        </p:txBody>
      </p:sp>
      <p:sp>
        <p:nvSpPr>
          <p:cNvPr id="57348" name="Slide Number Placeholder 3"/>
          <p:cNvSpPr txBox="1">
            <a:spLocks noGrp="1"/>
          </p:cNvSpPr>
          <p:nvPr/>
        </p:nvSpPr>
        <p:spPr bwMode="auto">
          <a:xfrm>
            <a:off x="323850" y="8591550"/>
            <a:ext cx="527050" cy="268288"/>
          </a:xfrm>
          <a:prstGeom prst="rect">
            <a:avLst/>
          </a:prstGeom>
          <a:noFill/>
          <a:ln w="9525">
            <a:noFill/>
            <a:miter lim="800000"/>
            <a:headEnd/>
            <a:tailEnd/>
          </a:ln>
        </p:spPr>
        <p:txBody>
          <a:bodyPr lIns="0" tIns="0" rIns="0" bIns="0"/>
          <a:lstStyle/>
          <a:p>
            <a:pPr defTabSz="931863"/>
            <a:fld id="{1E42A1CF-C806-4B7F-906E-8A634369F471}" type="slidenum">
              <a:rPr lang="en-US" sz="1000">
                <a:solidFill>
                  <a:srgbClr val="000000"/>
                </a:solidFill>
              </a:rPr>
              <a:pPr defTabSz="931863"/>
              <a:t>11</a:t>
            </a:fld>
            <a:endParaRPr lang="en-US" sz="10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lgn="r">
              <a:defRPr/>
            </a:pPr>
            <a:fld id="{1868BCB9-AC1F-4144-B291-6639D21DC68E}" type="slidenum">
              <a:rPr lang="en-US" sz="1200" smtClean="0">
                <a:solidFill>
                  <a:srgbClr val="000000"/>
                </a:solidFill>
              </a:rPr>
              <a:pPr algn="r">
                <a:defRPr/>
              </a:pPr>
              <a:t>12</a:t>
            </a:fld>
            <a:endParaRPr lang="en-US" sz="1200" smtClean="0">
              <a:solidFill>
                <a:srgbClr val="000000"/>
              </a:solidFill>
            </a:endParaRPr>
          </a:p>
        </p:txBody>
      </p:sp>
      <p:sp>
        <p:nvSpPr>
          <p:cNvPr id="58371"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lgn="r">
              <a:defRPr/>
            </a:pPr>
            <a:fld id="{A1DBAA3B-4D39-4D99-8D9B-BC58FA8B04D5}" type="slidenum">
              <a:rPr lang="en-US" sz="1200" smtClean="0">
                <a:solidFill>
                  <a:srgbClr val="000000"/>
                </a:solidFill>
              </a:rPr>
              <a:pPr algn="r">
                <a:defRPr/>
              </a:pPr>
              <a:t>13</a:t>
            </a:fld>
            <a:endParaRPr lang="en-US" sz="1200" smtClean="0">
              <a:solidFill>
                <a:srgbClr val="000000"/>
              </a:solidFill>
            </a:endParaRPr>
          </a:p>
        </p:txBody>
      </p:sp>
      <p:sp>
        <p:nvSpPr>
          <p:cNvPr id="59395"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lgn="r">
              <a:defRPr/>
            </a:pPr>
            <a:fld id="{2D98EC6A-2389-4564-A597-C7E2DA271D76}" type="slidenum">
              <a:rPr lang="en-US" sz="1200" smtClean="0">
                <a:solidFill>
                  <a:srgbClr val="000000"/>
                </a:solidFill>
              </a:rPr>
              <a:pPr algn="r">
                <a:defRPr/>
              </a:pPr>
              <a:t>14</a:t>
            </a:fld>
            <a:endParaRPr lang="en-US" sz="1200" smtClean="0">
              <a:solidFill>
                <a:srgbClr val="000000"/>
              </a:solidFill>
            </a:endParaRPr>
          </a:p>
        </p:txBody>
      </p:sp>
      <p:sp>
        <p:nvSpPr>
          <p:cNvPr id="60419"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lgn="r">
              <a:defRPr/>
            </a:pPr>
            <a:fld id="{339D2901-2AD2-4982-AE62-1AA0E97C79D0}" type="slidenum">
              <a:rPr lang="en-US" sz="1200" smtClean="0">
                <a:solidFill>
                  <a:srgbClr val="000000"/>
                </a:solidFill>
              </a:rPr>
              <a:pPr algn="r">
                <a:defRPr/>
              </a:pPr>
              <a:t>15</a:t>
            </a:fld>
            <a:endParaRPr lang="en-US" sz="1200" smtClean="0">
              <a:solidFill>
                <a:srgbClr val="000000"/>
              </a:solidFill>
            </a:endParaRPr>
          </a:p>
        </p:txBody>
      </p:sp>
      <p:sp>
        <p:nvSpPr>
          <p:cNvPr id="61443"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lgn="r">
              <a:defRPr/>
            </a:pPr>
            <a:fld id="{DC1ACAD1-02E1-4F0C-A5B7-B635054F4F30}" type="slidenum">
              <a:rPr lang="en-US" sz="1200" smtClean="0">
                <a:solidFill>
                  <a:srgbClr val="000000"/>
                </a:solidFill>
              </a:rPr>
              <a:pPr algn="r">
                <a:defRPr/>
              </a:pPr>
              <a:t>16</a:t>
            </a:fld>
            <a:endParaRPr lang="en-US" sz="1200" smtClean="0">
              <a:solidFill>
                <a:srgbClr val="000000"/>
              </a:solidFill>
            </a:endParaRPr>
          </a:p>
        </p:txBody>
      </p:sp>
      <p:sp>
        <p:nvSpPr>
          <p:cNvPr id="62467"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lgn="r">
              <a:defRPr/>
            </a:pPr>
            <a:fld id="{C8BBA900-6E54-43AB-937F-D285B6F91F2A}" type="slidenum">
              <a:rPr lang="en-US" sz="1200" smtClean="0">
                <a:solidFill>
                  <a:srgbClr val="000000"/>
                </a:solidFill>
              </a:rPr>
              <a:pPr algn="r">
                <a:defRPr/>
              </a:pPr>
              <a:t>17</a:t>
            </a:fld>
            <a:endParaRPr lang="en-US" sz="1200" smtClean="0">
              <a:solidFill>
                <a:srgbClr val="000000"/>
              </a:solidFill>
            </a:endParaRPr>
          </a:p>
        </p:txBody>
      </p:sp>
      <p:sp>
        <p:nvSpPr>
          <p:cNvPr id="63491"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lgn="r">
              <a:defRPr/>
            </a:pPr>
            <a:fld id="{F4D55E70-E708-4A22-894C-A1289ECBB77F}" type="slidenum">
              <a:rPr lang="en-US" sz="1200" smtClean="0">
                <a:solidFill>
                  <a:srgbClr val="000000"/>
                </a:solidFill>
              </a:rPr>
              <a:pPr algn="r">
                <a:defRPr/>
              </a:pPr>
              <a:t>18</a:t>
            </a:fld>
            <a:endParaRPr lang="en-US" sz="1200" smtClean="0">
              <a:solidFill>
                <a:srgbClr val="000000"/>
              </a:solidFill>
            </a:endParaRPr>
          </a:p>
        </p:txBody>
      </p:sp>
      <p:sp>
        <p:nvSpPr>
          <p:cNvPr id="64515"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lgn="r">
              <a:defRPr/>
            </a:pPr>
            <a:fld id="{A48AEC23-59C1-4456-AED5-C22967DA6A22}" type="slidenum">
              <a:rPr lang="en-US" sz="1200" smtClean="0">
                <a:solidFill>
                  <a:srgbClr val="000000"/>
                </a:solidFill>
              </a:rPr>
              <a:pPr algn="r">
                <a:defRPr/>
              </a:pPr>
              <a:t>19</a:t>
            </a:fld>
            <a:endParaRPr lang="en-US" sz="1200" smtClean="0">
              <a:solidFill>
                <a:srgbClr val="000000"/>
              </a:solidFill>
            </a:endParaRPr>
          </a:p>
        </p:txBody>
      </p:sp>
      <p:sp>
        <p:nvSpPr>
          <p:cNvPr id="65539"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lgn="r">
              <a:defRPr/>
            </a:pPr>
            <a:fld id="{8E0E1489-09D2-4B2F-AA96-0532691D10F0}" type="slidenum">
              <a:rPr lang="en-US" sz="1200" smtClean="0">
                <a:solidFill>
                  <a:srgbClr val="000000"/>
                </a:solidFill>
              </a:rPr>
              <a:pPr algn="r">
                <a:defRPr/>
              </a:pPr>
              <a:t>20</a:t>
            </a:fld>
            <a:endParaRPr lang="en-US" sz="1200" smtClean="0">
              <a:solidFill>
                <a:srgbClr val="000000"/>
              </a:solidFill>
            </a:endParaRPr>
          </a:p>
        </p:txBody>
      </p:sp>
      <p:sp>
        <p:nvSpPr>
          <p:cNvPr id="66563"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698ED02-3EBA-4AEA-92C7-B8D5D775CAF5}" type="slidenum">
              <a:rPr lang="en-US" smtClean="0"/>
              <a:pPr/>
              <a:t>2</a:t>
            </a:fld>
            <a:endParaRPr lang="en-US" smtClean="0"/>
          </a:p>
        </p:txBody>
      </p:sp>
      <p:sp>
        <p:nvSpPr>
          <p:cNvPr id="5" name="Notes Placeholder 4"/>
          <p:cNvSpPr>
            <a:spLocks noGrp="1"/>
          </p:cNvSpPr>
          <p:nvPr>
            <p:ph type="body" sz="quarter" idx="10"/>
          </p:nvPr>
        </p:nvSpPr>
        <p:spPr/>
        <p:txBody>
          <a:bodyPr>
            <a:normAutofit/>
          </a:bodyPr>
          <a:lstStyle/>
          <a:p>
            <a:endParaRPr lang="en-US" sz="1000" dirty="0" smtClean="0"/>
          </a:p>
        </p:txBody>
      </p:sp>
      <p:sp>
        <p:nvSpPr>
          <p:cNvPr id="6" name="Slide Image Placeholder 5"/>
          <p:cNvSpPr>
            <a:spLocks noGrp="1" noRot="1" noChangeAspect="1"/>
          </p:cNvSpPr>
          <p:nvPr>
            <p:ph type="sldImg"/>
          </p:nvPr>
        </p:nvSpPr>
        <p:spPr>
          <a:xfrm>
            <a:off x="1558925" y="284163"/>
            <a:ext cx="3740150" cy="2805112"/>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algn="r"/>
            <a:r>
              <a:rPr lang="en-US" sz="1200" smtClean="0">
                <a:solidFill>
                  <a:srgbClr val="000000"/>
                </a:solidFill>
                <a:cs typeface="Arial" charset="0"/>
              </a:rPr>
              <a:t>Page </a:t>
            </a:r>
            <a:fld id="{2CB76563-1BD4-4626-8846-D07FB941ED7A}" type="slidenum">
              <a:rPr lang="en-US" sz="1200" smtClean="0">
                <a:solidFill>
                  <a:srgbClr val="000000"/>
                </a:solidFill>
                <a:cs typeface="Arial" charset="0"/>
              </a:rPr>
              <a:pPr algn="r"/>
              <a:t>21</a:t>
            </a:fld>
            <a:endParaRPr lang="en-US" sz="1200" smtClean="0">
              <a:solidFill>
                <a:srgbClr val="000000"/>
              </a:solidFill>
              <a:cs typeface="Arial" charset="0"/>
            </a:endParaRPr>
          </a:p>
        </p:txBody>
      </p:sp>
      <p:sp>
        <p:nvSpPr>
          <p:cNvPr id="67587"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67588" name="Notes Placeholder 4"/>
          <p:cNvSpPr>
            <a:spLocks noGrp="1"/>
          </p:cNvSpPr>
          <p:nvPr>
            <p:ph type="body" sz="quarter" idx="10"/>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5"/>
          </p:nvPr>
        </p:nvSpPr>
        <p:spPr/>
        <p:txBody>
          <a:bodyPr/>
          <a:lstStyle/>
          <a:p>
            <a:pPr>
              <a:defRPr/>
            </a:pPr>
            <a:fld id="{70300B83-8BF0-4503-A42C-3DE31EFF1A77}" type="slidenum">
              <a:rPr lang="en-US" smtClean="0"/>
              <a:pPr>
                <a:defRPr/>
              </a:pPr>
              <a:t>22</a:t>
            </a:fld>
            <a:endParaRPr lang="en-US" smtClean="0"/>
          </a:p>
        </p:txBody>
      </p:sp>
      <p:sp>
        <p:nvSpPr>
          <p:cNvPr id="68611" name="Slide Image Placeholder 5"/>
          <p:cNvSpPr>
            <a:spLocks noGrp="1" noRot="1" noChangeAspect="1" noTextEdit="1"/>
          </p:cNvSpPr>
          <p:nvPr>
            <p:ph type="sldImg"/>
          </p:nvPr>
        </p:nvSpPr>
        <p:spPr bwMode="auto">
          <a:xfrm>
            <a:off x="1558925" y="284163"/>
            <a:ext cx="3740150" cy="2805112"/>
          </a:xfrm>
          <a:noFill/>
          <a:ln>
            <a:solidFill>
              <a:srgbClr val="000000"/>
            </a:solidFill>
            <a:miter lim="800000"/>
            <a:headEnd/>
            <a:tailEnd/>
          </a:ln>
        </p:spPr>
      </p:sp>
      <p:sp>
        <p:nvSpPr>
          <p:cNvPr id="68612" name="Notes Placeholder 6"/>
          <p:cNvSpPr>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9C91517-5596-4508-B98A-D867C7C8FE50}" type="slidenum">
              <a:rPr lang="en-US" smtClean="0"/>
              <a:pPr>
                <a:defRPr/>
              </a:pPr>
              <a:t>4</a:t>
            </a:fld>
            <a:endParaRPr lang="en-US" smtClean="0"/>
          </a:p>
        </p:txBody>
      </p:sp>
      <p:sp>
        <p:nvSpPr>
          <p:cNvPr id="50179" name="Rectangle 4"/>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018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D15CC077-FBB6-4A25-8D62-3AD3821C5740}" type="slidenum">
              <a:rPr lang="en-US" smtClean="0"/>
              <a:pPr>
                <a:defRPr/>
              </a:pPr>
              <a:t>5</a:t>
            </a:fld>
            <a:endParaRPr lang="en-US" smtClean="0"/>
          </a:p>
        </p:txBody>
      </p:sp>
      <p:sp>
        <p:nvSpPr>
          <p:cNvPr id="51203" name="Rectangle 4"/>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120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778A31FA-18F9-49B4-966C-9B193CF6D6CF}" type="slidenum">
              <a:rPr lang="en-US" smtClean="0"/>
              <a:pPr>
                <a:defRPr/>
              </a:pPr>
              <a:t>6</a:t>
            </a:fld>
            <a:endParaRPr lang="en-US" smtClean="0"/>
          </a:p>
        </p:txBody>
      </p:sp>
      <p:sp>
        <p:nvSpPr>
          <p:cNvPr id="52227" name="Rectangle 4"/>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222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736B9A81-3FEA-4AF8-8B2E-2B3D20CAFA60}" type="slidenum">
              <a:rPr lang="en-US" smtClean="0"/>
              <a:pPr>
                <a:defRPr/>
              </a:pPr>
              <a:t>7</a:t>
            </a:fld>
            <a:endParaRPr lang="en-US" smtClean="0"/>
          </a:p>
        </p:txBody>
      </p:sp>
      <p:sp>
        <p:nvSpPr>
          <p:cNvPr id="53251" name="Rectangle 4"/>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325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47A7D1E9-BA10-4A9A-B27D-85EB31CBD5DE}" type="slidenum">
              <a:rPr lang="en-US" smtClean="0"/>
              <a:pPr>
                <a:defRPr/>
              </a:pPr>
              <a:t>8</a:t>
            </a:fld>
            <a:endParaRPr lang="en-US" smtClean="0"/>
          </a:p>
        </p:txBody>
      </p:sp>
      <p:sp>
        <p:nvSpPr>
          <p:cNvPr id="54275" name="Rectangle 4"/>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427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lgn="r">
              <a:defRPr/>
            </a:pPr>
            <a:fld id="{1B157B7F-3280-4CF9-ABFC-3E0217ADB72F}" type="slidenum">
              <a:rPr lang="en-US" sz="1200" smtClean="0">
                <a:solidFill>
                  <a:srgbClr val="000000"/>
                </a:solidFill>
              </a:rPr>
              <a:pPr algn="r">
                <a:defRPr/>
              </a:pPr>
              <a:t>9</a:t>
            </a:fld>
            <a:endParaRPr lang="en-US" sz="1200" smtClean="0">
              <a:solidFill>
                <a:srgbClr val="000000"/>
              </a:solidFill>
            </a:endParaRPr>
          </a:p>
        </p:txBody>
      </p:sp>
      <p:sp>
        <p:nvSpPr>
          <p:cNvPr id="5529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1919" tIns="45960" rIns="91919" bIns="45960" anchor="b"/>
          <a:lstStyle/>
          <a:p>
            <a:pPr algn="r" defTabSz="919163" eaLnBrk="0" hangingPunct="0"/>
            <a:fld id="{3BE75A1F-84A4-4460-8A3E-023A95E77899}" type="slidenum">
              <a:rPr lang="en-US" sz="1200">
                <a:solidFill>
                  <a:srgbClr val="000000"/>
                </a:solidFill>
                <a:latin typeface="Times" pitchFamily="18" charset="0"/>
              </a:rPr>
              <a:pPr algn="r" defTabSz="919163" eaLnBrk="0" hangingPunct="0"/>
              <a:t>9</a:t>
            </a:fld>
            <a:endParaRPr lang="en-US" sz="1200">
              <a:solidFill>
                <a:srgbClr val="000000"/>
              </a:solidFill>
              <a:latin typeface="Times" pitchFamily="18" charset="0"/>
            </a:endParaRPr>
          </a:p>
        </p:txBody>
      </p:sp>
      <p:sp>
        <p:nvSpPr>
          <p:cNvPr id="55300" name="Rectangle 5"/>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55301" name="Rectangle 6"/>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90000"/>
              </a:lnSpc>
              <a:spcBef>
                <a:spcPct val="20000"/>
              </a:spcBef>
              <a:spcAft>
                <a:spcPct val="20000"/>
              </a:spcAft>
              <a:buClrTx/>
              <a:buSzTx/>
              <a:buFontTx/>
              <a:buNone/>
              <a:tabLst/>
              <a:defRPr/>
            </a:pPr>
            <a:r>
              <a:rPr lang="en-US" sz="1200" dirty="0" smtClean="0">
                <a:solidFill>
                  <a:srgbClr val="000000"/>
                </a:solidFill>
              </a:rPr>
              <a:t>“Our decision to replace McAfee with Symantec Endpoint Protection was based on a thorough evaluation of features relevant to our large enterprise. In addition to its sharp look and feel, SEP 11 is superior in policy editing and network access control. </a:t>
            </a:r>
            <a:r>
              <a:rPr lang="en-US" sz="1200" i="1" dirty="0" smtClean="0">
                <a:solidFill>
                  <a:srgbClr val="F27F1A"/>
                </a:solidFill>
              </a:rPr>
              <a:t>With the inclusion of IT Analytics, the Symantec solution provides reporting and analysis capabilities far beyond what is available from McAfee. </a:t>
            </a:r>
            <a:r>
              <a:rPr lang="en-US" sz="1200" dirty="0" smtClean="0">
                <a:solidFill>
                  <a:srgbClr val="000000"/>
                </a:solidFill>
              </a:rPr>
              <a:t>IT Analytics has given us the insight we need to effectively manage our migration from McAfee, and be confident we're in control of our SEP 11 implementation.”</a:t>
            </a:r>
          </a:p>
          <a:p>
            <a:pPr algn="l">
              <a:lnSpc>
                <a:spcPct val="90000"/>
              </a:lnSpc>
              <a:spcAft>
                <a:spcPts val="600"/>
              </a:spcAft>
            </a:pPr>
            <a:endParaRPr lang="en-US" sz="1200" b="1" dirty="0" smtClean="0">
              <a:solidFill>
                <a:srgbClr val="678BA8"/>
              </a:solidFill>
            </a:endParaRPr>
          </a:p>
          <a:p>
            <a:pPr algn="l">
              <a:lnSpc>
                <a:spcPct val="90000"/>
              </a:lnSpc>
              <a:spcAft>
                <a:spcPts val="600"/>
              </a:spcAft>
            </a:pPr>
            <a:r>
              <a:rPr lang="en-US" sz="1200" b="1" dirty="0" smtClean="0">
                <a:solidFill>
                  <a:srgbClr val="678BA8"/>
                </a:solidFill>
              </a:rPr>
              <a:t>IT Manager</a:t>
            </a:r>
          </a:p>
          <a:p>
            <a:pPr algn="l">
              <a:lnSpc>
                <a:spcPct val="90000"/>
              </a:lnSpc>
              <a:spcAft>
                <a:spcPts val="600"/>
              </a:spcAft>
            </a:pPr>
            <a:r>
              <a:rPr lang="en-US" sz="1200" dirty="0" smtClean="0">
                <a:solidFill>
                  <a:srgbClr val="678BA8"/>
                </a:solidFill>
              </a:rPr>
              <a:t>Fortune 150 diversified manufacturing and technology company</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extLst>
      <p:ext uri="{BB962C8B-B14F-4D97-AF65-F5344CB8AC3E}">
        <p14:creationId xmlns:p14="http://schemas.microsoft.com/office/powerpoint/2010/main" val="215826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SYMANTEC_LOGO.png"/>
          <p:cNvPicPr>
            <a:picLocks noChangeAspect="1"/>
          </p:cNvPicPr>
          <p:nvPr userDrawn="1"/>
        </p:nvPicPr>
        <p:blipFill>
          <a:blip r:embed="rId2" cstate="screen"/>
          <a:stretch>
            <a:fillRect/>
          </a:stretch>
        </p:blipFill>
        <p:spPr>
          <a:xfrm>
            <a:off x="569798" y="637083"/>
            <a:ext cx="2798064" cy="1007986"/>
          </a:xfrm>
          <a:prstGeom prst="rect">
            <a:avLst/>
          </a:prstGeom>
        </p:spPr>
      </p:pic>
      <p:pic>
        <p:nvPicPr>
          <p:cNvPr id="14" name="Picture 13" descr="SBD.004_simple_bar.png"/>
          <p:cNvPicPr>
            <a:picLocks noChangeAspect="1"/>
          </p:cNvPicPr>
          <p:nvPr userDrawn="1"/>
        </p:nvPicPr>
        <p:blipFill>
          <a:blip r:embed="rId3"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gray">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860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860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45" name="Picture 2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46"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47" name="Picture 3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48" name="Picture 3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49" name="Picture 3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50"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smtClean="0"/>
              <a:t>Presentation Identifier Goes Here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smtClean="0"/>
              <a:t>Presentation Identifier Goes Here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13" descr="SBD.004_simple_bar.png"/>
          <p:cNvPicPr>
            <a:picLocks noChangeAspect="1"/>
          </p:cNvPicPr>
          <p:nvPr userDrawn="1"/>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2010 Symantec Corporation. All rights reserved. </a:t>
            </a:r>
            <a:r>
              <a:rPr lang="en-US" sz="800" dirty="0" smtClean="0">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9" name="Picture 8" descr="SYMANTEC_LOGO.png"/>
          <p:cNvPicPr>
            <a:picLocks noChangeAspect="1"/>
          </p:cNvPicPr>
          <p:nvPr userDrawn="1"/>
        </p:nvPicPr>
        <p:blipFill>
          <a:blip r:embed="rId3" cstate="screen"/>
          <a:stretch>
            <a:fillRect/>
          </a:stretch>
        </p:blipFill>
        <p:spPr>
          <a:xfrm>
            <a:off x="569798" y="637083"/>
            <a:ext cx="2798064" cy="1007986"/>
          </a:xfrm>
          <a:prstGeom prst="rect">
            <a:avLst/>
          </a:prstGeom>
        </p:spPr>
      </p:pic>
      <p:pic>
        <p:nvPicPr>
          <p:cNvPr id="890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890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5" name="Picture 2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6"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7" name="Picture 3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8" name="Picture 3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09" name="Picture 3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110"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13" descr="SBD.004_simple_bar.png"/>
          <p:cNvPicPr>
            <a:picLocks noChangeAspect="1"/>
          </p:cNvPicPr>
          <p:nvPr userDrawn="1"/>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SYMANTEC PROPRIETARY/CONFIDENTIAL – INTERNAL USE ONLY</a:t>
            </a:r>
            <a:br>
              <a:rPr lang="en-US" sz="800" b="1" dirty="0" smtClean="0">
                <a:latin typeface="Calibri" pitchFamily="34" charset="0"/>
              </a:rPr>
            </a:br>
            <a:r>
              <a:rPr lang="en-US" sz="800" b="0" dirty="0" smtClean="0">
                <a:latin typeface="Calibri" pitchFamily="34" charset="0"/>
              </a:rPr>
              <a:t>Copyright © 2010 Symantec Corporation. All rights reserved.</a:t>
            </a:r>
          </a:p>
        </p:txBody>
      </p:sp>
      <p:pic>
        <p:nvPicPr>
          <p:cNvPr id="9" name="Picture 8" descr="SYMANTEC_LOGO.png"/>
          <p:cNvPicPr>
            <a:picLocks noChangeAspect="1"/>
          </p:cNvPicPr>
          <p:nvPr userDrawn="1"/>
        </p:nvPicPr>
        <p:blipFill>
          <a:blip r:embed="rId3" cstate="screen"/>
          <a:stretch>
            <a:fillRect/>
          </a:stretch>
        </p:blipFill>
        <p:spPr>
          <a:xfrm>
            <a:off x="569798" y="637083"/>
            <a:ext cx="2798064" cy="1007986"/>
          </a:xfrm>
          <a:prstGeom prst="rect">
            <a:avLst/>
          </a:prstGeom>
        </p:spPr>
      </p:pic>
      <p:pic>
        <p:nvPicPr>
          <p:cNvPr id="901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901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9" name="Picture 2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0"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1" name="Picture 3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2" name="Picture 3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3" name="Picture 3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4"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828800"/>
            <a:ext cx="8382000" cy="43434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Presentation Identifier Goes Here</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926236"/>
            <a:ext cx="4076700" cy="4245964"/>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Presentation Identifier Goes Here</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926236"/>
            <a:ext cx="4061460" cy="4245964"/>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10" name="Picture 9" descr="SBD.004_simple_bar.png"/>
          <p:cNvPicPr>
            <a:picLocks noChangeAspect="1"/>
          </p:cNvPicPr>
          <p:nvPr userDrawn="1"/>
        </p:nvPicPr>
        <p:blipFill>
          <a:blip r:embed="rId2" cstate="screen"/>
          <a:stretch>
            <a:fillRect/>
          </a:stretch>
        </p:blipFill>
        <p:spPr>
          <a:xfrm>
            <a:off x="228958" y="6330721"/>
            <a:ext cx="8686083" cy="298678"/>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pic>
        <p:nvPicPr>
          <p:cNvPr id="7" name="Picture 6" descr="SYMANTEC_LOGO.png"/>
          <p:cNvPicPr>
            <a:picLocks noChangeAspect="1"/>
          </p:cNvPicPr>
          <p:nvPr userDrawn="1"/>
        </p:nvPicPr>
        <p:blipFill>
          <a:blip r:embed="rId3" cstate="screen"/>
          <a:srcRect t="13190" b="13916"/>
          <a:stretch>
            <a:fillRect/>
          </a:stretch>
        </p:blipFill>
        <p:spPr>
          <a:xfrm>
            <a:off x="6949448" y="6303169"/>
            <a:ext cx="1342066" cy="352425"/>
          </a:xfrm>
          <a:prstGeom prst="rect">
            <a:avLst/>
          </a:prstGeom>
        </p:spPr>
      </p:pic>
      <p:pic>
        <p:nvPicPr>
          <p:cNvPr id="880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A918C"/>
                </a:solidFill>
                <a:miter lim="800000"/>
                <a:headEnd/>
                <a:tailEnd/>
              </a14:hiddenLine>
            </a:ext>
            <a:ext uri="{AF507438-7753-43E0-B8FC-AC1667EBCBE1}">
              <a14:hiddenEffects xmlns:a14="http://schemas.microsoft.com/office/drawing/2010/main">
                <a:effectLst>
                  <a:outerShdw dist="35921" dir="2700000" algn="ctr" rotWithShape="0">
                    <a:srgbClr val="9A918C"/>
                  </a:outerShdw>
                </a:effectLst>
              </a14:hiddenEffects>
            </a:ext>
          </a:extLst>
        </p:spPr>
      </p:pic>
      <p:pic>
        <p:nvPicPr>
          <p:cNvPr id="880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1" name="Picture 2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2"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3" name="Picture 3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4" name="Picture 3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5" name="Picture 3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86" name="Picture 3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userDrawn="1"/>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pic>
        <p:nvPicPr>
          <p:cNvPr id="8" name="Picture 7" descr="SBD.004_simple_bar.png"/>
          <p:cNvPicPr>
            <a:picLocks noChangeAspect="1"/>
          </p:cNvPicPr>
          <p:nvPr userDrawn="1"/>
        </p:nvPicPr>
        <p:blipFill>
          <a:blip r:embed="rId4" cstate="screen"/>
          <a:stretch>
            <a:fillRect/>
          </a:stretch>
        </p:blipFill>
        <p:spPr>
          <a:xfrm>
            <a:off x="228958" y="6330721"/>
            <a:ext cx="8686083" cy="298678"/>
          </a:xfrm>
          <a:prstGeom prst="rect">
            <a:avLst/>
          </a:prstGeom>
        </p:spPr>
      </p:pic>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pic>
        <p:nvPicPr>
          <p:cNvPr id="9" name="Picture 8" descr="SYMANTEC_LOGO.png"/>
          <p:cNvPicPr>
            <a:picLocks noChangeAspect="1"/>
          </p:cNvPicPr>
          <p:nvPr userDrawn="1"/>
        </p:nvPicPr>
        <p:blipFill>
          <a:blip r:embed="rId5" cstate="screen"/>
          <a:srcRect t="13190" b="13916"/>
          <a:stretch>
            <a:fillRect/>
          </a:stretch>
        </p:blipFill>
        <p:spPr>
          <a:xfrm>
            <a:off x="6949448" y="6303169"/>
            <a:ext cx="1342066" cy="3524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smtClean="0"/>
              <a:t>Click icon to add table</a:t>
            </a:r>
            <a:endParaRPr lang="en-US"/>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2" name="Picture 11" descr="SBD.004_simple_bar.png"/>
          <p:cNvPicPr>
            <a:picLocks noChangeAspect="1"/>
          </p:cNvPicPr>
          <p:nvPr/>
        </p:nvPicPr>
        <p:blipFill>
          <a:blip r:embed="rId17" cstate="screen"/>
          <a:stretch>
            <a:fillRect/>
          </a:stretch>
        </p:blipFill>
        <p:spPr>
          <a:xfrm>
            <a:off x="228958" y="6330721"/>
            <a:ext cx="8686083" cy="298678"/>
          </a:xfrm>
          <a:prstGeom prst="rect">
            <a:avLst/>
          </a:prstGeom>
        </p:spPr>
      </p:pic>
      <p:sp>
        <p:nvSpPr>
          <p:cNvPr id="12293"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8" name="Picture 7" descr="SYMANTEC_LOGO.png"/>
          <p:cNvPicPr>
            <a:picLocks noChangeAspect="1"/>
          </p:cNvPicPr>
          <p:nvPr/>
        </p:nvPicPr>
        <p:blipFill>
          <a:blip r:embed="rId18" cstate="screen"/>
          <a:srcRect t="13190" b="13916"/>
          <a:stretch>
            <a:fillRect/>
          </a:stretch>
        </p:blipFill>
        <p:spPr>
          <a:xfrm>
            <a:off x="6949448" y="6303169"/>
            <a:ext cx="1342066" cy="352425"/>
          </a:xfrm>
          <a:prstGeom prst="rect">
            <a:avLst/>
          </a:prstGeom>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12" r:id="rId3"/>
    <p:sldLayoutId id="2147483839" r:id="rId4"/>
    <p:sldLayoutId id="2147483813" r:id="rId5"/>
    <p:sldLayoutId id="2147483819" r:id="rId6"/>
    <p:sldLayoutId id="2147483816" r:id="rId7"/>
    <p:sldLayoutId id="2147483835" r:id="rId8"/>
    <p:sldLayoutId id="2147483817" r:id="rId9"/>
    <p:sldLayoutId id="2147483818" r:id="rId10"/>
    <p:sldLayoutId id="2147483838" r:id="rId11"/>
    <p:sldLayoutId id="2147483809" r:id="rId12"/>
    <p:sldLayoutId id="2147483810" r:id="rId13"/>
    <p:sldLayoutId id="2147483814" r:id="rId14"/>
    <p:sldLayoutId id="2147483815" r:id="rId15"/>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0.xml"/><Relationship Id="rId7" Type="http://schemas.openxmlformats.org/officeDocument/2006/relationships/image" Target="../media/image2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Microsoft_Excel_97-2003_Worksheet1.xls"/><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3" name="Title 2"/>
          <p:cNvSpPr>
            <a:spLocks noGrp="1"/>
          </p:cNvSpPr>
          <p:nvPr>
            <p:ph type="ctrTitle"/>
          </p:nvPr>
        </p:nvSpPr>
        <p:spPr/>
        <p:txBody>
          <a:bodyPr/>
          <a:lstStyle/>
          <a:p>
            <a:r>
              <a:rPr lang="en-US" dirty="0" smtClean="0"/>
              <a:t>IT Analytics for</a:t>
            </a:r>
            <a:br>
              <a:rPr lang="en-US" dirty="0" smtClean="0"/>
            </a:br>
            <a:r>
              <a:rPr lang="en-US" dirty="0" smtClean="0"/>
              <a:t>Symantec Endpoint Protection</a:t>
            </a:r>
            <a:endParaRPr lang="en-US" dirty="0"/>
          </a:p>
        </p:txBody>
      </p:sp>
      <p:sp>
        <p:nvSpPr>
          <p:cNvPr id="4" name="Subtitle 3"/>
          <p:cNvSpPr>
            <a:spLocks noGrp="1"/>
          </p:cNvSpPr>
          <p:nvPr>
            <p:ph type="subTitle" idx="1"/>
          </p:nvPr>
        </p:nvSpPr>
        <p:spPr/>
        <p:txBody>
          <a:bodyPr/>
          <a:lstStyle/>
          <a:p>
            <a:r>
              <a:rPr lang="en-US" dirty="0" smtClean="0"/>
              <a:t>Presenter’s Name Here</a:t>
            </a:r>
            <a:endParaRPr lang="en-US" dirty="0"/>
          </a:p>
        </p:txBody>
      </p:sp>
      <p:sp>
        <p:nvSpPr>
          <p:cNvPr id="5" name="Text Placeholder 4"/>
          <p:cNvSpPr>
            <a:spLocks noGrp="1"/>
          </p:cNvSpPr>
          <p:nvPr>
            <p:ph type="body" sz="quarter" idx="10"/>
          </p:nvPr>
        </p:nvSpPr>
        <p:spPr/>
        <p:txBody>
          <a:bodyPr/>
          <a:lstStyle/>
          <a:p>
            <a:r>
              <a:rPr lang="en-US" dirty="0" smtClean="0"/>
              <a:t>Presenter’s Title Here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t>With the inclusion of IT Analytics, the Symantec [Endpoint Security] solution provides reporting and analysis capabilities far beyond what is available from McAfee. </a:t>
            </a:r>
          </a:p>
          <a:p>
            <a:endParaRPr lang="en-US" dirty="0"/>
          </a:p>
        </p:txBody>
      </p:sp>
      <p:sp>
        <p:nvSpPr>
          <p:cNvPr id="3" name="Footer Placeholder 2"/>
          <p:cNvSpPr>
            <a:spLocks noGrp="1"/>
          </p:cNvSpPr>
          <p:nvPr>
            <p:ph type="ftr" sz="quarter" idx="10"/>
          </p:nvPr>
        </p:nvSpPr>
        <p:spPr/>
        <p:txBody>
          <a:bodyPr/>
          <a:lstStyle/>
          <a:p>
            <a:pPr>
              <a:defRPr/>
            </a:pPr>
            <a:r>
              <a:rPr lang="en-US" dirty="0"/>
              <a:t>IT Analytics for Symantec Endpoint Protection</a:t>
            </a: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sp>
        <p:nvSpPr>
          <p:cNvPr id="7" name="Text Placeholder 6"/>
          <p:cNvSpPr>
            <a:spLocks noGrp="1"/>
          </p:cNvSpPr>
          <p:nvPr>
            <p:ph type="body" sz="quarter" idx="16"/>
          </p:nvPr>
        </p:nvSpPr>
        <p:spPr>
          <a:xfrm>
            <a:off x="3649638" y="3558462"/>
            <a:ext cx="484632" cy="374904"/>
          </a:xfrm>
        </p:spPr>
        <p:txBody>
          <a:bodyPr/>
          <a:lstStyle/>
          <a:p>
            <a:endParaRPr lang="en-US" dirty="0"/>
          </a:p>
        </p:txBody>
      </p:sp>
      <p:sp>
        <p:nvSpPr>
          <p:cNvPr id="8" name="Text Placeholder 7"/>
          <p:cNvSpPr>
            <a:spLocks noGrp="1"/>
          </p:cNvSpPr>
          <p:nvPr>
            <p:ph type="body" sz="quarter" idx="18"/>
          </p:nvPr>
        </p:nvSpPr>
        <p:spPr/>
        <p:txBody>
          <a:bodyPr/>
          <a:lstStyle/>
          <a:p>
            <a:endParaRPr lang="en-US"/>
          </a:p>
        </p:txBody>
      </p:sp>
      <p:sp>
        <p:nvSpPr>
          <p:cNvPr id="6" name="Text Placeholder 5"/>
          <p:cNvSpPr>
            <a:spLocks noGrp="1"/>
          </p:cNvSpPr>
          <p:nvPr>
            <p:ph type="body" sz="quarter" idx="15"/>
          </p:nvPr>
        </p:nvSpPr>
        <p:spPr>
          <a:xfrm>
            <a:off x="4100060" y="4267200"/>
            <a:ext cx="4347904" cy="1123666"/>
          </a:xfrm>
        </p:spPr>
        <p:txBody>
          <a:bodyPr/>
          <a:lstStyle/>
          <a:p>
            <a:r>
              <a:rPr lang="en-US" dirty="0"/>
              <a:t>IT Manager</a:t>
            </a:r>
          </a:p>
          <a:p>
            <a:r>
              <a:rPr lang="en-US" b="0" dirty="0"/>
              <a:t>Fortune 150 diversified manufacturing and technology company</a:t>
            </a:r>
          </a:p>
          <a:p>
            <a:endParaRPr lang="en-US" dirty="0"/>
          </a:p>
        </p:txBody>
      </p:sp>
    </p:spTree>
    <p:extLst>
      <p:ext uri="{BB962C8B-B14F-4D97-AF65-F5344CB8AC3E}">
        <p14:creationId xmlns:p14="http://schemas.microsoft.com/office/powerpoint/2010/main" val="96654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Capability Comparison</a:t>
            </a:r>
          </a:p>
        </p:txBody>
      </p:sp>
      <p:sp>
        <p:nvSpPr>
          <p:cNvPr id="34819" name="Slide Number Placeholder 8"/>
          <p:cNvSpPr>
            <a:spLocks noGrp="1"/>
          </p:cNvSpPr>
          <p:nvPr>
            <p:ph type="sldNum" sz="quarter" idx="11"/>
          </p:nvPr>
        </p:nvSpPr>
        <p:spPr>
          <a:noFill/>
        </p:spPr>
        <p:txBody>
          <a:bodyPr/>
          <a:lstStyle/>
          <a:p>
            <a:fld id="{D909E5DE-E186-40BE-A1F2-5D5FFA623078}" type="slidenum">
              <a:rPr lang="en-US" smtClean="0"/>
              <a:pPr/>
              <a:t>11</a:t>
            </a:fld>
            <a:endParaRPr lang="en-US" smtClean="0"/>
          </a:p>
        </p:txBody>
      </p:sp>
      <p:graphicFrame>
        <p:nvGraphicFramePr>
          <p:cNvPr id="10" name="Group 80"/>
          <p:cNvGraphicFramePr>
            <a:graphicFrameLocks/>
          </p:cNvGraphicFramePr>
          <p:nvPr>
            <p:extLst>
              <p:ext uri="{D42A27DB-BD31-4B8C-83A1-F6EECF244321}">
                <p14:modId xmlns:p14="http://schemas.microsoft.com/office/powerpoint/2010/main" val="3480976934"/>
              </p:ext>
            </p:extLst>
          </p:nvPr>
        </p:nvGraphicFramePr>
        <p:xfrm>
          <a:off x="257175" y="1409700"/>
          <a:ext cx="8601076" cy="4076702"/>
        </p:xfrm>
        <a:graphic>
          <a:graphicData uri="http://schemas.openxmlformats.org/drawingml/2006/table">
            <a:tbl>
              <a:tblPr/>
              <a:tblGrid>
                <a:gridCol w="4867276"/>
                <a:gridCol w="1294817"/>
                <a:gridCol w="1257883"/>
                <a:gridCol w="1181100"/>
              </a:tblGrid>
              <a:tr h="452749">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1" i="0" u="none" strike="noStrike" cap="none" normalizeH="0" baseline="0" dirty="0" smtClean="0">
                        <a:ln>
                          <a:noFill/>
                        </a:ln>
                        <a:solidFill>
                          <a:schemeClr val="bg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600" b="1" i="0" u="none" strike="noStrike" cap="none" normalizeH="0" baseline="0" dirty="0" smtClean="0">
                          <a:ln>
                            <a:noFill/>
                          </a:ln>
                          <a:solidFill>
                            <a:schemeClr val="bg1"/>
                          </a:solidFill>
                          <a:effectLst/>
                          <a:latin typeface="+mj-lt"/>
                          <a:ea typeface="SimSun" pitchFamily="2" charset="-122"/>
                          <a:cs typeface="Times New Roman" pitchFamily="18" charset="0"/>
                        </a:rPr>
                        <a:t>Symantec</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bg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27F1A"/>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600" b="0" i="0" u="none" strike="noStrike" cap="none" normalizeH="0" baseline="0" dirty="0" smtClean="0">
                          <a:ln>
                            <a:noFill/>
                          </a:ln>
                          <a:solidFill>
                            <a:schemeClr val="bg1"/>
                          </a:solidFill>
                          <a:effectLst/>
                          <a:latin typeface="+mj-lt"/>
                          <a:ea typeface="SimSun" pitchFamily="2" charset="-122"/>
                          <a:cs typeface="Times New Roman" pitchFamily="18" charset="0"/>
                        </a:rPr>
                        <a:t>McAfee</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r>
              <a:tr h="555643">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1" i="0" u="none" strike="noStrike" cap="none" normalizeH="0" baseline="0" dirty="0" smtClean="0">
                          <a:ln>
                            <a:noFill/>
                          </a:ln>
                          <a:solidFill>
                            <a:schemeClr val="bg1"/>
                          </a:solidFill>
                          <a:effectLst/>
                          <a:latin typeface="+mj-lt"/>
                          <a:ea typeface="SimSun" pitchFamily="2" charset="-122"/>
                          <a:cs typeface="Times New Roman" pitchFamily="18" charset="0"/>
                        </a:rPr>
                        <a:t>Reporting and Analytics Capabilities</a:t>
                      </a:r>
                      <a:endParaRPr kumimoji="0" lang="en-US" sz="1200" b="1" i="0" u="none" strike="noStrike" cap="none" normalizeH="0" baseline="30000" dirty="0" smtClean="0">
                        <a:ln>
                          <a:noFill/>
                        </a:ln>
                        <a:solidFill>
                          <a:schemeClr val="bg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1" i="0" u="none" strike="noStrike" cap="none" normalizeH="0" baseline="0" dirty="0" smtClean="0">
                          <a:ln>
                            <a:noFill/>
                          </a:ln>
                          <a:solidFill>
                            <a:schemeClr val="bg1"/>
                          </a:solidFill>
                          <a:effectLst/>
                          <a:latin typeface="+mj-lt"/>
                          <a:ea typeface="SimSun" pitchFamily="2" charset="-122"/>
                          <a:cs typeface="Times New Roman" pitchFamily="18" charset="0"/>
                        </a:rPr>
                        <a:t>Endpoint Protection</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1" i="0" u="none" strike="noStrike" cap="none" normalizeH="0" baseline="0" dirty="0" smtClean="0">
                          <a:ln>
                            <a:noFill/>
                          </a:ln>
                          <a:solidFill>
                            <a:schemeClr val="bg1"/>
                          </a:solidFill>
                          <a:effectLst/>
                          <a:latin typeface="+mj-lt"/>
                          <a:ea typeface="SimSun" pitchFamily="2" charset="-122"/>
                          <a:cs typeface="Times New Roman" pitchFamily="18" charset="0"/>
                        </a:rPr>
                        <a:t>IT Analytics</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0" i="0" u="none" strike="noStrike" cap="none" normalizeH="0" baseline="0" dirty="0" err="1" smtClean="0">
                          <a:ln>
                            <a:noFill/>
                          </a:ln>
                          <a:solidFill>
                            <a:schemeClr val="bg1"/>
                          </a:solidFill>
                          <a:effectLst/>
                          <a:latin typeface="+mj-lt"/>
                          <a:ea typeface="SimSun" pitchFamily="2" charset="-122"/>
                          <a:cs typeface="Times New Roman" pitchFamily="18" charset="0"/>
                        </a:rPr>
                        <a:t>ePO</a:t>
                      </a:r>
                      <a:endParaRPr kumimoji="0" lang="en-US" sz="1200" b="0" i="0" u="none" strike="noStrike" cap="none" normalizeH="0" baseline="0" dirty="0" smtClean="0">
                        <a:ln>
                          <a:noFill/>
                        </a:ln>
                        <a:solidFill>
                          <a:schemeClr val="bg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75000"/>
                      </a:schemeClr>
                    </a:solidFill>
                  </a:tcPr>
                </a:tc>
              </a:tr>
              <a:tr h="336660">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Pre-built SQL-based reports &amp; dashboards</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36660">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SQL-based custom report authoring</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336660">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Assemble multiple SQL-based reports into dashboards</a:t>
                      </a:r>
                      <a:endParaRPr kumimoji="0" lang="en-US" sz="1200" b="0" i="0" u="none" strike="noStrike" cap="none" normalizeH="0" baseline="3000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 typeface="Arial" pitchFamily="34" charset="0"/>
                        <a:buNone/>
                        <a:tabLst/>
                        <a:defRPr/>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85975">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defRPr/>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Fast OLAP based reports and dashboards</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334471">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rPr>
                        <a:t>Forensic Analysis through free form pivot tables</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1"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34471">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defRPr/>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Key Performance Indicators</a:t>
                      </a: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1"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2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marL="45720" marR="457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334471">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Ability to utilize reports in external portals &amp; dashboards</a:t>
                      </a:r>
                      <a:endParaRPr kumimoji="0" lang="en-US" sz="1200" b="0" i="0" u="none" strike="noStrike" kern="1200" cap="none" normalizeH="0" baseline="0" dirty="0" smtClean="0">
                        <a:ln>
                          <a:noFill/>
                        </a:ln>
                        <a:solidFill>
                          <a:schemeClr val="tx1"/>
                        </a:solidFill>
                        <a:effectLst/>
                        <a:latin typeface="+mj-lt"/>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34471">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kern="1200" cap="none" normalizeH="0" baseline="0" dirty="0" smtClean="0">
                          <a:ln>
                            <a:noFill/>
                          </a:ln>
                          <a:solidFill>
                            <a:schemeClr val="tx1"/>
                          </a:solidFill>
                          <a:effectLst/>
                          <a:latin typeface="+mj-lt"/>
                          <a:ea typeface="SimSun" pitchFamily="2" charset="-122"/>
                          <a:cs typeface="Times New Roman" pitchFamily="18" charset="0"/>
                        </a:rPr>
                        <a:t>Drag-and-drop report and dashboard creation</a:t>
                      </a: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lumMod val="40000"/>
                        <a:lumOff val="60000"/>
                      </a:schemeClr>
                    </a:solidFill>
                  </a:tcPr>
                </a:tc>
              </a:tr>
              <a:tr h="334471">
                <a:tc>
                  <a:txBody>
                    <a:bodyPr/>
                    <a:lstStyle/>
                    <a:p>
                      <a:pPr marL="0" marR="0" lvl="0" indent="0" algn="ctr" defTabSz="914400" rtl="0" eaLnBrk="1" fontAlgn="base" latinLnBrk="0" hangingPunct="1">
                        <a:lnSpc>
                          <a:spcPct val="90000"/>
                        </a:lnSpc>
                        <a:spcBef>
                          <a:spcPct val="0"/>
                        </a:spcBef>
                        <a:spcAft>
                          <a:spcPts val="600"/>
                        </a:spcAft>
                        <a:buClrTx/>
                        <a:buSzTx/>
                        <a:buFont typeface="Symbol" pitchFamily="18" charset="2"/>
                        <a:buNone/>
                        <a:tabLst/>
                      </a:pPr>
                      <a:r>
                        <a:rPr kumimoji="0" lang="en-US" sz="1200" b="0" i="0" u="none" strike="noStrike" kern="1200" cap="none" normalizeH="0" baseline="0" dirty="0" smtClean="0">
                          <a:ln>
                            <a:noFill/>
                          </a:ln>
                          <a:solidFill>
                            <a:schemeClr val="tx1"/>
                          </a:solidFill>
                          <a:effectLst/>
                          <a:latin typeface="+mj-lt"/>
                          <a:ea typeface="SimSun" pitchFamily="2" charset="-122"/>
                          <a:cs typeface="Times New Roman" pitchFamily="18" charset="0"/>
                        </a:rPr>
                        <a:t>Granular data level security capabilities</a:t>
                      </a: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39620" marR="39620" marT="39620" marB="3962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34881" name="Group 19"/>
          <p:cNvGrpSpPr>
            <a:grpSpLocks/>
          </p:cNvGrpSpPr>
          <p:nvPr/>
        </p:nvGrpSpPr>
        <p:grpSpPr bwMode="auto">
          <a:xfrm>
            <a:off x="761999" y="2416175"/>
            <a:ext cx="6924676" cy="3823387"/>
            <a:chOff x="685800" y="2416630"/>
            <a:chExt cx="6924675" cy="3823159"/>
          </a:xfrm>
        </p:grpSpPr>
        <p:sp>
          <p:nvSpPr>
            <p:cNvPr id="34883" name="TextBox 10"/>
            <p:cNvSpPr txBox="1">
              <a:spLocks noChangeArrowheads="1"/>
            </p:cNvSpPr>
            <p:nvPr/>
          </p:nvSpPr>
          <p:spPr bwMode="auto">
            <a:xfrm>
              <a:off x="685800" y="5593458"/>
              <a:ext cx="4219574" cy="646331"/>
            </a:xfrm>
            <a:prstGeom prst="rect">
              <a:avLst/>
            </a:prstGeom>
            <a:solidFill>
              <a:schemeClr val="bg2">
                <a:lumMod val="75000"/>
              </a:schemeClr>
            </a:solidFill>
            <a:ln w="12700">
              <a:solidFill>
                <a:srgbClr val="F27F1A"/>
              </a:solidFill>
              <a:miter lim="800000"/>
              <a:headEnd/>
              <a:tailEnd/>
            </a:ln>
          </p:spPr>
          <p:txBody>
            <a:bodyPr>
              <a:spAutoFit/>
            </a:bodyPr>
            <a:lstStyle/>
            <a:p>
              <a:pPr algn="ctr"/>
              <a:r>
                <a:rPr lang="en-US" sz="1800" b="1" dirty="0">
                  <a:solidFill>
                    <a:srgbClr val="FFFFFF"/>
                  </a:solidFill>
                  <a:cs typeface="Aharoni" pitchFamily="2" charset="-79"/>
                </a:rPr>
                <a:t>Actionable Intelligence that moves SEP ahead of </a:t>
              </a:r>
              <a:r>
                <a:rPr lang="en-US" sz="1800" b="1" dirty="0" err="1">
                  <a:solidFill>
                    <a:srgbClr val="FFFFFF"/>
                  </a:solidFill>
                  <a:cs typeface="Aharoni" pitchFamily="2" charset="-79"/>
                </a:rPr>
                <a:t>ePO</a:t>
              </a:r>
              <a:r>
                <a:rPr lang="en-US" sz="1800" b="1" dirty="0">
                  <a:solidFill>
                    <a:srgbClr val="FFFFFF"/>
                  </a:solidFill>
                  <a:cs typeface="Aharoni" pitchFamily="2" charset="-79"/>
                </a:rPr>
                <a:t>!</a:t>
              </a:r>
            </a:p>
          </p:txBody>
        </p:sp>
        <p:sp>
          <p:nvSpPr>
            <p:cNvPr id="34884" name="Rectangle 11"/>
            <p:cNvSpPr>
              <a:spLocks noChangeArrowheads="1"/>
            </p:cNvSpPr>
            <p:nvPr/>
          </p:nvSpPr>
          <p:spPr bwMode="auto">
            <a:xfrm>
              <a:off x="5067300" y="2416630"/>
              <a:ext cx="2543175" cy="3079102"/>
            </a:xfrm>
            <a:prstGeom prst="rect">
              <a:avLst/>
            </a:prstGeom>
            <a:noFill/>
            <a:ln w="38100" algn="ctr">
              <a:solidFill>
                <a:srgbClr val="F27F1A"/>
              </a:solidFill>
              <a:round/>
              <a:headEnd/>
              <a:tailEnd/>
            </a:ln>
          </p:spPr>
          <p:txBody>
            <a:bodyPr anchor="ctr"/>
            <a:lstStyle/>
            <a:p>
              <a:pPr algn="ctr"/>
              <a:endParaRPr lang="en-US">
                <a:solidFill>
                  <a:srgbClr val="000000"/>
                </a:solidFill>
              </a:endParaRPr>
            </a:p>
          </p:txBody>
        </p:sp>
      </p:grpSp>
      <p:cxnSp>
        <p:nvCxnSpPr>
          <p:cNvPr id="34882" name="Shape 24"/>
          <p:cNvCxnSpPr>
            <a:cxnSpLocks noChangeShapeType="1"/>
            <a:stCxn id="34883" idx="3"/>
            <a:endCxn id="34884" idx="2"/>
          </p:cNvCxnSpPr>
          <p:nvPr/>
        </p:nvCxnSpPr>
        <p:spPr bwMode="auto">
          <a:xfrm flipV="1">
            <a:off x="4981574" y="5495461"/>
            <a:ext cx="1433514" cy="420916"/>
          </a:xfrm>
          <a:prstGeom prst="bentConnector2">
            <a:avLst/>
          </a:prstGeom>
          <a:noFill/>
          <a:ln w="25400" algn="ctr">
            <a:solidFill>
              <a:srgbClr val="F27F1A"/>
            </a:solidFill>
            <a:round/>
            <a:headEnd/>
            <a:tailEnd/>
          </a:ln>
        </p:spPr>
      </p:cxnSp>
      <p:sp>
        <p:nvSpPr>
          <p:cNvPr id="9"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4133364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xfrm>
            <a:off x="8916988" y="6643688"/>
            <a:ext cx="69850" cy="152400"/>
          </a:xfrm>
          <a:noFill/>
        </p:spPr>
        <p:txBody>
          <a:bodyPr/>
          <a:lstStyle/>
          <a:p>
            <a:fld id="{407B9031-6EE7-4ECD-ABC4-57792B36A169}" type="slidenum">
              <a:rPr lang="en-US" smtClean="0"/>
              <a:pPr/>
              <a:t>12</a:t>
            </a:fld>
            <a:endParaRPr lang="en-US" smtClean="0"/>
          </a:p>
        </p:txBody>
      </p:sp>
      <p:sp>
        <p:nvSpPr>
          <p:cNvPr id="35843" name="Rectangle 2"/>
          <p:cNvSpPr>
            <a:spLocks noGrp="1" noChangeArrowheads="1"/>
          </p:cNvSpPr>
          <p:nvPr>
            <p:ph type="title"/>
          </p:nvPr>
        </p:nvSpPr>
        <p:spPr>
          <a:xfrm>
            <a:off x="142875" y="152400"/>
            <a:ext cx="6889750" cy="952500"/>
          </a:xfrm>
        </p:spPr>
        <p:txBody>
          <a:bodyPr/>
          <a:lstStyle/>
          <a:p>
            <a:pPr eaLnBrk="1" hangingPunct="1"/>
            <a:r>
              <a:rPr lang="en-US" smtClean="0"/>
              <a:t>Client Dashboard</a:t>
            </a:r>
          </a:p>
        </p:txBody>
      </p:sp>
      <p:sp>
        <p:nvSpPr>
          <p:cNvPr id="35844"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2E7E9283-4C14-4AE5-B406-44448F27B144}" type="slidenum">
              <a:rPr lang="en-US" sz="1000" b="1">
                <a:solidFill>
                  <a:srgbClr val="333333"/>
                </a:solidFill>
              </a:rPr>
              <a:pPr algn="ctr" eaLnBrk="0" hangingPunct="0"/>
              <a:t>12</a:t>
            </a:fld>
            <a:endParaRPr lang="en-US" sz="1000" b="1">
              <a:solidFill>
                <a:srgbClr val="333333"/>
              </a:solidFill>
            </a:endParaRPr>
          </a:p>
        </p:txBody>
      </p:sp>
      <p:pic>
        <p:nvPicPr>
          <p:cNvPr id="35845" name="Picture 6" descr="ITAnalyticsSEP-ClientDashboard.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1937462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xfrm>
            <a:off x="8916988" y="6643688"/>
            <a:ext cx="69850" cy="152400"/>
          </a:xfrm>
          <a:noFill/>
        </p:spPr>
        <p:txBody>
          <a:bodyPr/>
          <a:lstStyle/>
          <a:p>
            <a:fld id="{6A7DA1A1-A10F-4395-A62A-1CC493CA113B}" type="slidenum">
              <a:rPr lang="en-US" smtClean="0"/>
              <a:pPr/>
              <a:t>13</a:t>
            </a:fld>
            <a:endParaRPr lang="en-US" smtClean="0"/>
          </a:p>
        </p:txBody>
      </p:sp>
      <p:sp>
        <p:nvSpPr>
          <p:cNvPr id="36867" name="Rectangle 2"/>
          <p:cNvSpPr>
            <a:spLocks noGrp="1" noChangeArrowheads="1"/>
          </p:cNvSpPr>
          <p:nvPr>
            <p:ph type="title"/>
          </p:nvPr>
        </p:nvSpPr>
        <p:spPr>
          <a:xfrm>
            <a:off x="142875" y="152400"/>
            <a:ext cx="6889750" cy="952500"/>
          </a:xfrm>
        </p:spPr>
        <p:txBody>
          <a:bodyPr/>
          <a:lstStyle/>
          <a:p>
            <a:pPr eaLnBrk="1" hangingPunct="1"/>
            <a:r>
              <a:rPr lang="en-US" smtClean="0"/>
              <a:t>Risk Dashboard</a:t>
            </a:r>
          </a:p>
        </p:txBody>
      </p:sp>
      <p:sp>
        <p:nvSpPr>
          <p:cNvPr id="36868"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E8AF5C1E-F817-4CAD-BFE1-85DF90FB95D6}" type="slidenum">
              <a:rPr lang="en-US" sz="1000" b="1">
                <a:solidFill>
                  <a:srgbClr val="333333"/>
                </a:solidFill>
              </a:rPr>
              <a:pPr algn="ctr" eaLnBrk="0" hangingPunct="0"/>
              <a:t>13</a:t>
            </a:fld>
            <a:endParaRPr lang="en-US" sz="1000" b="1">
              <a:solidFill>
                <a:srgbClr val="333333"/>
              </a:solidFill>
            </a:endParaRPr>
          </a:p>
        </p:txBody>
      </p:sp>
      <p:pic>
        <p:nvPicPr>
          <p:cNvPr id="36869" name="Picture 6" descr="ITAnalyticsSEP-RiskDashboard.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2413880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xfrm>
            <a:off x="8916988" y="6643688"/>
            <a:ext cx="69850" cy="152400"/>
          </a:xfrm>
          <a:noFill/>
        </p:spPr>
        <p:txBody>
          <a:bodyPr/>
          <a:lstStyle/>
          <a:p>
            <a:fld id="{B6A9CFE4-C475-44AE-A0B4-F29EF8C14438}" type="slidenum">
              <a:rPr lang="en-US" smtClean="0"/>
              <a:pPr/>
              <a:t>14</a:t>
            </a:fld>
            <a:endParaRPr lang="en-US" smtClean="0"/>
          </a:p>
        </p:txBody>
      </p:sp>
      <p:sp>
        <p:nvSpPr>
          <p:cNvPr id="37891" name="Rectangle 2"/>
          <p:cNvSpPr>
            <a:spLocks noGrp="1" noChangeArrowheads="1"/>
          </p:cNvSpPr>
          <p:nvPr>
            <p:ph type="title"/>
          </p:nvPr>
        </p:nvSpPr>
        <p:spPr>
          <a:xfrm>
            <a:off x="142875" y="152400"/>
            <a:ext cx="6889750" cy="952500"/>
          </a:xfrm>
        </p:spPr>
        <p:txBody>
          <a:bodyPr/>
          <a:lstStyle/>
          <a:p>
            <a:pPr eaLnBrk="1" hangingPunct="1"/>
            <a:r>
              <a:rPr lang="en-US" smtClean="0"/>
              <a:t>Scan Trend Report</a:t>
            </a:r>
          </a:p>
        </p:txBody>
      </p:sp>
      <p:sp>
        <p:nvSpPr>
          <p:cNvPr id="37892"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EB765FF3-24D2-4D20-A208-49589FE737CB}" type="slidenum">
              <a:rPr lang="en-US" sz="1000" b="1">
                <a:solidFill>
                  <a:srgbClr val="333333"/>
                </a:solidFill>
              </a:rPr>
              <a:pPr algn="ctr" eaLnBrk="0" hangingPunct="0"/>
              <a:t>14</a:t>
            </a:fld>
            <a:endParaRPr lang="en-US" sz="1000" b="1">
              <a:solidFill>
                <a:srgbClr val="333333"/>
              </a:solidFill>
            </a:endParaRPr>
          </a:p>
        </p:txBody>
      </p:sp>
      <p:pic>
        <p:nvPicPr>
          <p:cNvPr id="37893" name="Picture 6" descr="ITAnalyticsSEP-ScanTrend.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3856607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xfrm>
            <a:off x="8916988" y="6643688"/>
            <a:ext cx="69850" cy="152400"/>
          </a:xfrm>
          <a:noFill/>
        </p:spPr>
        <p:txBody>
          <a:bodyPr/>
          <a:lstStyle/>
          <a:p>
            <a:fld id="{97AFBD93-A343-4C70-81D5-723E9268FA90}" type="slidenum">
              <a:rPr lang="en-US" smtClean="0"/>
              <a:pPr/>
              <a:t>15</a:t>
            </a:fld>
            <a:endParaRPr lang="en-US" smtClean="0"/>
          </a:p>
        </p:txBody>
      </p:sp>
      <p:sp>
        <p:nvSpPr>
          <p:cNvPr id="38915" name="Rectangle 2"/>
          <p:cNvSpPr>
            <a:spLocks noGrp="1" noChangeArrowheads="1"/>
          </p:cNvSpPr>
          <p:nvPr>
            <p:ph type="title"/>
          </p:nvPr>
        </p:nvSpPr>
        <p:spPr>
          <a:xfrm>
            <a:off x="142875" y="152400"/>
            <a:ext cx="6889750" cy="952500"/>
          </a:xfrm>
        </p:spPr>
        <p:txBody>
          <a:bodyPr/>
          <a:lstStyle/>
          <a:p>
            <a:pPr eaLnBrk="1" hangingPunct="1"/>
            <a:r>
              <a:rPr lang="en-US" smtClean="0"/>
              <a:t>Virus Alert Trend Report</a:t>
            </a:r>
          </a:p>
        </p:txBody>
      </p:sp>
      <p:sp>
        <p:nvSpPr>
          <p:cNvPr id="38916"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0660AB27-0719-4DA1-AAA6-91F949A16165}" type="slidenum">
              <a:rPr lang="en-US" sz="1000" b="1">
                <a:solidFill>
                  <a:srgbClr val="333333"/>
                </a:solidFill>
              </a:rPr>
              <a:pPr algn="ctr" eaLnBrk="0" hangingPunct="0"/>
              <a:t>15</a:t>
            </a:fld>
            <a:endParaRPr lang="en-US" sz="1000" b="1">
              <a:solidFill>
                <a:srgbClr val="333333"/>
              </a:solidFill>
            </a:endParaRPr>
          </a:p>
        </p:txBody>
      </p:sp>
      <p:pic>
        <p:nvPicPr>
          <p:cNvPr id="38917" name="Picture 7" descr="ITAnalyticsSEP-VirusAlertTrend.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29762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xfrm>
            <a:off x="8916988" y="6643688"/>
            <a:ext cx="69850" cy="152400"/>
          </a:xfrm>
          <a:noFill/>
        </p:spPr>
        <p:txBody>
          <a:bodyPr/>
          <a:lstStyle/>
          <a:p>
            <a:fld id="{7AA332BB-54A5-451F-A084-1A49486794B8}" type="slidenum">
              <a:rPr lang="en-US" smtClean="0"/>
              <a:pPr/>
              <a:t>16</a:t>
            </a:fld>
            <a:endParaRPr lang="en-US" smtClean="0"/>
          </a:p>
        </p:txBody>
      </p:sp>
      <p:sp>
        <p:nvSpPr>
          <p:cNvPr id="39939" name="Rectangle 2"/>
          <p:cNvSpPr>
            <a:spLocks noGrp="1" noChangeArrowheads="1"/>
          </p:cNvSpPr>
          <p:nvPr>
            <p:ph type="title"/>
          </p:nvPr>
        </p:nvSpPr>
        <p:spPr>
          <a:xfrm>
            <a:off x="142875" y="152400"/>
            <a:ext cx="6889750" cy="952500"/>
          </a:xfrm>
        </p:spPr>
        <p:txBody>
          <a:bodyPr/>
          <a:lstStyle/>
          <a:p>
            <a:pPr eaLnBrk="1" hangingPunct="1"/>
            <a:r>
              <a:rPr lang="en-US" smtClean="0"/>
              <a:t>Alert Cube Pivot Table</a:t>
            </a:r>
          </a:p>
        </p:txBody>
      </p:sp>
      <p:sp>
        <p:nvSpPr>
          <p:cNvPr id="39940"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A96288CF-654F-46AE-9599-DB31D29F9561}" type="slidenum">
              <a:rPr lang="en-US" sz="1000" b="1">
                <a:solidFill>
                  <a:srgbClr val="333333"/>
                </a:solidFill>
              </a:rPr>
              <a:pPr algn="ctr" eaLnBrk="0" hangingPunct="0"/>
              <a:t>16</a:t>
            </a:fld>
            <a:endParaRPr lang="en-US" sz="1000" b="1">
              <a:solidFill>
                <a:srgbClr val="333333"/>
              </a:solidFill>
            </a:endParaRPr>
          </a:p>
        </p:txBody>
      </p:sp>
      <p:pic>
        <p:nvPicPr>
          <p:cNvPr id="39941" name="Picture 6" descr="ITAnalyticsSEP-AlertCubePivotTable.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4137766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xfrm>
            <a:off x="8916988" y="6643688"/>
            <a:ext cx="69850" cy="152400"/>
          </a:xfrm>
          <a:noFill/>
        </p:spPr>
        <p:txBody>
          <a:bodyPr/>
          <a:lstStyle/>
          <a:p>
            <a:fld id="{F1D3C495-9346-44F9-8CD3-A08F48575CF5}" type="slidenum">
              <a:rPr lang="en-US" smtClean="0"/>
              <a:pPr/>
              <a:t>17</a:t>
            </a:fld>
            <a:endParaRPr lang="en-US" smtClean="0"/>
          </a:p>
        </p:txBody>
      </p:sp>
      <p:sp>
        <p:nvSpPr>
          <p:cNvPr id="40963" name="Rectangle 2"/>
          <p:cNvSpPr>
            <a:spLocks noGrp="1" noChangeArrowheads="1"/>
          </p:cNvSpPr>
          <p:nvPr>
            <p:ph type="title"/>
          </p:nvPr>
        </p:nvSpPr>
        <p:spPr>
          <a:xfrm>
            <a:off x="142875" y="152400"/>
            <a:ext cx="6889750" cy="952500"/>
          </a:xfrm>
        </p:spPr>
        <p:txBody>
          <a:bodyPr/>
          <a:lstStyle/>
          <a:p>
            <a:pPr eaLnBrk="1" hangingPunct="1"/>
            <a:r>
              <a:rPr lang="en-US" smtClean="0"/>
              <a:t>Alert Cube Pivot Chart</a:t>
            </a:r>
          </a:p>
        </p:txBody>
      </p:sp>
      <p:sp>
        <p:nvSpPr>
          <p:cNvPr id="40964"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31B9C848-E0EE-4BB1-ACCF-2470C01BF3E1}" type="slidenum">
              <a:rPr lang="en-US" sz="1000" b="1">
                <a:solidFill>
                  <a:srgbClr val="333333"/>
                </a:solidFill>
              </a:rPr>
              <a:pPr algn="ctr" eaLnBrk="0" hangingPunct="0"/>
              <a:t>17</a:t>
            </a:fld>
            <a:endParaRPr lang="en-US" sz="1000" b="1">
              <a:solidFill>
                <a:srgbClr val="333333"/>
              </a:solidFill>
            </a:endParaRPr>
          </a:p>
        </p:txBody>
      </p:sp>
      <p:pic>
        <p:nvPicPr>
          <p:cNvPr id="40965" name="Picture 7" descr="ITAnalyticsSEP-AlertCubePivotChart.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2719765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xfrm>
            <a:off x="8916988" y="6643688"/>
            <a:ext cx="69850" cy="152400"/>
          </a:xfrm>
          <a:noFill/>
        </p:spPr>
        <p:txBody>
          <a:bodyPr/>
          <a:lstStyle/>
          <a:p>
            <a:fld id="{6255BDE9-7990-40B7-BDAC-CD93B4CCABCC}" type="slidenum">
              <a:rPr lang="en-US" smtClean="0"/>
              <a:pPr/>
              <a:t>18</a:t>
            </a:fld>
            <a:endParaRPr lang="en-US" smtClean="0"/>
          </a:p>
        </p:txBody>
      </p:sp>
      <p:sp>
        <p:nvSpPr>
          <p:cNvPr id="41987" name="Rectangle 2"/>
          <p:cNvSpPr>
            <a:spLocks noGrp="1" noChangeArrowheads="1"/>
          </p:cNvSpPr>
          <p:nvPr>
            <p:ph type="title"/>
          </p:nvPr>
        </p:nvSpPr>
        <p:spPr>
          <a:xfrm>
            <a:off x="142875" y="152400"/>
            <a:ext cx="6889750" cy="952500"/>
          </a:xfrm>
        </p:spPr>
        <p:txBody>
          <a:bodyPr/>
          <a:lstStyle/>
          <a:p>
            <a:pPr eaLnBrk="1" hangingPunct="1"/>
            <a:r>
              <a:rPr lang="en-US" smtClean="0"/>
              <a:t>Scan Cube Pivot Table</a:t>
            </a:r>
          </a:p>
        </p:txBody>
      </p:sp>
      <p:sp>
        <p:nvSpPr>
          <p:cNvPr id="41988"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C2EB86D0-568B-45E7-B3CF-B033728C8414}" type="slidenum">
              <a:rPr lang="en-US" sz="1000" b="1">
                <a:solidFill>
                  <a:srgbClr val="333333"/>
                </a:solidFill>
              </a:rPr>
              <a:pPr algn="ctr" eaLnBrk="0" hangingPunct="0"/>
              <a:t>18</a:t>
            </a:fld>
            <a:endParaRPr lang="en-US" sz="1000" b="1">
              <a:solidFill>
                <a:srgbClr val="333333"/>
              </a:solidFill>
            </a:endParaRPr>
          </a:p>
        </p:txBody>
      </p:sp>
      <p:pic>
        <p:nvPicPr>
          <p:cNvPr id="41989" name="Picture 7" descr="ITAnalyticsSEP-ScanCubePivotTable.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498079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xfrm>
            <a:off x="8916988" y="6643688"/>
            <a:ext cx="69850" cy="152400"/>
          </a:xfrm>
          <a:noFill/>
        </p:spPr>
        <p:txBody>
          <a:bodyPr/>
          <a:lstStyle/>
          <a:p>
            <a:fld id="{E871ADFC-3DBB-4A81-926D-A35E0435307A}" type="slidenum">
              <a:rPr lang="en-US" smtClean="0"/>
              <a:pPr/>
              <a:t>19</a:t>
            </a:fld>
            <a:endParaRPr lang="en-US" smtClean="0"/>
          </a:p>
        </p:txBody>
      </p:sp>
      <p:sp>
        <p:nvSpPr>
          <p:cNvPr id="43011" name="Rectangle 2"/>
          <p:cNvSpPr>
            <a:spLocks noGrp="1" noChangeArrowheads="1"/>
          </p:cNvSpPr>
          <p:nvPr>
            <p:ph type="title"/>
          </p:nvPr>
        </p:nvSpPr>
        <p:spPr>
          <a:xfrm>
            <a:off x="142875" y="152400"/>
            <a:ext cx="6889750" cy="952500"/>
          </a:xfrm>
        </p:spPr>
        <p:txBody>
          <a:bodyPr/>
          <a:lstStyle/>
          <a:p>
            <a:pPr eaLnBrk="1" hangingPunct="1"/>
            <a:r>
              <a:rPr lang="en-US" smtClean="0"/>
              <a:t>Scan Cube Pivot Chart</a:t>
            </a:r>
          </a:p>
        </p:txBody>
      </p:sp>
      <p:sp>
        <p:nvSpPr>
          <p:cNvPr id="43012"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5B22CB1C-6FE9-493C-841B-0969BBCE9DFF}" type="slidenum">
              <a:rPr lang="en-US" sz="1000" b="1">
                <a:solidFill>
                  <a:srgbClr val="333333"/>
                </a:solidFill>
              </a:rPr>
              <a:pPr algn="ctr" eaLnBrk="0" hangingPunct="0"/>
              <a:t>19</a:t>
            </a:fld>
            <a:endParaRPr lang="en-US" sz="1000" b="1">
              <a:solidFill>
                <a:srgbClr val="333333"/>
              </a:solidFill>
            </a:endParaRPr>
          </a:p>
        </p:txBody>
      </p:sp>
      <p:pic>
        <p:nvPicPr>
          <p:cNvPr id="43013" name="Picture 7" descr="ITAnalyticsSEP-ScanCubePivotChart.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2815807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t>Agenda</a:t>
            </a:r>
          </a:p>
        </p:txBody>
      </p:sp>
      <p:sp>
        <p:nvSpPr>
          <p:cNvPr id="14" name="Footer Placeholder 13"/>
          <p:cNvSpPr>
            <a:spLocks noGrp="1"/>
          </p:cNvSpPr>
          <p:nvPr>
            <p:ph type="ftr" sz="quarter" idx="10"/>
          </p:nvPr>
        </p:nvSpPr>
        <p:spPr/>
        <p:txBody>
          <a:bodyPr/>
          <a:lstStyle/>
          <a:p>
            <a:pPr>
              <a:defRPr/>
            </a:pPr>
            <a:r>
              <a:rPr lang="en-US" dirty="0"/>
              <a:t>IT Analytics </a:t>
            </a:r>
            <a:r>
              <a:rPr lang="en-US" dirty="0" smtClean="0"/>
              <a:t>for </a:t>
            </a:r>
            <a:r>
              <a:rPr lang="en-US" dirty="0" smtClean="0"/>
              <a:t>Symantec Endpoint Protection</a:t>
            </a:r>
            <a:endParaRPr lang="en-US" dirty="0"/>
          </a:p>
        </p:txBody>
      </p:sp>
      <p:sp>
        <p:nvSpPr>
          <p:cNvPr id="28674" name="Slide Number Placeholder 3"/>
          <p:cNvSpPr>
            <a:spLocks noGrp="1"/>
          </p:cNvSpPr>
          <p:nvPr>
            <p:ph type="sldNum" sz="quarter" idx="11"/>
          </p:nvPr>
        </p:nvSpPr>
        <p:spPr>
          <a:noFill/>
        </p:spPr>
        <p:txBody>
          <a:bodyPr/>
          <a:lstStyle/>
          <a:p>
            <a:fld id="{337B3952-71FB-45F3-B68A-CE9BEAF88A7D}" type="slidenum">
              <a:rPr lang="en-US" smtClean="0"/>
              <a:pPr/>
              <a:t>2</a:t>
            </a:fld>
            <a:endParaRPr lang="en-US" smtClean="0"/>
          </a:p>
        </p:txBody>
      </p:sp>
      <p:sp>
        <p:nvSpPr>
          <p:cNvPr id="28689" name="Rectangle 4"/>
          <p:cNvSpPr>
            <a:spLocks noChangeArrowheads="1"/>
          </p:cNvSpPr>
          <p:nvPr/>
        </p:nvSpPr>
        <p:spPr bwMode="gray">
          <a:xfrm>
            <a:off x="1268609" y="1371600"/>
            <a:ext cx="6894739" cy="785812"/>
          </a:xfrm>
          <a:prstGeom prst="roundRect">
            <a:avLst/>
          </a:prstGeom>
          <a:solidFill>
            <a:srgbClr val="808080"/>
          </a:solidFill>
          <a:ln w="9525" algn="ctr">
            <a:solidFill>
              <a:srgbClr val="808080"/>
            </a:solidFill>
            <a:miter lim="800000"/>
            <a:headEnd/>
            <a:tailEnd/>
          </a:ln>
          <a:scene3d>
            <a:camera prst="orthographicFront"/>
            <a:lightRig rig="threePt" dir="t"/>
          </a:scene3d>
          <a:sp3d>
            <a:bevelT/>
          </a:sp3d>
        </p:spPr>
        <p:txBody>
          <a:bodyPr wrap="none" lIns="457200" anchor="ctr"/>
          <a:lstStyle/>
          <a:p>
            <a:pPr algn="l">
              <a:spcBef>
                <a:spcPct val="50000"/>
              </a:spcBef>
            </a:pPr>
            <a:r>
              <a:rPr lang="en-US" dirty="0" smtClean="0">
                <a:solidFill>
                  <a:srgbClr val="FFFFFF"/>
                </a:solidFill>
                <a:latin typeface="Calibri" pitchFamily="34" charset="0"/>
                <a:cs typeface="Calibri" pitchFamily="34" charset="0"/>
              </a:rPr>
              <a:t>What is IT Analytics?  </a:t>
            </a:r>
            <a:endParaRPr lang="en-US" dirty="0">
              <a:solidFill>
                <a:srgbClr val="FFFFFF"/>
              </a:solidFill>
              <a:latin typeface="Calibri" pitchFamily="34" charset="0"/>
              <a:cs typeface="Calibri" pitchFamily="34" charset="0"/>
            </a:endParaRPr>
          </a:p>
        </p:txBody>
      </p:sp>
      <p:sp>
        <p:nvSpPr>
          <p:cNvPr id="167941" name="Oval 5"/>
          <p:cNvSpPr>
            <a:spLocks noChangeArrowheads="1"/>
          </p:cNvSpPr>
          <p:nvPr/>
        </p:nvSpPr>
        <p:spPr bwMode="gray">
          <a:xfrm>
            <a:off x="980653" y="1481042"/>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1</a:t>
            </a:r>
          </a:p>
        </p:txBody>
      </p:sp>
      <p:sp>
        <p:nvSpPr>
          <p:cNvPr id="28687" name="Rectangle 7"/>
          <p:cNvSpPr>
            <a:spLocks noChangeArrowheads="1"/>
          </p:cNvSpPr>
          <p:nvPr/>
        </p:nvSpPr>
        <p:spPr bwMode="gray">
          <a:xfrm>
            <a:off x="1268609" y="2281237"/>
            <a:ext cx="6894739" cy="785812"/>
          </a:xfrm>
          <a:prstGeom prst="roundRect">
            <a:avLst/>
          </a:prstGeom>
          <a:solidFill>
            <a:srgbClr val="808080"/>
          </a:solidFill>
          <a:ln w="9525" algn="ctr">
            <a:solidFill>
              <a:srgbClr val="808080"/>
            </a:solidFill>
            <a:miter lim="800000"/>
            <a:headEnd/>
            <a:tailEnd/>
          </a:ln>
          <a:scene3d>
            <a:camera prst="orthographicFront"/>
            <a:lightRig rig="threePt" dir="t"/>
          </a:scene3d>
          <a:sp3d>
            <a:bevelT/>
          </a:sp3d>
        </p:spPr>
        <p:txBody>
          <a:bodyPr wrap="none" lIns="457200" anchor="ctr"/>
          <a:lstStyle/>
          <a:p>
            <a:pPr algn="l">
              <a:spcBef>
                <a:spcPct val="50000"/>
              </a:spcBef>
            </a:pPr>
            <a:r>
              <a:rPr lang="en-US" dirty="0" smtClean="0">
                <a:solidFill>
                  <a:srgbClr val="FFFFFF"/>
                </a:solidFill>
                <a:latin typeface="Calibri" pitchFamily="34" charset="0"/>
              </a:rPr>
              <a:t>Product Overview  </a:t>
            </a:r>
            <a:endParaRPr lang="en-US" dirty="0">
              <a:solidFill>
                <a:srgbClr val="FFFFFF"/>
              </a:solidFill>
              <a:latin typeface="Calibri" pitchFamily="34" charset="0"/>
            </a:endParaRPr>
          </a:p>
        </p:txBody>
      </p:sp>
      <p:sp>
        <p:nvSpPr>
          <p:cNvPr id="167944" name="Oval 8"/>
          <p:cNvSpPr>
            <a:spLocks noChangeArrowheads="1"/>
          </p:cNvSpPr>
          <p:nvPr/>
        </p:nvSpPr>
        <p:spPr bwMode="gray">
          <a:xfrm>
            <a:off x="980653" y="2390679"/>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2</a:t>
            </a:r>
          </a:p>
        </p:txBody>
      </p:sp>
      <p:sp>
        <p:nvSpPr>
          <p:cNvPr id="28685" name="Rectangle 10"/>
          <p:cNvSpPr>
            <a:spLocks noChangeArrowheads="1"/>
          </p:cNvSpPr>
          <p:nvPr/>
        </p:nvSpPr>
        <p:spPr bwMode="gray">
          <a:xfrm>
            <a:off x="1268609" y="3181350"/>
            <a:ext cx="6894739" cy="787400"/>
          </a:xfrm>
          <a:prstGeom prst="roundRect">
            <a:avLst/>
          </a:prstGeom>
          <a:solidFill>
            <a:srgbClr val="808080"/>
          </a:solidFill>
          <a:ln w="9525" algn="ctr">
            <a:solidFill>
              <a:srgbClr val="808080"/>
            </a:solidFill>
            <a:miter lim="800000"/>
            <a:headEnd/>
            <a:tailEnd/>
          </a:ln>
          <a:scene3d>
            <a:camera prst="orthographicFront"/>
            <a:lightRig rig="threePt" dir="t"/>
          </a:scene3d>
          <a:sp3d>
            <a:bevelT/>
          </a:sp3d>
        </p:spPr>
        <p:txBody>
          <a:bodyPr wrap="none" lIns="457200" anchor="ctr"/>
          <a:lstStyle/>
          <a:p>
            <a:pPr algn="l">
              <a:spcBef>
                <a:spcPct val="50000"/>
              </a:spcBef>
            </a:pPr>
            <a:r>
              <a:rPr lang="en-US" dirty="0" smtClean="0">
                <a:solidFill>
                  <a:srgbClr val="FFFFFF"/>
                </a:solidFill>
                <a:latin typeface="Calibri" pitchFamily="34" charset="0"/>
              </a:rPr>
              <a:t>Capability Comparison  </a:t>
            </a:r>
            <a:endParaRPr lang="en-US" dirty="0">
              <a:solidFill>
                <a:srgbClr val="FFFFFF"/>
              </a:solidFill>
              <a:latin typeface="Calibri" pitchFamily="34" charset="0"/>
            </a:endParaRPr>
          </a:p>
        </p:txBody>
      </p:sp>
      <p:sp>
        <p:nvSpPr>
          <p:cNvPr id="167947" name="Oval 11"/>
          <p:cNvSpPr>
            <a:spLocks noChangeArrowheads="1"/>
          </p:cNvSpPr>
          <p:nvPr/>
        </p:nvSpPr>
        <p:spPr bwMode="gray">
          <a:xfrm>
            <a:off x="980653" y="3291586"/>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3</a:t>
            </a:r>
          </a:p>
        </p:txBody>
      </p:sp>
      <p:sp>
        <p:nvSpPr>
          <p:cNvPr id="28683" name="Rectangle 13"/>
          <p:cNvSpPr>
            <a:spLocks noChangeArrowheads="1"/>
          </p:cNvSpPr>
          <p:nvPr/>
        </p:nvSpPr>
        <p:spPr bwMode="gray">
          <a:xfrm>
            <a:off x="1268609" y="4081462"/>
            <a:ext cx="6894739" cy="785812"/>
          </a:xfrm>
          <a:prstGeom prst="roundRect">
            <a:avLst/>
          </a:prstGeom>
          <a:solidFill>
            <a:srgbClr val="808080"/>
          </a:solidFill>
          <a:ln w="9525" algn="ctr">
            <a:solidFill>
              <a:srgbClr val="808080"/>
            </a:solidFill>
            <a:miter lim="800000"/>
            <a:headEnd/>
            <a:tailEnd/>
          </a:ln>
          <a:scene3d>
            <a:camera prst="orthographicFront"/>
            <a:lightRig rig="threePt" dir="t"/>
          </a:scene3d>
          <a:sp3d>
            <a:bevelT/>
          </a:sp3d>
        </p:spPr>
        <p:txBody>
          <a:bodyPr wrap="none" lIns="457200" anchor="ctr"/>
          <a:lstStyle/>
          <a:p>
            <a:pPr algn="l">
              <a:spcBef>
                <a:spcPct val="50000"/>
              </a:spcBef>
            </a:pPr>
            <a:r>
              <a:rPr lang="en-US" dirty="0" smtClean="0">
                <a:solidFill>
                  <a:srgbClr val="FFFFFF"/>
                </a:solidFill>
                <a:latin typeface="Calibri" pitchFamily="34" charset="0"/>
              </a:rPr>
              <a:t>Key Features  </a:t>
            </a:r>
            <a:endParaRPr lang="en-US" dirty="0">
              <a:solidFill>
                <a:srgbClr val="FFFFFF"/>
              </a:solidFill>
              <a:latin typeface="Calibri" pitchFamily="34" charset="0"/>
            </a:endParaRPr>
          </a:p>
        </p:txBody>
      </p:sp>
      <p:sp>
        <p:nvSpPr>
          <p:cNvPr id="167950" name="Oval 14"/>
          <p:cNvSpPr>
            <a:spLocks noChangeArrowheads="1"/>
          </p:cNvSpPr>
          <p:nvPr/>
        </p:nvSpPr>
        <p:spPr bwMode="gray">
          <a:xfrm>
            <a:off x="980653" y="4190904"/>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4</a:t>
            </a:r>
          </a:p>
        </p:txBody>
      </p:sp>
      <p:sp>
        <p:nvSpPr>
          <p:cNvPr id="28681" name="Rectangle 16"/>
          <p:cNvSpPr>
            <a:spLocks noChangeArrowheads="1"/>
          </p:cNvSpPr>
          <p:nvPr/>
        </p:nvSpPr>
        <p:spPr bwMode="gray">
          <a:xfrm>
            <a:off x="1268609" y="4981574"/>
            <a:ext cx="6894739" cy="785813"/>
          </a:xfrm>
          <a:prstGeom prst="roundRect">
            <a:avLst/>
          </a:prstGeom>
          <a:solidFill>
            <a:srgbClr val="808080"/>
          </a:solidFill>
          <a:ln w="9525" algn="ctr">
            <a:solidFill>
              <a:srgbClr val="808080"/>
            </a:solidFill>
            <a:miter lim="800000"/>
            <a:headEnd/>
            <a:tailEnd/>
          </a:ln>
          <a:scene3d>
            <a:camera prst="orthographicFront"/>
            <a:lightRig rig="threePt" dir="t"/>
          </a:scene3d>
          <a:sp3d>
            <a:bevelT/>
          </a:sp3d>
        </p:spPr>
        <p:txBody>
          <a:bodyPr wrap="none" lIns="457200" anchor="ctr"/>
          <a:lstStyle/>
          <a:p>
            <a:pPr algn="l">
              <a:spcBef>
                <a:spcPct val="50000"/>
              </a:spcBef>
            </a:pPr>
            <a:r>
              <a:rPr lang="en-US" dirty="0" smtClean="0">
                <a:solidFill>
                  <a:srgbClr val="FFFFFF"/>
                </a:solidFill>
                <a:latin typeface="Calibri" pitchFamily="34" charset="0"/>
              </a:rPr>
              <a:t>Summary of Benefits  </a:t>
            </a:r>
            <a:endParaRPr lang="en-US" dirty="0">
              <a:solidFill>
                <a:srgbClr val="FFFFFF"/>
              </a:solidFill>
              <a:latin typeface="Calibri" pitchFamily="34" charset="0"/>
            </a:endParaRPr>
          </a:p>
        </p:txBody>
      </p:sp>
      <p:sp>
        <p:nvSpPr>
          <p:cNvPr id="167953" name="Oval 17"/>
          <p:cNvSpPr>
            <a:spLocks noChangeArrowheads="1"/>
          </p:cNvSpPr>
          <p:nvPr/>
        </p:nvSpPr>
        <p:spPr bwMode="gray">
          <a:xfrm>
            <a:off x="980653" y="5091016"/>
            <a:ext cx="566928" cy="566928"/>
          </a:xfrm>
          <a:prstGeom prst="ellipse">
            <a:avLst/>
          </a:prstGeom>
          <a:solidFill>
            <a:schemeClr val="bg1"/>
          </a:solidFill>
          <a:ln w="12700">
            <a:solidFill>
              <a:srgbClr val="808080"/>
            </a:solidFill>
            <a:round/>
            <a:headEnd/>
            <a:tailEnd/>
          </a:ln>
          <a:effectLst/>
          <a:scene3d>
            <a:camera prst="orthographicFront"/>
            <a:lightRig rig="threePt" dir="t"/>
          </a:scene3d>
          <a:sp3d>
            <a:bevelT/>
          </a:sp3d>
        </p:spPr>
        <p:txBody>
          <a:bodyPr anchor="ctr"/>
          <a:lstStyle/>
          <a:p>
            <a:pPr>
              <a:defRPr/>
            </a:pPr>
            <a:r>
              <a:rPr lang="en-US" b="1" dirty="0">
                <a:solidFill>
                  <a:schemeClr val="accent2"/>
                </a:solidFill>
                <a:latin typeface="Calibri" pitchFamily="34" charset="0"/>
                <a:cs typeface="Calibri" pitchFamily="34" charset="0"/>
              </a:rPr>
              <a:t>5</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xfrm>
            <a:off x="8916988" y="6643688"/>
            <a:ext cx="69850" cy="152400"/>
          </a:xfrm>
          <a:noFill/>
        </p:spPr>
        <p:txBody>
          <a:bodyPr/>
          <a:lstStyle/>
          <a:p>
            <a:fld id="{309A1EE6-522C-4E86-87AC-8EB3187A16A3}" type="slidenum">
              <a:rPr lang="en-US" smtClean="0"/>
              <a:pPr/>
              <a:t>20</a:t>
            </a:fld>
            <a:endParaRPr lang="en-US" smtClean="0"/>
          </a:p>
        </p:txBody>
      </p:sp>
      <p:sp>
        <p:nvSpPr>
          <p:cNvPr id="44035" name="Rectangle 2"/>
          <p:cNvSpPr>
            <a:spLocks noGrp="1" noChangeArrowheads="1"/>
          </p:cNvSpPr>
          <p:nvPr>
            <p:ph type="title"/>
          </p:nvPr>
        </p:nvSpPr>
        <p:spPr>
          <a:xfrm>
            <a:off x="142875" y="152400"/>
            <a:ext cx="6889750" cy="952500"/>
          </a:xfrm>
        </p:spPr>
        <p:txBody>
          <a:bodyPr/>
          <a:lstStyle/>
          <a:p>
            <a:pPr eaLnBrk="1" hangingPunct="1"/>
            <a:r>
              <a:rPr lang="en-US" smtClean="0"/>
              <a:t>Key Performance Indicators</a:t>
            </a:r>
          </a:p>
        </p:txBody>
      </p:sp>
      <p:sp>
        <p:nvSpPr>
          <p:cNvPr id="44036"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algn="ctr" eaLnBrk="0" hangingPunct="0"/>
            <a:fld id="{D2AFAFBE-9CC8-4A32-9401-A0D849B1E390}" type="slidenum">
              <a:rPr lang="en-US" sz="1000" b="1">
                <a:solidFill>
                  <a:srgbClr val="333333"/>
                </a:solidFill>
              </a:rPr>
              <a:pPr algn="ctr" eaLnBrk="0" hangingPunct="0"/>
              <a:t>20</a:t>
            </a:fld>
            <a:endParaRPr lang="en-US" sz="1000" b="1">
              <a:solidFill>
                <a:srgbClr val="333333"/>
              </a:solidFill>
            </a:endParaRPr>
          </a:p>
        </p:txBody>
      </p:sp>
      <p:pic>
        <p:nvPicPr>
          <p:cNvPr id="44037" name="Picture 8" descr="ITAnalyticsSEP-KPIs.png"/>
          <p:cNvPicPr>
            <a:picLocks noChangeAspect="1"/>
          </p:cNvPicPr>
          <p:nvPr/>
        </p:nvPicPr>
        <p:blipFill>
          <a:blip r:embed="rId3" cstate="print"/>
          <a:srcRect/>
          <a:stretch>
            <a:fillRect/>
          </a:stretch>
        </p:blipFill>
        <p:spPr bwMode="auto">
          <a:xfrm>
            <a:off x="457200" y="1371600"/>
            <a:ext cx="7680960" cy="4733925"/>
          </a:xfrm>
          <a:prstGeom prst="rect">
            <a:avLst/>
          </a:prstGeom>
          <a:noFill/>
          <a:ln w="9525">
            <a:noFill/>
            <a:miter lim="800000"/>
            <a:headEnd/>
            <a:tailEnd/>
          </a:ln>
        </p:spPr>
      </p:pic>
      <p:sp>
        <p:nvSpPr>
          <p:cNvPr id="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600250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708025" y="1032924"/>
            <a:ext cx="7380288" cy="920750"/>
            <a:chOff x="708660" y="1574282"/>
            <a:chExt cx="7380289" cy="921614"/>
          </a:xfrm>
        </p:grpSpPr>
        <p:sp>
          <p:nvSpPr>
            <p:cNvPr id="45073" name="Rectangle 73"/>
            <p:cNvSpPr>
              <a:spLocks noChangeArrowheads="1"/>
            </p:cNvSpPr>
            <p:nvPr/>
          </p:nvSpPr>
          <p:spPr bwMode="auto">
            <a:xfrm>
              <a:off x="992518" y="1574282"/>
              <a:ext cx="7096431" cy="921614"/>
            </a:xfrm>
            <a:prstGeom prst="rect">
              <a:avLst/>
            </a:prstGeom>
            <a:solidFill>
              <a:srgbClr val="FFFFFF"/>
            </a:solidFill>
            <a:ln w="19050" algn="ctr">
              <a:solidFill>
                <a:schemeClr val="bg2"/>
              </a:solidFill>
              <a:miter lim="800000"/>
              <a:headEnd/>
              <a:tailEnd/>
            </a:ln>
          </p:spPr>
          <p:txBody>
            <a:bodyPr lIns="640080" tIns="91440" bIns="91440" anchor="ctr"/>
            <a:lstStyle/>
            <a:p>
              <a:pPr algn="l">
                <a:spcBef>
                  <a:spcPct val="20000"/>
                </a:spcBef>
                <a:buClr>
                  <a:srgbClr val="CC0000"/>
                </a:buClr>
              </a:pPr>
              <a:r>
                <a:rPr lang="en-US" dirty="0">
                  <a:solidFill>
                    <a:srgbClr val="000000"/>
                  </a:solidFill>
                </a:rPr>
                <a:t>Optimize your Symantec </a:t>
              </a:r>
              <a:r>
                <a:rPr lang="en-US" dirty="0" smtClean="0">
                  <a:solidFill>
                    <a:srgbClr val="000000"/>
                  </a:solidFill>
                </a:rPr>
                <a:t>investment</a:t>
              </a:r>
              <a:endParaRPr lang="en-US" dirty="0">
                <a:solidFill>
                  <a:srgbClr val="000000"/>
                </a:solidFill>
              </a:endParaRPr>
            </a:p>
          </p:txBody>
        </p:sp>
        <p:sp>
          <p:nvSpPr>
            <p:cNvPr id="45074" name="Oval 20"/>
            <p:cNvSpPr>
              <a:spLocks noChangeArrowheads="1"/>
            </p:cNvSpPr>
            <p:nvPr/>
          </p:nvSpPr>
          <p:spPr bwMode="auto">
            <a:xfrm>
              <a:off x="708660" y="1718055"/>
              <a:ext cx="678308" cy="634070"/>
            </a:xfrm>
            <a:prstGeom prst="ellipse">
              <a:avLst/>
            </a:prstGeom>
            <a:solidFill>
              <a:schemeClr val="accent2"/>
            </a:solidFill>
            <a:ln w="38100" algn="ctr">
              <a:noFill/>
              <a:round/>
              <a:headEnd/>
              <a:tailEnd/>
            </a:ln>
          </p:spPr>
          <p:txBody>
            <a:bodyPr anchor="ctr"/>
            <a:lstStyle/>
            <a:p>
              <a:pPr algn="ctr">
                <a:spcBef>
                  <a:spcPct val="50000"/>
                </a:spcBef>
              </a:pPr>
              <a:r>
                <a:rPr lang="en-US" sz="3200" b="1">
                  <a:solidFill>
                    <a:srgbClr val="FFFFFF"/>
                  </a:solidFill>
                  <a:sym typeface="Wingdings" pitchFamily="2" charset="2"/>
                </a:rPr>
                <a:t></a:t>
              </a:r>
              <a:endParaRPr lang="en-US" sz="3200" b="1">
                <a:solidFill>
                  <a:srgbClr val="FFFFFF"/>
                </a:solidFill>
              </a:endParaRPr>
            </a:p>
          </p:txBody>
        </p:sp>
      </p:grpSp>
      <p:grpSp>
        <p:nvGrpSpPr>
          <p:cNvPr id="3" name="Group 12"/>
          <p:cNvGrpSpPr>
            <a:grpSpLocks/>
          </p:cNvGrpSpPr>
          <p:nvPr/>
        </p:nvGrpSpPr>
        <p:grpSpPr bwMode="auto">
          <a:xfrm>
            <a:off x="708025" y="2107662"/>
            <a:ext cx="7380288" cy="920750"/>
            <a:chOff x="708660" y="2669161"/>
            <a:chExt cx="7380289" cy="921614"/>
          </a:xfrm>
        </p:grpSpPr>
        <p:sp>
          <p:nvSpPr>
            <p:cNvPr id="45071" name="Rectangle 76"/>
            <p:cNvSpPr>
              <a:spLocks noChangeArrowheads="1"/>
            </p:cNvSpPr>
            <p:nvPr/>
          </p:nvSpPr>
          <p:spPr bwMode="auto">
            <a:xfrm>
              <a:off x="992518" y="2669161"/>
              <a:ext cx="7096431" cy="921614"/>
            </a:xfrm>
            <a:prstGeom prst="rect">
              <a:avLst/>
            </a:prstGeom>
            <a:solidFill>
              <a:srgbClr val="FFFFFF"/>
            </a:solidFill>
            <a:ln w="19050" algn="ctr">
              <a:solidFill>
                <a:schemeClr val="bg2"/>
              </a:solidFill>
              <a:miter lim="800000"/>
              <a:headEnd/>
              <a:tailEnd/>
            </a:ln>
          </p:spPr>
          <p:txBody>
            <a:bodyPr lIns="640080" tIns="91440" bIns="91440" anchor="ctr"/>
            <a:lstStyle/>
            <a:p>
              <a:pPr algn="l">
                <a:spcBef>
                  <a:spcPct val="20000"/>
                </a:spcBef>
                <a:buClr>
                  <a:srgbClr val="CC0000"/>
                </a:buClr>
              </a:pPr>
              <a:r>
                <a:rPr lang="en-US" dirty="0">
                  <a:solidFill>
                    <a:srgbClr val="000000"/>
                  </a:solidFill>
                </a:rPr>
                <a:t>Drill through </a:t>
              </a:r>
              <a:r>
                <a:rPr lang="en-US" dirty="0" smtClean="0">
                  <a:solidFill>
                    <a:srgbClr val="000000"/>
                  </a:solidFill>
                </a:rPr>
                <a:t>Endpoint </a:t>
              </a:r>
              <a:r>
                <a:rPr lang="en-US" dirty="0" smtClean="0">
                  <a:solidFill>
                    <a:srgbClr val="000000"/>
                  </a:solidFill>
                </a:rPr>
                <a:t>Protection data </a:t>
              </a:r>
              <a:r>
                <a:rPr lang="en-US" dirty="0">
                  <a:solidFill>
                    <a:srgbClr val="000000"/>
                  </a:solidFill>
                </a:rPr>
                <a:t>to mine the right information at the right time</a:t>
              </a:r>
            </a:p>
          </p:txBody>
        </p:sp>
        <p:sp>
          <p:nvSpPr>
            <p:cNvPr id="7217" name="Oval 20"/>
            <p:cNvSpPr>
              <a:spLocks noChangeArrowheads="1"/>
            </p:cNvSpPr>
            <p:nvPr/>
          </p:nvSpPr>
          <p:spPr bwMode="auto">
            <a:xfrm>
              <a:off x="708660" y="2812170"/>
              <a:ext cx="677863" cy="635596"/>
            </a:xfrm>
            <a:prstGeom prst="ellipse">
              <a:avLst/>
            </a:prstGeom>
            <a:solidFill>
              <a:schemeClr val="accent3"/>
            </a:solidFill>
            <a:ln w="38100" algn="ctr">
              <a:noFill/>
              <a:round/>
              <a:headEnd/>
              <a:tailEnd/>
            </a:ln>
          </p:spPr>
          <p:txBody>
            <a:bodyPr anchor="ctr"/>
            <a:lstStyle/>
            <a:p>
              <a:pPr algn="ctr">
                <a:spcBef>
                  <a:spcPct val="50000"/>
                </a:spcBef>
                <a:defRPr/>
              </a:pPr>
              <a:r>
                <a:rPr lang="en-US" sz="3200" b="1" dirty="0">
                  <a:solidFill>
                    <a:srgbClr val="FFFFFF"/>
                  </a:solidFill>
                  <a:latin typeface="Arial"/>
                  <a:cs typeface="+mn-cs"/>
                  <a:sym typeface="Wingdings"/>
                </a:rPr>
                <a:t></a:t>
              </a:r>
            </a:p>
          </p:txBody>
        </p:sp>
      </p:grpSp>
      <p:grpSp>
        <p:nvGrpSpPr>
          <p:cNvPr id="4" name="Group 14"/>
          <p:cNvGrpSpPr>
            <a:grpSpLocks/>
          </p:cNvGrpSpPr>
          <p:nvPr/>
        </p:nvGrpSpPr>
        <p:grpSpPr bwMode="auto">
          <a:xfrm>
            <a:off x="708025" y="3182399"/>
            <a:ext cx="7380288" cy="922338"/>
            <a:chOff x="708660" y="3764037"/>
            <a:chExt cx="7380289" cy="921614"/>
          </a:xfrm>
        </p:grpSpPr>
        <p:sp>
          <p:nvSpPr>
            <p:cNvPr id="45069" name="Rectangle 79"/>
            <p:cNvSpPr>
              <a:spLocks noChangeArrowheads="1"/>
            </p:cNvSpPr>
            <p:nvPr/>
          </p:nvSpPr>
          <p:spPr bwMode="auto">
            <a:xfrm>
              <a:off x="992518" y="3764037"/>
              <a:ext cx="7096431" cy="921614"/>
            </a:xfrm>
            <a:prstGeom prst="rect">
              <a:avLst/>
            </a:prstGeom>
            <a:solidFill>
              <a:srgbClr val="FFFFFF"/>
            </a:solidFill>
            <a:ln w="19050" algn="ctr">
              <a:solidFill>
                <a:schemeClr val="bg2"/>
              </a:solidFill>
              <a:miter lim="800000"/>
              <a:headEnd/>
              <a:tailEnd/>
            </a:ln>
          </p:spPr>
          <p:txBody>
            <a:bodyPr lIns="640080" tIns="91440" bIns="91440" anchor="ctr"/>
            <a:lstStyle/>
            <a:p>
              <a:pPr algn="l">
                <a:spcBef>
                  <a:spcPct val="20000"/>
                </a:spcBef>
                <a:buClr>
                  <a:srgbClr val="CC0000"/>
                </a:buClr>
              </a:pPr>
              <a:r>
                <a:rPr lang="en-US" dirty="0">
                  <a:solidFill>
                    <a:srgbClr val="000000"/>
                  </a:solidFill>
                </a:rPr>
                <a:t>Make it easy for users to understand </a:t>
              </a:r>
              <a:r>
                <a:rPr lang="en-US" dirty="0" smtClean="0">
                  <a:solidFill>
                    <a:srgbClr val="000000"/>
                  </a:solidFill>
                </a:rPr>
                <a:t>complex environments</a:t>
              </a:r>
              <a:endParaRPr lang="en-US" dirty="0">
                <a:solidFill>
                  <a:srgbClr val="000000"/>
                </a:solidFill>
              </a:endParaRPr>
            </a:p>
          </p:txBody>
        </p:sp>
        <p:sp>
          <p:nvSpPr>
            <p:cNvPr id="7215" name="Oval 20"/>
            <p:cNvSpPr>
              <a:spLocks noChangeArrowheads="1"/>
            </p:cNvSpPr>
            <p:nvPr/>
          </p:nvSpPr>
          <p:spPr bwMode="auto">
            <a:xfrm>
              <a:off x="708660" y="3908387"/>
              <a:ext cx="677863" cy="632915"/>
            </a:xfrm>
            <a:prstGeom prst="ellipse">
              <a:avLst/>
            </a:prstGeom>
            <a:solidFill>
              <a:schemeClr val="accent4"/>
            </a:solidFill>
            <a:ln w="38100" algn="ctr">
              <a:noFill/>
              <a:round/>
              <a:headEnd/>
              <a:tailEnd/>
            </a:ln>
          </p:spPr>
          <p:txBody>
            <a:bodyPr anchor="ctr"/>
            <a:lstStyle/>
            <a:p>
              <a:pPr algn="ctr">
                <a:spcBef>
                  <a:spcPct val="50000"/>
                </a:spcBef>
                <a:defRPr/>
              </a:pPr>
              <a:r>
                <a:rPr lang="en-US" sz="3200" b="1" dirty="0">
                  <a:solidFill>
                    <a:srgbClr val="FFFFFF"/>
                  </a:solidFill>
                  <a:latin typeface="Arial"/>
                  <a:cs typeface="+mn-cs"/>
                  <a:sym typeface="Wingdings"/>
                </a:rPr>
                <a:t></a:t>
              </a:r>
            </a:p>
          </p:txBody>
        </p:sp>
      </p:grpSp>
      <p:grpSp>
        <p:nvGrpSpPr>
          <p:cNvPr id="5" name="Group 15"/>
          <p:cNvGrpSpPr>
            <a:grpSpLocks/>
          </p:cNvGrpSpPr>
          <p:nvPr/>
        </p:nvGrpSpPr>
        <p:grpSpPr bwMode="auto">
          <a:xfrm>
            <a:off x="708025" y="4257137"/>
            <a:ext cx="7392988" cy="922337"/>
            <a:chOff x="708660" y="4816881"/>
            <a:chExt cx="7391719" cy="921614"/>
          </a:xfrm>
        </p:grpSpPr>
        <p:sp>
          <p:nvSpPr>
            <p:cNvPr id="45067" name="Rectangle 82"/>
            <p:cNvSpPr>
              <a:spLocks noChangeArrowheads="1"/>
            </p:cNvSpPr>
            <p:nvPr/>
          </p:nvSpPr>
          <p:spPr bwMode="auto">
            <a:xfrm>
              <a:off x="1003948" y="4816881"/>
              <a:ext cx="7096431" cy="921614"/>
            </a:xfrm>
            <a:prstGeom prst="rect">
              <a:avLst/>
            </a:prstGeom>
            <a:solidFill>
              <a:srgbClr val="FFFFFF"/>
            </a:solidFill>
            <a:ln w="19050" algn="ctr">
              <a:solidFill>
                <a:schemeClr val="bg2"/>
              </a:solidFill>
              <a:miter lim="800000"/>
              <a:headEnd/>
              <a:tailEnd/>
            </a:ln>
          </p:spPr>
          <p:txBody>
            <a:bodyPr lIns="640080" tIns="91440" bIns="91440" anchor="ctr"/>
            <a:lstStyle/>
            <a:p>
              <a:pPr algn="l">
                <a:spcBef>
                  <a:spcPct val="20000"/>
                </a:spcBef>
                <a:buClr>
                  <a:srgbClr val="CC0000"/>
                </a:buClr>
              </a:pPr>
              <a:r>
                <a:rPr lang="en-US" dirty="0">
                  <a:solidFill>
                    <a:srgbClr val="000000"/>
                  </a:solidFill>
                </a:rPr>
                <a:t>Identify trends and opportunities faster to accelerate the decision making process</a:t>
              </a:r>
            </a:p>
          </p:txBody>
        </p:sp>
        <p:sp>
          <p:nvSpPr>
            <p:cNvPr id="45068" name="Oval 20"/>
            <p:cNvSpPr>
              <a:spLocks noChangeArrowheads="1"/>
            </p:cNvSpPr>
            <p:nvPr/>
          </p:nvSpPr>
          <p:spPr bwMode="auto">
            <a:xfrm>
              <a:off x="708660" y="5006374"/>
              <a:ext cx="678308" cy="634070"/>
            </a:xfrm>
            <a:prstGeom prst="ellipse">
              <a:avLst/>
            </a:prstGeom>
            <a:solidFill>
              <a:srgbClr val="339933"/>
            </a:solidFill>
            <a:ln w="38100" algn="ctr">
              <a:noFill/>
              <a:round/>
              <a:headEnd/>
              <a:tailEnd/>
            </a:ln>
          </p:spPr>
          <p:txBody>
            <a:bodyPr anchor="ctr"/>
            <a:lstStyle/>
            <a:p>
              <a:pPr algn="ctr">
                <a:spcBef>
                  <a:spcPct val="50000"/>
                </a:spcBef>
              </a:pPr>
              <a:r>
                <a:rPr lang="en-US" sz="3200" b="1">
                  <a:solidFill>
                    <a:srgbClr val="FFFFFF"/>
                  </a:solidFill>
                  <a:sym typeface="Wingdings" pitchFamily="2" charset="2"/>
                </a:rPr>
                <a:t></a:t>
              </a:r>
            </a:p>
          </p:txBody>
        </p:sp>
      </p:grpSp>
      <p:sp>
        <p:nvSpPr>
          <p:cNvPr id="45062" name="Title 20"/>
          <p:cNvSpPr>
            <a:spLocks noGrp="1"/>
          </p:cNvSpPr>
          <p:nvPr>
            <p:ph type="title"/>
          </p:nvPr>
        </p:nvSpPr>
        <p:spPr/>
        <p:txBody>
          <a:bodyPr anchor="ctr" anchorCtr="0"/>
          <a:lstStyle/>
          <a:p>
            <a:pPr eaLnBrk="1" hangingPunct="1"/>
            <a:r>
              <a:rPr lang="en-US" dirty="0" smtClean="0"/>
              <a:t>Summary</a:t>
            </a:r>
          </a:p>
        </p:txBody>
      </p:sp>
      <p:sp>
        <p:nvSpPr>
          <p:cNvPr id="45063" name="Slide Number Placeholder 13"/>
          <p:cNvSpPr>
            <a:spLocks noGrp="1"/>
          </p:cNvSpPr>
          <p:nvPr>
            <p:ph type="sldNum" sz="quarter" idx="11"/>
          </p:nvPr>
        </p:nvSpPr>
        <p:spPr>
          <a:noFill/>
        </p:spPr>
        <p:txBody>
          <a:bodyPr/>
          <a:lstStyle/>
          <a:p>
            <a:fld id="{1A7AF10C-C22E-4F3D-A780-485A985E7D0F}" type="slidenum">
              <a:rPr lang="en-US" smtClean="0"/>
              <a:pPr/>
              <a:t>21</a:t>
            </a:fld>
            <a:endParaRPr lang="en-US" dirty="0" smtClean="0"/>
          </a:p>
        </p:txBody>
      </p:sp>
      <p:grpSp>
        <p:nvGrpSpPr>
          <p:cNvPr id="6" name="Group 15"/>
          <p:cNvGrpSpPr>
            <a:grpSpLocks/>
          </p:cNvGrpSpPr>
          <p:nvPr/>
        </p:nvGrpSpPr>
        <p:grpSpPr bwMode="auto">
          <a:xfrm>
            <a:off x="708025" y="5333462"/>
            <a:ext cx="7392988" cy="920750"/>
            <a:chOff x="708660" y="4816881"/>
            <a:chExt cx="7391719" cy="921614"/>
          </a:xfrm>
        </p:grpSpPr>
        <p:sp>
          <p:nvSpPr>
            <p:cNvPr id="45065" name="Rectangle 82"/>
            <p:cNvSpPr>
              <a:spLocks noChangeArrowheads="1"/>
            </p:cNvSpPr>
            <p:nvPr/>
          </p:nvSpPr>
          <p:spPr bwMode="auto">
            <a:xfrm>
              <a:off x="1003948" y="4816881"/>
              <a:ext cx="7096431" cy="921614"/>
            </a:xfrm>
            <a:prstGeom prst="rect">
              <a:avLst/>
            </a:prstGeom>
            <a:solidFill>
              <a:srgbClr val="FFFFFF"/>
            </a:solidFill>
            <a:ln w="19050" algn="ctr">
              <a:solidFill>
                <a:schemeClr val="bg2"/>
              </a:solidFill>
              <a:miter lim="800000"/>
              <a:headEnd/>
              <a:tailEnd/>
            </a:ln>
          </p:spPr>
          <p:txBody>
            <a:bodyPr lIns="640080" tIns="91440" bIns="91440" anchor="ctr"/>
            <a:lstStyle/>
            <a:p>
              <a:pPr algn="l">
                <a:spcBef>
                  <a:spcPct val="20000"/>
                </a:spcBef>
                <a:buClr>
                  <a:srgbClr val="CC0000"/>
                </a:buClr>
              </a:pPr>
              <a:r>
                <a:rPr lang="en-US" dirty="0">
                  <a:solidFill>
                    <a:srgbClr val="000000"/>
                  </a:solidFill>
                </a:rPr>
                <a:t>Make fully informed decisions about your organization’s performance</a:t>
              </a:r>
            </a:p>
          </p:txBody>
        </p:sp>
        <p:sp>
          <p:nvSpPr>
            <p:cNvPr id="18" name="Oval 20"/>
            <p:cNvSpPr>
              <a:spLocks noChangeArrowheads="1"/>
            </p:cNvSpPr>
            <p:nvPr/>
          </p:nvSpPr>
          <p:spPr bwMode="auto">
            <a:xfrm>
              <a:off x="708660" y="5005970"/>
              <a:ext cx="677747" cy="634007"/>
            </a:xfrm>
            <a:prstGeom prst="ellipse">
              <a:avLst/>
            </a:prstGeom>
            <a:solidFill>
              <a:schemeClr val="accent6"/>
            </a:solidFill>
            <a:ln w="38100" algn="ctr">
              <a:noFill/>
              <a:round/>
              <a:headEnd/>
              <a:tailEnd/>
            </a:ln>
          </p:spPr>
          <p:txBody>
            <a:bodyPr anchor="ctr"/>
            <a:lstStyle/>
            <a:p>
              <a:pPr algn="ctr">
                <a:spcBef>
                  <a:spcPct val="50000"/>
                </a:spcBef>
                <a:defRPr/>
              </a:pPr>
              <a:r>
                <a:rPr lang="en-US" sz="3200" b="1" dirty="0">
                  <a:solidFill>
                    <a:srgbClr val="FFFFFF"/>
                  </a:solidFill>
                  <a:latin typeface="Arial"/>
                  <a:cs typeface="+mn-cs"/>
                  <a:sym typeface="Wingdings"/>
                </a:rPr>
                <a:t></a:t>
              </a:r>
            </a:p>
          </p:txBody>
        </p:sp>
      </p:grpSp>
      <p:sp>
        <p:nvSpPr>
          <p:cNvPr id="19"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subTitle" idx="1"/>
          </p:nvPr>
        </p:nvSpPr>
        <p:spPr>
          <a:prstGeom prst="rect">
            <a:avLst/>
          </a:prstGeom>
        </p:spPr>
        <p:txBody>
          <a:bodyPr/>
          <a:lstStyle/>
          <a:p>
            <a:pPr marL="282575" indent="-282575" eaLnBrk="1" hangingPunct="1">
              <a:lnSpc>
                <a:spcPct val="95000"/>
              </a:lnSpc>
              <a:spcAft>
                <a:spcPct val="35000"/>
              </a:spcAft>
            </a:pPr>
            <a:r>
              <a:rPr lang="en-US" dirty="0" smtClean="0">
                <a:cs typeface="Arial" charset="0"/>
              </a:rPr>
              <a:t>Presenter</a:t>
            </a:r>
          </a:p>
          <a:p>
            <a:pPr marL="282575" indent="-282575" eaLnBrk="1" hangingPunct="1">
              <a:lnSpc>
                <a:spcPct val="95000"/>
              </a:lnSpc>
              <a:spcAft>
                <a:spcPct val="35000"/>
              </a:spcAft>
            </a:pPr>
            <a:r>
              <a:rPr lang="en-US" dirty="0" smtClean="0">
                <a:cs typeface="Arial" charset="0"/>
              </a:rPr>
              <a:t>title</a:t>
            </a:r>
          </a:p>
          <a:p>
            <a:pPr marL="282575" indent="-282575" eaLnBrk="1" hangingPunct="1">
              <a:lnSpc>
                <a:spcPct val="95000"/>
              </a:lnSpc>
              <a:spcAft>
                <a:spcPct val="35000"/>
              </a:spcAft>
            </a:pPr>
            <a:r>
              <a:rPr lang="en-US" dirty="0" smtClean="0">
                <a:cs typeface="Arial" charset="0"/>
              </a:rPr>
              <a:t>email</a:t>
            </a:r>
          </a:p>
        </p:txBody>
      </p:sp>
      <p:sp>
        <p:nvSpPr>
          <p:cNvPr id="3" name="Slide Number Placeholder 2"/>
          <p:cNvSpPr>
            <a:spLocks noGrp="1"/>
          </p:cNvSpPr>
          <p:nvPr>
            <p:ph type="sldNum" sz="quarter" idx="4"/>
          </p:nvPr>
        </p:nvSpPr>
        <p:spPr>
          <a:xfrm>
            <a:off x="8548896" y="6397965"/>
            <a:ext cx="153888" cy="153888"/>
          </a:xfrm>
        </p:spPr>
        <p:txBody>
          <a:bodyPr/>
          <a:lstStyle/>
          <a:p>
            <a:pPr>
              <a:defRPr/>
            </a:pPr>
            <a:fld id="{46082381-925A-4C25-AB18-0C99AD89CFC0}" type="slidenum">
              <a:rPr lang="en-US" smtClean="0"/>
              <a:pPr>
                <a:defRPr/>
              </a:pPr>
              <a:t>22</a:t>
            </a:fld>
            <a:endParaRPr lang="en-US" dirty="0"/>
          </a:p>
        </p:txBody>
      </p:sp>
      <p:sp>
        <p:nvSpPr>
          <p:cNvPr id="5" name="Footer Placeholder 1"/>
          <p:cNvSpPr>
            <a:spLocks noGrp="1"/>
          </p:cNvSpPr>
          <p:nvPr>
            <p:ph type="ftr" sz="quarter" idx="3"/>
          </p:nvPr>
        </p:nvSpPr>
        <p:spPr>
          <a:xfrm>
            <a:off x="381000" y="6358518"/>
            <a:ext cx="4183380" cy="232782"/>
          </a:xfrm>
        </p:spPr>
        <p:txBody>
          <a:bodyPr/>
          <a:lstStyle/>
          <a:p>
            <a:pPr>
              <a:defRPr/>
            </a:pPr>
            <a:r>
              <a:rPr lang="en-US" dirty="0"/>
              <a:t>IT Analytics for Symantec Endpoint Protection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What is IT Analytics?</a:t>
            </a:r>
          </a:p>
        </p:txBody>
      </p:sp>
      <p:sp>
        <p:nvSpPr>
          <p:cNvPr id="27651" name="Slide Number Placeholder 2"/>
          <p:cNvSpPr>
            <a:spLocks noGrp="1"/>
          </p:cNvSpPr>
          <p:nvPr>
            <p:ph type="sldNum" sz="quarter" idx="11"/>
          </p:nvPr>
        </p:nvSpPr>
        <p:spPr>
          <a:noFill/>
        </p:spPr>
        <p:txBody>
          <a:bodyPr/>
          <a:lstStyle/>
          <a:p>
            <a:fld id="{1D54297B-C53B-47BB-849F-1D578AC951FA}" type="slidenum">
              <a:rPr lang="en-US" smtClean="0"/>
              <a:pPr/>
              <a:t>3</a:t>
            </a:fld>
            <a:endParaRPr lang="en-US" smtClean="0"/>
          </a:p>
        </p:txBody>
      </p:sp>
      <p:grpSp>
        <p:nvGrpSpPr>
          <p:cNvPr id="2" name="Group 34"/>
          <p:cNvGrpSpPr>
            <a:grpSpLocks/>
          </p:cNvGrpSpPr>
          <p:nvPr/>
        </p:nvGrpSpPr>
        <p:grpSpPr bwMode="auto">
          <a:xfrm>
            <a:off x="252413" y="1565275"/>
            <a:ext cx="2101850" cy="4762500"/>
            <a:chOff x="294795" y="1833328"/>
            <a:chExt cx="2103120" cy="4761657"/>
          </a:xfrm>
        </p:grpSpPr>
        <p:grpSp>
          <p:nvGrpSpPr>
            <p:cNvPr id="3" name="Group 17"/>
            <p:cNvGrpSpPr>
              <a:grpSpLocks/>
            </p:cNvGrpSpPr>
            <p:nvPr/>
          </p:nvGrpSpPr>
          <p:grpSpPr bwMode="auto">
            <a:xfrm>
              <a:off x="294795" y="1833328"/>
              <a:ext cx="2103120" cy="3689444"/>
              <a:chOff x="531813" y="1676400"/>
              <a:chExt cx="2620962" cy="3689444"/>
            </a:xfrm>
          </p:grpSpPr>
          <p:sp>
            <p:nvSpPr>
              <p:cNvPr id="20" name="Rectangle 5"/>
              <p:cNvSpPr>
                <a:spLocks noChangeArrowheads="1"/>
              </p:cNvSpPr>
              <p:nvPr/>
            </p:nvSpPr>
            <p:spPr bwMode="auto">
              <a:xfrm>
                <a:off x="531813" y="1676400"/>
                <a:ext cx="2620962" cy="1230095"/>
              </a:xfrm>
              <a:prstGeom prst="rect">
                <a:avLst/>
              </a:prstGeom>
              <a:solidFill>
                <a:srgbClr val="4D6883"/>
              </a:solidFill>
              <a:ln w="9525">
                <a:solidFill>
                  <a:srgbClr val="4D6883"/>
                </a:solidFill>
                <a:miter lim="800000"/>
                <a:headEnd/>
                <a:tailEnd/>
              </a:ln>
            </p:spPr>
            <p:txBody>
              <a:bodyPr anchor="ctr" anchorCtr="1"/>
              <a:lstStyle/>
              <a:p>
                <a:pPr algn="ctr" fontAlgn="auto">
                  <a:spcBef>
                    <a:spcPts val="0"/>
                  </a:spcBef>
                  <a:spcAft>
                    <a:spcPts val="0"/>
                  </a:spcAft>
                  <a:defRPr/>
                </a:pPr>
                <a:r>
                  <a:rPr lang="en-US" sz="2000" kern="0" dirty="0">
                    <a:solidFill>
                      <a:srgbClr val="FFFFFF"/>
                    </a:solidFill>
                    <a:latin typeface="Arial"/>
                  </a:rPr>
                  <a:t>Leverages Business Intelligence</a:t>
                </a:r>
              </a:p>
            </p:txBody>
          </p:sp>
          <p:sp>
            <p:nvSpPr>
              <p:cNvPr id="21" name="Rectangle 5"/>
              <p:cNvSpPr>
                <a:spLocks noChangeArrowheads="1"/>
              </p:cNvSpPr>
              <p:nvPr/>
            </p:nvSpPr>
            <p:spPr bwMode="auto">
              <a:xfrm>
                <a:off x="531813" y="2903321"/>
                <a:ext cx="2620962" cy="2461776"/>
              </a:xfrm>
              <a:prstGeom prst="rect">
                <a:avLst/>
              </a:prstGeom>
              <a:solidFill>
                <a:srgbClr val="FFFFFF"/>
              </a:solidFill>
              <a:ln w="9525" algn="ctr">
                <a:solidFill>
                  <a:srgbClr val="4D6883"/>
                </a:solidFill>
                <a:miter lim="800000"/>
                <a:headEnd/>
                <a:tailEnd/>
              </a:ln>
              <a:effectLst/>
            </p:spPr>
            <p:txBody>
              <a:bodyPr lIns="274320" tIns="365760"/>
              <a:lstStyle/>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Advanced ad-hoc data-mining</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Analyze Trends and historical information</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Graphical dashboards and easy reporting</a:t>
                </a:r>
              </a:p>
              <a:p>
                <a:pPr marL="174625" indent="-174625" fontAlgn="auto">
                  <a:spcBef>
                    <a:spcPct val="20000"/>
                  </a:spcBef>
                  <a:spcAft>
                    <a:spcPts val="0"/>
                  </a:spcAft>
                  <a:buClr>
                    <a:srgbClr val="000000"/>
                  </a:buClr>
                  <a:buFontTx/>
                  <a:buChar char="•"/>
                  <a:defRPr/>
                </a:pPr>
                <a:endParaRPr lang="en-US" sz="1800" kern="0" dirty="0">
                  <a:solidFill>
                    <a:sysClr val="windowText" lastClr="000000"/>
                  </a:solidFill>
                  <a:latin typeface="Arial"/>
                </a:endParaRPr>
              </a:p>
            </p:txBody>
          </p:sp>
        </p:grpSp>
        <p:grpSp>
          <p:nvGrpSpPr>
            <p:cNvPr id="4" name="Group 73"/>
            <p:cNvGrpSpPr>
              <a:grpSpLocks/>
            </p:cNvGrpSpPr>
            <p:nvPr/>
          </p:nvGrpSpPr>
          <p:grpSpPr bwMode="auto">
            <a:xfrm>
              <a:off x="797376" y="5431347"/>
              <a:ext cx="1162050" cy="1163638"/>
              <a:chOff x="343768" y="1782572"/>
              <a:chExt cx="1162472" cy="1163726"/>
            </a:xfrm>
          </p:grpSpPr>
          <p:pic>
            <p:nvPicPr>
              <p:cNvPr id="27673" name="Picture 54" descr="graph"/>
              <p:cNvPicPr>
                <a:picLocks noChangeAspect="1" noChangeArrowheads="1"/>
              </p:cNvPicPr>
              <p:nvPr/>
            </p:nvPicPr>
            <p:blipFill>
              <a:blip r:embed="rId2" cstate="print"/>
              <a:srcRect/>
              <a:stretch>
                <a:fillRect/>
              </a:stretch>
            </p:blipFill>
            <p:spPr bwMode="auto">
              <a:xfrm>
                <a:off x="343768" y="1782572"/>
                <a:ext cx="1162472" cy="1163726"/>
              </a:xfrm>
              <a:prstGeom prst="rect">
                <a:avLst/>
              </a:prstGeom>
              <a:noFill/>
              <a:ln w="9525">
                <a:noFill/>
                <a:miter lim="800000"/>
                <a:headEnd/>
                <a:tailEnd/>
              </a:ln>
            </p:spPr>
          </p:pic>
          <p:pic>
            <p:nvPicPr>
              <p:cNvPr id="27674" name="Picture 72" descr="ScreenShot010.jpg"/>
              <p:cNvPicPr>
                <a:picLocks noChangeAspect="1"/>
              </p:cNvPicPr>
              <p:nvPr/>
            </p:nvPicPr>
            <p:blipFill>
              <a:blip r:embed="rId3" cstate="print"/>
              <a:srcRect/>
              <a:stretch>
                <a:fillRect/>
              </a:stretch>
            </p:blipFill>
            <p:spPr bwMode="auto">
              <a:xfrm>
                <a:off x="458652" y="2071517"/>
                <a:ext cx="808086" cy="519958"/>
              </a:xfrm>
              <a:prstGeom prst="rect">
                <a:avLst/>
              </a:prstGeom>
              <a:noFill/>
              <a:ln w="9525">
                <a:noFill/>
                <a:miter lim="800000"/>
                <a:headEnd/>
                <a:tailEnd/>
              </a:ln>
            </p:spPr>
          </p:pic>
        </p:grpSp>
      </p:grpSp>
      <p:grpSp>
        <p:nvGrpSpPr>
          <p:cNvPr id="5" name="Group 35"/>
          <p:cNvGrpSpPr>
            <a:grpSpLocks/>
          </p:cNvGrpSpPr>
          <p:nvPr/>
        </p:nvGrpSpPr>
        <p:grpSpPr bwMode="auto">
          <a:xfrm>
            <a:off x="2432050" y="1565275"/>
            <a:ext cx="2103438" cy="4640263"/>
            <a:chOff x="2475810" y="1867834"/>
            <a:chExt cx="2103120" cy="4638878"/>
          </a:xfrm>
        </p:grpSpPr>
        <p:grpSp>
          <p:nvGrpSpPr>
            <p:cNvPr id="6" name="Group 18"/>
            <p:cNvGrpSpPr>
              <a:grpSpLocks/>
            </p:cNvGrpSpPr>
            <p:nvPr/>
          </p:nvGrpSpPr>
          <p:grpSpPr bwMode="auto">
            <a:xfrm>
              <a:off x="2475810" y="1867834"/>
              <a:ext cx="2103120" cy="3686268"/>
              <a:chOff x="3263900" y="1676400"/>
              <a:chExt cx="2619375" cy="3686268"/>
            </a:xfrm>
          </p:grpSpPr>
          <p:sp>
            <p:nvSpPr>
              <p:cNvPr id="14" name="Rectangle 3"/>
              <p:cNvSpPr>
                <a:spLocks noChangeArrowheads="1"/>
              </p:cNvSpPr>
              <p:nvPr/>
            </p:nvSpPr>
            <p:spPr bwMode="auto">
              <a:xfrm>
                <a:off x="3263900" y="1676400"/>
                <a:ext cx="2619375" cy="1228358"/>
              </a:xfrm>
              <a:prstGeom prst="rect">
                <a:avLst/>
              </a:prstGeom>
              <a:solidFill>
                <a:srgbClr val="F27F1A"/>
              </a:solidFill>
              <a:ln w="9525">
                <a:solidFill>
                  <a:srgbClr val="F27F1A"/>
                </a:solidFill>
                <a:miter lim="800000"/>
                <a:headEnd/>
                <a:tailEnd/>
              </a:ln>
            </p:spPr>
            <p:txBody>
              <a:bodyPr anchor="ctr" anchorCtr="1"/>
              <a:lstStyle/>
              <a:p>
                <a:pPr algn="ctr" fontAlgn="auto">
                  <a:spcBef>
                    <a:spcPts val="0"/>
                  </a:spcBef>
                  <a:spcAft>
                    <a:spcPts val="0"/>
                  </a:spcAft>
                  <a:defRPr/>
                </a:pPr>
                <a:r>
                  <a:rPr lang="en-US" sz="2000" kern="0" dirty="0">
                    <a:solidFill>
                      <a:srgbClr val="FFFFFF"/>
                    </a:solidFill>
                    <a:latin typeface="Arial"/>
                  </a:rPr>
                  <a:t>Expands on Traditional Reporting</a:t>
                </a:r>
              </a:p>
            </p:txBody>
          </p:sp>
          <p:sp>
            <p:nvSpPr>
              <p:cNvPr id="15" name="Rectangle 3"/>
              <p:cNvSpPr>
                <a:spLocks noChangeArrowheads="1"/>
              </p:cNvSpPr>
              <p:nvPr/>
            </p:nvSpPr>
            <p:spPr bwMode="auto">
              <a:xfrm>
                <a:off x="3263900" y="2904758"/>
                <a:ext cx="2619375" cy="2458304"/>
              </a:xfrm>
              <a:prstGeom prst="rect">
                <a:avLst/>
              </a:prstGeom>
              <a:solidFill>
                <a:srgbClr val="FFFFFF"/>
              </a:solidFill>
              <a:ln w="9525" algn="ctr">
                <a:solidFill>
                  <a:srgbClr val="F27F1A"/>
                </a:solidFill>
                <a:miter lim="800000"/>
                <a:headEnd/>
                <a:tailEnd/>
              </a:ln>
              <a:effectLst/>
            </p:spPr>
            <p:txBody>
              <a:bodyPr lIns="274320" tIns="365760"/>
              <a:lstStyle/>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User friendly custom reports</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Export to multiple formats</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Pivot tables and charts</a:t>
                </a:r>
              </a:p>
            </p:txBody>
          </p:sp>
        </p:grpSp>
        <p:grpSp>
          <p:nvGrpSpPr>
            <p:cNvPr id="7" name="Group 13"/>
            <p:cNvGrpSpPr>
              <a:grpSpLocks/>
            </p:cNvGrpSpPr>
            <p:nvPr/>
          </p:nvGrpSpPr>
          <p:grpSpPr bwMode="auto">
            <a:xfrm>
              <a:off x="2987196" y="5658927"/>
              <a:ext cx="1194288" cy="847785"/>
              <a:chOff x="5257114" y="3208854"/>
              <a:chExt cx="1608855" cy="1142423"/>
            </a:xfrm>
          </p:grpSpPr>
          <p:pic>
            <p:nvPicPr>
              <p:cNvPr id="27666" name="Picture 3" descr="Application-Metering-Cube-Pivot-Table.png"/>
              <p:cNvPicPr>
                <a:picLocks noChangeAspect="1"/>
              </p:cNvPicPr>
              <p:nvPr/>
            </p:nvPicPr>
            <p:blipFill>
              <a:blip r:embed="rId4" cstate="print"/>
              <a:srcRect l="21072" t="17232"/>
              <a:stretch>
                <a:fillRect/>
              </a:stretch>
            </p:blipFill>
            <p:spPr bwMode="auto">
              <a:xfrm>
                <a:off x="5355770" y="3208854"/>
                <a:ext cx="1320800" cy="954200"/>
              </a:xfrm>
              <a:prstGeom prst="rect">
                <a:avLst/>
              </a:prstGeom>
              <a:noFill/>
              <a:ln w="9525">
                <a:noFill/>
                <a:miter lim="800000"/>
                <a:headEnd/>
                <a:tailEnd/>
              </a:ln>
            </p:spPr>
          </p:pic>
          <p:pic>
            <p:nvPicPr>
              <p:cNvPr id="27667" name="Picture 60"/>
              <p:cNvPicPr preferRelativeResize="0">
                <a:picLocks noChangeAspect="1" noChangeArrowheads="1"/>
              </p:cNvPicPr>
              <p:nvPr/>
            </p:nvPicPr>
            <p:blipFill>
              <a:blip r:embed="rId5" cstate="print"/>
              <a:srcRect/>
              <a:stretch>
                <a:fillRect/>
              </a:stretch>
            </p:blipFill>
            <p:spPr bwMode="auto">
              <a:xfrm>
                <a:off x="5257114" y="3937921"/>
                <a:ext cx="377371" cy="391945"/>
              </a:xfrm>
              <a:prstGeom prst="rect">
                <a:avLst/>
              </a:prstGeom>
              <a:noFill/>
              <a:ln w="9525">
                <a:noFill/>
                <a:miter lim="800000"/>
                <a:headEnd/>
                <a:tailEnd/>
              </a:ln>
            </p:spPr>
          </p:pic>
          <p:pic>
            <p:nvPicPr>
              <p:cNvPr id="2766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98222" y="3783529"/>
                <a:ext cx="567747" cy="567748"/>
              </a:xfrm>
              <a:prstGeom prst="rect">
                <a:avLst/>
              </a:prstGeom>
              <a:noFill/>
              <a:ln w="12700" algn="ctr">
                <a:noFill/>
                <a:miter lim="800000"/>
                <a:headEnd/>
                <a:tailEnd/>
              </a:ln>
            </p:spPr>
          </p:pic>
        </p:grpSp>
      </p:grpSp>
      <p:grpSp>
        <p:nvGrpSpPr>
          <p:cNvPr id="8" name="Group 37"/>
          <p:cNvGrpSpPr>
            <a:grpSpLocks/>
          </p:cNvGrpSpPr>
          <p:nvPr/>
        </p:nvGrpSpPr>
        <p:grpSpPr bwMode="auto">
          <a:xfrm>
            <a:off x="6732814" y="1565275"/>
            <a:ext cx="2165123" cy="4429539"/>
            <a:chOff x="6776165" y="1867834"/>
            <a:chExt cx="2164797" cy="4428147"/>
          </a:xfrm>
        </p:grpSpPr>
        <p:grpSp>
          <p:nvGrpSpPr>
            <p:cNvPr id="9" name="Group 19"/>
            <p:cNvGrpSpPr>
              <a:grpSpLocks/>
            </p:cNvGrpSpPr>
            <p:nvPr/>
          </p:nvGrpSpPr>
          <p:grpSpPr bwMode="auto">
            <a:xfrm>
              <a:off x="6837841" y="1867834"/>
              <a:ext cx="2103121" cy="3686268"/>
              <a:chOff x="5994399" y="1676400"/>
              <a:chExt cx="2620964" cy="3686268"/>
            </a:xfrm>
          </p:grpSpPr>
          <p:sp>
            <p:nvSpPr>
              <p:cNvPr id="23" name="Rectangle 4"/>
              <p:cNvSpPr>
                <a:spLocks noChangeArrowheads="1"/>
              </p:cNvSpPr>
              <p:nvPr/>
            </p:nvSpPr>
            <p:spPr bwMode="auto">
              <a:xfrm>
                <a:off x="5994399" y="1676400"/>
                <a:ext cx="2620964" cy="1228339"/>
              </a:xfrm>
              <a:prstGeom prst="rect">
                <a:avLst/>
              </a:prstGeom>
              <a:solidFill>
                <a:srgbClr val="A30609"/>
              </a:solidFill>
              <a:ln w="9525">
                <a:solidFill>
                  <a:srgbClr val="A30609"/>
                </a:solidFill>
                <a:miter lim="800000"/>
                <a:headEnd/>
                <a:tailEnd/>
              </a:ln>
            </p:spPr>
            <p:txBody>
              <a:bodyPr anchor="ctr" anchorCtr="1"/>
              <a:lstStyle/>
              <a:p>
                <a:pPr algn="ctr" fontAlgn="auto">
                  <a:spcBef>
                    <a:spcPts val="0"/>
                  </a:spcBef>
                  <a:spcAft>
                    <a:spcPts val="0"/>
                  </a:spcAft>
                  <a:defRPr/>
                </a:pPr>
                <a:r>
                  <a:rPr lang="en-US" sz="2000" kern="0" dirty="0">
                    <a:solidFill>
                      <a:srgbClr val="FFFFFF"/>
                    </a:solidFill>
                    <a:latin typeface="Arial"/>
                  </a:rPr>
                  <a:t>Utilizes Standard Technologies</a:t>
                </a:r>
              </a:p>
            </p:txBody>
          </p:sp>
          <p:sp>
            <p:nvSpPr>
              <p:cNvPr id="24" name="Rectangle 4"/>
              <p:cNvSpPr>
                <a:spLocks noChangeArrowheads="1"/>
              </p:cNvSpPr>
              <p:nvPr/>
            </p:nvSpPr>
            <p:spPr bwMode="auto">
              <a:xfrm>
                <a:off x="5994399" y="2904739"/>
                <a:ext cx="2620964" cy="2458266"/>
              </a:xfrm>
              <a:prstGeom prst="rect">
                <a:avLst/>
              </a:prstGeom>
              <a:solidFill>
                <a:srgbClr val="FFFFFF"/>
              </a:solidFill>
              <a:ln w="9525" algn="ctr">
                <a:solidFill>
                  <a:srgbClr val="A30609"/>
                </a:solidFill>
                <a:miter lim="800000"/>
                <a:headEnd/>
                <a:tailEnd/>
              </a:ln>
              <a:effectLst/>
            </p:spPr>
            <p:txBody>
              <a:bodyPr lIns="274320" tIns="365760"/>
              <a:lstStyle/>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SQL </a:t>
                </a:r>
                <a:r>
                  <a:rPr lang="en-US" sz="1400" kern="0" dirty="0" smtClean="0">
                    <a:solidFill>
                      <a:sysClr val="windowText" lastClr="000000"/>
                    </a:solidFill>
                    <a:latin typeface="Arial"/>
                  </a:rPr>
                  <a:t>2005/2008 </a:t>
                </a:r>
                <a:r>
                  <a:rPr lang="en-US" sz="1400" kern="0" dirty="0">
                    <a:solidFill>
                      <a:sysClr val="windowText" lastClr="000000"/>
                    </a:solidFill>
                    <a:latin typeface="Arial"/>
                  </a:rPr>
                  <a:t/>
                </a:r>
                <a:br>
                  <a:rPr lang="en-US" sz="1400" kern="0" dirty="0">
                    <a:solidFill>
                      <a:sysClr val="windowText" lastClr="000000"/>
                    </a:solidFill>
                    <a:latin typeface="Arial"/>
                  </a:rPr>
                </a:br>
                <a:r>
                  <a:rPr lang="en-US" sz="1400" kern="0" dirty="0">
                    <a:solidFill>
                      <a:sysClr val="windowText" lastClr="000000"/>
                    </a:solidFill>
                    <a:latin typeface="Arial"/>
                  </a:rPr>
                  <a:t>Analysis Services &amp; Reporting Services</a:t>
                </a:r>
              </a:p>
            </p:txBody>
          </p:sp>
        </p:grpSp>
        <p:pic>
          <p:nvPicPr>
            <p:cNvPr id="27661"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76165" y="5816024"/>
              <a:ext cx="2148734" cy="479957"/>
            </a:xfrm>
            <a:prstGeom prst="rect">
              <a:avLst/>
            </a:prstGeom>
            <a:noFill/>
            <a:ln w="12700" algn="ctr">
              <a:noFill/>
              <a:miter lim="800000"/>
              <a:headEnd/>
              <a:tailEnd/>
            </a:ln>
          </p:spPr>
        </p:pic>
      </p:grpSp>
      <p:grpSp>
        <p:nvGrpSpPr>
          <p:cNvPr id="10" name="Group 36"/>
          <p:cNvGrpSpPr>
            <a:grpSpLocks/>
          </p:cNvGrpSpPr>
          <p:nvPr/>
        </p:nvGrpSpPr>
        <p:grpSpPr bwMode="auto">
          <a:xfrm>
            <a:off x="4613275" y="1565275"/>
            <a:ext cx="2103438" cy="4711700"/>
            <a:chOff x="4656825" y="1867834"/>
            <a:chExt cx="2103120" cy="4711305"/>
          </a:xfrm>
        </p:grpSpPr>
        <p:grpSp>
          <p:nvGrpSpPr>
            <p:cNvPr id="11" name="Group 19"/>
            <p:cNvGrpSpPr>
              <a:grpSpLocks/>
            </p:cNvGrpSpPr>
            <p:nvPr/>
          </p:nvGrpSpPr>
          <p:grpSpPr bwMode="auto">
            <a:xfrm>
              <a:off x="4656825" y="1867834"/>
              <a:ext cx="2103120" cy="3686268"/>
              <a:chOff x="5994400" y="1676400"/>
              <a:chExt cx="2620963" cy="3686268"/>
            </a:xfrm>
          </p:grpSpPr>
          <p:sp>
            <p:nvSpPr>
              <p:cNvPr id="17" name="Rectangle 4"/>
              <p:cNvSpPr>
                <a:spLocks noChangeArrowheads="1"/>
              </p:cNvSpPr>
              <p:nvPr/>
            </p:nvSpPr>
            <p:spPr bwMode="auto">
              <a:xfrm>
                <a:off x="5994400" y="1676400"/>
                <a:ext cx="2620963" cy="1228622"/>
              </a:xfrm>
              <a:prstGeom prst="rect">
                <a:avLst/>
              </a:prstGeom>
              <a:solidFill>
                <a:srgbClr val="339933"/>
              </a:solidFill>
              <a:ln w="9525">
                <a:solidFill>
                  <a:srgbClr val="339933"/>
                </a:solidFill>
                <a:miter lim="800000"/>
                <a:headEnd/>
                <a:tailEnd/>
              </a:ln>
            </p:spPr>
            <p:txBody>
              <a:bodyPr anchor="ctr" anchorCtr="1"/>
              <a:lstStyle/>
              <a:p>
                <a:pPr algn="ctr" fontAlgn="auto">
                  <a:spcBef>
                    <a:spcPts val="0"/>
                  </a:spcBef>
                  <a:spcAft>
                    <a:spcPts val="0"/>
                  </a:spcAft>
                  <a:defRPr/>
                </a:pPr>
                <a:r>
                  <a:rPr lang="en-US" sz="2000" kern="0" dirty="0">
                    <a:solidFill>
                      <a:srgbClr val="FFFFFF"/>
                    </a:solidFill>
                    <a:latin typeface="Arial"/>
                  </a:rPr>
                  <a:t>Leverages OLAP Cubes</a:t>
                </a:r>
              </a:p>
            </p:txBody>
          </p:sp>
          <p:sp>
            <p:nvSpPr>
              <p:cNvPr id="18" name="Rectangle 4"/>
              <p:cNvSpPr>
                <a:spLocks noChangeArrowheads="1"/>
              </p:cNvSpPr>
              <p:nvPr/>
            </p:nvSpPr>
            <p:spPr bwMode="auto">
              <a:xfrm>
                <a:off x="5994400" y="2905022"/>
                <a:ext cx="2620963" cy="2457244"/>
              </a:xfrm>
              <a:prstGeom prst="rect">
                <a:avLst/>
              </a:prstGeom>
              <a:solidFill>
                <a:srgbClr val="FFFFFF"/>
              </a:solidFill>
              <a:ln w="9525" algn="ctr">
                <a:solidFill>
                  <a:srgbClr val="339933"/>
                </a:solidFill>
                <a:miter lim="800000"/>
                <a:headEnd/>
                <a:tailEnd/>
              </a:ln>
              <a:effectLst/>
            </p:spPr>
            <p:txBody>
              <a:bodyPr lIns="274320" tIns="365760"/>
              <a:lstStyle/>
              <a:p>
                <a:pPr marL="174625" indent="-174625" algn="l" fontAlgn="auto">
                  <a:spcBef>
                    <a:spcPct val="20000"/>
                  </a:spcBef>
                  <a:spcAft>
                    <a:spcPts val="0"/>
                  </a:spcAft>
                  <a:buClr>
                    <a:srgbClr val="000000"/>
                  </a:buClr>
                  <a:buFontTx/>
                  <a:buChar char="•"/>
                  <a:defRPr/>
                </a:pPr>
                <a:r>
                  <a:rPr lang="it-IT" sz="1400" kern="0" dirty="0">
                    <a:solidFill>
                      <a:sysClr val="windowText" lastClr="000000"/>
                    </a:solidFill>
                    <a:latin typeface="Arial"/>
                  </a:rPr>
                  <a:t>Business intelligence via multi-dimensional data exploration</a:t>
                </a:r>
              </a:p>
              <a:p>
                <a:pPr marL="174625" indent="-174625" fontAlgn="auto">
                  <a:spcBef>
                    <a:spcPct val="20000"/>
                  </a:spcBef>
                  <a:spcAft>
                    <a:spcPts val="0"/>
                  </a:spcAft>
                  <a:buClr>
                    <a:srgbClr val="000000"/>
                  </a:buClr>
                  <a:buFontTx/>
                  <a:buChar char="•"/>
                  <a:defRPr/>
                </a:pPr>
                <a:endParaRPr lang="en-US" sz="1400" kern="0" dirty="0">
                  <a:solidFill>
                    <a:sysClr val="windowText" lastClr="000000"/>
                  </a:solidFill>
                  <a:latin typeface="Arial"/>
                </a:endParaRPr>
              </a:p>
              <a:p>
                <a:pPr marL="174625" indent="-174625" fontAlgn="auto">
                  <a:spcBef>
                    <a:spcPct val="20000"/>
                  </a:spcBef>
                  <a:spcAft>
                    <a:spcPts val="0"/>
                  </a:spcAft>
                  <a:buClr>
                    <a:srgbClr val="000000"/>
                  </a:buClr>
                  <a:buFontTx/>
                  <a:buChar char="•"/>
                  <a:defRPr/>
                </a:pPr>
                <a:endParaRPr lang="en-US" sz="1400" kern="0" dirty="0">
                  <a:solidFill>
                    <a:sysClr val="windowText" lastClr="000000"/>
                  </a:solidFill>
                  <a:latin typeface="Arial"/>
                </a:endParaRPr>
              </a:p>
            </p:txBody>
          </p:sp>
        </p:grpSp>
        <p:pic>
          <p:nvPicPr>
            <p:cNvPr id="27657" name="Picture 2" descr="http://3.bp.blogspot.com/_UpvxZrigQfQ/SXyOvTqnBlI/AAAAAAAAACE/6kC_imaOC-0/s400/cube_icon_plan.png"/>
            <p:cNvPicPr>
              <a:picLocks noChangeAspect="1" noChangeArrowheads="1"/>
            </p:cNvPicPr>
            <p:nvPr/>
          </p:nvPicPr>
          <p:blipFill>
            <a:blip r:embed="rId8" cstate="print"/>
            <a:srcRect/>
            <a:stretch>
              <a:fillRect/>
            </a:stretch>
          </p:blipFill>
          <p:spPr bwMode="auto">
            <a:xfrm>
              <a:off x="5256602" y="5676481"/>
              <a:ext cx="902658" cy="902658"/>
            </a:xfrm>
            <a:prstGeom prst="rect">
              <a:avLst/>
            </a:prstGeom>
            <a:noFill/>
            <a:ln w="9525">
              <a:noFill/>
              <a:miter lim="800000"/>
              <a:headEnd/>
              <a:tailEnd/>
            </a:ln>
          </p:spPr>
        </p:pic>
      </p:grpSp>
      <p:sp>
        <p:nvSpPr>
          <p:cNvPr id="29"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r>
              <a:rPr lang="en-US" smtClean="0"/>
              <a:t>Product Overview</a:t>
            </a:r>
          </a:p>
        </p:txBody>
      </p:sp>
      <p:sp>
        <p:nvSpPr>
          <p:cNvPr id="28675" name="Slide Number Placeholder 3"/>
          <p:cNvSpPr>
            <a:spLocks noGrp="1"/>
          </p:cNvSpPr>
          <p:nvPr>
            <p:ph type="sldNum" sz="quarter" idx="11"/>
          </p:nvPr>
        </p:nvSpPr>
        <p:spPr>
          <a:noFill/>
        </p:spPr>
        <p:txBody>
          <a:bodyPr/>
          <a:lstStyle/>
          <a:p>
            <a:fld id="{62A3AA78-24E4-4D6F-9B8C-C3392D2D7C67}" type="slidenum">
              <a:rPr lang="en-US" smtClean="0"/>
              <a:pPr/>
              <a:t>4</a:t>
            </a:fld>
            <a:endParaRPr lang="en-US" smtClean="0"/>
          </a:p>
        </p:txBody>
      </p:sp>
      <p:sp>
        <p:nvSpPr>
          <p:cNvPr id="28676" name="AutoShape 2"/>
          <p:cNvSpPr>
            <a:spLocks noChangeArrowheads="1"/>
          </p:cNvSpPr>
          <p:nvPr/>
        </p:nvSpPr>
        <p:spPr bwMode="auto">
          <a:xfrm>
            <a:off x="2984500" y="1803400"/>
            <a:ext cx="5570538" cy="3987800"/>
          </a:xfrm>
          <a:prstGeom prst="roundRect">
            <a:avLst>
              <a:gd name="adj" fmla="val 3301"/>
            </a:avLst>
          </a:prstGeom>
          <a:solidFill>
            <a:srgbClr val="FFFFFF"/>
          </a:solidFill>
          <a:ln w="19050" algn="ctr">
            <a:solidFill>
              <a:schemeClr val="folHlink"/>
            </a:solidFill>
            <a:round/>
            <a:headEnd/>
            <a:tailEnd/>
          </a:ln>
        </p:spPr>
        <p:txBody>
          <a:bodyPr lIns="365760" rIns="274320"/>
          <a:lstStyle/>
          <a:p>
            <a:pPr marL="233363" indent="-233363" algn="l">
              <a:lnSpc>
                <a:spcPct val="95000"/>
              </a:lnSpc>
              <a:spcAft>
                <a:spcPct val="35000"/>
              </a:spcAft>
              <a:buClr>
                <a:srgbClr val="678BA8"/>
              </a:buClr>
              <a:buFontTx/>
              <a:buChar char="•"/>
            </a:pPr>
            <a:r>
              <a:rPr lang="en-US" sz="2000" dirty="0">
                <a:solidFill>
                  <a:srgbClr val="000000"/>
                </a:solidFill>
              </a:rPr>
              <a:t>Multiple report requests can hinder server performance</a:t>
            </a:r>
          </a:p>
          <a:p>
            <a:pPr marL="233363" indent="-233363" algn="l">
              <a:lnSpc>
                <a:spcPct val="95000"/>
              </a:lnSpc>
              <a:spcAft>
                <a:spcPct val="35000"/>
              </a:spcAft>
              <a:buClr>
                <a:srgbClr val="678BA8"/>
              </a:buClr>
              <a:buFontTx/>
              <a:buChar char="•"/>
            </a:pPr>
            <a:r>
              <a:rPr lang="en-US" sz="2000" dirty="0">
                <a:solidFill>
                  <a:srgbClr val="000000"/>
                </a:solidFill>
              </a:rPr>
              <a:t>Large databases or complicated queries may take a long time to run</a:t>
            </a:r>
          </a:p>
          <a:p>
            <a:pPr marL="233363" indent="-233363" algn="l">
              <a:lnSpc>
                <a:spcPct val="95000"/>
              </a:lnSpc>
              <a:spcAft>
                <a:spcPct val="35000"/>
              </a:spcAft>
              <a:buClr>
                <a:srgbClr val="678BA8"/>
              </a:buClr>
              <a:buFontTx/>
              <a:buChar char="•"/>
            </a:pPr>
            <a:r>
              <a:rPr lang="en-US" sz="2000" dirty="0">
                <a:solidFill>
                  <a:srgbClr val="000000"/>
                </a:solidFill>
              </a:rPr>
              <a:t>Canned reports offer limited options for customization or data analysis</a:t>
            </a:r>
          </a:p>
        </p:txBody>
      </p:sp>
      <p:sp>
        <p:nvSpPr>
          <p:cNvPr id="28677" name="Rectangle 4"/>
          <p:cNvSpPr>
            <a:spLocks noChangeArrowheads="1"/>
          </p:cNvSpPr>
          <p:nvPr/>
        </p:nvSpPr>
        <p:spPr bwMode="auto">
          <a:xfrm>
            <a:off x="2647950" y="1803400"/>
            <a:ext cx="457200" cy="3987800"/>
          </a:xfrm>
          <a:prstGeom prst="rect">
            <a:avLst/>
          </a:prstGeom>
          <a:solidFill>
            <a:schemeClr val="folHlink"/>
          </a:solidFill>
          <a:ln w="19050">
            <a:solidFill>
              <a:schemeClr val="folHlink"/>
            </a:solidFill>
            <a:miter lim="800000"/>
            <a:headEnd/>
            <a:tailEnd/>
          </a:ln>
        </p:spPr>
        <p:txBody>
          <a:bodyPr lIns="365760" rIns="274320" anchor="ctr"/>
          <a:lstStyle/>
          <a:p>
            <a:pPr marL="171450" indent="-171450">
              <a:lnSpc>
                <a:spcPct val="90000"/>
              </a:lnSpc>
              <a:spcBef>
                <a:spcPct val="45000"/>
              </a:spcBef>
              <a:spcAft>
                <a:spcPct val="10000"/>
              </a:spcAft>
              <a:buClr>
                <a:srgbClr val="ABA69F"/>
              </a:buClr>
              <a:buSzPct val="80000"/>
              <a:buFontTx/>
              <a:buChar char="•"/>
            </a:pPr>
            <a:endParaRPr lang="en-US" sz="2000"/>
          </a:p>
        </p:txBody>
      </p:sp>
      <p:sp>
        <p:nvSpPr>
          <p:cNvPr id="28678" name="AutoShape 5"/>
          <p:cNvSpPr>
            <a:spLocks noChangeArrowheads="1"/>
          </p:cNvSpPr>
          <p:nvPr/>
        </p:nvSpPr>
        <p:spPr bwMode="auto">
          <a:xfrm>
            <a:off x="838200" y="1600200"/>
            <a:ext cx="1993900" cy="838200"/>
          </a:xfrm>
          <a:prstGeom prst="roundRect">
            <a:avLst>
              <a:gd name="adj" fmla="val 10213"/>
            </a:avLst>
          </a:prstGeom>
          <a:solidFill>
            <a:schemeClr val="folHlink"/>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Traditional Reporting</a:t>
            </a:r>
          </a:p>
        </p:txBody>
      </p:sp>
      <p:sp>
        <p:nvSpPr>
          <p:cNvPr id="28679" name="Oval 20"/>
          <p:cNvSpPr>
            <a:spLocks noChangeArrowheads="1"/>
          </p:cNvSpPr>
          <p:nvPr/>
        </p:nvSpPr>
        <p:spPr bwMode="auto">
          <a:xfrm>
            <a:off x="715963" y="1822450"/>
            <a:ext cx="390525" cy="392113"/>
          </a:xfrm>
          <a:prstGeom prst="ellipse">
            <a:avLst/>
          </a:prstGeom>
          <a:solidFill>
            <a:schemeClr val="bg1"/>
          </a:solidFill>
          <a:ln w="38100" algn="ctr">
            <a:solidFill>
              <a:schemeClr val="folHlink"/>
            </a:solidFill>
            <a:round/>
            <a:headEnd/>
            <a:tailEnd/>
          </a:ln>
        </p:spPr>
        <p:txBody>
          <a:bodyPr lIns="0" tIns="0" rIns="0" bIns="0" anchor="ctr"/>
          <a:lstStyle/>
          <a:p>
            <a:pPr algn="ctr">
              <a:spcBef>
                <a:spcPct val="50000"/>
              </a:spcBef>
            </a:pPr>
            <a:r>
              <a:rPr lang="en-US" sz="1600">
                <a:solidFill>
                  <a:schemeClr val="folHlink"/>
                </a:solidFill>
                <a:latin typeface="Arial Black" pitchFamily="34" charset="0"/>
              </a:rPr>
              <a:t>1</a:t>
            </a:r>
          </a:p>
        </p:txBody>
      </p:sp>
      <p:grpSp>
        <p:nvGrpSpPr>
          <p:cNvPr id="4" name="Group 326"/>
          <p:cNvGrpSpPr>
            <a:grpSpLocks/>
          </p:cNvGrpSpPr>
          <p:nvPr/>
        </p:nvGrpSpPr>
        <p:grpSpPr bwMode="auto">
          <a:xfrm>
            <a:off x="715963" y="2514600"/>
            <a:ext cx="2116137" cy="838200"/>
            <a:chOff x="715963" y="2514600"/>
            <a:chExt cx="2116137" cy="838200"/>
          </a:xfrm>
        </p:grpSpPr>
        <p:sp>
          <p:nvSpPr>
            <p:cNvPr id="28834" name="AutoShape 9"/>
            <p:cNvSpPr>
              <a:spLocks noChangeArrowheads="1"/>
            </p:cNvSpPr>
            <p:nvPr/>
          </p:nvSpPr>
          <p:spPr bwMode="auto">
            <a:xfrm>
              <a:off x="838200" y="25146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IT Analytics</a:t>
              </a:r>
            </a:p>
          </p:txBody>
        </p:sp>
        <p:sp>
          <p:nvSpPr>
            <p:cNvPr id="28835" name="Oval 20"/>
            <p:cNvSpPr>
              <a:spLocks noChangeArrowheads="1"/>
            </p:cNvSpPr>
            <p:nvPr/>
          </p:nvSpPr>
          <p:spPr bwMode="auto">
            <a:xfrm>
              <a:off x="715963" y="27384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2</a:t>
              </a:r>
            </a:p>
          </p:txBody>
        </p:sp>
      </p:grpSp>
      <p:grpSp>
        <p:nvGrpSpPr>
          <p:cNvPr id="5" name="Group 327"/>
          <p:cNvGrpSpPr>
            <a:grpSpLocks/>
          </p:cNvGrpSpPr>
          <p:nvPr/>
        </p:nvGrpSpPr>
        <p:grpSpPr bwMode="auto">
          <a:xfrm>
            <a:off x="715963" y="3429000"/>
            <a:ext cx="2116137" cy="838200"/>
            <a:chOff x="715963" y="3429000"/>
            <a:chExt cx="2116137" cy="838200"/>
          </a:xfrm>
        </p:grpSpPr>
        <p:sp>
          <p:nvSpPr>
            <p:cNvPr id="28832" name="AutoShape 10"/>
            <p:cNvSpPr>
              <a:spLocks noChangeArrowheads="1"/>
            </p:cNvSpPr>
            <p:nvPr/>
          </p:nvSpPr>
          <p:spPr bwMode="auto">
            <a:xfrm>
              <a:off x="838200" y="34290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Robust Graphical Dashboard</a:t>
              </a:r>
            </a:p>
          </p:txBody>
        </p:sp>
        <p:sp>
          <p:nvSpPr>
            <p:cNvPr id="28833" name="Oval 20"/>
            <p:cNvSpPr>
              <a:spLocks noChangeArrowheads="1"/>
            </p:cNvSpPr>
            <p:nvPr/>
          </p:nvSpPr>
          <p:spPr bwMode="auto">
            <a:xfrm>
              <a:off x="715963" y="36528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3</a:t>
              </a:r>
            </a:p>
          </p:txBody>
        </p:sp>
      </p:grpSp>
      <p:grpSp>
        <p:nvGrpSpPr>
          <p:cNvPr id="6" name="Group 328"/>
          <p:cNvGrpSpPr>
            <a:grpSpLocks/>
          </p:cNvGrpSpPr>
          <p:nvPr/>
        </p:nvGrpSpPr>
        <p:grpSpPr bwMode="auto">
          <a:xfrm>
            <a:off x="715963" y="4343400"/>
            <a:ext cx="2116137" cy="838200"/>
            <a:chOff x="715963" y="4343400"/>
            <a:chExt cx="2116137" cy="838200"/>
          </a:xfrm>
        </p:grpSpPr>
        <p:sp>
          <p:nvSpPr>
            <p:cNvPr id="28830" name="AutoShape 11"/>
            <p:cNvSpPr>
              <a:spLocks noChangeArrowheads="1"/>
            </p:cNvSpPr>
            <p:nvPr/>
          </p:nvSpPr>
          <p:spPr bwMode="auto">
            <a:xfrm>
              <a:off x="838200" y="43434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Multi-Dimensional Ad-hoc/Pivot Table Reporting</a:t>
              </a:r>
            </a:p>
          </p:txBody>
        </p:sp>
        <p:sp>
          <p:nvSpPr>
            <p:cNvPr id="28831" name="Oval 20"/>
            <p:cNvSpPr>
              <a:spLocks noChangeArrowheads="1"/>
            </p:cNvSpPr>
            <p:nvPr/>
          </p:nvSpPr>
          <p:spPr bwMode="auto">
            <a:xfrm>
              <a:off x="715963" y="45672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4</a:t>
              </a:r>
            </a:p>
          </p:txBody>
        </p:sp>
      </p:grpSp>
      <p:grpSp>
        <p:nvGrpSpPr>
          <p:cNvPr id="7" name="Group 329"/>
          <p:cNvGrpSpPr>
            <a:grpSpLocks/>
          </p:cNvGrpSpPr>
          <p:nvPr/>
        </p:nvGrpSpPr>
        <p:grpSpPr bwMode="auto">
          <a:xfrm>
            <a:off x="715963" y="5257800"/>
            <a:ext cx="2116137" cy="838200"/>
            <a:chOff x="715963" y="5257800"/>
            <a:chExt cx="2116137" cy="838200"/>
          </a:xfrm>
        </p:grpSpPr>
        <p:sp>
          <p:nvSpPr>
            <p:cNvPr id="28828" name="AutoShape 12"/>
            <p:cNvSpPr>
              <a:spLocks noChangeArrowheads="1"/>
            </p:cNvSpPr>
            <p:nvPr/>
          </p:nvSpPr>
          <p:spPr bwMode="auto">
            <a:xfrm>
              <a:off x="838200" y="52578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Pivot Chart Functionality with Excel Export</a:t>
              </a:r>
            </a:p>
          </p:txBody>
        </p:sp>
        <p:sp>
          <p:nvSpPr>
            <p:cNvPr id="28829" name="Oval 20"/>
            <p:cNvSpPr>
              <a:spLocks noChangeArrowheads="1"/>
            </p:cNvSpPr>
            <p:nvPr/>
          </p:nvSpPr>
          <p:spPr bwMode="auto">
            <a:xfrm>
              <a:off x="715963" y="54816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5</a:t>
              </a:r>
            </a:p>
          </p:txBody>
        </p:sp>
      </p:grpSp>
      <p:cxnSp>
        <p:nvCxnSpPr>
          <p:cNvPr id="325" name="Straight Arrow Connector 324"/>
          <p:cNvCxnSpPr/>
          <p:nvPr/>
        </p:nvCxnSpPr>
        <p:spPr bwMode="auto">
          <a:xfrm>
            <a:off x="5048250" y="5046663"/>
            <a:ext cx="1200150" cy="158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p:nvPr/>
        </p:nvCxnSpPr>
        <p:spPr bwMode="auto">
          <a:xfrm flipH="1" flipV="1">
            <a:off x="5029200" y="4638675"/>
            <a:ext cx="1198563" cy="158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9" name="Group 425"/>
          <p:cNvGrpSpPr>
            <a:grpSpLocks/>
          </p:cNvGrpSpPr>
          <p:nvPr/>
        </p:nvGrpSpPr>
        <p:grpSpPr bwMode="auto">
          <a:xfrm>
            <a:off x="7751763" y="4616450"/>
            <a:ext cx="601662" cy="979488"/>
            <a:chOff x="601663" y="3232150"/>
            <a:chExt cx="787400" cy="1279525"/>
          </a:xfrm>
        </p:grpSpPr>
        <p:sp>
          <p:nvSpPr>
            <p:cNvPr id="28810"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28811"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28812"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28813"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28814"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28815"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28816"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28817"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10" name="Group 324"/>
          <p:cNvGrpSpPr>
            <a:grpSpLocks/>
          </p:cNvGrpSpPr>
          <p:nvPr/>
        </p:nvGrpSpPr>
        <p:grpSpPr bwMode="auto">
          <a:xfrm>
            <a:off x="6624638" y="3833813"/>
            <a:ext cx="1209675" cy="1730375"/>
            <a:chOff x="3544145" y="2793831"/>
            <a:chExt cx="1209675" cy="1730375"/>
          </a:xfrm>
        </p:grpSpPr>
        <p:sp>
          <p:nvSpPr>
            <p:cNvPr id="28795"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28796"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28797"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28798"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28799"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28800"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28801"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28802"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28803"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28804"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28805"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28806"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28807"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28808"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28809"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11" name="Group 415"/>
          <p:cNvGrpSpPr>
            <a:grpSpLocks/>
          </p:cNvGrpSpPr>
          <p:nvPr/>
        </p:nvGrpSpPr>
        <p:grpSpPr bwMode="auto">
          <a:xfrm>
            <a:off x="6759575" y="3986213"/>
            <a:ext cx="963613" cy="1376362"/>
            <a:chOff x="3929017" y="2972445"/>
            <a:chExt cx="964702" cy="1375820"/>
          </a:xfrm>
        </p:grpSpPr>
        <p:sp>
          <p:nvSpPr>
            <p:cNvPr id="28742"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28743"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28744"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28745"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28746"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28747"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28748"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28749"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28750"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28751"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28752"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28753"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28754"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28755"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28756"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28757"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28758"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28759"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28760"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28761"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28762"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28763"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28764"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28765"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28766"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28767"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28768"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28769"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28770"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28771"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28772"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28773"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28774"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28775"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28776"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28777"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28778"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28779"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28780"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28781"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28782"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28783"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28784"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28785"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28786"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28787"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28788"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28789"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28790"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28791"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28792"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28793"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28794"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12" name="Group 281"/>
          <p:cNvGrpSpPr>
            <a:grpSpLocks/>
          </p:cNvGrpSpPr>
          <p:nvPr/>
        </p:nvGrpSpPr>
        <p:grpSpPr bwMode="auto">
          <a:xfrm>
            <a:off x="6999288" y="4270375"/>
            <a:ext cx="668337" cy="849313"/>
            <a:chOff x="3743017" y="2710398"/>
            <a:chExt cx="1466850" cy="1863725"/>
          </a:xfrm>
        </p:grpSpPr>
        <p:sp>
          <p:nvSpPr>
            <p:cNvPr id="28693"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2"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3"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28696"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28697"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28698"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28699"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28700"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28701"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28702"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28703"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28704"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28705"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28706"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28707"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28708"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28709"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28710"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28711"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28712"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28713"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28714"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28715"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28716"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28717"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28718"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28719"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28720"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28721"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28722"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28723"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28724"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28725"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28726"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28727"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28728"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28729"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28730"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28731"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28732"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28733"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28734"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28735"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28736"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28737"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28738"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28739"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28740"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28741"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nvGrpSpPr>
          <p:cNvPr id="13" name="Group 518"/>
          <p:cNvGrpSpPr>
            <a:grpSpLocks/>
          </p:cNvGrpSpPr>
          <p:nvPr/>
        </p:nvGrpSpPr>
        <p:grpSpPr bwMode="auto">
          <a:xfrm>
            <a:off x="715963" y="1600200"/>
            <a:ext cx="2116137" cy="838200"/>
            <a:chOff x="715963" y="1600200"/>
            <a:chExt cx="2116137" cy="838200"/>
          </a:xfrm>
          <a:solidFill>
            <a:srgbClr val="F27F1A"/>
          </a:solidFill>
        </p:grpSpPr>
        <p:sp>
          <p:nvSpPr>
            <p:cNvPr id="28694" name="AutoShape 5"/>
            <p:cNvSpPr>
              <a:spLocks noChangeArrowheads="1"/>
            </p:cNvSpPr>
            <p:nvPr/>
          </p:nvSpPr>
          <p:spPr bwMode="auto">
            <a:xfrm>
              <a:off x="838200" y="1600200"/>
              <a:ext cx="1993900" cy="838200"/>
            </a:xfrm>
            <a:prstGeom prst="roundRect">
              <a:avLst>
                <a:gd name="adj" fmla="val 10213"/>
              </a:avLst>
            </a:prstGeom>
            <a:grpFill/>
            <a:ln w="19050" algn="ctr">
              <a:solidFill>
                <a:schemeClr val="bg1"/>
              </a:solidFill>
              <a:round/>
              <a:headEnd/>
              <a:tailEnd/>
            </a:ln>
          </p:spPr>
          <p:txBody>
            <a:bodyPr lIns="365760" rIns="0" anchor="ctr"/>
            <a:lstStyle/>
            <a:p>
              <a:pPr>
                <a:lnSpc>
                  <a:spcPct val="90000"/>
                </a:lnSpc>
                <a:spcBef>
                  <a:spcPct val="25000"/>
                </a:spcBef>
                <a:spcAft>
                  <a:spcPct val="10000"/>
                </a:spcAft>
                <a:buClr>
                  <a:schemeClr val="hlink"/>
                </a:buClr>
                <a:buSzPct val="80000"/>
                <a:defRPr/>
              </a:pPr>
              <a:r>
                <a:rPr lang="en-US" sz="1400" b="1" dirty="0">
                  <a:solidFill>
                    <a:srgbClr val="FFFFFF"/>
                  </a:solidFill>
                </a:rPr>
                <a:t>Traditional Reporting</a:t>
              </a:r>
            </a:p>
          </p:txBody>
        </p:sp>
        <p:sp>
          <p:nvSpPr>
            <p:cNvPr id="28695" name="Oval 20"/>
            <p:cNvSpPr>
              <a:spLocks noChangeArrowheads="1"/>
            </p:cNvSpPr>
            <p:nvPr/>
          </p:nvSpPr>
          <p:spPr bwMode="auto">
            <a:xfrm>
              <a:off x="715963" y="1822450"/>
              <a:ext cx="390525" cy="392113"/>
            </a:xfrm>
            <a:prstGeom prst="ellipse">
              <a:avLst/>
            </a:prstGeom>
            <a:solidFill>
              <a:schemeClr val="bg1"/>
            </a:solidFill>
            <a:ln w="38100" algn="ctr">
              <a:solidFill>
                <a:srgbClr val="F27F1A"/>
              </a:solidFill>
              <a:round/>
              <a:headEnd/>
              <a:tailEnd/>
            </a:ln>
          </p:spPr>
          <p:txBody>
            <a:bodyPr lIns="0" tIns="0" rIns="0" bIns="0" anchor="ctr"/>
            <a:lstStyle/>
            <a:p>
              <a:pPr algn="ctr">
                <a:spcBef>
                  <a:spcPct val="50000"/>
                </a:spcBef>
                <a:defRPr/>
              </a:pPr>
              <a:r>
                <a:rPr lang="en-US" sz="1600" dirty="0">
                  <a:solidFill>
                    <a:srgbClr val="F27F1A"/>
                  </a:solidFill>
                  <a:latin typeface="Arial Black" pitchFamily="34" charset="0"/>
                </a:rPr>
                <a:t>1</a:t>
              </a:r>
            </a:p>
          </p:txBody>
        </p:sp>
      </p:grpSp>
      <p:sp>
        <p:nvSpPr>
          <p:cNvPr id="16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grpSp>
        <p:nvGrpSpPr>
          <p:cNvPr id="14" name="Group 13"/>
          <p:cNvGrpSpPr/>
          <p:nvPr/>
        </p:nvGrpSpPr>
        <p:grpSpPr>
          <a:xfrm>
            <a:off x="3294063" y="4191000"/>
            <a:ext cx="1447800" cy="1399042"/>
            <a:chOff x="3294063" y="4191000"/>
            <a:chExt cx="1447800" cy="1399042"/>
          </a:xfrm>
        </p:grpSpPr>
        <p:grpSp>
          <p:nvGrpSpPr>
            <p:cNvPr id="8" name="Group 214"/>
            <p:cNvGrpSpPr>
              <a:grpSpLocks noChangeAspect="1"/>
            </p:cNvGrpSpPr>
            <p:nvPr/>
          </p:nvGrpSpPr>
          <p:grpSpPr bwMode="auto">
            <a:xfrm>
              <a:off x="3554413" y="4191000"/>
              <a:ext cx="903287" cy="1252538"/>
              <a:chOff x="4706" y="1010"/>
              <a:chExt cx="850" cy="1178"/>
            </a:xfrm>
          </p:grpSpPr>
          <p:sp>
            <p:nvSpPr>
              <p:cNvPr id="28818"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28819"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28820"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28821"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8822"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28823"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28824"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28825"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28826"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8827"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sp>
          <p:nvSpPr>
            <p:cNvPr id="28687" name="Rectangle 464"/>
            <p:cNvSpPr>
              <a:spLocks noChangeArrowheads="1"/>
            </p:cNvSpPr>
            <p:nvPr/>
          </p:nvSpPr>
          <p:spPr bwMode="auto">
            <a:xfrm>
              <a:off x="3294063" y="4733243"/>
              <a:ext cx="1447800" cy="400110"/>
            </a:xfrm>
            <a:prstGeom prst="rect">
              <a:avLst/>
            </a:prstGeom>
            <a:noFill/>
            <a:ln w="9525">
              <a:noFill/>
              <a:miter lim="800000"/>
              <a:headEnd/>
              <a:tailEnd/>
            </a:ln>
          </p:spPr>
          <p:txBody>
            <a:bodyPr>
              <a:spAutoFit/>
            </a:bodyPr>
            <a:lstStyle/>
            <a:p>
              <a:pPr algn="ctr"/>
              <a:r>
                <a:rPr lang="en-US" sz="1000" dirty="0" smtClean="0">
                  <a:solidFill>
                    <a:schemeClr val="bg1"/>
                  </a:solidFill>
                </a:rPr>
                <a:t>SEP </a:t>
              </a:r>
            </a:p>
            <a:p>
              <a:pPr algn="ctr"/>
              <a:r>
                <a:rPr lang="en-US" sz="1000" dirty="0" smtClean="0">
                  <a:solidFill>
                    <a:schemeClr val="bg1"/>
                  </a:solidFill>
                </a:rPr>
                <a:t>Database</a:t>
              </a:r>
              <a:endParaRPr lang="en-US" sz="800" dirty="0">
                <a:solidFill>
                  <a:schemeClr val="bg1"/>
                </a:solidFill>
              </a:endParaRPr>
            </a:p>
          </p:txBody>
        </p:sp>
        <p:grpSp>
          <p:nvGrpSpPr>
            <p:cNvPr id="167" name="Group 7"/>
            <p:cNvGrpSpPr>
              <a:grpSpLocks/>
            </p:cNvGrpSpPr>
            <p:nvPr/>
          </p:nvGrpSpPr>
          <p:grpSpPr bwMode="auto">
            <a:xfrm>
              <a:off x="3304721" y="5080454"/>
              <a:ext cx="554038" cy="509588"/>
              <a:chOff x="3722" y="3142"/>
              <a:chExt cx="312" cy="314"/>
            </a:xfrm>
          </p:grpSpPr>
          <p:grpSp>
            <p:nvGrpSpPr>
              <p:cNvPr id="168" name="Group 8"/>
              <p:cNvGrpSpPr>
                <a:grpSpLocks/>
              </p:cNvGrpSpPr>
              <p:nvPr/>
            </p:nvGrpSpPr>
            <p:grpSpPr bwMode="auto">
              <a:xfrm>
                <a:off x="3722" y="3142"/>
                <a:ext cx="312" cy="314"/>
                <a:chOff x="3054" y="2739"/>
                <a:chExt cx="1170" cy="1177"/>
              </a:xfrm>
            </p:grpSpPr>
            <p:sp>
              <p:nvSpPr>
                <p:cNvPr id="173" name="Oval 9"/>
                <p:cNvSpPr>
                  <a:spLocks noChangeArrowheads="1"/>
                </p:cNvSpPr>
                <p:nvPr/>
              </p:nvSpPr>
              <p:spPr bwMode="auto">
                <a:xfrm>
                  <a:off x="3054" y="2743"/>
                  <a:ext cx="1170" cy="1170"/>
                </a:xfrm>
                <a:prstGeom prst="ellipse">
                  <a:avLst/>
                </a:prstGeom>
                <a:solidFill>
                  <a:srgbClr val="FFCC00"/>
                </a:solidFill>
                <a:ln w="12700" algn="ctr">
                  <a:noFill/>
                  <a:round/>
                  <a:headEnd/>
                  <a:tailEnd type="none" w="lg" len="sm"/>
                </a:ln>
              </p:spPr>
              <p:txBody>
                <a:bodyPr wrap="none" anchor="ctr"/>
                <a:lstStyle/>
                <a:p>
                  <a:pPr algn="ctr"/>
                  <a:endParaRPr lang="en-IE">
                    <a:solidFill>
                      <a:srgbClr val="000000"/>
                    </a:solidFill>
                  </a:endParaRPr>
                </a:p>
              </p:txBody>
            </p:sp>
            <p:sp>
              <p:nvSpPr>
                <p:cNvPr id="174" name="Freeform 10"/>
                <p:cNvSpPr>
                  <a:spLocks/>
                </p:cNvSpPr>
                <p:nvPr/>
              </p:nvSpPr>
              <p:spPr bwMode="auto">
                <a:xfrm>
                  <a:off x="3121" y="2739"/>
                  <a:ext cx="1026" cy="382"/>
                </a:xfrm>
                <a:custGeom>
                  <a:avLst/>
                  <a:gdLst>
                    <a:gd name="T0" fmla="*/ 0 w 2515"/>
                    <a:gd name="T1" fmla="*/ 0 h 947"/>
                    <a:gd name="T2" fmla="*/ 0 w 2515"/>
                    <a:gd name="T3" fmla="*/ 0 h 947"/>
                    <a:gd name="T4" fmla="*/ 0 w 2515"/>
                    <a:gd name="T5" fmla="*/ 0 h 947"/>
                    <a:gd name="T6" fmla="*/ 0 w 2515"/>
                    <a:gd name="T7" fmla="*/ 0 h 947"/>
                    <a:gd name="T8" fmla="*/ 0 w 2515"/>
                    <a:gd name="T9" fmla="*/ 0 h 947"/>
                    <a:gd name="T10" fmla="*/ 0 w 2515"/>
                    <a:gd name="T11" fmla="*/ 0 h 947"/>
                    <a:gd name="T12" fmla="*/ 0 w 2515"/>
                    <a:gd name="T13" fmla="*/ 0 h 947"/>
                    <a:gd name="T14" fmla="*/ 0 w 2515"/>
                    <a:gd name="T15" fmla="*/ 0 h 947"/>
                    <a:gd name="T16" fmla="*/ 0 w 2515"/>
                    <a:gd name="T17" fmla="*/ 0 h 947"/>
                    <a:gd name="T18" fmla="*/ 0 w 2515"/>
                    <a:gd name="T19" fmla="*/ 0 h 947"/>
                    <a:gd name="T20" fmla="*/ 0 w 2515"/>
                    <a:gd name="T21" fmla="*/ 0 h 947"/>
                    <a:gd name="T22" fmla="*/ 0 w 2515"/>
                    <a:gd name="T23" fmla="*/ 0 h 947"/>
                    <a:gd name="T24" fmla="*/ 0 w 2515"/>
                    <a:gd name="T25" fmla="*/ 0 h 947"/>
                    <a:gd name="T26" fmla="*/ 0 w 2515"/>
                    <a:gd name="T27" fmla="*/ 0 h 947"/>
                    <a:gd name="T28" fmla="*/ 0 w 2515"/>
                    <a:gd name="T29" fmla="*/ 0 h 947"/>
                    <a:gd name="T30" fmla="*/ 0 w 2515"/>
                    <a:gd name="T31" fmla="*/ 0 h 947"/>
                    <a:gd name="T32" fmla="*/ 0 w 2515"/>
                    <a:gd name="T33" fmla="*/ 0 h 947"/>
                    <a:gd name="T34" fmla="*/ 0 w 2515"/>
                    <a:gd name="T35" fmla="*/ 0 h 947"/>
                    <a:gd name="T36" fmla="*/ 0 w 2515"/>
                    <a:gd name="T37" fmla="*/ 0 h 947"/>
                    <a:gd name="T38" fmla="*/ 0 w 2515"/>
                    <a:gd name="T39" fmla="*/ 0 h 947"/>
                    <a:gd name="T40" fmla="*/ 0 w 2515"/>
                    <a:gd name="T41" fmla="*/ 0 h 947"/>
                    <a:gd name="T42" fmla="*/ 0 w 2515"/>
                    <a:gd name="T43" fmla="*/ 0 h 947"/>
                    <a:gd name="T44" fmla="*/ 0 w 2515"/>
                    <a:gd name="T45" fmla="*/ 0 h 9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15"/>
                    <a:gd name="T70" fmla="*/ 0 h 947"/>
                    <a:gd name="T71" fmla="*/ 2515 w 2515"/>
                    <a:gd name="T72" fmla="*/ 947 h 9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15" h="947">
                      <a:moveTo>
                        <a:pt x="39" y="890"/>
                      </a:moveTo>
                      <a:cubicBezTo>
                        <a:pt x="60" y="910"/>
                        <a:pt x="59" y="943"/>
                        <a:pt x="142" y="924"/>
                      </a:cubicBezTo>
                      <a:cubicBezTo>
                        <a:pt x="225" y="905"/>
                        <a:pt x="412" y="827"/>
                        <a:pt x="538" y="778"/>
                      </a:cubicBezTo>
                      <a:cubicBezTo>
                        <a:pt x="664" y="729"/>
                        <a:pt x="790" y="665"/>
                        <a:pt x="899" y="632"/>
                      </a:cubicBezTo>
                      <a:cubicBezTo>
                        <a:pt x="1008" y="599"/>
                        <a:pt x="1102" y="594"/>
                        <a:pt x="1191" y="580"/>
                      </a:cubicBezTo>
                      <a:cubicBezTo>
                        <a:pt x="1280" y="566"/>
                        <a:pt x="1319" y="532"/>
                        <a:pt x="1432" y="546"/>
                      </a:cubicBezTo>
                      <a:cubicBezTo>
                        <a:pt x="1545" y="560"/>
                        <a:pt x="1754" y="619"/>
                        <a:pt x="1870" y="666"/>
                      </a:cubicBezTo>
                      <a:cubicBezTo>
                        <a:pt x="1986" y="713"/>
                        <a:pt x="2055" y="786"/>
                        <a:pt x="2128" y="830"/>
                      </a:cubicBezTo>
                      <a:cubicBezTo>
                        <a:pt x="2201" y="874"/>
                        <a:pt x="2256" y="919"/>
                        <a:pt x="2309" y="933"/>
                      </a:cubicBezTo>
                      <a:cubicBezTo>
                        <a:pt x="2362" y="947"/>
                        <a:pt x="2414" y="929"/>
                        <a:pt x="2446" y="916"/>
                      </a:cubicBezTo>
                      <a:cubicBezTo>
                        <a:pt x="2478" y="903"/>
                        <a:pt x="2491" y="876"/>
                        <a:pt x="2498" y="855"/>
                      </a:cubicBezTo>
                      <a:cubicBezTo>
                        <a:pt x="2505" y="834"/>
                        <a:pt x="2515" y="836"/>
                        <a:pt x="2489" y="787"/>
                      </a:cubicBezTo>
                      <a:cubicBezTo>
                        <a:pt x="2463" y="738"/>
                        <a:pt x="2396" y="635"/>
                        <a:pt x="2343" y="563"/>
                      </a:cubicBezTo>
                      <a:cubicBezTo>
                        <a:pt x="2290" y="491"/>
                        <a:pt x="2251" y="424"/>
                        <a:pt x="2171" y="357"/>
                      </a:cubicBezTo>
                      <a:cubicBezTo>
                        <a:pt x="2091" y="290"/>
                        <a:pt x="1992" y="215"/>
                        <a:pt x="1862" y="159"/>
                      </a:cubicBezTo>
                      <a:cubicBezTo>
                        <a:pt x="1732" y="103"/>
                        <a:pt x="1527" y="42"/>
                        <a:pt x="1389" y="21"/>
                      </a:cubicBezTo>
                      <a:cubicBezTo>
                        <a:pt x="1251" y="0"/>
                        <a:pt x="1146" y="13"/>
                        <a:pt x="1036" y="30"/>
                      </a:cubicBezTo>
                      <a:cubicBezTo>
                        <a:pt x="926" y="47"/>
                        <a:pt x="823" y="82"/>
                        <a:pt x="727" y="125"/>
                      </a:cubicBezTo>
                      <a:cubicBezTo>
                        <a:pt x="631" y="168"/>
                        <a:pt x="540" y="234"/>
                        <a:pt x="460" y="288"/>
                      </a:cubicBezTo>
                      <a:cubicBezTo>
                        <a:pt x="380" y="342"/>
                        <a:pt x="306" y="388"/>
                        <a:pt x="245" y="451"/>
                      </a:cubicBezTo>
                      <a:cubicBezTo>
                        <a:pt x="184" y="514"/>
                        <a:pt x="130" y="607"/>
                        <a:pt x="91" y="666"/>
                      </a:cubicBezTo>
                      <a:cubicBezTo>
                        <a:pt x="52" y="725"/>
                        <a:pt x="26" y="769"/>
                        <a:pt x="13" y="804"/>
                      </a:cubicBezTo>
                      <a:cubicBezTo>
                        <a:pt x="0" y="839"/>
                        <a:pt x="18" y="870"/>
                        <a:pt x="39" y="890"/>
                      </a:cubicBezTo>
                      <a:close/>
                    </a:path>
                  </a:pathLst>
                </a:custGeom>
                <a:gradFill rotWithShape="1">
                  <a:gsLst>
                    <a:gs pos="0">
                      <a:srgbClr val="FFFFCC"/>
                    </a:gs>
                    <a:gs pos="100000">
                      <a:srgbClr val="FFCC00"/>
                    </a:gs>
                  </a:gsLst>
                  <a:lin ang="2700000" scaled="1"/>
                </a:gradFill>
                <a:ln w="38100">
                  <a:noFill/>
                  <a:round/>
                  <a:headEnd/>
                  <a:tailEnd type="none" w="lg" len="sm"/>
                </a:ln>
              </p:spPr>
              <p:txBody>
                <a:bodyPr anchor="ctr"/>
                <a:lstStyle/>
                <a:p>
                  <a:endParaRPr lang="en-US"/>
                </a:p>
              </p:txBody>
            </p:sp>
            <p:sp>
              <p:nvSpPr>
                <p:cNvPr id="175" name="Freeform 11"/>
                <p:cNvSpPr>
                  <a:spLocks/>
                </p:cNvSpPr>
                <p:nvPr/>
              </p:nvSpPr>
              <p:spPr bwMode="auto">
                <a:xfrm>
                  <a:off x="3184" y="3678"/>
                  <a:ext cx="888" cy="236"/>
                </a:xfrm>
                <a:custGeom>
                  <a:avLst/>
                  <a:gdLst>
                    <a:gd name="T0" fmla="*/ 0 w 1967"/>
                    <a:gd name="T1" fmla="*/ 0 h 528"/>
                    <a:gd name="T2" fmla="*/ 0 w 1967"/>
                    <a:gd name="T3" fmla="*/ 0 h 528"/>
                    <a:gd name="T4" fmla="*/ 0 w 1967"/>
                    <a:gd name="T5" fmla="*/ 0 h 528"/>
                    <a:gd name="T6" fmla="*/ 0 w 1967"/>
                    <a:gd name="T7" fmla="*/ 0 h 528"/>
                    <a:gd name="T8" fmla="*/ 0 w 1967"/>
                    <a:gd name="T9" fmla="*/ 0 h 528"/>
                    <a:gd name="T10" fmla="*/ 0 w 1967"/>
                    <a:gd name="T11" fmla="*/ 0 h 528"/>
                    <a:gd name="T12" fmla="*/ 0 w 1967"/>
                    <a:gd name="T13" fmla="*/ 0 h 528"/>
                    <a:gd name="T14" fmla="*/ 0 w 1967"/>
                    <a:gd name="T15" fmla="*/ 0 h 528"/>
                    <a:gd name="T16" fmla="*/ 0 w 1967"/>
                    <a:gd name="T17" fmla="*/ 0 h 528"/>
                    <a:gd name="T18" fmla="*/ 0 w 1967"/>
                    <a:gd name="T19" fmla="*/ 0 h 528"/>
                    <a:gd name="T20" fmla="*/ 0 w 1967"/>
                    <a:gd name="T21" fmla="*/ 0 h 528"/>
                    <a:gd name="T22" fmla="*/ 0 w 1967"/>
                    <a:gd name="T23" fmla="*/ 0 h 528"/>
                    <a:gd name="T24" fmla="*/ 0 w 1967"/>
                    <a:gd name="T25" fmla="*/ 0 h 528"/>
                    <a:gd name="T26" fmla="*/ 0 w 1967"/>
                    <a:gd name="T27" fmla="*/ 0 h 528"/>
                    <a:gd name="T28" fmla="*/ 0 w 1967"/>
                    <a:gd name="T29" fmla="*/ 0 h 528"/>
                    <a:gd name="T30" fmla="*/ 0 w 1967"/>
                    <a:gd name="T31" fmla="*/ 0 h 528"/>
                    <a:gd name="T32" fmla="*/ 0 w 1967"/>
                    <a:gd name="T33" fmla="*/ 0 h 528"/>
                    <a:gd name="T34" fmla="*/ 0 w 1967"/>
                    <a:gd name="T35" fmla="*/ 0 h 528"/>
                    <a:gd name="T36" fmla="*/ 0 w 1967"/>
                    <a:gd name="T37" fmla="*/ 0 h 528"/>
                    <a:gd name="T38" fmla="*/ 0 w 1967"/>
                    <a:gd name="T39" fmla="*/ 0 h 5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7"/>
                    <a:gd name="T61" fmla="*/ 0 h 528"/>
                    <a:gd name="T62" fmla="*/ 1967 w 1967"/>
                    <a:gd name="T63" fmla="*/ 528 h 5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7" h="528">
                      <a:moveTo>
                        <a:pt x="0" y="54"/>
                      </a:moveTo>
                      <a:cubicBezTo>
                        <a:pt x="80" y="140"/>
                        <a:pt x="160" y="226"/>
                        <a:pt x="241" y="286"/>
                      </a:cubicBezTo>
                      <a:cubicBezTo>
                        <a:pt x="322" y="346"/>
                        <a:pt x="404" y="382"/>
                        <a:pt x="490" y="415"/>
                      </a:cubicBezTo>
                      <a:cubicBezTo>
                        <a:pt x="576" y="448"/>
                        <a:pt x="667" y="465"/>
                        <a:pt x="757" y="484"/>
                      </a:cubicBezTo>
                      <a:cubicBezTo>
                        <a:pt x="847" y="503"/>
                        <a:pt x="948" y="526"/>
                        <a:pt x="1032" y="527"/>
                      </a:cubicBezTo>
                      <a:cubicBezTo>
                        <a:pt x="1116" y="528"/>
                        <a:pt x="1184" y="511"/>
                        <a:pt x="1264" y="492"/>
                      </a:cubicBezTo>
                      <a:cubicBezTo>
                        <a:pt x="1344" y="473"/>
                        <a:pt x="1443" y="441"/>
                        <a:pt x="1513" y="415"/>
                      </a:cubicBezTo>
                      <a:cubicBezTo>
                        <a:pt x="1583" y="389"/>
                        <a:pt x="1635" y="367"/>
                        <a:pt x="1685" y="338"/>
                      </a:cubicBezTo>
                      <a:cubicBezTo>
                        <a:pt x="1735" y="309"/>
                        <a:pt x="1775" y="279"/>
                        <a:pt x="1814" y="243"/>
                      </a:cubicBezTo>
                      <a:cubicBezTo>
                        <a:pt x="1853" y="207"/>
                        <a:pt x="1895" y="159"/>
                        <a:pt x="1917" y="123"/>
                      </a:cubicBezTo>
                      <a:cubicBezTo>
                        <a:pt x="1939" y="87"/>
                        <a:pt x="1967" y="34"/>
                        <a:pt x="1943" y="28"/>
                      </a:cubicBezTo>
                      <a:cubicBezTo>
                        <a:pt x="1919" y="22"/>
                        <a:pt x="1838" y="61"/>
                        <a:pt x="1771" y="88"/>
                      </a:cubicBezTo>
                      <a:cubicBezTo>
                        <a:pt x="1704" y="115"/>
                        <a:pt x="1621" y="160"/>
                        <a:pt x="1539" y="191"/>
                      </a:cubicBezTo>
                      <a:cubicBezTo>
                        <a:pt x="1457" y="222"/>
                        <a:pt x="1373" y="258"/>
                        <a:pt x="1281" y="277"/>
                      </a:cubicBezTo>
                      <a:cubicBezTo>
                        <a:pt x="1189" y="296"/>
                        <a:pt x="1101" y="309"/>
                        <a:pt x="989" y="303"/>
                      </a:cubicBezTo>
                      <a:cubicBezTo>
                        <a:pt x="877" y="297"/>
                        <a:pt x="717" y="264"/>
                        <a:pt x="611" y="243"/>
                      </a:cubicBezTo>
                      <a:cubicBezTo>
                        <a:pt x="505" y="222"/>
                        <a:pt x="423" y="200"/>
                        <a:pt x="353" y="174"/>
                      </a:cubicBezTo>
                      <a:cubicBezTo>
                        <a:pt x="283" y="148"/>
                        <a:pt x="235" y="114"/>
                        <a:pt x="189" y="88"/>
                      </a:cubicBezTo>
                      <a:cubicBezTo>
                        <a:pt x="143" y="62"/>
                        <a:pt x="108" y="33"/>
                        <a:pt x="78" y="19"/>
                      </a:cubicBezTo>
                      <a:cubicBezTo>
                        <a:pt x="48" y="5"/>
                        <a:pt x="22" y="0"/>
                        <a:pt x="9" y="2"/>
                      </a:cubicBezTo>
                    </a:path>
                  </a:pathLst>
                </a:custGeom>
                <a:gradFill rotWithShape="1">
                  <a:gsLst>
                    <a:gs pos="0">
                      <a:srgbClr val="FFCC00"/>
                    </a:gs>
                    <a:gs pos="100000">
                      <a:srgbClr val="FFFFCC"/>
                    </a:gs>
                  </a:gsLst>
                  <a:lin ang="2700000" scaled="1"/>
                </a:gradFill>
                <a:ln w="38100">
                  <a:noFill/>
                  <a:round/>
                  <a:headEnd/>
                  <a:tailEnd type="triangle" w="lg" len="sm"/>
                </a:ln>
              </p:spPr>
              <p:txBody>
                <a:bodyPr anchor="ctr"/>
                <a:lstStyle/>
                <a:p>
                  <a:endParaRPr lang="en-US"/>
                </a:p>
              </p:txBody>
            </p:sp>
            <p:sp>
              <p:nvSpPr>
                <p:cNvPr id="176" name="Oval 12"/>
                <p:cNvSpPr>
                  <a:spLocks noChangeArrowheads="1"/>
                </p:cNvSpPr>
                <p:nvPr/>
              </p:nvSpPr>
              <p:spPr bwMode="auto">
                <a:xfrm>
                  <a:off x="3054" y="2746"/>
                  <a:ext cx="1170" cy="1170"/>
                </a:xfrm>
                <a:prstGeom prst="ellipse">
                  <a:avLst/>
                </a:prstGeom>
                <a:noFill/>
                <a:ln w="12700" algn="ctr">
                  <a:solidFill>
                    <a:schemeClr val="tx1"/>
                  </a:solidFill>
                  <a:round/>
                  <a:headEnd/>
                  <a:tailEnd type="none" w="lg" len="sm"/>
                </a:ln>
              </p:spPr>
              <p:txBody>
                <a:bodyPr wrap="none" anchor="ctr"/>
                <a:lstStyle/>
                <a:p>
                  <a:pPr algn="ctr"/>
                  <a:endParaRPr lang="en-IE">
                    <a:solidFill>
                      <a:srgbClr val="000000"/>
                    </a:solidFill>
                  </a:endParaRPr>
                </a:p>
              </p:txBody>
            </p:sp>
          </p:grpSp>
          <p:grpSp>
            <p:nvGrpSpPr>
              <p:cNvPr id="169" name="Group 13"/>
              <p:cNvGrpSpPr>
                <a:grpSpLocks/>
              </p:cNvGrpSpPr>
              <p:nvPr/>
            </p:nvGrpSpPr>
            <p:grpSpPr bwMode="auto">
              <a:xfrm>
                <a:off x="3805" y="3194"/>
                <a:ext cx="153" cy="227"/>
                <a:chOff x="2331" y="2340"/>
                <a:chExt cx="819" cy="1218"/>
              </a:xfrm>
            </p:grpSpPr>
            <p:sp>
              <p:nvSpPr>
                <p:cNvPr id="170" name="Freeform 14"/>
                <p:cNvSpPr>
                  <a:spLocks/>
                </p:cNvSpPr>
                <p:nvPr/>
              </p:nvSpPr>
              <p:spPr bwMode="auto">
                <a:xfrm>
                  <a:off x="2331" y="2340"/>
                  <a:ext cx="819" cy="1218"/>
                </a:xfrm>
                <a:custGeom>
                  <a:avLst/>
                  <a:gdLst>
                    <a:gd name="T0" fmla="*/ 0 w 819"/>
                    <a:gd name="T1" fmla="*/ 72 h 1218"/>
                    <a:gd name="T2" fmla="*/ 96 w 819"/>
                    <a:gd name="T3" fmla="*/ 36 h 1218"/>
                    <a:gd name="T4" fmla="*/ 222 w 819"/>
                    <a:gd name="T5" fmla="*/ 18 h 1218"/>
                    <a:gd name="T6" fmla="*/ 309 w 819"/>
                    <a:gd name="T7" fmla="*/ 9 h 1218"/>
                    <a:gd name="T8" fmla="*/ 387 w 819"/>
                    <a:gd name="T9" fmla="*/ 0 h 1218"/>
                    <a:gd name="T10" fmla="*/ 525 w 819"/>
                    <a:gd name="T11" fmla="*/ 9 h 1218"/>
                    <a:gd name="T12" fmla="*/ 819 w 819"/>
                    <a:gd name="T13" fmla="*/ 63 h 1218"/>
                    <a:gd name="T14" fmla="*/ 819 w 819"/>
                    <a:gd name="T15" fmla="*/ 558 h 1218"/>
                    <a:gd name="T16" fmla="*/ 810 w 819"/>
                    <a:gd name="T17" fmla="*/ 639 h 1218"/>
                    <a:gd name="T18" fmla="*/ 738 w 819"/>
                    <a:gd name="T19" fmla="*/ 816 h 1218"/>
                    <a:gd name="T20" fmla="*/ 654 w 819"/>
                    <a:gd name="T21" fmla="*/ 978 h 1218"/>
                    <a:gd name="T22" fmla="*/ 552 w 819"/>
                    <a:gd name="T23" fmla="*/ 1092 h 1218"/>
                    <a:gd name="T24" fmla="*/ 510 w 819"/>
                    <a:gd name="T25" fmla="*/ 1143 h 1218"/>
                    <a:gd name="T26" fmla="*/ 411 w 819"/>
                    <a:gd name="T27" fmla="*/ 1218 h 1218"/>
                    <a:gd name="T28" fmla="*/ 291 w 819"/>
                    <a:gd name="T29" fmla="*/ 1140 h 1218"/>
                    <a:gd name="T30" fmla="*/ 171 w 819"/>
                    <a:gd name="T31" fmla="*/ 984 h 1218"/>
                    <a:gd name="T32" fmla="*/ 69 w 819"/>
                    <a:gd name="T33" fmla="*/ 798 h 1218"/>
                    <a:gd name="T34" fmla="*/ 9 w 819"/>
                    <a:gd name="T35" fmla="*/ 618 h 1218"/>
                    <a:gd name="T36" fmla="*/ 0 w 819"/>
                    <a:gd name="T37" fmla="*/ 72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9"/>
                    <a:gd name="T58" fmla="*/ 0 h 1218"/>
                    <a:gd name="T59" fmla="*/ 819 w 819"/>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9" h="1218">
                      <a:moveTo>
                        <a:pt x="0" y="72"/>
                      </a:moveTo>
                      <a:lnTo>
                        <a:pt x="96" y="36"/>
                      </a:lnTo>
                      <a:lnTo>
                        <a:pt x="222" y="18"/>
                      </a:lnTo>
                      <a:lnTo>
                        <a:pt x="309" y="9"/>
                      </a:lnTo>
                      <a:lnTo>
                        <a:pt x="387" y="0"/>
                      </a:lnTo>
                      <a:lnTo>
                        <a:pt x="525" y="9"/>
                      </a:lnTo>
                      <a:lnTo>
                        <a:pt x="819" y="63"/>
                      </a:lnTo>
                      <a:lnTo>
                        <a:pt x="819" y="558"/>
                      </a:lnTo>
                      <a:lnTo>
                        <a:pt x="810" y="639"/>
                      </a:lnTo>
                      <a:lnTo>
                        <a:pt x="738" y="816"/>
                      </a:lnTo>
                      <a:lnTo>
                        <a:pt x="654" y="978"/>
                      </a:lnTo>
                      <a:lnTo>
                        <a:pt x="552" y="1092"/>
                      </a:lnTo>
                      <a:lnTo>
                        <a:pt x="510" y="1143"/>
                      </a:lnTo>
                      <a:lnTo>
                        <a:pt x="411" y="1218"/>
                      </a:lnTo>
                      <a:lnTo>
                        <a:pt x="291" y="1140"/>
                      </a:lnTo>
                      <a:lnTo>
                        <a:pt x="171" y="984"/>
                      </a:lnTo>
                      <a:lnTo>
                        <a:pt x="69" y="798"/>
                      </a:lnTo>
                      <a:lnTo>
                        <a:pt x="9" y="618"/>
                      </a:lnTo>
                      <a:lnTo>
                        <a:pt x="0" y="72"/>
                      </a:lnTo>
                      <a:close/>
                    </a:path>
                  </a:pathLst>
                </a:custGeom>
                <a:solidFill>
                  <a:srgbClr val="F4EC4E"/>
                </a:solidFill>
                <a:ln w="28575">
                  <a:solidFill>
                    <a:schemeClr val="tx1"/>
                  </a:solidFill>
                  <a:round/>
                  <a:headEnd/>
                  <a:tailEnd type="none" w="lg" len="sm"/>
                </a:ln>
              </p:spPr>
              <p:txBody>
                <a:bodyPr anchor="ctr"/>
                <a:lstStyle/>
                <a:p>
                  <a:endParaRPr lang="en-US"/>
                </a:p>
              </p:txBody>
            </p:sp>
            <p:sp>
              <p:nvSpPr>
                <p:cNvPr id="171" name="Line 15"/>
                <p:cNvSpPr>
                  <a:spLocks noChangeShapeType="1"/>
                </p:cNvSpPr>
                <p:nvPr/>
              </p:nvSpPr>
              <p:spPr bwMode="auto">
                <a:xfrm>
                  <a:off x="2625" y="2349"/>
                  <a:ext cx="0" cy="1137"/>
                </a:xfrm>
                <a:prstGeom prst="line">
                  <a:avLst/>
                </a:prstGeom>
                <a:noFill/>
                <a:ln w="28575">
                  <a:solidFill>
                    <a:schemeClr val="tx1"/>
                  </a:solidFill>
                  <a:round/>
                  <a:headEnd/>
                  <a:tailEnd type="none" w="lg" len="sm"/>
                </a:ln>
              </p:spPr>
              <p:txBody>
                <a:bodyPr anchor="ctr"/>
                <a:lstStyle/>
                <a:p>
                  <a:endParaRPr lang="en-US"/>
                </a:p>
              </p:txBody>
            </p:sp>
            <p:sp>
              <p:nvSpPr>
                <p:cNvPr id="172" name="Line 16"/>
                <p:cNvSpPr>
                  <a:spLocks noChangeShapeType="1"/>
                </p:cNvSpPr>
                <p:nvPr/>
              </p:nvSpPr>
              <p:spPr bwMode="auto">
                <a:xfrm>
                  <a:off x="2832" y="2358"/>
                  <a:ext cx="0" cy="1137"/>
                </a:xfrm>
                <a:prstGeom prst="line">
                  <a:avLst/>
                </a:prstGeom>
                <a:noFill/>
                <a:ln w="28575">
                  <a:solidFill>
                    <a:schemeClr val="tx1"/>
                  </a:solidFill>
                  <a:round/>
                  <a:headEnd/>
                  <a:tailEnd type="none" w="lg" len="sm"/>
                </a:ln>
              </p:spPr>
              <p:txBody>
                <a:bodyPr anchor="ct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wipe(right)">
                                      <p:cBhvr>
                                        <p:cTn id="7" dur="500"/>
                                        <p:tgtEl>
                                          <p:spTgt spid="3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wipe(left)">
                                      <p:cBhvr>
                                        <p:cTn id="11" dur="500"/>
                                        <p:tgtEl>
                                          <p:spTgt spid="3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r>
              <a:rPr lang="en-US" smtClean="0"/>
              <a:t>Product Overview</a:t>
            </a:r>
          </a:p>
        </p:txBody>
      </p:sp>
      <p:sp>
        <p:nvSpPr>
          <p:cNvPr id="29699" name="Slide Number Placeholder 3"/>
          <p:cNvSpPr>
            <a:spLocks noGrp="1"/>
          </p:cNvSpPr>
          <p:nvPr>
            <p:ph type="sldNum" sz="quarter" idx="11"/>
          </p:nvPr>
        </p:nvSpPr>
        <p:spPr>
          <a:noFill/>
        </p:spPr>
        <p:txBody>
          <a:bodyPr/>
          <a:lstStyle/>
          <a:p>
            <a:fld id="{08B0826F-38BE-4DAA-A9F8-6848199990C8}" type="slidenum">
              <a:rPr lang="en-US" smtClean="0"/>
              <a:pPr/>
              <a:t>5</a:t>
            </a:fld>
            <a:endParaRPr lang="en-US" smtClean="0"/>
          </a:p>
        </p:txBody>
      </p:sp>
      <p:sp>
        <p:nvSpPr>
          <p:cNvPr id="29700" name="AutoShape 2"/>
          <p:cNvSpPr>
            <a:spLocks noChangeArrowheads="1"/>
          </p:cNvSpPr>
          <p:nvPr/>
        </p:nvSpPr>
        <p:spPr bwMode="auto">
          <a:xfrm>
            <a:off x="2957513" y="1803400"/>
            <a:ext cx="5570537" cy="3987800"/>
          </a:xfrm>
          <a:prstGeom prst="roundRect">
            <a:avLst>
              <a:gd name="adj" fmla="val 3301"/>
            </a:avLst>
          </a:prstGeom>
          <a:solidFill>
            <a:srgbClr val="FFFFFF"/>
          </a:solidFill>
          <a:ln w="19050" algn="ctr">
            <a:solidFill>
              <a:srgbClr val="678BA8"/>
            </a:solidFill>
            <a:round/>
            <a:headEnd/>
            <a:tailEnd/>
          </a:ln>
        </p:spPr>
        <p:txBody>
          <a:bodyPr lIns="365760" rIns="274320"/>
          <a:lstStyle/>
          <a:p>
            <a:pPr marL="233363" indent="-233363" algn="l">
              <a:lnSpc>
                <a:spcPct val="95000"/>
              </a:lnSpc>
              <a:spcAft>
                <a:spcPct val="35000"/>
              </a:spcAft>
              <a:buClr>
                <a:srgbClr val="678BA8"/>
              </a:buClr>
              <a:buFontTx/>
              <a:buChar char="•"/>
            </a:pPr>
            <a:r>
              <a:rPr lang="en-US" sz="2000" dirty="0">
                <a:solidFill>
                  <a:srgbClr val="000000"/>
                </a:solidFill>
              </a:rPr>
              <a:t>Flexible ad-hoc/custom reporting</a:t>
            </a:r>
          </a:p>
          <a:p>
            <a:pPr marL="233363" indent="-233363" algn="l">
              <a:lnSpc>
                <a:spcPct val="95000"/>
              </a:lnSpc>
              <a:spcAft>
                <a:spcPct val="35000"/>
              </a:spcAft>
              <a:buClr>
                <a:srgbClr val="678BA8"/>
              </a:buClr>
              <a:buFontTx/>
              <a:buChar char="•"/>
            </a:pPr>
            <a:r>
              <a:rPr lang="en-US" sz="2000" dirty="0">
                <a:solidFill>
                  <a:srgbClr val="000000"/>
                </a:solidFill>
              </a:rPr>
              <a:t>Drill-down capabilities</a:t>
            </a:r>
          </a:p>
          <a:p>
            <a:pPr marL="233363" indent="-233363" algn="l">
              <a:lnSpc>
                <a:spcPct val="95000"/>
              </a:lnSpc>
              <a:spcAft>
                <a:spcPct val="35000"/>
              </a:spcAft>
              <a:buClr>
                <a:srgbClr val="678BA8"/>
              </a:buClr>
              <a:buFontTx/>
              <a:buChar char="•"/>
            </a:pPr>
            <a:r>
              <a:rPr lang="en-US" sz="2000" dirty="0">
                <a:solidFill>
                  <a:srgbClr val="000000"/>
                </a:solidFill>
              </a:rPr>
              <a:t>Multi-dimensional analysis</a:t>
            </a:r>
          </a:p>
          <a:p>
            <a:pPr marL="233363" indent="-233363" algn="l">
              <a:lnSpc>
                <a:spcPct val="95000"/>
              </a:lnSpc>
              <a:spcAft>
                <a:spcPct val="35000"/>
              </a:spcAft>
              <a:buClr>
                <a:srgbClr val="678BA8"/>
              </a:buClr>
              <a:buFontTx/>
              <a:buChar char="•"/>
            </a:pPr>
            <a:r>
              <a:rPr lang="en-US" sz="2000" dirty="0">
                <a:solidFill>
                  <a:srgbClr val="000000"/>
                </a:solidFill>
              </a:rPr>
              <a:t>Improved server performance</a:t>
            </a:r>
          </a:p>
          <a:p>
            <a:pPr marL="233363" indent="-233363" algn="l">
              <a:lnSpc>
                <a:spcPct val="95000"/>
              </a:lnSpc>
              <a:spcAft>
                <a:spcPct val="35000"/>
              </a:spcAft>
              <a:buClr>
                <a:srgbClr val="678BA8"/>
              </a:buClr>
              <a:buFontTx/>
              <a:buChar char="•"/>
            </a:pPr>
            <a:r>
              <a:rPr lang="en-US" sz="2000" dirty="0">
                <a:solidFill>
                  <a:srgbClr val="000000"/>
                </a:solidFill>
              </a:rPr>
              <a:t>Seamlessly export to Excel &amp; PDF</a:t>
            </a:r>
          </a:p>
        </p:txBody>
      </p:sp>
      <p:sp>
        <p:nvSpPr>
          <p:cNvPr id="29701" name="Rectangle 4"/>
          <p:cNvSpPr>
            <a:spLocks noChangeArrowheads="1"/>
          </p:cNvSpPr>
          <p:nvPr/>
        </p:nvSpPr>
        <p:spPr bwMode="auto">
          <a:xfrm>
            <a:off x="2647950" y="1803400"/>
            <a:ext cx="457200" cy="3987800"/>
          </a:xfrm>
          <a:prstGeom prst="rect">
            <a:avLst/>
          </a:prstGeom>
          <a:solidFill>
            <a:schemeClr val="hlink"/>
          </a:solidFill>
          <a:ln w="19050">
            <a:solidFill>
              <a:schemeClr val="hlink"/>
            </a:solidFill>
            <a:miter lim="800000"/>
            <a:headEnd/>
            <a:tailEnd/>
          </a:ln>
        </p:spPr>
        <p:txBody>
          <a:bodyPr lIns="365760" rIns="274320" anchor="ctr"/>
          <a:lstStyle/>
          <a:p>
            <a:pPr marL="171450" indent="-171450">
              <a:lnSpc>
                <a:spcPct val="90000"/>
              </a:lnSpc>
              <a:spcBef>
                <a:spcPct val="45000"/>
              </a:spcBef>
              <a:spcAft>
                <a:spcPct val="10000"/>
              </a:spcAft>
              <a:buClr>
                <a:srgbClr val="ABA69F"/>
              </a:buClr>
              <a:buSzPct val="80000"/>
              <a:buFontTx/>
              <a:buChar char="•"/>
            </a:pPr>
            <a:endParaRPr lang="en-US" sz="2000"/>
          </a:p>
        </p:txBody>
      </p:sp>
      <p:sp>
        <p:nvSpPr>
          <p:cNvPr id="29702" name="AutoShape 9"/>
          <p:cNvSpPr>
            <a:spLocks noChangeArrowheads="1"/>
          </p:cNvSpPr>
          <p:nvPr/>
        </p:nvSpPr>
        <p:spPr bwMode="auto">
          <a:xfrm>
            <a:off x="838200" y="2514600"/>
            <a:ext cx="1993900" cy="838200"/>
          </a:xfrm>
          <a:prstGeom prst="roundRect">
            <a:avLst>
              <a:gd name="adj" fmla="val 10213"/>
            </a:avLst>
          </a:prstGeom>
          <a:solidFill>
            <a:schemeClr val="hlink"/>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IT Analytics</a:t>
            </a:r>
          </a:p>
        </p:txBody>
      </p:sp>
      <p:grpSp>
        <p:nvGrpSpPr>
          <p:cNvPr id="2" name="Group 266"/>
          <p:cNvGrpSpPr>
            <a:grpSpLocks/>
          </p:cNvGrpSpPr>
          <p:nvPr/>
        </p:nvGrpSpPr>
        <p:grpSpPr bwMode="auto">
          <a:xfrm>
            <a:off x="715963" y="1600200"/>
            <a:ext cx="2116137" cy="838200"/>
            <a:chOff x="715963" y="1600200"/>
            <a:chExt cx="2116137" cy="838200"/>
          </a:xfrm>
        </p:grpSpPr>
        <p:sp>
          <p:nvSpPr>
            <p:cNvPr id="29908" name="AutoShape 5"/>
            <p:cNvSpPr>
              <a:spLocks noChangeArrowheads="1"/>
            </p:cNvSpPr>
            <p:nvPr/>
          </p:nvSpPr>
          <p:spPr bwMode="auto">
            <a:xfrm>
              <a:off x="838200" y="16002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Traditional Reporting</a:t>
              </a:r>
            </a:p>
          </p:txBody>
        </p:sp>
        <p:sp>
          <p:nvSpPr>
            <p:cNvPr id="29909" name="Oval 20"/>
            <p:cNvSpPr>
              <a:spLocks noChangeArrowheads="1"/>
            </p:cNvSpPr>
            <p:nvPr/>
          </p:nvSpPr>
          <p:spPr bwMode="auto">
            <a:xfrm>
              <a:off x="715963" y="1822450"/>
              <a:ext cx="390525" cy="392113"/>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1</a:t>
              </a:r>
            </a:p>
          </p:txBody>
        </p:sp>
      </p:grpSp>
      <p:sp>
        <p:nvSpPr>
          <p:cNvPr id="29704" name="Oval 20"/>
          <p:cNvSpPr>
            <a:spLocks noChangeArrowheads="1"/>
          </p:cNvSpPr>
          <p:nvPr/>
        </p:nvSpPr>
        <p:spPr bwMode="auto">
          <a:xfrm>
            <a:off x="715963" y="2738438"/>
            <a:ext cx="390525" cy="392112"/>
          </a:xfrm>
          <a:prstGeom prst="ellipse">
            <a:avLst/>
          </a:prstGeom>
          <a:solidFill>
            <a:schemeClr val="bg1"/>
          </a:solidFill>
          <a:ln w="38100" algn="ctr">
            <a:solidFill>
              <a:schemeClr val="hlink"/>
            </a:solidFill>
            <a:round/>
            <a:headEnd/>
            <a:tailEnd/>
          </a:ln>
        </p:spPr>
        <p:txBody>
          <a:bodyPr lIns="0" tIns="0" rIns="0" bIns="0" anchor="ctr"/>
          <a:lstStyle/>
          <a:p>
            <a:pPr algn="ctr">
              <a:spcBef>
                <a:spcPct val="50000"/>
              </a:spcBef>
            </a:pPr>
            <a:r>
              <a:rPr lang="en-US" sz="1600">
                <a:solidFill>
                  <a:schemeClr val="hlink"/>
                </a:solidFill>
                <a:latin typeface="Arial Black" pitchFamily="34" charset="0"/>
              </a:rPr>
              <a:t>2</a:t>
            </a:r>
          </a:p>
        </p:txBody>
      </p:sp>
      <p:grpSp>
        <p:nvGrpSpPr>
          <p:cNvPr id="3" name="Group 22"/>
          <p:cNvGrpSpPr>
            <a:grpSpLocks/>
          </p:cNvGrpSpPr>
          <p:nvPr/>
        </p:nvGrpSpPr>
        <p:grpSpPr bwMode="auto">
          <a:xfrm>
            <a:off x="715963" y="3429000"/>
            <a:ext cx="2116137" cy="838200"/>
            <a:chOff x="715963" y="3429000"/>
            <a:chExt cx="2116137" cy="838200"/>
          </a:xfrm>
        </p:grpSpPr>
        <p:sp>
          <p:nvSpPr>
            <p:cNvPr id="29906" name="AutoShape 10"/>
            <p:cNvSpPr>
              <a:spLocks noChangeArrowheads="1"/>
            </p:cNvSpPr>
            <p:nvPr/>
          </p:nvSpPr>
          <p:spPr bwMode="auto">
            <a:xfrm>
              <a:off x="838200" y="34290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Robust Graphical Dashboard</a:t>
              </a:r>
            </a:p>
          </p:txBody>
        </p:sp>
        <p:sp>
          <p:nvSpPr>
            <p:cNvPr id="29907" name="Oval 20"/>
            <p:cNvSpPr>
              <a:spLocks noChangeArrowheads="1"/>
            </p:cNvSpPr>
            <p:nvPr/>
          </p:nvSpPr>
          <p:spPr bwMode="auto">
            <a:xfrm>
              <a:off x="715963" y="36528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3</a:t>
              </a:r>
            </a:p>
          </p:txBody>
        </p:sp>
      </p:grpSp>
      <p:grpSp>
        <p:nvGrpSpPr>
          <p:cNvPr id="4" name="Group 25"/>
          <p:cNvGrpSpPr>
            <a:grpSpLocks/>
          </p:cNvGrpSpPr>
          <p:nvPr/>
        </p:nvGrpSpPr>
        <p:grpSpPr bwMode="auto">
          <a:xfrm>
            <a:off x="715963" y="4343400"/>
            <a:ext cx="2116137" cy="838200"/>
            <a:chOff x="715963" y="4343400"/>
            <a:chExt cx="2116137" cy="838200"/>
          </a:xfrm>
        </p:grpSpPr>
        <p:sp>
          <p:nvSpPr>
            <p:cNvPr id="29904" name="AutoShape 11"/>
            <p:cNvSpPr>
              <a:spLocks noChangeArrowheads="1"/>
            </p:cNvSpPr>
            <p:nvPr/>
          </p:nvSpPr>
          <p:spPr bwMode="auto">
            <a:xfrm>
              <a:off x="838200" y="43434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Multi-Dimensional Ad-hoc/Pivot Table Reporting</a:t>
              </a:r>
            </a:p>
          </p:txBody>
        </p:sp>
        <p:sp>
          <p:nvSpPr>
            <p:cNvPr id="29905" name="Oval 20"/>
            <p:cNvSpPr>
              <a:spLocks noChangeArrowheads="1"/>
            </p:cNvSpPr>
            <p:nvPr/>
          </p:nvSpPr>
          <p:spPr bwMode="auto">
            <a:xfrm>
              <a:off x="715963" y="45672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4</a:t>
              </a:r>
            </a:p>
          </p:txBody>
        </p:sp>
      </p:grpSp>
      <p:grpSp>
        <p:nvGrpSpPr>
          <p:cNvPr id="5" name="Group 28"/>
          <p:cNvGrpSpPr>
            <a:grpSpLocks/>
          </p:cNvGrpSpPr>
          <p:nvPr/>
        </p:nvGrpSpPr>
        <p:grpSpPr bwMode="auto">
          <a:xfrm>
            <a:off x="715963" y="5257800"/>
            <a:ext cx="2116137" cy="838200"/>
            <a:chOff x="715963" y="5257800"/>
            <a:chExt cx="2116137" cy="838200"/>
          </a:xfrm>
        </p:grpSpPr>
        <p:sp>
          <p:nvSpPr>
            <p:cNvPr id="29902" name="AutoShape 12"/>
            <p:cNvSpPr>
              <a:spLocks noChangeArrowheads="1"/>
            </p:cNvSpPr>
            <p:nvPr/>
          </p:nvSpPr>
          <p:spPr bwMode="auto">
            <a:xfrm>
              <a:off x="838200" y="52578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Pivot Chart Functionality with Excel Export</a:t>
              </a:r>
            </a:p>
          </p:txBody>
        </p:sp>
        <p:sp>
          <p:nvSpPr>
            <p:cNvPr id="29903" name="Oval 20"/>
            <p:cNvSpPr>
              <a:spLocks noChangeArrowheads="1"/>
            </p:cNvSpPr>
            <p:nvPr/>
          </p:nvSpPr>
          <p:spPr bwMode="auto">
            <a:xfrm>
              <a:off x="715963" y="54816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5</a:t>
              </a:r>
            </a:p>
          </p:txBody>
        </p:sp>
      </p:grpSp>
      <p:grpSp>
        <p:nvGrpSpPr>
          <p:cNvPr id="7" name="Group 202"/>
          <p:cNvGrpSpPr>
            <a:grpSpLocks noChangeAspect="1"/>
          </p:cNvGrpSpPr>
          <p:nvPr/>
        </p:nvGrpSpPr>
        <p:grpSpPr bwMode="auto">
          <a:xfrm>
            <a:off x="5113338" y="3925888"/>
            <a:ext cx="909637" cy="1262062"/>
            <a:chOff x="3571" y="975"/>
            <a:chExt cx="850" cy="1178"/>
          </a:xfrm>
        </p:grpSpPr>
        <p:sp>
          <p:nvSpPr>
            <p:cNvPr id="29881" name="AutoShape 201"/>
            <p:cNvSpPr>
              <a:spLocks noChangeAspect="1" noChangeArrowheads="1" noTextEdit="1"/>
            </p:cNvSpPr>
            <p:nvPr/>
          </p:nvSpPr>
          <p:spPr bwMode="auto">
            <a:xfrm>
              <a:off x="3571" y="975"/>
              <a:ext cx="850" cy="1178"/>
            </a:xfrm>
            <a:prstGeom prst="rect">
              <a:avLst/>
            </a:prstGeom>
            <a:noFill/>
            <a:ln w="9525">
              <a:noFill/>
              <a:miter lim="800000"/>
              <a:headEnd/>
              <a:tailEnd/>
            </a:ln>
          </p:spPr>
          <p:txBody>
            <a:bodyPr/>
            <a:lstStyle/>
            <a:p>
              <a:endParaRPr lang="en-US"/>
            </a:p>
          </p:txBody>
        </p:sp>
        <p:sp>
          <p:nvSpPr>
            <p:cNvPr id="29882" name="Freeform 203"/>
            <p:cNvSpPr>
              <a:spLocks/>
            </p:cNvSpPr>
            <p:nvPr/>
          </p:nvSpPr>
          <p:spPr bwMode="auto">
            <a:xfrm>
              <a:off x="3573" y="977"/>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FFCC00"/>
            </a:solidFill>
            <a:ln w="6350">
              <a:solidFill>
                <a:srgbClr val="000000"/>
              </a:solidFill>
              <a:round/>
              <a:headEnd/>
              <a:tailEnd/>
            </a:ln>
          </p:spPr>
          <p:txBody>
            <a:bodyPr/>
            <a:lstStyle/>
            <a:p>
              <a:endParaRPr lang="en-US"/>
            </a:p>
          </p:txBody>
        </p:sp>
        <p:sp>
          <p:nvSpPr>
            <p:cNvPr id="29883" name="Freeform 204"/>
            <p:cNvSpPr>
              <a:spLocks/>
            </p:cNvSpPr>
            <p:nvPr/>
          </p:nvSpPr>
          <p:spPr bwMode="auto">
            <a:xfrm>
              <a:off x="3573" y="1219"/>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9884" name="Freeform 205"/>
            <p:cNvSpPr>
              <a:spLocks/>
            </p:cNvSpPr>
            <p:nvPr/>
          </p:nvSpPr>
          <p:spPr bwMode="auto">
            <a:xfrm>
              <a:off x="3671" y="1375"/>
              <a:ext cx="100" cy="738"/>
            </a:xfrm>
            <a:custGeom>
              <a:avLst/>
              <a:gdLst>
                <a:gd name="T0" fmla="*/ 0 w 100"/>
                <a:gd name="T1" fmla="*/ 0 h 738"/>
                <a:gd name="T2" fmla="*/ 0 w 100"/>
                <a:gd name="T3" fmla="*/ 688 h 738"/>
                <a:gd name="T4" fmla="*/ 0 w 100"/>
                <a:gd name="T5" fmla="*/ 688 h 738"/>
                <a:gd name="T6" fmla="*/ 22 w 100"/>
                <a:gd name="T7" fmla="*/ 702 h 738"/>
                <a:gd name="T8" fmla="*/ 46 w 100"/>
                <a:gd name="T9" fmla="*/ 716 h 738"/>
                <a:gd name="T10" fmla="*/ 72 w 100"/>
                <a:gd name="T11" fmla="*/ 728 h 738"/>
                <a:gd name="T12" fmla="*/ 100 w 100"/>
                <a:gd name="T13" fmla="*/ 738 h 738"/>
                <a:gd name="T14" fmla="*/ 100 w 100"/>
                <a:gd name="T15" fmla="*/ 48 h 738"/>
                <a:gd name="T16" fmla="*/ 100 w 100"/>
                <a:gd name="T17" fmla="*/ 48 h 738"/>
                <a:gd name="T18" fmla="*/ 72 w 100"/>
                <a:gd name="T19" fmla="*/ 38 h 738"/>
                <a:gd name="T20" fmla="*/ 46 w 100"/>
                <a:gd name="T21" fmla="*/ 26 h 738"/>
                <a:gd name="T22" fmla="*/ 22 w 100"/>
                <a:gd name="T23" fmla="*/ 12 h 738"/>
                <a:gd name="T24" fmla="*/ 0 w 100"/>
                <a:gd name="T25" fmla="*/ 0 h 738"/>
                <a:gd name="T26" fmla="*/ 0 w 100"/>
                <a:gd name="T27" fmla="*/ 0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738"/>
                <a:gd name="T44" fmla="*/ 100 w 100"/>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738">
                  <a:moveTo>
                    <a:pt x="0" y="0"/>
                  </a:moveTo>
                  <a:lnTo>
                    <a:pt x="0" y="688"/>
                  </a:lnTo>
                  <a:lnTo>
                    <a:pt x="22" y="702"/>
                  </a:lnTo>
                  <a:lnTo>
                    <a:pt x="46" y="716"/>
                  </a:lnTo>
                  <a:lnTo>
                    <a:pt x="72" y="728"/>
                  </a:lnTo>
                  <a:lnTo>
                    <a:pt x="100" y="738"/>
                  </a:lnTo>
                  <a:lnTo>
                    <a:pt x="100" y="48"/>
                  </a:lnTo>
                  <a:lnTo>
                    <a:pt x="72" y="38"/>
                  </a:lnTo>
                  <a:lnTo>
                    <a:pt x="46" y="26"/>
                  </a:lnTo>
                  <a:lnTo>
                    <a:pt x="22" y="12"/>
                  </a:lnTo>
                  <a:lnTo>
                    <a:pt x="0" y="0"/>
                  </a:lnTo>
                  <a:close/>
                </a:path>
              </a:pathLst>
            </a:custGeom>
            <a:solidFill>
              <a:srgbClr val="FFCC00"/>
            </a:solidFill>
            <a:ln w="9525">
              <a:noFill/>
              <a:round/>
              <a:headEnd/>
              <a:tailEnd/>
            </a:ln>
          </p:spPr>
          <p:txBody>
            <a:bodyPr/>
            <a:lstStyle/>
            <a:p>
              <a:endParaRPr lang="en-US"/>
            </a:p>
          </p:txBody>
        </p:sp>
        <p:sp>
          <p:nvSpPr>
            <p:cNvPr id="29885" name="Freeform 206"/>
            <p:cNvSpPr>
              <a:spLocks/>
            </p:cNvSpPr>
            <p:nvPr/>
          </p:nvSpPr>
          <p:spPr bwMode="auto">
            <a:xfrm>
              <a:off x="3771" y="1423"/>
              <a:ext cx="198" cy="726"/>
            </a:xfrm>
            <a:custGeom>
              <a:avLst/>
              <a:gdLst>
                <a:gd name="T0" fmla="*/ 98 w 198"/>
                <a:gd name="T1" fmla="*/ 26 h 726"/>
                <a:gd name="T2" fmla="*/ 98 w 198"/>
                <a:gd name="T3" fmla="*/ 26 h 726"/>
                <a:gd name="T4" fmla="*/ 48 w 198"/>
                <a:gd name="T5" fmla="*/ 16 h 726"/>
                <a:gd name="T6" fmla="*/ 0 w 198"/>
                <a:gd name="T7" fmla="*/ 0 h 726"/>
                <a:gd name="T8" fmla="*/ 0 w 198"/>
                <a:gd name="T9" fmla="*/ 690 h 726"/>
                <a:gd name="T10" fmla="*/ 0 w 198"/>
                <a:gd name="T11" fmla="*/ 690 h 726"/>
                <a:gd name="T12" fmla="*/ 48 w 198"/>
                <a:gd name="T13" fmla="*/ 706 h 726"/>
                <a:gd name="T14" fmla="*/ 98 w 198"/>
                <a:gd name="T15" fmla="*/ 716 h 726"/>
                <a:gd name="T16" fmla="*/ 98 w 198"/>
                <a:gd name="T17" fmla="*/ 716 h 726"/>
                <a:gd name="T18" fmla="*/ 148 w 198"/>
                <a:gd name="T19" fmla="*/ 724 h 726"/>
                <a:gd name="T20" fmla="*/ 198 w 198"/>
                <a:gd name="T21" fmla="*/ 726 h 726"/>
                <a:gd name="T22" fmla="*/ 198 w 198"/>
                <a:gd name="T23" fmla="*/ 36 h 726"/>
                <a:gd name="T24" fmla="*/ 198 w 198"/>
                <a:gd name="T25" fmla="*/ 36 h 726"/>
                <a:gd name="T26" fmla="*/ 148 w 198"/>
                <a:gd name="T27" fmla="*/ 34 h 726"/>
                <a:gd name="T28" fmla="*/ 98 w 198"/>
                <a:gd name="T29" fmla="*/ 26 h 726"/>
                <a:gd name="T30" fmla="*/ 98 w 198"/>
                <a:gd name="T31" fmla="*/ 26 h 7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8"/>
                <a:gd name="T49" fmla="*/ 0 h 726"/>
                <a:gd name="T50" fmla="*/ 198 w 198"/>
                <a:gd name="T51" fmla="*/ 726 h 7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8" h="726">
                  <a:moveTo>
                    <a:pt x="98" y="26"/>
                  </a:moveTo>
                  <a:lnTo>
                    <a:pt x="98" y="26"/>
                  </a:lnTo>
                  <a:lnTo>
                    <a:pt x="48" y="16"/>
                  </a:lnTo>
                  <a:lnTo>
                    <a:pt x="0" y="0"/>
                  </a:lnTo>
                  <a:lnTo>
                    <a:pt x="0" y="690"/>
                  </a:lnTo>
                  <a:lnTo>
                    <a:pt x="48" y="706"/>
                  </a:lnTo>
                  <a:lnTo>
                    <a:pt x="98" y="716"/>
                  </a:lnTo>
                  <a:lnTo>
                    <a:pt x="148" y="724"/>
                  </a:lnTo>
                  <a:lnTo>
                    <a:pt x="198" y="726"/>
                  </a:lnTo>
                  <a:lnTo>
                    <a:pt x="198" y="36"/>
                  </a:lnTo>
                  <a:lnTo>
                    <a:pt x="148" y="34"/>
                  </a:lnTo>
                  <a:lnTo>
                    <a:pt x="98" y="26"/>
                  </a:lnTo>
                  <a:close/>
                </a:path>
              </a:pathLst>
            </a:custGeom>
            <a:solidFill>
              <a:srgbClr val="FFCC00"/>
            </a:solidFill>
            <a:ln w="9525">
              <a:noFill/>
              <a:round/>
              <a:headEnd/>
              <a:tailEnd/>
            </a:ln>
          </p:spPr>
          <p:txBody>
            <a:bodyPr/>
            <a:lstStyle/>
            <a:p>
              <a:endParaRPr lang="en-US"/>
            </a:p>
          </p:txBody>
        </p:sp>
        <p:sp>
          <p:nvSpPr>
            <p:cNvPr id="29886" name="Freeform 207"/>
            <p:cNvSpPr>
              <a:spLocks/>
            </p:cNvSpPr>
            <p:nvPr/>
          </p:nvSpPr>
          <p:spPr bwMode="auto">
            <a:xfrm>
              <a:off x="3969" y="1457"/>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9887" name="Freeform 208"/>
            <p:cNvSpPr>
              <a:spLocks/>
            </p:cNvSpPr>
            <p:nvPr/>
          </p:nvSpPr>
          <p:spPr bwMode="auto">
            <a:xfrm>
              <a:off x="4069" y="1439"/>
              <a:ext cx="98" cy="708"/>
            </a:xfrm>
            <a:custGeom>
              <a:avLst/>
              <a:gdLst>
                <a:gd name="T0" fmla="*/ 0 w 98"/>
                <a:gd name="T1" fmla="*/ 18 h 708"/>
                <a:gd name="T2" fmla="*/ 0 w 98"/>
                <a:gd name="T3" fmla="*/ 708 h 708"/>
                <a:gd name="T4" fmla="*/ 0 w 98"/>
                <a:gd name="T5" fmla="*/ 708 h 708"/>
                <a:gd name="T6" fmla="*/ 50 w 98"/>
                <a:gd name="T7" fmla="*/ 700 h 708"/>
                <a:gd name="T8" fmla="*/ 98 w 98"/>
                <a:gd name="T9" fmla="*/ 690 h 708"/>
                <a:gd name="T10" fmla="*/ 98 w 98"/>
                <a:gd name="T11" fmla="*/ 0 h 708"/>
                <a:gd name="T12" fmla="*/ 98 w 98"/>
                <a:gd name="T13" fmla="*/ 0 h 708"/>
                <a:gd name="T14" fmla="*/ 50 w 98"/>
                <a:gd name="T15" fmla="*/ 10 h 708"/>
                <a:gd name="T16" fmla="*/ 0 w 98"/>
                <a:gd name="T17" fmla="*/ 18 h 708"/>
                <a:gd name="T18" fmla="*/ 0 w 98"/>
                <a:gd name="T19" fmla="*/ 18 h 7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08"/>
                <a:gd name="T32" fmla="*/ 98 w 98"/>
                <a:gd name="T33" fmla="*/ 708 h 7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08">
                  <a:moveTo>
                    <a:pt x="0" y="18"/>
                  </a:moveTo>
                  <a:lnTo>
                    <a:pt x="0" y="708"/>
                  </a:lnTo>
                  <a:lnTo>
                    <a:pt x="50" y="700"/>
                  </a:lnTo>
                  <a:lnTo>
                    <a:pt x="98" y="690"/>
                  </a:lnTo>
                  <a:lnTo>
                    <a:pt x="98" y="0"/>
                  </a:lnTo>
                  <a:lnTo>
                    <a:pt x="50" y="10"/>
                  </a:lnTo>
                  <a:lnTo>
                    <a:pt x="0" y="18"/>
                  </a:lnTo>
                  <a:close/>
                </a:path>
              </a:pathLst>
            </a:custGeom>
            <a:solidFill>
              <a:srgbClr val="FFCC00"/>
            </a:solidFill>
            <a:ln w="9525">
              <a:noFill/>
              <a:round/>
              <a:headEnd/>
              <a:tailEnd/>
            </a:ln>
          </p:spPr>
          <p:txBody>
            <a:bodyPr/>
            <a:lstStyle/>
            <a:p>
              <a:endParaRPr lang="en-US"/>
            </a:p>
          </p:txBody>
        </p:sp>
        <p:sp>
          <p:nvSpPr>
            <p:cNvPr id="29888" name="Freeform 209"/>
            <p:cNvSpPr>
              <a:spLocks/>
            </p:cNvSpPr>
            <p:nvPr/>
          </p:nvSpPr>
          <p:spPr bwMode="auto">
            <a:xfrm>
              <a:off x="4167" y="1405"/>
              <a:ext cx="100" cy="724"/>
            </a:xfrm>
            <a:custGeom>
              <a:avLst/>
              <a:gdLst>
                <a:gd name="T0" fmla="*/ 0 w 100"/>
                <a:gd name="T1" fmla="*/ 34 h 724"/>
                <a:gd name="T2" fmla="*/ 0 w 100"/>
                <a:gd name="T3" fmla="*/ 724 h 724"/>
                <a:gd name="T4" fmla="*/ 0 w 100"/>
                <a:gd name="T5" fmla="*/ 724 h 724"/>
                <a:gd name="T6" fmla="*/ 26 w 100"/>
                <a:gd name="T7" fmla="*/ 716 h 724"/>
                <a:gd name="T8" fmla="*/ 52 w 100"/>
                <a:gd name="T9" fmla="*/ 708 h 724"/>
                <a:gd name="T10" fmla="*/ 76 w 100"/>
                <a:gd name="T11" fmla="*/ 700 h 724"/>
                <a:gd name="T12" fmla="*/ 100 w 100"/>
                <a:gd name="T13" fmla="*/ 688 h 724"/>
                <a:gd name="T14" fmla="*/ 100 w 100"/>
                <a:gd name="T15" fmla="*/ 0 h 724"/>
                <a:gd name="T16" fmla="*/ 100 w 100"/>
                <a:gd name="T17" fmla="*/ 0 h 724"/>
                <a:gd name="T18" fmla="*/ 76 w 100"/>
                <a:gd name="T19" fmla="*/ 10 h 724"/>
                <a:gd name="T20" fmla="*/ 52 w 100"/>
                <a:gd name="T21" fmla="*/ 18 h 724"/>
                <a:gd name="T22" fmla="*/ 26 w 100"/>
                <a:gd name="T23" fmla="*/ 26 h 724"/>
                <a:gd name="T24" fmla="*/ 0 w 100"/>
                <a:gd name="T25" fmla="*/ 34 h 724"/>
                <a:gd name="T26" fmla="*/ 0 w 100"/>
                <a:gd name="T27" fmla="*/ 34 h 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724"/>
                <a:gd name="T44" fmla="*/ 100 w 100"/>
                <a:gd name="T45" fmla="*/ 724 h 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724">
                  <a:moveTo>
                    <a:pt x="0" y="34"/>
                  </a:moveTo>
                  <a:lnTo>
                    <a:pt x="0" y="724"/>
                  </a:lnTo>
                  <a:lnTo>
                    <a:pt x="26" y="716"/>
                  </a:lnTo>
                  <a:lnTo>
                    <a:pt x="52" y="708"/>
                  </a:lnTo>
                  <a:lnTo>
                    <a:pt x="76" y="700"/>
                  </a:lnTo>
                  <a:lnTo>
                    <a:pt x="100" y="688"/>
                  </a:lnTo>
                  <a:lnTo>
                    <a:pt x="100" y="0"/>
                  </a:lnTo>
                  <a:lnTo>
                    <a:pt x="76" y="10"/>
                  </a:lnTo>
                  <a:lnTo>
                    <a:pt x="52" y="18"/>
                  </a:lnTo>
                  <a:lnTo>
                    <a:pt x="26" y="26"/>
                  </a:lnTo>
                  <a:lnTo>
                    <a:pt x="0" y="34"/>
                  </a:lnTo>
                  <a:close/>
                </a:path>
              </a:pathLst>
            </a:custGeom>
            <a:solidFill>
              <a:srgbClr val="FFCC00"/>
            </a:solidFill>
            <a:ln w="9525">
              <a:noFill/>
              <a:round/>
              <a:headEnd/>
              <a:tailEnd/>
            </a:ln>
          </p:spPr>
          <p:txBody>
            <a:bodyPr/>
            <a:lstStyle/>
            <a:p>
              <a:endParaRPr lang="en-US"/>
            </a:p>
          </p:txBody>
        </p:sp>
        <p:sp>
          <p:nvSpPr>
            <p:cNvPr id="29889" name="Freeform 210"/>
            <p:cNvSpPr>
              <a:spLocks/>
            </p:cNvSpPr>
            <p:nvPr/>
          </p:nvSpPr>
          <p:spPr bwMode="auto">
            <a:xfrm>
              <a:off x="4267" y="1335"/>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70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70"/>
                  </a:lnTo>
                  <a:lnTo>
                    <a:pt x="0" y="758"/>
                  </a:lnTo>
                  <a:close/>
                </a:path>
              </a:pathLst>
            </a:custGeom>
            <a:solidFill>
              <a:srgbClr val="FFCC00"/>
            </a:solidFill>
            <a:ln w="9525">
              <a:noFill/>
              <a:round/>
              <a:headEnd/>
              <a:tailEnd/>
            </a:ln>
          </p:spPr>
          <p:txBody>
            <a:bodyPr/>
            <a:lstStyle/>
            <a:p>
              <a:endParaRPr lang="en-US"/>
            </a:p>
          </p:txBody>
        </p:sp>
        <p:sp>
          <p:nvSpPr>
            <p:cNvPr id="29890" name="Freeform 211"/>
            <p:cNvSpPr>
              <a:spLocks/>
            </p:cNvSpPr>
            <p:nvPr/>
          </p:nvSpPr>
          <p:spPr bwMode="auto">
            <a:xfrm>
              <a:off x="4365" y="1219"/>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E2B322"/>
            </a:solidFill>
            <a:ln w="9525">
              <a:noFill/>
              <a:round/>
              <a:headEnd/>
              <a:tailEnd/>
            </a:ln>
          </p:spPr>
          <p:txBody>
            <a:bodyPr/>
            <a:lstStyle/>
            <a:p>
              <a:endParaRPr lang="en-US"/>
            </a:p>
          </p:txBody>
        </p:sp>
        <p:sp>
          <p:nvSpPr>
            <p:cNvPr id="29891" name="Freeform 212"/>
            <p:cNvSpPr>
              <a:spLocks/>
            </p:cNvSpPr>
            <p:nvPr/>
          </p:nvSpPr>
          <p:spPr bwMode="auto">
            <a:xfrm>
              <a:off x="3573" y="1219"/>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FFCC00"/>
            </a:solidFill>
            <a:ln w="6350">
              <a:solidFill>
                <a:srgbClr val="000000"/>
              </a:solidFill>
              <a:round/>
              <a:headEnd/>
              <a:tailEnd/>
            </a:ln>
          </p:spPr>
          <p:txBody>
            <a:bodyPr/>
            <a:lstStyle/>
            <a:p>
              <a:endParaRPr lang="en-US"/>
            </a:p>
          </p:txBody>
        </p:sp>
      </p:grpSp>
      <p:grpSp>
        <p:nvGrpSpPr>
          <p:cNvPr id="8" name="Group 118"/>
          <p:cNvGrpSpPr>
            <a:grpSpLocks noChangeAspect="1"/>
          </p:cNvGrpSpPr>
          <p:nvPr/>
        </p:nvGrpSpPr>
        <p:grpSpPr bwMode="auto">
          <a:xfrm>
            <a:off x="5240338" y="4926013"/>
            <a:ext cx="708025" cy="762000"/>
            <a:chOff x="610" y="3313"/>
            <a:chExt cx="294" cy="316"/>
          </a:xfrm>
        </p:grpSpPr>
        <p:sp>
          <p:nvSpPr>
            <p:cNvPr id="29875" name="AutoShape 117"/>
            <p:cNvSpPr>
              <a:spLocks noChangeAspect="1" noChangeArrowheads="1" noTextEdit="1"/>
            </p:cNvSpPr>
            <p:nvPr/>
          </p:nvSpPr>
          <p:spPr bwMode="auto">
            <a:xfrm>
              <a:off x="610" y="3313"/>
              <a:ext cx="294" cy="316"/>
            </a:xfrm>
            <a:prstGeom prst="rect">
              <a:avLst/>
            </a:prstGeom>
            <a:noFill/>
            <a:ln w="9525">
              <a:noFill/>
              <a:miter lim="800000"/>
              <a:headEnd/>
              <a:tailEnd/>
            </a:ln>
          </p:spPr>
          <p:txBody>
            <a:bodyPr/>
            <a:lstStyle/>
            <a:p>
              <a:endParaRPr lang="en-US"/>
            </a:p>
          </p:txBody>
        </p:sp>
        <p:sp>
          <p:nvSpPr>
            <p:cNvPr id="29876" name="Freeform 119"/>
            <p:cNvSpPr>
              <a:spLocks/>
            </p:cNvSpPr>
            <p:nvPr/>
          </p:nvSpPr>
          <p:spPr bwMode="auto">
            <a:xfrm>
              <a:off x="612" y="3399"/>
              <a:ext cx="144" cy="228"/>
            </a:xfrm>
            <a:custGeom>
              <a:avLst/>
              <a:gdLst>
                <a:gd name="T0" fmla="*/ 144 w 144"/>
                <a:gd name="T1" fmla="*/ 228 h 228"/>
                <a:gd name="T2" fmla="*/ 0 w 144"/>
                <a:gd name="T3" fmla="*/ 144 h 228"/>
                <a:gd name="T4" fmla="*/ 0 w 144"/>
                <a:gd name="T5" fmla="*/ 0 h 228"/>
                <a:gd name="T6" fmla="*/ 144 w 144"/>
                <a:gd name="T7" fmla="*/ 84 h 228"/>
                <a:gd name="T8" fmla="*/ 144 w 144"/>
                <a:gd name="T9" fmla="*/ 228 h 228"/>
                <a:gd name="T10" fmla="*/ 0 60000 65536"/>
                <a:gd name="T11" fmla="*/ 0 60000 65536"/>
                <a:gd name="T12" fmla="*/ 0 60000 65536"/>
                <a:gd name="T13" fmla="*/ 0 60000 65536"/>
                <a:gd name="T14" fmla="*/ 0 60000 65536"/>
                <a:gd name="T15" fmla="*/ 0 w 144"/>
                <a:gd name="T16" fmla="*/ 0 h 228"/>
                <a:gd name="T17" fmla="*/ 144 w 144"/>
                <a:gd name="T18" fmla="*/ 228 h 228"/>
              </a:gdLst>
              <a:ahLst/>
              <a:cxnLst>
                <a:cxn ang="T10">
                  <a:pos x="T0" y="T1"/>
                </a:cxn>
                <a:cxn ang="T11">
                  <a:pos x="T2" y="T3"/>
                </a:cxn>
                <a:cxn ang="T12">
                  <a:pos x="T4" y="T5"/>
                </a:cxn>
                <a:cxn ang="T13">
                  <a:pos x="T6" y="T7"/>
                </a:cxn>
                <a:cxn ang="T14">
                  <a:pos x="T8" y="T9"/>
                </a:cxn>
              </a:cxnLst>
              <a:rect l="T15" t="T16" r="T17" b="T18"/>
              <a:pathLst>
                <a:path w="144" h="228">
                  <a:moveTo>
                    <a:pt x="144" y="228"/>
                  </a:moveTo>
                  <a:lnTo>
                    <a:pt x="0" y="144"/>
                  </a:lnTo>
                  <a:lnTo>
                    <a:pt x="0" y="0"/>
                  </a:lnTo>
                  <a:lnTo>
                    <a:pt x="144" y="84"/>
                  </a:lnTo>
                  <a:lnTo>
                    <a:pt x="144" y="228"/>
                  </a:lnTo>
                  <a:close/>
                </a:path>
              </a:pathLst>
            </a:custGeom>
            <a:solidFill>
              <a:srgbClr val="F1AF00"/>
            </a:solidFill>
            <a:ln w="9525">
              <a:noFill/>
              <a:round/>
              <a:headEnd/>
              <a:tailEnd/>
            </a:ln>
          </p:spPr>
          <p:txBody>
            <a:bodyPr/>
            <a:lstStyle/>
            <a:p>
              <a:endParaRPr lang="en-US"/>
            </a:p>
          </p:txBody>
        </p:sp>
        <p:sp>
          <p:nvSpPr>
            <p:cNvPr id="29877" name="Freeform 120"/>
            <p:cNvSpPr>
              <a:spLocks/>
            </p:cNvSpPr>
            <p:nvPr/>
          </p:nvSpPr>
          <p:spPr bwMode="auto">
            <a:xfrm>
              <a:off x="756" y="3399"/>
              <a:ext cx="144" cy="228"/>
            </a:xfrm>
            <a:custGeom>
              <a:avLst/>
              <a:gdLst>
                <a:gd name="T0" fmla="*/ 144 w 144"/>
                <a:gd name="T1" fmla="*/ 144 h 228"/>
                <a:gd name="T2" fmla="*/ 0 w 144"/>
                <a:gd name="T3" fmla="*/ 228 h 228"/>
                <a:gd name="T4" fmla="*/ 0 w 144"/>
                <a:gd name="T5" fmla="*/ 84 h 228"/>
                <a:gd name="T6" fmla="*/ 144 w 144"/>
                <a:gd name="T7" fmla="*/ 0 h 228"/>
                <a:gd name="T8" fmla="*/ 144 w 144"/>
                <a:gd name="T9" fmla="*/ 144 h 228"/>
                <a:gd name="T10" fmla="*/ 0 60000 65536"/>
                <a:gd name="T11" fmla="*/ 0 60000 65536"/>
                <a:gd name="T12" fmla="*/ 0 60000 65536"/>
                <a:gd name="T13" fmla="*/ 0 60000 65536"/>
                <a:gd name="T14" fmla="*/ 0 60000 65536"/>
                <a:gd name="T15" fmla="*/ 0 w 144"/>
                <a:gd name="T16" fmla="*/ 0 h 228"/>
                <a:gd name="T17" fmla="*/ 144 w 144"/>
                <a:gd name="T18" fmla="*/ 228 h 228"/>
              </a:gdLst>
              <a:ahLst/>
              <a:cxnLst>
                <a:cxn ang="T10">
                  <a:pos x="T0" y="T1"/>
                </a:cxn>
                <a:cxn ang="T11">
                  <a:pos x="T2" y="T3"/>
                </a:cxn>
                <a:cxn ang="T12">
                  <a:pos x="T4" y="T5"/>
                </a:cxn>
                <a:cxn ang="T13">
                  <a:pos x="T6" y="T7"/>
                </a:cxn>
                <a:cxn ang="T14">
                  <a:pos x="T8" y="T9"/>
                </a:cxn>
              </a:cxnLst>
              <a:rect l="T15" t="T16" r="T17" b="T18"/>
              <a:pathLst>
                <a:path w="144" h="228">
                  <a:moveTo>
                    <a:pt x="144" y="144"/>
                  </a:moveTo>
                  <a:lnTo>
                    <a:pt x="0" y="228"/>
                  </a:lnTo>
                  <a:lnTo>
                    <a:pt x="0" y="84"/>
                  </a:lnTo>
                  <a:lnTo>
                    <a:pt x="144" y="0"/>
                  </a:lnTo>
                  <a:lnTo>
                    <a:pt x="144" y="144"/>
                  </a:lnTo>
                  <a:close/>
                </a:path>
              </a:pathLst>
            </a:custGeom>
            <a:solidFill>
              <a:srgbClr val="F5D300"/>
            </a:solidFill>
            <a:ln w="9525">
              <a:noFill/>
              <a:round/>
              <a:headEnd/>
              <a:tailEnd/>
            </a:ln>
          </p:spPr>
          <p:txBody>
            <a:bodyPr/>
            <a:lstStyle/>
            <a:p>
              <a:endParaRPr lang="en-US"/>
            </a:p>
          </p:txBody>
        </p:sp>
        <p:sp>
          <p:nvSpPr>
            <p:cNvPr id="29878" name="Freeform 121"/>
            <p:cNvSpPr>
              <a:spLocks/>
            </p:cNvSpPr>
            <p:nvPr/>
          </p:nvSpPr>
          <p:spPr bwMode="auto">
            <a:xfrm>
              <a:off x="612" y="3399"/>
              <a:ext cx="288" cy="228"/>
            </a:xfrm>
            <a:custGeom>
              <a:avLst/>
              <a:gdLst>
                <a:gd name="T0" fmla="*/ 0 w 288"/>
                <a:gd name="T1" fmla="*/ 144 h 228"/>
                <a:gd name="T2" fmla="*/ 144 w 288"/>
                <a:gd name="T3" fmla="*/ 228 h 228"/>
                <a:gd name="T4" fmla="*/ 288 w 288"/>
                <a:gd name="T5" fmla="*/ 144 h 228"/>
                <a:gd name="T6" fmla="*/ 288 w 288"/>
                <a:gd name="T7" fmla="*/ 0 h 228"/>
                <a:gd name="T8" fmla="*/ 0 60000 65536"/>
                <a:gd name="T9" fmla="*/ 0 60000 65536"/>
                <a:gd name="T10" fmla="*/ 0 60000 65536"/>
                <a:gd name="T11" fmla="*/ 0 60000 65536"/>
                <a:gd name="T12" fmla="*/ 0 w 288"/>
                <a:gd name="T13" fmla="*/ 0 h 228"/>
                <a:gd name="T14" fmla="*/ 288 w 288"/>
                <a:gd name="T15" fmla="*/ 228 h 228"/>
              </a:gdLst>
              <a:ahLst/>
              <a:cxnLst>
                <a:cxn ang="T8">
                  <a:pos x="T0" y="T1"/>
                </a:cxn>
                <a:cxn ang="T9">
                  <a:pos x="T2" y="T3"/>
                </a:cxn>
                <a:cxn ang="T10">
                  <a:pos x="T4" y="T5"/>
                </a:cxn>
                <a:cxn ang="T11">
                  <a:pos x="T6" y="T7"/>
                </a:cxn>
              </a:cxnLst>
              <a:rect l="T12" t="T13" r="T14" b="T15"/>
              <a:pathLst>
                <a:path w="288" h="228">
                  <a:moveTo>
                    <a:pt x="0" y="144"/>
                  </a:moveTo>
                  <a:lnTo>
                    <a:pt x="144" y="228"/>
                  </a:lnTo>
                  <a:lnTo>
                    <a:pt x="288" y="144"/>
                  </a:lnTo>
                  <a:lnTo>
                    <a:pt x="288" y="0"/>
                  </a:lnTo>
                </a:path>
              </a:pathLst>
            </a:custGeom>
            <a:noFill/>
            <a:ln w="9525">
              <a:solidFill>
                <a:srgbClr val="000000"/>
              </a:solidFill>
              <a:round/>
              <a:headEnd/>
              <a:tailEnd/>
            </a:ln>
          </p:spPr>
          <p:txBody>
            <a:bodyPr/>
            <a:lstStyle/>
            <a:p>
              <a:endParaRPr lang="en-US"/>
            </a:p>
          </p:txBody>
        </p:sp>
        <p:sp>
          <p:nvSpPr>
            <p:cNvPr id="29879" name="Freeform 122"/>
            <p:cNvSpPr>
              <a:spLocks/>
            </p:cNvSpPr>
            <p:nvPr/>
          </p:nvSpPr>
          <p:spPr bwMode="auto">
            <a:xfrm>
              <a:off x="612" y="3315"/>
              <a:ext cx="288" cy="168"/>
            </a:xfrm>
            <a:custGeom>
              <a:avLst/>
              <a:gdLst>
                <a:gd name="T0" fmla="*/ 288 w 288"/>
                <a:gd name="T1" fmla="*/ 84 h 168"/>
                <a:gd name="T2" fmla="*/ 144 w 288"/>
                <a:gd name="T3" fmla="*/ 0 h 168"/>
                <a:gd name="T4" fmla="*/ 0 w 288"/>
                <a:gd name="T5" fmla="*/ 84 h 168"/>
                <a:gd name="T6" fmla="*/ 144 w 288"/>
                <a:gd name="T7" fmla="*/ 168 h 168"/>
                <a:gd name="T8" fmla="*/ 288 w 288"/>
                <a:gd name="T9" fmla="*/ 84 h 168"/>
                <a:gd name="T10" fmla="*/ 0 60000 65536"/>
                <a:gd name="T11" fmla="*/ 0 60000 65536"/>
                <a:gd name="T12" fmla="*/ 0 60000 65536"/>
                <a:gd name="T13" fmla="*/ 0 60000 65536"/>
                <a:gd name="T14" fmla="*/ 0 60000 65536"/>
                <a:gd name="T15" fmla="*/ 0 w 288"/>
                <a:gd name="T16" fmla="*/ 0 h 168"/>
                <a:gd name="T17" fmla="*/ 288 w 288"/>
                <a:gd name="T18" fmla="*/ 168 h 168"/>
              </a:gdLst>
              <a:ahLst/>
              <a:cxnLst>
                <a:cxn ang="T10">
                  <a:pos x="T0" y="T1"/>
                </a:cxn>
                <a:cxn ang="T11">
                  <a:pos x="T2" y="T3"/>
                </a:cxn>
                <a:cxn ang="T12">
                  <a:pos x="T4" y="T5"/>
                </a:cxn>
                <a:cxn ang="T13">
                  <a:pos x="T6" y="T7"/>
                </a:cxn>
                <a:cxn ang="T14">
                  <a:pos x="T8" y="T9"/>
                </a:cxn>
              </a:cxnLst>
              <a:rect l="T15" t="T16" r="T17" b="T18"/>
              <a:pathLst>
                <a:path w="288" h="168">
                  <a:moveTo>
                    <a:pt x="288" y="84"/>
                  </a:moveTo>
                  <a:lnTo>
                    <a:pt x="144" y="0"/>
                  </a:lnTo>
                  <a:lnTo>
                    <a:pt x="0" y="84"/>
                  </a:lnTo>
                  <a:lnTo>
                    <a:pt x="144" y="168"/>
                  </a:lnTo>
                  <a:lnTo>
                    <a:pt x="288" y="84"/>
                  </a:lnTo>
                  <a:close/>
                </a:path>
              </a:pathLst>
            </a:custGeom>
            <a:solidFill>
              <a:srgbClr val="F9F400"/>
            </a:solidFill>
            <a:ln w="9525">
              <a:noFill/>
              <a:round/>
              <a:headEnd/>
              <a:tailEnd/>
            </a:ln>
          </p:spPr>
          <p:txBody>
            <a:bodyPr/>
            <a:lstStyle/>
            <a:p>
              <a:endParaRPr lang="en-US"/>
            </a:p>
          </p:txBody>
        </p:sp>
        <p:sp>
          <p:nvSpPr>
            <p:cNvPr id="29880" name="Freeform 123"/>
            <p:cNvSpPr>
              <a:spLocks/>
            </p:cNvSpPr>
            <p:nvPr/>
          </p:nvSpPr>
          <p:spPr bwMode="auto">
            <a:xfrm>
              <a:off x="612" y="3315"/>
              <a:ext cx="288" cy="228"/>
            </a:xfrm>
            <a:custGeom>
              <a:avLst/>
              <a:gdLst>
                <a:gd name="T0" fmla="*/ 288 w 288"/>
                <a:gd name="T1" fmla="*/ 84 h 228"/>
                <a:gd name="T2" fmla="*/ 288 w 288"/>
                <a:gd name="T3" fmla="*/ 84 h 228"/>
                <a:gd name="T4" fmla="*/ 288 w 288"/>
                <a:gd name="T5" fmla="*/ 84 h 228"/>
                <a:gd name="T6" fmla="*/ 144 w 288"/>
                <a:gd name="T7" fmla="*/ 0 h 228"/>
                <a:gd name="T8" fmla="*/ 0 w 288"/>
                <a:gd name="T9" fmla="*/ 84 h 228"/>
                <a:gd name="T10" fmla="*/ 0 w 288"/>
                <a:gd name="T11" fmla="*/ 84 h 228"/>
                <a:gd name="T12" fmla="*/ 0 w 288"/>
                <a:gd name="T13" fmla="*/ 84 h 228"/>
                <a:gd name="T14" fmla="*/ 0 w 288"/>
                <a:gd name="T15" fmla="*/ 228 h 228"/>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28"/>
                <a:gd name="T26" fmla="*/ 288 w 288"/>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28">
                  <a:moveTo>
                    <a:pt x="288" y="84"/>
                  </a:moveTo>
                  <a:lnTo>
                    <a:pt x="288" y="84"/>
                  </a:lnTo>
                  <a:lnTo>
                    <a:pt x="144" y="0"/>
                  </a:lnTo>
                  <a:lnTo>
                    <a:pt x="0" y="84"/>
                  </a:lnTo>
                  <a:lnTo>
                    <a:pt x="0" y="228"/>
                  </a:lnTo>
                </a:path>
              </a:pathLst>
            </a:custGeom>
            <a:noFill/>
            <a:ln w="9525">
              <a:solidFill>
                <a:srgbClr val="525252"/>
              </a:solidFill>
              <a:round/>
              <a:headEnd/>
              <a:tailEnd/>
            </a:ln>
          </p:spPr>
          <p:txBody>
            <a:bodyPr/>
            <a:lstStyle/>
            <a:p>
              <a:endParaRPr lang="en-US"/>
            </a:p>
          </p:txBody>
        </p:sp>
      </p:grpSp>
      <p:sp>
        <p:nvSpPr>
          <p:cNvPr id="29711" name="Rectangle 464"/>
          <p:cNvSpPr>
            <a:spLocks noChangeArrowheads="1"/>
          </p:cNvSpPr>
          <p:nvPr/>
        </p:nvSpPr>
        <p:spPr bwMode="auto">
          <a:xfrm>
            <a:off x="4864100" y="4425950"/>
            <a:ext cx="1447800" cy="492125"/>
          </a:xfrm>
          <a:prstGeom prst="rect">
            <a:avLst/>
          </a:prstGeom>
          <a:noFill/>
          <a:ln w="9525">
            <a:noFill/>
            <a:miter lim="800000"/>
            <a:headEnd/>
            <a:tailEnd/>
          </a:ln>
        </p:spPr>
        <p:txBody>
          <a:bodyPr>
            <a:spAutoFit/>
          </a:bodyPr>
          <a:lstStyle/>
          <a:p>
            <a:pPr algn="ctr"/>
            <a:r>
              <a:rPr lang="en-US" sz="1000" dirty="0" smtClean="0">
                <a:solidFill>
                  <a:srgbClr val="000000"/>
                </a:solidFill>
              </a:rPr>
              <a:t>MS SQL</a:t>
            </a:r>
            <a:endParaRPr lang="en-US" sz="1000" dirty="0">
              <a:solidFill>
                <a:srgbClr val="000000"/>
              </a:solidFill>
            </a:endParaRPr>
          </a:p>
          <a:p>
            <a:pPr algn="ctr"/>
            <a:r>
              <a:rPr lang="en-US" sz="800" dirty="0">
                <a:solidFill>
                  <a:srgbClr val="000000"/>
                </a:solidFill>
              </a:rPr>
              <a:t>Reporting Services</a:t>
            </a:r>
          </a:p>
          <a:p>
            <a:pPr algn="ctr"/>
            <a:r>
              <a:rPr lang="en-US" sz="800" dirty="0">
                <a:solidFill>
                  <a:srgbClr val="000000"/>
                </a:solidFill>
              </a:rPr>
              <a:t>Analysis Services</a:t>
            </a:r>
          </a:p>
        </p:txBody>
      </p:sp>
      <p:sp>
        <p:nvSpPr>
          <p:cNvPr id="29712" name="Rectangle 464"/>
          <p:cNvSpPr>
            <a:spLocks noChangeArrowheads="1"/>
          </p:cNvSpPr>
          <p:nvPr/>
        </p:nvSpPr>
        <p:spPr bwMode="auto">
          <a:xfrm>
            <a:off x="3294063" y="4814888"/>
            <a:ext cx="1447800" cy="246062"/>
          </a:xfrm>
          <a:prstGeom prst="rect">
            <a:avLst/>
          </a:prstGeom>
          <a:noFill/>
          <a:ln w="9525">
            <a:noFill/>
            <a:miter lim="800000"/>
            <a:headEnd/>
            <a:tailEnd/>
          </a:ln>
        </p:spPr>
        <p:txBody>
          <a:bodyPr>
            <a:spAutoFit/>
          </a:bodyPr>
          <a:lstStyle/>
          <a:p>
            <a:pPr algn="ctr"/>
            <a:r>
              <a:rPr lang="en-US" sz="1000">
                <a:solidFill>
                  <a:schemeClr val="bg1"/>
                </a:solidFill>
              </a:rPr>
              <a:t>CMDB</a:t>
            </a:r>
          </a:p>
        </p:txBody>
      </p:sp>
      <p:grpSp>
        <p:nvGrpSpPr>
          <p:cNvPr id="9" name="Group 425"/>
          <p:cNvGrpSpPr>
            <a:grpSpLocks/>
          </p:cNvGrpSpPr>
          <p:nvPr/>
        </p:nvGrpSpPr>
        <p:grpSpPr bwMode="auto">
          <a:xfrm>
            <a:off x="7751763" y="4616450"/>
            <a:ext cx="601662" cy="979488"/>
            <a:chOff x="601663" y="3232150"/>
            <a:chExt cx="787400" cy="1279525"/>
          </a:xfrm>
        </p:grpSpPr>
        <p:sp>
          <p:nvSpPr>
            <p:cNvPr id="29867"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29868"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29869"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29870"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29871"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29872"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29873"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29874"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10" name="Group 108"/>
          <p:cNvGrpSpPr>
            <a:grpSpLocks/>
          </p:cNvGrpSpPr>
          <p:nvPr/>
        </p:nvGrpSpPr>
        <p:grpSpPr bwMode="auto">
          <a:xfrm>
            <a:off x="6624638" y="3833813"/>
            <a:ext cx="1209675" cy="1730375"/>
            <a:chOff x="6203862" y="3833659"/>
            <a:chExt cx="1209037" cy="1730315"/>
          </a:xfrm>
        </p:grpSpPr>
        <p:grpSp>
          <p:nvGrpSpPr>
            <p:cNvPr id="11" name="Group 324"/>
            <p:cNvGrpSpPr>
              <a:grpSpLocks/>
            </p:cNvGrpSpPr>
            <p:nvPr/>
          </p:nvGrpSpPr>
          <p:grpSpPr bwMode="auto">
            <a:xfrm>
              <a:off x="6203862" y="3833659"/>
              <a:ext cx="1209037" cy="1730315"/>
              <a:chOff x="3544145" y="2793831"/>
              <a:chExt cx="1209675" cy="1730375"/>
            </a:xfrm>
          </p:grpSpPr>
          <p:sp>
            <p:nvSpPr>
              <p:cNvPr id="29852"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29853"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29854"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29855"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29856"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29857"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29858"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29859"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29860"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29861"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29862"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29863"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29864"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29865"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29866"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12" name="Group 415"/>
            <p:cNvGrpSpPr>
              <a:grpSpLocks/>
            </p:cNvGrpSpPr>
            <p:nvPr/>
          </p:nvGrpSpPr>
          <p:grpSpPr bwMode="auto">
            <a:xfrm>
              <a:off x="6338282" y="3986468"/>
              <a:ext cx="964193" cy="1375773"/>
              <a:chOff x="3929017" y="2972445"/>
              <a:chExt cx="964702" cy="1375820"/>
            </a:xfrm>
          </p:grpSpPr>
          <p:sp>
            <p:nvSpPr>
              <p:cNvPr id="29799"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29800"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29801"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29802"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29803"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29804"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29805"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29806"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29807"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29808"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29809"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29810"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29811"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29812"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29813"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29814"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29815"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29816"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29817"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29818"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29819"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29820"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29821"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29822"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29823"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29824"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29825"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29826"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29827"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29828"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29829"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29830"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29831"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29832"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29833"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29834"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29835"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29836"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29837"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29838"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29839"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29840"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29841"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29842"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29843"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29844"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29845"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29846"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29847"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29848"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29849"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29850"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29851"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13" name="Group 281"/>
            <p:cNvGrpSpPr>
              <a:grpSpLocks/>
            </p:cNvGrpSpPr>
            <p:nvPr/>
          </p:nvGrpSpPr>
          <p:grpSpPr bwMode="auto">
            <a:xfrm>
              <a:off x="6578211" y="4269656"/>
              <a:ext cx="668337" cy="849313"/>
              <a:chOff x="3743017" y="2710398"/>
              <a:chExt cx="1466850" cy="1863725"/>
            </a:xfrm>
          </p:grpSpPr>
          <p:sp>
            <p:nvSpPr>
              <p:cNvPr id="29750"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29751"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29752"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29753"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29754"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29755"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29756"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29757"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29758"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29759"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29760"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29761"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29762"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29763"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29764"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29765"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29766"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29767"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29768"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29769"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29770"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29771"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29772"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29773"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29774"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29775"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29776"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29777"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29778"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29779"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29780"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29781"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29782"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29783"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29784"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29785"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29786"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29787"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29788"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29789"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29790"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29791"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29792"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29793"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29794"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29795"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29796"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29797"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29798"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grpSp>
        <p:nvGrpSpPr>
          <p:cNvPr id="14" name="Group 675"/>
          <p:cNvGrpSpPr>
            <a:grpSpLocks/>
          </p:cNvGrpSpPr>
          <p:nvPr/>
        </p:nvGrpSpPr>
        <p:grpSpPr bwMode="auto">
          <a:xfrm>
            <a:off x="6975475" y="4240213"/>
            <a:ext cx="722313" cy="958850"/>
            <a:chOff x="5187395" y="4196504"/>
            <a:chExt cx="651740" cy="864308"/>
          </a:xfrm>
        </p:grpSpPr>
        <p:sp>
          <p:nvSpPr>
            <p:cNvPr id="29720" name="Freeform 298"/>
            <p:cNvSpPr>
              <a:spLocks/>
            </p:cNvSpPr>
            <p:nvPr/>
          </p:nvSpPr>
          <p:spPr bwMode="auto">
            <a:xfrm>
              <a:off x="5187395" y="4196504"/>
              <a:ext cx="651740" cy="864308"/>
            </a:xfrm>
            <a:custGeom>
              <a:avLst/>
              <a:gdLst>
                <a:gd name="T0" fmla="*/ 2147483647 w 650"/>
                <a:gd name="T1" fmla="*/ 2147483647 h 862"/>
                <a:gd name="T2" fmla="*/ 0 w 650"/>
                <a:gd name="T3" fmla="*/ 2147483647 h 862"/>
                <a:gd name="T4" fmla="*/ 0 w 650"/>
                <a:gd name="T5" fmla="*/ 2147483647 h 862"/>
                <a:gd name="T6" fmla="*/ 2147483647 w 650"/>
                <a:gd name="T7" fmla="*/ 0 h 862"/>
                <a:gd name="T8" fmla="*/ 2147483647 w 650"/>
                <a:gd name="T9" fmla="*/ 2147483647 h 862"/>
                <a:gd name="T10" fmla="*/ 0 60000 65536"/>
                <a:gd name="T11" fmla="*/ 0 60000 65536"/>
                <a:gd name="T12" fmla="*/ 0 60000 65536"/>
                <a:gd name="T13" fmla="*/ 0 60000 65536"/>
                <a:gd name="T14" fmla="*/ 0 60000 65536"/>
                <a:gd name="T15" fmla="*/ 0 w 650"/>
                <a:gd name="T16" fmla="*/ 0 h 862"/>
                <a:gd name="T17" fmla="*/ 650 w 650"/>
                <a:gd name="T18" fmla="*/ 862 h 862"/>
              </a:gdLst>
              <a:ahLst/>
              <a:cxnLst>
                <a:cxn ang="T10">
                  <a:pos x="T0" y="T1"/>
                </a:cxn>
                <a:cxn ang="T11">
                  <a:pos x="T2" y="T3"/>
                </a:cxn>
                <a:cxn ang="T12">
                  <a:pos x="T4" y="T5"/>
                </a:cxn>
                <a:cxn ang="T13">
                  <a:pos x="T6" y="T7"/>
                </a:cxn>
                <a:cxn ang="T14">
                  <a:pos x="T8" y="T9"/>
                </a:cxn>
              </a:cxnLst>
              <a:rect l="T15" t="T16" r="T17" b="T18"/>
              <a:pathLst>
                <a:path w="650" h="862">
                  <a:moveTo>
                    <a:pt x="650" y="486"/>
                  </a:moveTo>
                  <a:lnTo>
                    <a:pt x="0" y="862"/>
                  </a:lnTo>
                  <a:lnTo>
                    <a:pt x="0" y="376"/>
                  </a:lnTo>
                  <a:lnTo>
                    <a:pt x="650" y="0"/>
                  </a:lnTo>
                  <a:lnTo>
                    <a:pt x="650" y="486"/>
                  </a:lnTo>
                  <a:close/>
                </a:path>
              </a:pathLst>
            </a:custGeom>
            <a:solidFill>
              <a:srgbClr val="FFFFFF"/>
            </a:solidFill>
            <a:ln w="9525">
              <a:noFill/>
              <a:round/>
              <a:headEnd/>
              <a:tailEnd/>
            </a:ln>
          </p:spPr>
          <p:txBody>
            <a:bodyPr/>
            <a:lstStyle/>
            <a:p>
              <a:endParaRPr lang="en-US"/>
            </a:p>
          </p:txBody>
        </p:sp>
        <p:sp>
          <p:nvSpPr>
            <p:cNvPr id="29721" name="Freeform 316"/>
            <p:cNvSpPr>
              <a:spLocks/>
            </p:cNvSpPr>
            <p:nvPr/>
          </p:nvSpPr>
          <p:spPr bwMode="auto">
            <a:xfrm>
              <a:off x="5545644" y="4490173"/>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2F31"/>
            </a:solidFill>
            <a:ln w="9525">
              <a:noFill/>
              <a:round/>
              <a:headEnd/>
              <a:tailEnd/>
            </a:ln>
          </p:spPr>
          <p:txBody>
            <a:bodyPr/>
            <a:lstStyle/>
            <a:p>
              <a:endParaRPr lang="en-US"/>
            </a:p>
          </p:txBody>
        </p:sp>
        <p:sp>
          <p:nvSpPr>
            <p:cNvPr id="29722" name="Freeform 317"/>
            <p:cNvSpPr>
              <a:spLocks/>
            </p:cNvSpPr>
            <p:nvPr/>
          </p:nvSpPr>
          <p:spPr bwMode="auto">
            <a:xfrm>
              <a:off x="5545644" y="4449875"/>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33A9FF"/>
            </a:solidFill>
            <a:ln w="9525">
              <a:noFill/>
              <a:round/>
              <a:headEnd/>
              <a:tailEnd/>
            </a:ln>
          </p:spPr>
          <p:txBody>
            <a:bodyPr/>
            <a:lstStyle/>
            <a:p>
              <a:endParaRPr lang="en-US"/>
            </a:p>
          </p:txBody>
        </p:sp>
        <p:sp>
          <p:nvSpPr>
            <p:cNvPr id="29723" name="Freeform 318"/>
            <p:cNvSpPr>
              <a:spLocks/>
            </p:cNvSpPr>
            <p:nvPr/>
          </p:nvSpPr>
          <p:spPr bwMode="auto">
            <a:xfrm>
              <a:off x="5545644" y="4530470"/>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F68B"/>
            </a:solidFill>
            <a:ln w="9525">
              <a:noFill/>
              <a:round/>
              <a:headEnd/>
              <a:tailEnd/>
            </a:ln>
          </p:spPr>
          <p:txBody>
            <a:bodyPr/>
            <a:lstStyle/>
            <a:p>
              <a:endParaRPr lang="en-US"/>
            </a:p>
          </p:txBody>
        </p:sp>
        <p:sp>
          <p:nvSpPr>
            <p:cNvPr id="29724" name="Freeform 319"/>
            <p:cNvSpPr>
              <a:spLocks/>
            </p:cNvSpPr>
            <p:nvPr/>
          </p:nvSpPr>
          <p:spPr bwMode="auto">
            <a:xfrm>
              <a:off x="5545644" y="4570768"/>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00E256"/>
            </a:solidFill>
            <a:ln w="9525">
              <a:noFill/>
              <a:round/>
              <a:headEnd/>
              <a:tailEnd/>
            </a:ln>
          </p:spPr>
          <p:txBody>
            <a:bodyPr/>
            <a:lstStyle/>
            <a:p>
              <a:endParaRPr lang="en-US"/>
            </a:p>
          </p:txBody>
        </p:sp>
        <p:sp>
          <p:nvSpPr>
            <p:cNvPr id="29725" name="Line 320"/>
            <p:cNvSpPr>
              <a:spLocks noChangeShapeType="1"/>
            </p:cNvSpPr>
            <p:nvPr/>
          </p:nvSpPr>
          <p:spPr bwMode="auto">
            <a:xfrm flipV="1">
              <a:off x="5578830" y="4409578"/>
              <a:ext cx="71113" cy="40297"/>
            </a:xfrm>
            <a:prstGeom prst="line">
              <a:avLst/>
            </a:prstGeom>
            <a:noFill/>
            <a:ln w="6350">
              <a:solidFill>
                <a:srgbClr val="000000"/>
              </a:solidFill>
              <a:round/>
              <a:headEnd/>
              <a:tailEnd/>
            </a:ln>
          </p:spPr>
          <p:txBody>
            <a:bodyPr/>
            <a:lstStyle/>
            <a:p>
              <a:endParaRPr lang="en-US"/>
            </a:p>
          </p:txBody>
        </p:sp>
        <p:sp>
          <p:nvSpPr>
            <p:cNvPr id="29726" name="Line 321"/>
            <p:cNvSpPr>
              <a:spLocks noChangeShapeType="1"/>
            </p:cNvSpPr>
            <p:nvPr/>
          </p:nvSpPr>
          <p:spPr bwMode="auto">
            <a:xfrm flipV="1">
              <a:off x="5578830" y="4449875"/>
              <a:ext cx="71113" cy="40297"/>
            </a:xfrm>
            <a:prstGeom prst="line">
              <a:avLst/>
            </a:prstGeom>
            <a:noFill/>
            <a:ln w="6350">
              <a:solidFill>
                <a:srgbClr val="000000"/>
              </a:solidFill>
              <a:round/>
              <a:headEnd/>
              <a:tailEnd/>
            </a:ln>
          </p:spPr>
          <p:txBody>
            <a:bodyPr/>
            <a:lstStyle/>
            <a:p>
              <a:endParaRPr lang="en-US"/>
            </a:p>
          </p:txBody>
        </p:sp>
        <p:sp>
          <p:nvSpPr>
            <p:cNvPr id="29727" name="Line 322"/>
            <p:cNvSpPr>
              <a:spLocks noChangeShapeType="1"/>
            </p:cNvSpPr>
            <p:nvPr/>
          </p:nvSpPr>
          <p:spPr bwMode="auto">
            <a:xfrm flipV="1">
              <a:off x="5578830" y="4490173"/>
              <a:ext cx="71113" cy="40297"/>
            </a:xfrm>
            <a:prstGeom prst="line">
              <a:avLst/>
            </a:prstGeom>
            <a:noFill/>
            <a:ln w="6350">
              <a:solidFill>
                <a:srgbClr val="000000"/>
              </a:solidFill>
              <a:round/>
              <a:headEnd/>
              <a:tailEnd/>
            </a:ln>
          </p:spPr>
          <p:txBody>
            <a:bodyPr/>
            <a:lstStyle/>
            <a:p>
              <a:endParaRPr lang="en-US"/>
            </a:p>
          </p:txBody>
        </p:sp>
        <p:sp>
          <p:nvSpPr>
            <p:cNvPr id="29728" name="Line 323"/>
            <p:cNvSpPr>
              <a:spLocks noChangeShapeType="1"/>
            </p:cNvSpPr>
            <p:nvPr/>
          </p:nvSpPr>
          <p:spPr bwMode="auto">
            <a:xfrm flipV="1">
              <a:off x="5578830" y="4530470"/>
              <a:ext cx="71113" cy="40297"/>
            </a:xfrm>
            <a:prstGeom prst="line">
              <a:avLst/>
            </a:prstGeom>
            <a:noFill/>
            <a:ln w="6350">
              <a:solidFill>
                <a:srgbClr val="000000"/>
              </a:solidFill>
              <a:round/>
              <a:headEnd/>
              <a:tailEnd/>
            </a:ln>
          </p:spPr>
          <p:txBody>
            <a:bodyPr/>
            <a:lstStyle/>
            <a:p>
              <a:endParaRPr lang="en-US"/>
            </a:p>
          </p:txBody>
        </p:sp>
        <p:sp>
          <p:nvSpPr>
            <p:cNvPr id="29729" name="Freeform 324"/>
            <p:cNvSpPr>
              <a:spLocks/>
            </p:cNvSpPr>
            <p:nvPr/>
          </p:nvSpPr>
          <p:spPr bwMode="auto">
            <a:xfrm>
              <a:off x="5230375" y="441668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29730" name="Freeform 325"/>
            <p:cNvSpPr>
              <a:spLocks/>
            </p:cNvSpPr>
            <p:nvPr/>
          </p:nvSpPr>
          <p:spPr bwMode="auto">
            <a:xfrm>
              <a:off x="5230375" y="458262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29731" name="Freeform 326"/>
            <p:cNvSpPr>
              <a:spLocks/>
            </p:cNvSpPr>
            <p:nvPr/>
          </p:nvSpPr>
          <p:spPr bwMode="auto">
            <a:xfrm>
              <a:off x="5358379" y="4478320"/>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29732" name="Freeform 327"/>
            <p:cNvSpPr>
              <a:spLocks/>
            </p:cNvSpPr>
            <p:nvPr/>
          </p:nvSpPr>
          <p:spPr bwMode="auto">
            <a:xfrm>
              <a:off x="5268302" y="449254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29733" name="Freeform 328"/>
            <p:cNvSpPr>
              <a:spLocks/>
            </p:cNvSpPr>
            <p:nvPr/>
          </p:nvSpPr>
          <p:spPr bwMode="auto">
            <a:xfrm>
              <a:off x="5358379" y="447358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sp>
          <p:nvSpPr>
            <p:cNvPr id="29734" name="Line 329"/>
            <p:cNvSpPr>
              <a:spLocks noChangeShapeType="1"/>
            </p:cNvSpPr>
            <p:nvPr/>
          </p:nvSpPr>
          <p:spPr bwMode="auto">
            <a:xfrm flipV="1">
              <a:off x="5211412" y="4739069"/>
              <a:ext cx="274971" cy="158820"/>
            </a:xfrm>
            <a:prstGeom prst="line">
              <a:avLst/>
            </a:prstGeom>
            <a:noFill/>
            <a:ln w="6350">
              <a:solidFill>
                <a:srgbClr val="000000"/>
              </a:solidFill>
              <a:round/>
              <a:headEnd/>
              <a:tailEnd/>
            </a:ln>
          </p:spPr>
          <p:txBody>
            <a:bodyPr/>
            <a:lstStyle/>
            <a:p>
              <a:endParaRPr lang="en-US"/>
            </a:p>
          </p:txBody>
        </p:sp>
        <p:sp>
          <p:nvSpPr>
            <p:cNvPr id="29735" name="Line 330"/>
            <p:cNvSpPr>
              <a:spLocks noChangeShapeType="1"/>
            </p:cNvSpPr>
            <p:nvPr/>
          </p:nvSpPr>
          <p:spPr bwMode="auto">
            <a:xfrm flipV="1">
              <a:off x="5211412" y="4781737"/>
              <a:ext cx="274971" cy="158820"/>
            </a:xfrm>
            <a:prstGeom prst="line">
              <a:avLst/>
            </a:prstGeom>
            <a:noFill/>
            <a:ln w="6350">
              <a:solidFill>
                <a:srgbClr val="000000"/>
              </a:solidFill>
              <a:round/>
              <a:headEnd/>
              <a:tailEnd/>
            </a:ln>
          </p:spPr>
          <p:txBody>
            <a:bodyPr/>
            <a:lstStyle/>
            <a:p>
              <a:endParaRPr lang="en-US"/>
            </a:p>
          </p:txBody>
        </p:sp>
        <p:sp>
          <p:nvSpPr>
            <p:cNvPr id="29736" name="Line 331"/>
            <p:cNvSpPr>
              <a:spLocks noChangeShapeType="1"/>
            </p:cNvSpPr>
            <p:nvPr/>
          </p:nvSpPr>
          <p:spPr bwMode="auto">
            <a:xfrm flipV="1">
              <a:off x="5211412" y="4826775"/>
              <a:ext cx="274971" cy="158820"/>
            </a:xfrm>
            <a:prstGeom prst="line">
              <a:avLst/>
            </a:prstGeom>
            <a:noFill/>
            <a:ln w="6350">
              <a:solidFill>
                <a:srgbClr val="000000"/>
              </a:solidFill>
              <a:round/>
              <a:headEnd/>
              <a:tailEnd/>
            </a:ln>
          </p:spPr>
          <p:txBody>
            <a:bodyPr/>
            <a:lstStyle/>
            <a:p>
              <a:endParaRPr lang="en-US"/>
            </a:p>
          </p:txBody>
        </p:sp>
        <p:sp>
          <p:nvSpPr>
            <p:cNvPr id="29737" name="Line 332"/>
            <p:cNvSpPr>
              <a:spLocks noChangeShapeType="1"/>
            </p:cNvSpPr>
            <p:nvPr/>
          </p:nvSpPr>
          <p:spPr bwMode="auto">
            <a:xfrm flipV="1">
              <a:off x="5211412" y="4871814"/>
              <a:ext cx="274971" cy="158820"/>
            </a:xfrm>
            <a:prstGeom prst="line">
              <a:avLst/>
            </a:prstGeom>
            <a:noFill/>
            <a:ln w="6350">
              <a:solidFill>
                <a:srgbClr val="000000"/>
              </a:solidFill>
              <a:round/>
              <a:headEnd/>
              <a:tailEnd/>
            </a:ln>
          </p:spPr>
          <p:txBody>
            <a:bodyPr/>
            <a:lstStyle/>
            <a:p>
              <a:endParaRPr lang="en-US"/>
            </a:p>
          </p:txBody>
        </p:sp>
        <p:sp>
          <p:nvSpPr>
            <p:cNvPr id="29738" name="Line 333"/>
            <p:cNvSpPr>
              <a:spLocks noChangeShapeType="1"/>
            </p:cNvSpPr>
            <p:nvPr/>
          </p:nvSpPr>
          <p:spPr bwMode="auto">
            <a:xfrm flipV="1">
              <a:off x="5555126" y="4539952"/>
              <a:ext cx="274971" cy="158820"/>
            </a:xfrm>
            <a:prstGeom prst="line">
              <a:avLst/>
            </a:prstGeom>
            <a:noFill/>
            <a:ln w="6350">
              <a:solidFill>
                <a:srgbClr val="000000"/>
              </a:solidFill>
              <a:round/>
              <a:headEnd/>
              <a:tailEnd/>
            </a:ln>
          </p:spPr>
          <p:txBody>
            <a:bodyPr/>
            <a:lstStyle/>
            <a:p>
              <a:endParaRPr lang="en-US"/>
            </a:p>
          </p:txBody>
        </p:sp>
        <p:sp>
          <p:nvSpPr>
            <p:cNvPr id="29739" name="Line 334"/>
            <p:cNvSpPr>
              <a:spLocks noChangeShapeType="1"/>
            </p:cNvSpPr>
            <p:nvPr/>
          </p:nvSpPr>
          <p:spPr bwMode="auto">
            <a:xfrm flipV="1">
              <a:off x="5555126" y="4584990"/>
              <a:ext cx="274971" cy="158820"/>
            </a:xfrm>
            <a:prstGeom prst="line">
              <a:avLst/>
            </a:prstGeom>
            <a:noFill/>
            <a:ln w="6350">
              <a:solidFill>
                <a:srgbClr val="000000"/>
              </a:solidFill>
              <a:round/>
              <a:headEnd/>
              <a:tailEnd/>
            </a:ln>
          </p:spPr>
          <p:txBody>
            <a:bodyPr/>
            <a:lstStyle/>
            <a:p>
              <a:endParaRPr lang="en-US"/>
            </a:p>
          </p:txBody>
        </p:sp>
        <p:sp>
          <p:nvSpPr>
            <p:cNvPr id="29740" name="Line 335"/>
            <p:cNvSpPr>
              <a:spLocks noChangeShapeType="1"/>
            </p:cNvSpPr>
            <p:nvPr/>
          </p:nvSpPr>
          <p:spPr bwMode="auto">
            <a:xfrm flipV="1">
              <a:off x="5555126" y="4627658"/>
              <a:ext cx="274971" cy="158820"/>
            </a:xfrm>
            <a:prstGeom prst="line">
              <a:avLst/>
            </a:prstGeom>
            <a:noFill/>
            <a:ln w="6350">
              <a:solidFill>
                <a:srgbClr val="000000"/>
              </a:solidFill>
              <a:round/>
              <a:headEnd/>
              <a:tailEnd/>
            </a:ln>
          </p:spPr>
          <p:txBody>
            <a:bodyPr/>
            <a:lstStyle/>
            <a:p>
              <a:endParaRPr lang="en-US"/>
            </a:p>
          </p:txBody>
        </p:sp>
        <p:sp>
          <p:nvSpPr>
            <p:cNvPr id="29741" name="Line 336"/>
            <p:cNvSpPr>
              <a:spLocks noChangeShapeType="1"/>
            </p:cNvSpPr>
            <p:nvPr/>
          </p:nvSpPr>
          <p:spPr bwMode="auto">
            <a:xfrm flipV="1">
              <a:off x="5555126" y="4672697"/>
              <a:ext cx="274971" cy="158820"/>
            </a:xfrm>
            <a:prstGeom prst="line">
              <a:avLst/>
            </a:prstGeom>
            <a:noFill/>
            <a:ln w="6350">
              <a:solidFill>
                <a:srgbClr val="000000"/>
              </a:solidFill>
              <a:round/>
              <a:headEnd/>
              <a:tailEnd/>
            </a:ln>
          </p:spPr>
          <p:txBody>
            <a:bodyPr/>
            <a:lstStyle/>
            <a:p>
              <a:endParaRPr lang="en-US"/>
            </a:p>
          </p:txBody>
        </p:sp>
        <p:sp>
          <p:nvSpPr>
            <p:cNvPr id="29742" name="Freeform 324"/>
            <p:cNvSpPr>
              <a:spLocks/>
            </p:cNvSpPr>
            <p:nvPr/>
          </p:nvSpPr>
          <p:spPr bwMode="auto">
            <a:xfrm>
              <a:off x="5543967" y="424462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29743" name="Freeform 325"/>
            <p:cNvSpPr>
              <a:spLocks/>
            </p:cNvSpPr>
            <p:nvPr/>
          </p:nvSpPr>
          <p:spPr bwMode="auto">
            <a:xfrm>
              <a:off x="5543967" y="441056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29744" name="Freeform 326"/>
            <p:cNvSpPr>
              <a:spLocks/>
            </p:cNvSpPr>
            <p:nvPr/>
          </p:nvSpPr>
          <p:spPr bwMode="auto">
            <a:xfrm>
              <a:off x="5671971" y="4306261"/>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29745" name="Freeform 327"/>
            <p:cNvSpPr>
              <a:spLocks/>
            </p:cNvSpPr>
            <p:nvPr/>
          </p:nvSpPr>
          <p:spPr bwMode="auto">
            <a:xfrm>
              <a:off x="5581894" y="432048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29746" name="Freeform 328"/>
            <p:cNvSpPr>
              <a:spLocks/>
            </p:cNvSpPr>
            <p:nvPr/>
          </p:nvSpPr>
          <p:spPr bwMode="auto">
            <a:xfrm>
              <a:off x="5671971" y="430152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grpSp>
      <p:cxnSp>
        <p:nvCxnSpPr>
          <p:cNvPr id="260" name="Straight Arrow Connector 259"/>
          <p:cNvCxnSpPr/>
          <p:nvPr/>
        </p:nvCxnSpPr>
        <p:spPr bwMode="auto">
          <a:xfrm flipH="1">
            <a:off x="4518025" y="4359275"/>
            <a:ext cx="550863" cy="35083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64" name="Straight Arrow Connector 263"/>
          <p:cNvCxnSpPr/>
          <p:nvPr/>
        </p:nvCxnSpPr>
        <p:spPr bwMode="auto">
          <a:xfrm flipV="1">
            <a:off x="4545013" y="4538663"/>
            <a:ext cx="550862" cy="35083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65" name="Straight Arrow Connector 264"/>
          <p:cNvCxnSpPr/>
          <p:nvPr/>
        </p:nvCxnSpPr>
        <p:spPr bwMode="auto">
          <a:xfrm>
            <a:off x="6069013" y="4359275"/>
            <a:ext cx="550862" cy="350838"/>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66" name="Straight Arrow Connector 265"/>
          <p:cNvCxnSpPr/>
          <p:nvPr/>
        </p:nvCxnSpPr>
        <p:spPr bwMode="auto">
          <a:xfrm flipH="1" flipV="1">
            <a:off x="6059488" y="4538663"/>
            <a:ext cx="550862" cy="35083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14"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grpSp>
        <p:nvGrpSpPr>
          <p:cNvPr id="236" name="Group 235"/>
          <p:cNvGrpSpPr/>
          <p:nvPr/>
        </p:nvGrpSpPr>
        <p:grpSpPr>
          <a:xfrm>
            <a:off x="3294063" y="4191000"/>
            <a:ext cx="1447800" cy="1399042"/>
            <a:chOff x="3294063" y="4191000"/>
            <a:chExt cx="1447800" cy="1399042"/>
          </a:xfrm>
        </p:grpSpPr>
        <p:grpSp>
          <p:nvGrpSpPr>
            <p:cNvPr id="237" name="Group 214"/>
            <p:cNvGrpSpPr>
              <a:grpSpLocks noChangeAspect="1"/>
            </p:cNvGrpSpPr>
            <p:nvPr/>
          </p:nvGrpSpPr>
          <p:grpSpPr bwMode="auto">
            <a:xfrm>
              <a:off x="3554413" y="4191000"/>
              <a:ext cx="903287" cy="1252538"/>
              <a:chOff x="4706" y="1010"/>
              <a:chExt cx="850" cy="1178"/>
            </a:xfrm>
          </p:grpSpPr>
          <p:sp>
            <p:nvSpPr>
              <p:cNvPr id="249" name="AutoShape 213"/>
              <p:cNvSpPr>
                <a:spLocks noChangeAspect="1" noChangeArrowheads="1" noTextEdit="1"/>
              </p:cNvSpPr>
              <p:nvPr/>
            </p:nvSpPr>
            <p:spPr bwMode="auto">
              <a:xfrm>
                <a:off x="4706" y="1010"/>
                <a:ext cx="850" cy="1178"/>
              </a:xfrm>
              <a:prstGeom prst="rect">
                <a:avLst/>
              </a:prstGeom>
              <a:noFill/>
              <a:ln w="9525">
                <a:noFill/>
                <a:miter lim="800000"/>
                <a:headEnd/>
                <a:tailEnd/>
              </a:ln>
            </p:spPr>
            <p:txBody>
              <a:bodyPr/>
              <a:lstStyle/>
              <a:p>
                <a:endParaRPr lang="en-US"/>
              </a:p>
            </p:txBody>
          </p:sp>
          <p:sp>
            <p:nvSpPr>
              <p:cNvPr id="250" name="Freeform 215"/>
              <p:cNvSpPr>
                <a:spLocks/>
              </p:cNvSpPr>
              <p:nvPr/>
            </p:nvSpPr>
            <p:spPr bwMode="auto">
              <a:xfrm>
                <a:off x="4708" y="1012"/>
                <a:ext cx="846" cy="1174"/>
              </a:xfrm>
              <a:custGeom>
                <a:avLst/>
                <a:gdLst>
                  <a:gd name="T0" fmla="*/ 846 w 846"/>
                  <a:gd name="T1" fmla="*/ 242 h 1174"/>
                  <a:gd name="T2" fmla="*/ 844 w 846"/>
                  <a:gd name="T3" fmla="*/ 216 h 1174"/>
                  <a:gd name="T4" fmla="*/ 826 w 846"/>
                  <a:gd name="T5" fmla="*/ 170 h 1174"/>
                  <a:gd name="T6" fmla="*/ 794 w 846"/>
                  <a:gd name="T7" fmla="*/ 126 h 1174"/>
                  <a:gd name="T8" fmla="*/ 748 w 846"/>
                  <a:gd name="T9" fmla="*/ 88 h 1174"/>
                  <a:gd name="T10" fmla="*/ 692 w 846"/>
                  <a:gd name="T11" fmla="*/ 54 h 1174"/>
                  <a:gd name="T12" fmla="*/ 624 w 846"/>
                  <a:gd name="T13" fmla="*/ 28 h 1174"/>
                  <a:gd name="T14" fmla="*/ 548 w 846"/>
                  <a:gd name="T15" fmla="*/ 10 h 1174"/>
                  <a:gd name="T16" fmla="*/ 466 w 846"/>
                  <a:gd name="T17" fmla="*/ 0 h 1174"/>
                  <a:gd name="T18" fmla="*/ 422 w 846"/>
                  <a:gd name="T19" fmla="*/ 0 h 1174"/>
                  <a:gd name="T20" fmla="*/ 336 w 846"/>
                  <a:gd name="T21" fmla="*/ 4 h 1174"/>
                  <a:gd name="T22" fmla="*/ 258 w 846"/>
                  <a:gd name="T23" fmla="*/ 18 h 1174"/>
                  <a:gd name="T24" fmla="*/ 186 w 846"/>
                  <a:gd name="T25" fmla="*/ 40 h 1174"/>
                  <a:gd name="T26" fmla="*/ 122 w 846"/>
                  <a:gd name="T27" fmla="*/ 70 h 1174"/>
                  <a:gd name="T28" fmla="*/ 72 w 846"/>
                  <a:gd name="T29" fmla="*/ 106 h 1174"/>
                  <a:gd name="T30" fmla="*/ 32 w 846"/>
                  <a:gd name="T31" fmla="*/ 148 h 1174"/>
                  <a:gd name="T32" fmla="*/ 8 w 846"/>
                  <a:gd name="T33" fmla="*/ 192 h 1174"/>
                  <a:gd name="T34" fmla="*/ 0 w 846"/>
                  <a:gd name="T35" fmla="*/ 242 h 1174"/>
                  <a:gd name="T36" fmla="*/ 0 w 846"/>
                  <a:gd name="T37" fmla="*/ 932 h 1174"/>
                  <a:gd name="T38" fmla="*/ 0 w 846"/>
                  <a:gd name="T39" fmla="*/ 944 h 1174"/>
                  <a:gd name="T40" fmla="*/ 0 w 846"/>
                  <a:gd name="T41" fmla="*/ 948 h 1174"/>
                  <a:gd name="T42" fmla="*/ 2 w 846"/>
                  <a:gd name="T43" fmla="*/ 954 h 1174"/>
                  <a:gd name="T44" fmla="*/ 2 w 846"/>
                  <a:gd name="T45" fmla="*/ 960 h 1174"/>
                  <a:gd name="T46" fmla="*/ 4 w 846"/>
                  <a:gd name="T47" fmla="*/ 966 h 1174"/>
                  <a:gd name="T48" fmla="*/ 4 w 846"/>
                  <a:gd name="T49" fmla="*/ 972 h 1174"/>
                  <a:gd name="T50" fmla="*/ 6 w 846"/>
                  <a:gd name="T51" fmla="*/ 978 h 1174"/>
                  <a:gd name="T52" fmla="*/ 8 w 846"/>
                  <a:gd name="T53" fmla="*/ 982 h 1174"/>
                  <a:gd name="T54" fmla="*/ 10 w 846"/>
                  <a:gd name="T55" fmla="*/ 988 h 1174"/>
                  <a:gd name="T56" fmla="*/ 14 w 846"/>
                  <a:gd name="T57" fmla="*/ 994 h 1174"/>
                  <a:gd name="T58" fmla="*/ 16 w 846"/>
                  <a:gd name="T59" fmla="*/ 998 h 1174"/>
                  <a:gd name="T60" fmla="*/ 20 w 846"/>
                  <a:gd name="T61" fmla="*/ 1006 h 1174"/>
                  <a:gd name="T62" fmla="*/ 20 w 846"/>
                  <a:gd name="T63" fmla="*/ 1008 h 1174"/>
                  <a:gd name="T64" fmla="*/ 46 w 846"/>
                  <a:gd name="T65" fmla="*/ 1042 h 1174"/>
                  <a:gd name="T66" fmla="*/ 80 w 846"/>
                  <a:gd name="T67" fmla="*/ 1074 h 1174"/>
                  <a:gd name="T68" fmla="*/ 122 w 846"/>
                  <a:gd name="T69" fmla="*/ 1102 h 1174"/>
                  <a:gd name="T70" fmla="*/ 172 w 846"/>
                  <a:gd name="T71" fmla="*/ 1126 h 1174"/>
                  <a:gd name="T72" fmla="*/ 228 w 846"/>
                  <a:gd name="T73" fmla="*/ 1146 h 1174"/>
                  <a:gd name="T74" fmla="*/ 288 w 846"/>
                  <a:gd name="T75" fmla="*/ 1162 h 1174"/>
                  <a:gd name="T76" fmla="*/ 354 w 846"/>
                  <a:gd name="T77" fmla="*/ 1170 h 1174"/>
                  <a:gd name="T78" fmla="*/ 422 w 846"/>
                  <a:gd name="T79" fmla="*/ 1174 h 1174"/>
                  <a:gd name="T80" fmla="*/ 456 w 846"/>
                  <a:gd name="T81" fmla="*/ 1172 h 1174"/>
                  <a:gd name="T82" fmla="*/ 518 w 846"/>
                  <a:gd name="T83" fmla="*/ 1168 h 1174"/>
                  <a:gd name="T84" fmla="*/ 580 w 846"/>
                  <a:gd name="T85" fmla="*/ 1156 h 1174"/>
                  <a:gd name="T86" fmla="*/ 636 w 846"/>
                  <a:gd name="T87" fmla="*/ 1140 h 1174"/>
                  <a:gd name="T88" fmla="*/ 686 w 846"/>
                  <a:gd name="T89" fmla="*/ 1120 h 1174"/>
                  <a:gd name="T90" fmla="*/ 732 w 846"/>
                  <a:gd name="T91" fmla="*/ 1096 h 1174"/>
                  <a:gd name="T92" fmla="*/ 770 w 846"/>
                  <a:gd name="T93" fmla="*/ 1068 h 1174"/>
                  <a:gd name="T94" fmla="*/ 802 w 846"/>
                  <a:gd name="T95" fmla="*/ 1038 h 1174"/>
                  <a:gd name="T96" fmla="*/ 814 w 846"/>
                  <a:gd name="T97" fmla="*/ 1022 h 1174"/>
                  <a:gd name="T98" fmla="*/ 816 w 846"/>
                  <a:gd name="T99" fmla="*/ 1020 h 1174"/>
                  <a:gd name="T100" fmla="*/ 824 w 846"/>
                  <a:gd name="T101" fmla="*/ 1008 h 1174"/>
                  <a:gd name="T102" fmla="*/ 824 w 846"/>
                  <a:gd name="T103" fmla="*/ 1006 h 1174"/>
                  <a:gd name="T104" fmla="*/ 838 w 846"/>
                  <a:gd name="T105" fmla="*/ 978 h 1174"/>
                  <a:gd name="T106" fmla="*/ 838 w 846"/>
                  <a:gd name="T107" fmla="*/ 976 h 1174"/>
                  <a:gd name="T108" fmla="*/ 842 w 846"/>
                  <a:gd name="T109" fmla="*/ 964 h 1174"/>
                  <a:gd name="T110" fmla="*/ 842 w 846"/>
                  <a:gd name="T111" fmla="*/ 960 h 1174"/>
                  <a:gd name="T112" fmla="*/ 844 w 846"/>
                  <a:gd name="T113" fmla="*/ 950 h 1174"/>
                  <a:gd name="T114" fmla="*/ 844 w 846"/>
                  <a:gd name="T115" fmla="*/ 946 h 1174"/>
                  <a:gd name="T116" fmla="*/ 846 w 846"/>
                  <a:gd name="T117" fmla="*/ 932 h 1174"/>
                  <a:gd name="T118" fmla="*/ 846 w 846"/>
                  <a:gd name="T119" fmla="*/ 928 h 1174"/>
                  <a:gd name="T120" fmla="*/ 846 w 846"/>
                  <a:gd name="T121" fmla="*/ 242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174"/>
                  <a:gd name="T185" fmla="*/ 846 w 846"/>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174">
                    <a:moveTo>
                      <a:pt x="846" y="242"/>
                    </a:moveTo>
                    <a:lnTo>
                      <a:pt x="846" y="242"/>
                    </a:lnTo>
                    <a:lnTo>
                      <a:pt x="844" y="216"/>
                    </a:lnTo>
                    <a:lnTo>
                      <a:pt x="836" y="192"/>
                    </a:lnTo>
                    <a:lnTo>
                      <a:pt x="826" y="170"/>
                    </a:lnTo>
                    <a:lnTo>
                      <a:pt x="812" y="148"/>
                    </a:lnTo>
                    <a:lnTo>
                      <a:pt x="794" y="126"/>
                    </a:lnTo>
                    <a:lnTo>
                      <a:pt x="774" y="106"/>
                    </a:lnTo>
                    <a:lnTo>
                      <a:pt x="748" y="88"/>
                    </a:lnTo>
                    <a:lnTo>
                      <a:pt x="722" y="70"/>
                    </a:lnTo>
                    <a:lnTo>
                      <a:pt x="692" y="54"/>
                    </a:lnTo>
                    <a:lnTo>
                      <a:pt x="658" y="40"/>
                    </a:lnTo>
                    <a:lnTo>
                      <a:pt x="624" y="28"/>
                    </a:lnTo>
                    <a:lnTo>
                      <a:pt x="586" y="18"/>
                    </a:lnTo>
                    <a:lnTo>
                      <a:pt x="548" y="10"/>
                    </a:lnTo>
                    <a:lnTo>
                      <a:pt x="508" y="4"/>
                    </a:lnTo>
                    <a:lnTo>
                      <a:pt x="466" y="0"/>
                    </a:lnTo>
                    <a:lnTo>
                      <a:pt x="422" y="0"/>
                    </a:lnTo>
                    <a:lnTo>
                      <a:pt x="378" y="0"/>
                    </a:lnTo>
                    <a:lnTo>
                      <a:pt x="336" y="4"/>
                    </a:lnTo>
                    <a:lnTo>
                      <a:pt x="296" y="10"/>
                    </a:lnTo>
                    <a:lnTo>
                      <a:pt x="258" y="18"/>
                    </a:lnTo>
                    <a:lnTo>
                      <a:pt x="220" y="28"/>
                    </a:lnTo>
                    <a:lnTo>
                      <a:pt x="186" y="40"/>
                    </a:lnTo>
                    <a:lnTo>
                      <a:pt x="154" y="54"/>
                    </a:lnTo>
                    <a:lnTo>
                      <a:pt x="122" y="70"/>
                    </a:lnTo>
                    <a:lnTo>
                      <a:pt x="96" y="88"/>
                    </a:lnTo>
                    <a:lnTo>
                      <a:pt x="72" y="106"/>
                    </a:lnTo>
                    <a:lnTo>
                      <a:pt x="50" y="126"/>
                    </a:lnTo>
                    <a:lnTo>
                      <a:pt x="32" y="148"/>
                    </a:lnTo>
                    <a:lnTo>
                      <a:pt x="18" y="170"/>
                    </a:lnTo>
                    <a:lnTo>
                      <a:pt x="8" y="192"/>
                    </a:lnTo>
                    <a:lnTo>
                      <a:pt x="2" y="216"/>
                    </a:lnTo>
                    <a:lnTo>
                      <a:pt x="0" y="242"/>
                    </a:lnTo>
                    <a:lnTo>
                      <a:pt x="0" y="932"/>
                    </a:lnTo>
                    <a:lnTo>
                      <a:pt x="0" y="944"/>
                    </a:lnTo>
                    <a:lnTo>
                      <a:pt x="0" y="948"/>
                    </a:lnTo>
                    <a:lnTo>
                      <a:pt x="2" y="954"/>
                    </a:lnTo>
                    <a:lnTo>
                      <a:pt x="2" y="960"/>
                    </a:lnTo>
                    <a:lnTo>
                      <a:pt x="4" y="966"/>
                    </a:lnTo>
                    <a:lnTo>
                      <a:pt x="4" y="972"/>
                    </a:lnTo>
                    <a:lnTo>
                      <a:pt x="6" y="978"/>
                    </a:lnTo>
                    <a:lnTo>
                      <a:pt x="8" y="982"/>
                    </a:lnTo>
                    <a:lnTo>
                      <a:pt x="10" y="988"/>
                    </a:lnTo>
                    <a:lnTo>
                      <a:pt x="14" y="994"/>
                    </a:lnTo>
                    <a:lnTo>
                      <a:pt x="16" y="998"/>
                    </a:lnTo>
                    <a:lnTo>
                      <a:pt x="20" y="1006"/>
                    </a:lnTo>
                    <a:lnTo>
                      <a:pt x="20" y="1008"/>
                    </a:lnTo>
                    <a:lnTo>
                      <a:pt x="32" y="1026"/>
                    </a:lnTo>
                    <a:lnTo>
                      <a:pt x="46" y="1042"/>
                    </a:lnTo>
                    <a:lnTo>
                      <a:pt x="62" y="1058"/>
                    </a:lnTo>
                    <a:lnTo>
                      <a:pt x="80" y="1074"/>
                    </a:lnTo>
                    <a:lnTo>
                      <a:pt x="100" y="1088"/>
                    </a:lnTo>
                    <a:lnTo>
                      <a:pt x="122" y="1102"/>
                    </a:lnTo>
                    <a:lnTo>
                      <a:pt x="146" y="1116"/>
                    </a:lnTo>
                    <a:lnTo>
                      <a:pt x="172" y="1126"/>
                    </a:lnTo>
                    <a:lnTo>
                      <a:pt x="200" y="1138"/>
                    </a:lnTo>
                    <a:lnTo>
                      <a:pt x="228" y="1146"/>
                    </a:lnTo>
                    <a:lnTo>
                      <a:pt x="258" y="1154"/>
                    </a:lnTo>
                    <a:lnTo>
                      <a:pt x="288" y="1162"/>
                    </a:lnTo>
                    <a:lnTo>
                      <a:pt x="320" y="1166"/>
                    </a:lnTo>
                    <a:lnTo>
                      <a:pt x="354" y="1170"/>
                    </a:lnTo>
                    <a:lnTo>
                      <a:pt x="388" y="1172"/>
                    </a:lnTo>
                    <a:lnTo>
                      <a:pt x="422" y="1174"/>
                    </a:lnTo>
                    <a:lnTo>
                      <a:pt x="456" y="1172"/>
                    </a:lnTo>
                    <a:lnTo>
                      <a:pt x="488" y="1170"/>
                    </a:lnTo>
                    <a:lnTo>
                      <a:pt x="518" y="1168"/>
                    </a:lnTo>
                    <a:lnTo>
                      <a:pt x="550" y="1162"/>
                    </a:lnTo>
                    <a:lnTo>
                      <a:pt x="580" y="1156"/>
                    </a:lnTo>
                    <a:lnTo>
                      <a:pt x="608" y="1148"/>
                    </a:lnTo>
                    <a:lnTo>
                      <a:pt x="636" y="1140"/>
                    </a:lnTo>
                    <a:lnTo>
                      <a:pt x="662" y="1132"/>
                    </a:lnTo>
                    <a:lnTo>
                      <a:pt x="686" y="1120"/>
                    </a:lnTo>
                    <a:lnTo>
                      <a:pt x="710" y="1108"/>
                    </a:lnTo>
                    <a:lnTo>
                      <a:pt x="732" y="1096"/>
                    </a:lnTo>
                    <a:lnTo>
                      <a:pt x="752" y="1084"/>
                    </a:lnTo>
                    <a:lnTo>
                      <a:pt x="770" y="1068"/>
                    </a:lnTo>
                    <a:lnTo>
                      <a:pt x="786" y="1054"/>
                    </a:lnTo>
                    <a:lnTo>
                      <a:pt x="802" y="1038"/>
                    </a:lnTo>
                    <a:lnTo>
                      <a:pt x="814" y="1022"/>
                    </a:lnTo>
                    <a:lnTo>
                      <a:pt x="816" y="1020"/>
                    </a:lnTo>
                    <a:lnTo>
                      <a:pt x="824" y="1008"/>
                    </a:lnTo>
                    <a:lnTo>
                      <a:pt x="824" y="1006"/>
                    </a:lnTo>
                    <a:lnTo>
                      <a:pt x="832" y="992"/>
                    </a:lnTo>
                    <a:lnTo>
                      <a:pt x="838" y="978"/>
                    </a:lnTo>
                    <a:lnTo>
                      <a:pt x="838" y="976"/>
                    </a:lnTo>
                    <a:lnTo>
                      <a:pt x="842" y="964"/>
                    </a:lnTo>
                    <a:lnTo>
                      <a:pt x="842" y="960"/>
                    </a:lnTo>
                    <a:lnTo>
                      <a:pt x="844" y="950"/>
                    </a:lnTo>
                    <a:lnTo>
                      <a:pt x="844" y="946"/>
                    </a:lnTo>
                    <a:lnTo>
                      <a:pt x="846" y="932"/>
                    </a:lnTo>
                    <a:lnTo>
                      <a:pt x="846" y="928"/>
                    </a:lnTo>
                    <a:lnTo>
                      <a:pt x="846" y="242"/>
                    </a:lnTo>
                    <a:close/>
                  </a:path>
                </a:pathLst>
              </a:custGeom>
              <a:solidFill>
                <a:srgbClr val="678BA8"/>
              </a:solidFill>
              <a:ln w="6350">
                <a:solidFill>
                  <a:srgbClr val="000000"/>
                </a:solidFill>
                <a:round/>
                <a:headEnd/>
                <a:tailEnd/>
              </a:ln>
            </p:spPr>
            <p:txBody>
              <a:bodyPr/>
              <a:lstStyle/>
              <a:p>
                <a:endParaRPr lang="en-US"/>
              </a:p>
            </p:txBody>
          </p:sp>
          <p:sp>
            <p:nvSpPr>
              <p:cNvPr id="251" name="Freeform 216"/>
              <p:cNvSpPr>
                <a:spLocks/>
              </p:cNvSpPr>
              <p:nvPr/>
            </p:nvSpPr>
            <p:spPr bwMode="auto">
              <a:xfrm>
                <a:off x="5004" y="1484"/>
                <a:ext cx="100" cy="700"/>
              </a:xfrm>
              <a:custGeom>
                <a:avLst/>
                <a:gdLst>
                  <a:gd name="T0" fmla="*/ 0 w 100"/>
                  <a:gd name="T1" fmla="*/ 0 h 700"/>
                  <a:gd name="T2" fmla="*/ 0 w 100"/>
                  <a:gd name="T3" fmla="*/ 690 h 700"/>
                  <a:gd name="T4" fmla="*/ 0 w 100"/>
                  <a:gd name="T5" fmla="*/ 690 h 700"/>
                  <a:gd name="T6" fmla="*/ 50 w 100"/>
                  <a:gd name="T7" fmla="*/ 698 h 700"/>
                  <a:gd name="T8" fmla="*/ 100 w 100"/>
                  <a:gd name="T9" fmla="*/ 700 h 700"/>
                  <a:gd name="T10" fmla="*/ 100 w 100"/>
                  <a:gd name="T11" fmla="*/ 10 h 700"/>
                  <a:gd name="T12" fmla="*/ 100 w 100"/>
                  <a:gd name="T13" fmla="*/ 10 h 700"/>
                  <a:gd name="T14" fmla="*/ 50 w 100"/>
                  <a:gd name="T15" fmla="*/ 8 h 700"/>
                  <a:gd name="T16" fmla="*/ 0 w 100"/>
                  <a:gd name="T17" fmla="*/ 0 h 700"/>
                  <a:gd name="T18" fmla="*/ 0 w 100"/>
                  <a:gd name="T19" fmla="*/ 0 h 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00"/>
                  <a:gd name="T32" fmla="*/ 100 w 100"/>
                  <a:gd name="T33" fmla="*/ 700 h 7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00">
                    <a:moveTo>
                      <a:pt x="0" y="0"/>
                    </a:moveTo>
                    <a:lnTo>
                      <a:pt x="0" y="690"/>
                    </a:lnTo>
                    <a:lnTo>
                      <a:pt x="50" y="698"/>
                    </a:lnTo>
                    <a:lnTo>
                      <a:pt x="100" y="700"/>
                    </a:lnTo>
                    <a:lnTo>
                      <a:pt x="100" y="10"/>
                    </a:lnTo>
                    <a:lnTo>
                      <a:pt x="50" y="8"/>
                    </a:lnTo>
                    <a:lnTo>
                      <a:pt x="0" y="0"/>
                    </a:lnTo>
                    <a:close/>
                  </a:path>
                </a:pathLst>
              </a:custGeom>
              <a:solidFill>
                <a:srgbClr val="FFCC00"/>
              </a:solidFill>
              <a:ln w="9525">
                <a:noFill/>
                <a:round/>
                <a:headEnd/>
                <a:tailEnd/>
              </a:ln>
            </p:spPr>
            <p:txBody>
              <a:bodyPr/>
              <a:lstStyle/>
              <a:p>
                <a:endParaRPr lang="en-US"/>
              </a:p>
            </p:txBody>
          </p:sp>
          <p:sp>
            <p:nvSpPr>
              <p:cNvPr id="252" name="Freeform 217"/>
              <p:cNvSpPr>
                <a:spLocks/>
              </p:cNvSpPr>
              <p:nvPr/>
            </p:nvSpPr>
            <p:spPr bwMode="auto">
              <a:xfrm>
                <a:off x="5104" y="1492"/>
                <a:ext cx="100" cy="694"/>
              </a:xfrm>
              <a:custGeom>
                <a:avLst/>
                <a:gdLst>
                  <a:gd name="T0" fmla="*/ 26 w 100"/>
                  <a:gd name="T1" fmla="*/ 4 h 694"/>
                  <a:gd name="T2" fmla="*/ 26 w 100"/>
                  <a:gd name="T3" fmla="*/ 4 h 694"/>
                  <a:gd name="T4" fmla="*/ 0 w 100"/>
                  <a:gd name="T5" fmla="*/ 2 h 694"/>
                  <a:gd name="T6" fmla="*/ 0 w 100"/>
                  <a:gd name="T7" fmla="*/ 692 h 694"/>
                  <a:gd name="T8" fmla="*/ 0 w 100"/>
                  <a:gd name="T9" fmla="*/ 692 h 694"/>
                  <a:gd name="T10" fmla="*/ 26 w 100"/>
                  <a:gd name="T11" fmla="*/ 694 h 694"/>
                  <a:gd name="T12" fmla="*/ 26 w 100"/>
                  <a:gd name="T13" fmla="*/ 694 h 694"/>
                  <a:gd name="T14" fmla="*/ 64 w 100"/>
                  <a:gd name="T15" fmla="*/ 692 h 694"/>
                  <a:gd name="T16" fmla="*/ 100 w 100"/>
                  <a:gd name="T17" fmla="*/ 690 h 694"/>
                  <a:gd name="T18" fmla="*/ 100 w 100"/>
                  <a:gd name="T19" fmla="*/ 0 h 694"/>
                  <a:gd name="T20" fmla="*/ 100 w 100"/>
                  <a:gd name="T21" fmla="*/ 0 h 694"/>
                  <a:gd name="T22" fmla="*/ 64 w 100"/>
                  <a:gd name="T23" fmla="*/ 2 h 694"/>
                  <a:gd name="T24" fmla="*/ 26 w 100"/>
                  <a:gd name="T25" fmla="*/ 4 h 694"/>
                  <a:gd name="T26" fmla="*/ 26 w 100"/>
                  <a:gd name="T27" fmla="*/ 4 h 6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94"/>
                  <a:gd name="T44" fmla="*/ 100 w 100"/>
                  <a:gd name="T45" fmla="*/ 694 h 6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94">
                    <a:moveTo>
                      <a:pt x="26" y="4"/>
                    </a:moveTo>
                    <a:lnTo>
                      <a:pt x="26" y="4"/>
                    </a:lnTo>
                    <a:lnTo>
                      <a:pt x="0" y="2"/>
                    </a:lnTo>
                    <a:lnTo>
                      <a:pt x="0" y="692"/>
                    </a:lnTo>
                    <a:lnTo>
                      <a:pt x="26" y="694"/>
                    </a:lnTo>
                    <a:lnTo>
                      <a:pt x="64" y="692"/>
                    </a:lnTo>
                    <a:lnTo>
                      <a:pt x="100" y="690"/>
                    </a:lnTo>
                    <a:lnTo>
                      <a:pt x="100" y="0"/>
                    </a:lnTo>
                    <a:lnTo>
                      <a:pt x="64" y="2"/>
                    </a:lnTo>
                    <a:lnTo>
                      <a:pt x="26" y="4"/>
                    </a:lnTo>
                    <a:close/>
                  </a:path>
                </a:pathLst>
              </a:custGeom>
              <a:solidFill>
                <a:srgbClr val="FFCC00"/>
              </a:solidFill>
              <a:ln w="9525">
                <a:noFill/>
                <a:round/>
                <a:headEnd/>
                <a:tailEnd/>
              </a:ln>
            </p:spPr>
            <p:txBody>
              <a:bodyPr/>
              <a:lstStyle/>
              <a:p>
                <a:endParaRPr lang="en-US"/>
              </a:p>
            </p:txBody>
          </p:sp>
          <p:sp>
            <p:nvSpPr>
              <p:cNvPr id="253" name="Freeform 218"/>
              <p:cNvSpPr>
                <a:spLocks/>
              </p:cNvSpPr>
              <p:nvPr/>
            </p:nvSpPr>
            <p:spPr bwMode="auto">
              <a:xfrm>
                <a:off x="5204" y="1438"/>
                <a:ext cx="198" cy="744"/>
              </a:xfrm>
              <a:custGeom>
                <a:avLst/>
                <a:gdLst>
                  <a:gd name="T0" fmla="*/ 98 w 198"/>
                  <a:gd name="T1" fmla="*/ 36 h 744"/>
                  <a:gd name="T2" fmla="*/ 98 w 198"/>
                  <a:gd name="T3" fmla="*/ 36 h 744"/>
                  <a:gd name="T4" fmla="*/ 50 w 198"/>
                  <a:gd name="T5" fmla="*/ 46 h 744"/>
                  <a:gd name="T6" fmla="*/ 0 w 198"/>
                  <a:gd name="T7" fmla="*/ 54 h 744"/>
                  <a:gd name="T8" fmla="*/ 0 w 198"/>
                  <a:gd name="T9" fmla="*/ 744 h 744"/>
                  <a:gd name="T10" fmla="*/ 0 w 198"/>
                  <a:gd name="T11" fmla="*/ 744 h 744"/>
                  <a:gd name="T12" fmla="*/ 50 w 198"/>
                  <a:gd name="T13" fmla="*/ 736 h 744"/>
                  <a:gd name="T14" fmla="*/ 98 w 198"/>
                  <a:gd name="T15" fmla="*/ 726 h 744"/>
                  <a:gd name="T16" fmla="*/ 98 w 198"/>
                  <a:gd name="T17" fmla="*/ 726 h 744"/>
                  <a:gd name="T18" fmla="*/ 124 w 198"/>
                  <a:gd name="T19" fmla="*/ 718 h 744"/>
                  <a:gd name="T20" fmla="*/ 150 w 198"/>
                  <a:gd name="T21" fmla="*/ 710 h 744"/>
                  <a:gd name="T22" fmla="*/ 174 w 198"/>
                  <a:gd name="T23" fmla="*/ 702 h 744"/>
                  <a:gd name="T24" fmla="*/ 198 w 198"/>
                  <a:gd name="T25" fmla="*/ 690 h 744"/>
                  <a:gd name="T26" fmla="*/ 198 w 198"/>
                  <a:gd name="T27" fmla="*/ 0 h 744"/>
                  <a:gd name="T28" fmla="*/ 198 w 198"/>
                  <a:gd name="T29" fmla="*/ 0 h 744"/>
                  <a:gd name="T30" fmla="*/ 174 w 198"/>
                  <a:gd name="T31" fmla="*/ 12 h 744"/>
                  <a:gd name="T32" fmla="*/ 150 w 198"/>
                  <a:gd name="T33" fmla="*/ 20 h 744"/>
                  <a:gd name="T34" fmla="*/ 124 w 198"/>
                  <a:gd name="T35" fmla="*/ 28 h 744"/>
                  <a:gd name="T36" fmla="*/ 98 w 198"/>
                  <a:gd name="T37" fmla="*/ 36 h 744"/>
                  <a:gd name="T38" fmla="*/ 98 w 198"/>
                  <a:gd name="T39" fmla="*/ 36 h 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744"/>
                  <a:gd name="T62" fmla="*/ 198 w 198"/>
                  <a:gd name="T63" fmla="*/ 744 h 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744">
                    <a:moveTo>
                      <a:pt x="98" y="36"/>
                    </a:moveTo>
                    <a:lnTo>
                      <a:pt x="98" y="36"/>
                    </a:lnTo>
                    <a:lnTo>
                      <a:pt x="50" y="46"/>
                    </a:lnTo>
                    <a:lnTo>
                      <a:pt x="0" y="54"/>
                    </a:lnTo>
                    <a:lnTo>
                      <a:pt x="0" y="744"/>
                    </a:lnTo>
                    <a:lnTo>
                      <a:pt x="50" y="736"/>
                    </a:lnTo>
                    <a:lnTo>
                      <a:pt x="98" y="726"/>
                    </a:lnTo>
                    <a:lnTo>
                      <a:pt x="124" y="718"/>
                    </a:lnTo>
                    <a:lnTo>
                      <a:pt x="150" y="710"/>
                    </a:lnTo>
                    <a:lnTo>
                      <a:pt x="174" y="702"/>
                    </a:lnTo>
                    <a:lnTo>
                      <a:pt x="198" y="690"/>
                    </a:lnTo>
                    <a:lnTo>
                      <a:pt x="198" y="0"/>
                    </a:lnTo>
                    <a:lnTo>
                      <a:pt x="174" y="12"/>
                    </a:lnTo>
                    <a:lnTo>
                      <a:pt x="150" y="20"/>
                    </a:lnTo>
                    <a:lnTo>
                      <a:pt x="124" y="28"/>
                    </a:lnTo>
                    <a:lnTo>
                      <a:pt x="98" y="36"/>
                    </a:lnTo>
                    <a:close/>
                  </a:path>
                </a:pathLst>
              </a:custGeom>
              <a:solidFill>
                <a:srgbClr val="FFCC00"/>
              </a:solidFill>
              <a:ln w="9525">
                <a:noFill/>
                <a:round/>
                <a:headEnd/>
                <a:tailEnd/>
              </a:ln>
            </p:spPr>
            <p:txBody>
              <a:bodyPr/>
              <a:lstStyle/>
              <a:p>
                <a:endParaRPr lang="en-US"/>
              </a:p>
            </p:txBody>
          </p:sp>
          <p:sp>
            <p:nvSpPr>
              <p:cNvPr id="254" name="Freeform 219"/>
              <p:cNvSpPr>
                <a:spLocks/>
              </p:cNvSpPr>
              <p:nvPr/>
            </p:nvSpPr>
            <p:spPr bwMode="auto">
              <a:xfrm>
                <a:off x="5402" y="1370"/>
                <a:ext cx="98" cy="758"/>
              </a:xfrm>
              <a:custGeom>
                <a:avLst/>
                <a:gdLst>
                  <a:gd name="T0" fmla="*/ 0 w 98"/>
                  <a:gd name="T1" fmla="*/ 758 h 758"/>
                  <a:gd name="T2" fmla="*/ 0 w 98"/>
                  <a:gd name="T3" fmla="*/ 758 h 758"/>
                  <a:gd name="T4" fmla="*/ 28 w 98"/>
                  <a:gd name="T5" fmla="*/ 744 h 758"/>
                  <a:gd name="T6" fmla="*/ 54 w 98"/>
                  <a:gd name="T7" fmla="*/ 728 h 758"/>
                  <a:gd name="T8" fmla="*/ 78 w 98"/>
                  <a:gd name="T9" fmla="*/ 710 h 758"/>
                  <a:gd name="T10" fmla="*/ 98 w 98"/>
                  <a:gd name="T11" fmla="*/ 690 h 758"/>
                  <a:gd name="T12" fmla="*/ 98 w 98"/>
                  <a:gd name="T13" fmla="*/ 0 h 758"/>
                  <a:gd name="T14" fmla="*/ 98 w 98"/>
                  <a:gd name="T15" fmla="*/ 0 h 758"/>
                  <a:gd name="T16" fmla="*/ 78 w 98"/>
                  <a:gd name="T17" fmla="*/ 20 h 758"/>
                  <a:gd name="T18" fmla="*/ 54 w 98"/>
                  <a:gd name="T19" fmla="*/ 38 h 758"/>
                  <a:gd name="T20" fmla="*/ 28 w 98"/>
                  <a:gd name="T21" fmla="*/ 54 h 758"/>
                  <a:gd name="T22" fmla="*/ 0 w 98"/>
                  <a:gd name="T23" fmla="*/ 68 h 758"/>
                  <a:gd name="T24" fmla="*/ 0 w 98"/>
                  <a:gd name="T25" fmla="*/ 758 h 7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58"/>
                  <a:gd name="T41" fmla="*/ 98 w 98"/>
                  <a:gd name="T42" fmla="*/ 758 h 7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58">
                    <a:moveTo>
                      <a:pt x="0" y="758"/>
                    </a:moveTo>
                    <a:lnTo>
                      <a:pt x="0" y="758"/>
                    </a:lnTo>
                    <a:lnTo>
                      <a:pt x="28" y="744"/>
                    </a:lnTo>
                    <a:lnTo>
                      <a:pt x="54" y="728"/>
                    </a:lnTo>
                    <a:lnTo>
                      <a:pt x="78" y="710"/>
                    </a:lnTo>
                    <a:lnTo>
                      <a:pt x="98" y="690"/>
                    </a:lnTo>
                    <a:lnTo>
                      <a:pt x="98" y="0"/>
                    </a:lnTo>
                    <a:lnTo>
                      <a:pt x="78" y="20"/>
                    </a:lnTo>
                    <a:lnTo>
                      <a:pt x="54" y="38"/>
                    </a:lnTo>
                    <a:lnTo>
                      <a:pt x="28" y="54"/>
                    </a:lnTo>
                    <a:lnTo>
                      <a:pt x="0" y="68"/>
                    </a:lnTo>
                    <a:lnTo>
                      <a:pt x="0" y="758"/>
                    </a:lnTo>
                    <a:close/>
                  </a:path>
                </a:pathLst>
              </a:custGeom>
              <a:solidFill>
                <a:srgbClr val="FFCC00"/>
              </a:solidFill>
              <a:ln w="9525">
                <a:noFill/>
                <a:round/>
                <a:headEnd/>
                <a:tailEnd/>
              </a:ln>
            </p:spPr>
            <p:txBody>
              <a:bodyPr/>
              <a:lstStyle/>
              <a:p>
                <a:endParaRPr lang="en-US"/>
              </a:p>
            </p:txBody>
          </p:sp>
          <p:sp>
            <p:nvSpPr>
              <p:cNvPr id="255" name="Freeform 220"/>
              <p:cNvSpPr>
                <a:spLocks/>
              </p:cNvSpPr>
              <p:nvPr/>
            </p:nvSpPr>
            <p:spPr bwMode="auto">
              <a:xfrm>
                <a:off x="5500" y="1254"/>
                <a:ext cx="54" cy="806"/>
              </a:xfrm>
              <a:custGeom>
                <a:avLst/>
                <a:gdLst>
                  <a:gd name="T0" fmla="*/ 54 w 54"/>
                  <a:gd name="T1" fmla="*/ 690 h 806"/>
                  <a:gd name="T2" fmla="*/ 54 w 54"/>
                  <a:gd name="T3" fmla="*/ 690 h 806"/>
                  <a:gd name="T4" fmla="*/ 54 w 54"/>
                  <a:gd name="T5" fmla="*/ 686 h 806"/>
                  <a:gd name="T6" fmla="*/ 54 w 54"/>
                  <a:gd name="T7" fmla="*/ 686 h 806"/>
                  <a:gd name="T8" fmla="*/ 54 w 54"/>
                  <a:gd name="T9" fmla="*/ 0 h 806"/>
                  <a:gd name="T10" fmla="*/ 54 w 54"/>
                  <a:gd name="T11" fmla="*/ 0 h 806"/>
                  <a:gd name="T12" fmla="*/ 54 w 54"/>
                  <a:gd name="T13" fmla="*/ 0 h 806"/>
                  <a:gd name="T14" fmla="*/ 52 w 54"/>
                  <a:gd name="T15" fmla="*/ 16 h 806"/>
                  <a:gd name="T16" fmla="*/ 50 w 54"/>
                  <a:gd name="T17" fmla="*/ 30 h 806"/>
                  <a:gd name="T18" fmla="*/ 46 w 54"/>
                  <a:gd name="T19" fmla="*/ 46 h 806"/>
                  <a:gd name="T20" fmla="*/ 40 w 54"/>
                  <a:gd name="T21" fmla="*/ 60 h 806"/>
                  <a:gd name="T22" fmla="*/ 32 w 54"/>
                  <a:gd name="T23" fmla="*/ 76 h 806"/>
                  <a:gd name="T24" fmla="*/ 24 w 54"/>
                  <a:gd name="T25" fmla="*/ 90 h 806"/>
                  <a:gd name="T26" fmla="*/ 12 w 54"/>
                  <a:gd name="T27" fmla="*/ 102 h 806"/>
                  <a:gd name="T28" fmla="*/ 0 w 54"/>
                  <a:gd name="T29" fmla="*/ 116 h 806"/>
                  <a:gd name="T30" fmla="*/ 0 w 54"/>
                  <a:gd name="T31" fmla="*/ 806 h 806"/>
                  <a:gd name="T32" fmla="*/ 0 w 54"/>
                  <a:gd name="T33" fmla="*/ 806 h 806"/>
                  <a:gd name="T34" fmla="*/ 12 w 54"/>
                  <a:gd name="T35" fmla="*/ 792 h 806"/>
                  <a:gd name="T36" fmla="*/ 24 w 54"/>
                  <a:gd name="T37" fmla="*/ 780 h 806"/>
                  <a:gd name="T38" fmla="*/ 32 w 54"/>
                  <a:gd name="T39" fmla="*/ 766 h 806"/>
                  <a:gd name="T40" fmla="*/ 40 w 54"/>
                  <a:gd name="T41" fmla="*/ 750 h 806"/>
                  <a:gd name="T42" fmla="*/ 46 w 54"/>
                  <a:gd name="T43" fmla="*/ 736 h 806"/>
                  <a:gd name="T44" fmla="*/ 50 w 54"/>
                  <a:gd name="T45" fmla="*/ 720 h 806"/>
                  <a:gd name="T46" fmla="*/ 52 w 54"/>
                  <a:gd name="T47" fmla="*/ 706 h 806"/>
                  <a:gd name="T48" fmla="*/ 54 w 54"/>
                  <a:gd name="T49" fmla="*/ 690 h 806"/>
                  <a:gd name="T50" fmla="*/ 54 w 54"/>
                  <a:gd name="T51" fmla="*/ 690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806"/>
                  <a:gd name="T80" fmla="*/ 54 w 54"/>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806">
                    <a:moveTo>
                      <a:pt x="54" y="690"/>
                    </a:moveTo>
                    <a:lnTo>
                      <a:pt x="54" y="690"/>
                    </a:lnTo>
                    <a:lnTo>
                      <a:pt x="54" y="686"/>
                    </a:lnTo>
                    <a:lnTo>
                      <a:pt x="54" y="0"/>
                    </a:lnTo>
                    <a:lnTo>
                      <a:pt x="52" y="16"/>
                    </a:lnTo>
                    <a:lnTo>
                      <a:pt x="50" y="30"/>
                    </a:lnTo>
                    <a:lnTo>
                      <a:pt x="46" y="46"/>
                    </a:lnTo>
                    <a:lnTo>
                      <a:pt x="40" y="60"/>
                    </a:lnTo>
                    <a:lnTo>
                      <a:pt x="32" y="76"/>
                    </a:lnTo>
                    <a:lnTo>
                      <a:pt x="24" y="90"/>
                    </a:lnTo>
                    <a:lnTo>
                      <a:pt x="12" y="102"/>
                    </a:lnTo>
                    <a:lnTo>
                      <a:pt x="0" y="116"/>
                    </a:lnTo>
                    <a:lnTo>
                      <a:pt x="0" y="806"/>
                    </a:lnTo>
                    <a:lnTo>
                      <a:pt x="12" y="792"/>
                    </a:lnTo>
                    <a:lnTo>
                      <a:pt x="24" y="780"/>
                    </a:lnTo>
                    <a:lnTo>
                      <a:pt x="32" y="766"/>
                    </a:lnTo>
                    <a:lnTo>
                      <a:pt x="40" y="750"/>
                    </a:lnTo>
                    <a:lnTo>
                      <a:pt x="46" y="736"/>
                    </a:lnTo>
                    <a:lnTo>
                      <a:pt x="50" y="720"/>
                    </a:lnTo>
                    <a:lnTo>
                      <a:pt x="52" y="706"/>
                    </a:lnTo>
                    <a:lnTo>
                      <a:pt x="54" y="690"/>
                    </a:lnTo>
                    <a:close/>
                  </a:path>
                </a:pathLst>
              </a:custGeom>
              <a:solidFill>
                <a:srgbClr val="5084BC"/>
              </a:solidFill>
              <a:ln w="9525">
                <a:noFill/>
                <a:round/>
                <a:headEnd/>
                <a:tailEnd/>
              </a:ln>
            </p:spPr>
            <p:txBody>
              <a:bodyPr/>
              <a:lstStyle/>
              <a:p>
                <a:endParaRPr lang="en-US"/>
              </a:p>
            </p:txBody>
          </p:sp>
          <p:sp>
            <p:nvSpPr>
              <p:cNvPr id="256" name="Freeform 221"/>
              <p:cNvSpPr>
                <a:spLocks/>
              </p:cNvSpPr>
              <p:nvPr/>
            </p:nvSpPr>
            <p:spPr bwMode="auto">
              <a:xfrm>
                <a:off x="4770" y="1380"/>
                <a:ext cx="234" cy="794"/>
              </a:xfrm>
              <a:custGeom>
                <a:avLst/>
                <a:gdLst>
                  <a:gd name="T0" fmla="*/ 0 w 234"/>
                  <a:gd name="T1" fmla="*/ 0 h 794"/>
                  <a:gd name="T2" fmla="*/ 0 w 234"/>
                  <a:gd name="T3" fmla="*/ 690 h 794"/>
                  <a:gd name="T4" fmla="*/ 0 w 234"/>
                  <a:gd name="T5" fmla="*/ 690 h 794"/>
                  <a:gd name="T6" fmla="*/ 22 w 234"/>
                  <a:gd name="T7" fmla="*/ 708 h 794"/>
                  <a:gd name="T8" fmla="*/ 46 w 234"/>
                  <a:gd name="T9" fmla="*/ 726 h 794"/>
                  <a:gd name="T10" fmla="*/ 72 w 234"/>
                  <a:gd name="T11" fmla="*/ 740 h 794"/>
                  <a:gd name="T12" fmla="*/ 100 w 234"/>
                  <a:gd name="T13" fmla="*/ 754 h 794"/>
                  <a:gd name="T14" fmla="*/ 132 w 234"/>
                  <a:gd name="T15" fmla="*/ 768 h 794"/>
                  <a:gd name="T16" fmla="*/ 164 w 234"/>
                  <a:gd name="T17" fmla="*/ 778 h 794"/>
                  <a:gd name="T18" fmla="*/ 198 w 234"/>
                  <a:gd name="T19" fmla="*/ 788 h 794"/>
                  <a:gd name="T20" fmla="*/ 234 w 234"/>
                  <a:gd name="T21" fmla="*/ 794 h 794"/>
                  <a:gd name="T22" fmla="*/ 234 w 234"/>
                  <a:gd name="T23" fmla="*/ 104 h 794"/>
                  <a:gd name="T24" fmla="*/ 234 w 234"/>
                  <a:gd name="T25" fmla="*/ 104 h 794"/>
                  <a:gd name="T26" fmla="*/ 198 w 234"/>
                  <a:gd name="T27" fmla="*/ 98 h 794"/>
                  <a:gd name="T28" fmla="*/ 164 w 234"/>
                  <a:gd name="T29" fmla="*/ 88 h 794"/>
                  <a:gd name="T30" fmla="*/ 132 w 234"/>
                  <a:gd name="T31" fmla="*/ 78 h 794"/>
                  <a:gd name="T32" fmla="*/ 100 w 234"/>
                  <a:gd name="T33" fmla="*/ 64 h 794"/>
                  <a:gd name="T34" fmla="*/ 72 w 234"/>
                  <a:gd name="T35" fmla="*/ 50 h 794"/>
                  <a:gd name="T36" fmla="*/ 46 w 234"/>
                  <a:gd name="T37" fmla="*/ 36 h 794"/>
                  <a:gd name="T38" fmla="*/ 22 w 234"/>
                  <a:gd name="T39" fmla="*/ 18 h 794"/>
                  <a:gd name="T40" fmla="*/ 0 w 234"/>
                  <a:gd name="T41" fmla="*/ 0 h 794"/>
                  <a:gd name="T42" fmla="*/ 0 w 234"/>
                  <a:gd name="T43" fmla="*/ 0 h 7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4"/>
                  <a:gd name="T67" fmla="*/ 0 h 794"/>
                  <a:gd name="T68" fmla="*/ 234 w 234"/>
                  <a:gd name="T69" fmla="*/ 794 h 7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4" h="794">
                    <a:moveTo>
                      <a:pt x="0" y="0"/>
                    </a:moveTo>
                    <a:lnTo>
                      <a:pt x="0" y="690"/>
                    </a:lnTo>
                    <a:lnTo>
                      <a:pt x="22" y="708"/>
                    </a:lnTo>
                    <a:lnTo>
                      <a:pt x="46" y="726"/>
                    </a:lnTo>
                    <a:lnTo>
                      <a:pt x="72" y="740"/>
                    </a:lnTo>
                    <a:lnTo>
                      <a:pt x="100" y="754"/>
                    </a:lnTo>
                    <a:lnTo>
                      <a:pt x="132" y="768"/>
                    </a:lnTo>
                    <a:lnTo>
                      <a:pt x="164" y="778"/>
                    </a:lnTo>
                    <a:lnTo>
                      <a:pt x="198" y="788"/>
                    </a:lnTo>
                    <a:lnTo>
                      <a:pt x="234" y="794"/>
                    </a:lnTo>
                    <a:lnTo>
                      <a:pt x="234" y="104"/>
                    </a:lnTo>
                    <a:lnTo>
                      <a:pt x="198" y="98"/>
                    </a:lnTo>
                    <a:lnTo>
                      <a:pt x="164" y="88"/>
                    </a:lnTo>
                    <a:lnTo>
                      <a:pt x="132" y="78"/>
                    </a:lnTo>
                    <a:lnTo>
                      <a:pt x="100" y="64"/>
                    </a:lnTo>
                    <a:lnTo>
                      <a:pt x="72" y="50"/>
                    </a:lnTo>
                    <a:lnTo>
                      <a:pt x="46" y="36"/>
                    </a:lnTo>
                    <a:lnTo>
                      <a:pt x="22" y="18"/>
                    </a:lnTo>
                    <a:lnTo>
                      <a:pt x="0" y="0"/>
                    </a:lnTo>
                    <a:close/>
                  </a:path>
                </a:pathLst>
              </a:custGeom>
              <a:solidFill>
                <a:srgbClr val="FFCC00"/>
              </a:solidFill>
              <a:ln w="9525">
                <a:noFill/>
                <a:round/>
                <a:headEnd/>
                <a:tailEnd/>
              </a:ln>
            </p:spPr>
            <p:txBody>
              <a:bodyPr/>
              <a:lstStyle/>
              <a:p>
                <a:endParaRPr lang="en-US"/>
              </a:p>
            </p:txBody>
          </p:sp>
          <p:sp>
            <p:nvSpPr>
              <p:cNvPr id="257" name="Freeform 222"/>
              <p:cNvSpPr>
                <a:spLocks/>
              </p:cNvSpPr>
              <p:nvPr/>
            </p:nvSpPr>
            <p:spPr bwMode="auto">
              <a:xfrm>
                <a:off x="4708" y="1254"/>
                <a:ext cx="98" cy="844"/>
              </a:xfrm>
              <a:custGeom>
                <a:avLst/>
                <a:gdLst>
                  <a:gd name="T0" fmla="*/ 98 w 98"/>
                  <a:gd name="T1" fmla="*/ 844 h 844"/>
                  <a:gd name="T2" fmla="*/ 98 w 98"/>
                  <a:gd name="T3" fmla="*/ 156 h 844"/>
                  <a:gd name="T4" fmla="*/ 98 w 98"/>
                  <a:gd name="T5" fmla="*/ 156 h 844"/>
                  <a:gd name="T6" fmla="*/ 76 w 98"/>
                  <a:gd name="T7" fmla="*/ 138 h 844"/>
                  <a:gd name="T8" fmla="*/ 56 w 98"/>
                  <a:gd name="T9" fmla="*/ 122 h 844"/>
                  <a:gd name="T10" fmla="*/ 40 w 98"/>
                  <a:gd name="T11" fmla="*/ 102 h 844"/>
                  <a:gd name="T12" fmla="*/ 26 w 98"/>
                  <a:gd name="T13" fmla="*/ 84 h 844"/>
                  <a:gd name="T14" fmla="*/ 14 w 98"/>
                  <a:gd name="T15" fmla="*/ 64 h 844"/>
                  <a:gd name="T16" fmla="*/ 6 w 98"/>
                  <a:gd name="T17" fmla="*/ 42 h 844"/>
                  <a:gd name="T18" fmla="*/ 0 w 98"/>
                  <a:gd name="T19" fmla="*/ 22 h 844"/>
                  <a:gd name="T20" fmla="*/ 0 w 98"/>
                  <a:gd name="T21" fmla="*/ 0 h 844"/>
                  <a:gd name="T22" fmla="*/ 0 w 98"/>
                  <a:gd name="T23" fmla="*/ 686 h 844"/>
                  <a:gd name="T24" fmla="*/ 0 w 98"/>
                  <a:gd name="T25" fmla="*/ 686 h 844"/>
                  <a:gd name="T26" fmla="*/ 0 w 98"/>
                  <a:gd name="T27" fmla="*/ 686 h 844"/>
                  <a:gd name="T28" fmla="*/ 0 w 98"/>
                  <a:gd name="T29" fmla="*/ 690 h 844"/>
                  <a:gd name="T30" fmla="*/ 0 w 98"/>
                  <a:gd name="T31" fmla="*/ 690 h 844"/>
                  <a:gd name="T32" fmla="*/ 0 w 98"/>
                  <a:gd name="T33" fmla="*/ 712 h 844"/>
                  <a:gd name="T34" fmla="*/ 6 w 98"/>
                  <a:gd name="T35" fmla="*/ 732 h 844"/>
                  <a:gd name="T36" fmla="*/ 14 w 98"/>
                  <a:gd name="T37" fmla="*/ 754 h 844"/>
                  <a:gd name="T38" fmla="*/ 26 w 98"/>
                  <a:gd name="T39" fmla="*/ 774 h 844"/>
                  <a:gd name="T40" fmla="*/ 40 w 98"/>
                  <a:gd name="T41" fmla="*/ 792 h 844"/>
                  <a:gd name="T42" fmla="*/ 56 w 98"/>
                  <a:gd name="T43" fmla="*/ 812 h 844"/>
                  <a:gd name="T44" fmla="*/ 76 w 98"/>
                  <a:gd name="T45" fmla="*/ 828 h 844"/>
                  <a:gd name="T46" fmla="*/ 98 w 98"/>
                  <a:gd name="T47" fmla="*/ 844 h 844"/>
                  <a:gd name="T48" fmla="*/ 98 w 98"/>
                  <a:gd name="T49" fmla="*/ 844 h 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844"/>
                  <a:gd name="T77" fmla="*/ 98 w 98"/>
                  <a:gd name="T78" fmla="*/ 844 h 8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844">
                    <a:moveTo>
                      <a:pt x="98" y="844"/>
                    </a:moveTo>
                    <a:lnTo>
                      <a:pt x="98" y="156"/>
                    </a:lnTo>
                    <a:lnTo>
                      <a:pt x="76" y="138"/>
                    </a:lnTo>
                    <a:lnTo>
                      <a:pt x="56" y="122"/>
                    </a:lnTo>
                    <a:lnTo>
                      <a:pt x="40" y="102"/>
                    </a:lnTo>
                    <a:lnTo>
                      <a:pt x="26" y="84"/>
                    </a:lnTo>
                    <a:lnTo>
                      <a:pt x="14" y="64"/>
                    </a:lnTo>
                    <a:lnTo>
                      <a:pt x="6" y="42"/>
                    </a:lnTo>
                    <a:lnTo>
                      <a:pt x="0" y="22"/>
                    </a:lnTo>
                    <a:lnTo>
                      <a:pt x="0" y="0"/>
                    </a:lnTo>
                    <a:lnTo>
                      <a:pt x="0" y="686"/>
                    </a:lnTo>
                    <a:lnTo>
                      <a:pt x="0" y="690"/>
                    </a:lnTo>
                    <a:lnTo>
                      <a:pt x="0" y="712"/>
                    </a:lnTo>
                    <a:lnTo>
                      <a:pt x="6" y="732"/>
                    </a:lnTo>
                    <a:lnTo>
                      <a:pt x="14" y="754"/>
                    </a:lnTo>
                    <a:lnTo>
                      <a:pt x="26" y="774"/>
                    </a:lnTo>
                    <a:lnTo>
                      <a:pt x="40" y="792"/>
                    </a:lnTo>
                    <a:lnTo>
                      <a:pt x="56" y="812"/>
                    </a:lnTo>
                    <a:lnTo>
                      <a:pt x="76" y="828"/>
                    </a:lnTo>
                    <a:lnTo>
                      <a:pt x="98" y="844"/>
                    </a:lnTo>
                    <a:close/>
                  </a:path>
                </a:pathLst>
              </a:custGeom>
              <a:solidFill>
                <a:srgbClr val="FFCC00"/>
              </a:solidFill>
              <a:ln w="9525">
                <a:noFill/>
                <a:round/>
                <a:headEnd/>
                <a:tailEnd/>
              </a:ln>
            </p:spPr>
            <p:txBody>
              <a:bodyPr/>
              <a:lstStyle/>
              <a:p>
                <a:endParaRPr lang="en-US"/>
              </a:p>
            </p:txBody>
          </p:sp>
          <p:sp>
            <p:nvSpPr>
              <p:cNvPr id="258" name="Freeform 223"/>
              <p:cNvSpPr>
                <a:spLocks/>
              </p:cNvSpPr>
              <p:nvPr/>
            </p:nvSpPr>
            <p:spPr bwMode="auto">
              <a:xfrm>
                <a:off x="4708" y="1254"/>
                <a:ext cx="846" cy="932"/>
              </a:xfrm>
              <a:custGeom>
                <a:avLst/>
                <a:gdLst>
                  <a:gd name="T0" fmla="*/ 846 w 846"/>
                  <a:gd name="T1" fmla="*/ 0 h 932"/>
                  <a:gd name="T2" fmla="*/ 844 w 846"/>
                  <a:gd name="T3" fmla="*/ 24 h 932"/>
                  <a:gd name="T4" fmla="*/ 826 w 846"/>
                  <a:gd name="T5" fmla="*/ 72 h 932"/>
                  <a:gd name="T6" fmla="*/ 794 w 846"/>
                  <a:gd name="T7" fmla="*/ 114 h 932"/>
                  <a:gd name="T8" fmla="*/ 748 w 846"/>
                  <a:gd name="T9" fmla="*/ 154 h 932"/>
                  <a:gd name="T10" fmla="*/ 692 w 846"/>
                  <a:gd name="T11" fmla="*/ 186 h 932"/>
                  <a:gd name="T12" fmla="*/ 624 w 846"/>
                  <a:gd name="T13" fmla="*/ 212 h 932"/>
                  <a:gd name="T14" fmla="*/ 548 w 846"/>
                  <a:gd name="T15" fmla="*/ 230 h 932"/>
                  <a:gd name="T16" fmla="*/ 466 w 846"/>
                  <a:gd name="T17" fmla="*/ 240 h 932"/>
                  <a:gd name="T18" fmla="*/ 422 w 846"/>
                  <a:gd name="T19" fmla="*/ 242 h 932"/>
                  <a:gd name="T20" fmla="*/ 336 w 846"/>
                  <a:gd name="T21" fmla="*/ 236 h 932"/>
                  <a:gd name="T22" fmla="*/ 258 w 846"/>
                  <a:gd name="T23" fmla="*/ 222 h 932"/>
                  <a:gd name="T24" fmla="*/ 186 w 846"/>
                  <a:gd name="T25" fmla="*/ 200 h 932"/>
                  <a:gd name="T26" fmla="*/ 122 w 846"/>
                  <a:gd name="T27" fmla="*/ 170 h 932"/>
                  <a:gd name="T28" fmla="*/ 72 w 846"/>
                  <a:gd name="T29" fmla="*/ 134 h 932"/>
                  <a:gd name="T30" fmla="*/ 32 w 846"/>
                  <a:gd name="T31" fmla="*/ 94 h 932"/>
                  <a:gd name="T32" fmla="*/ 8 w 846"/>
                  <a:gd name="T33" fmla="*/ 48 h 932"/>
                  <a:gd name="T34" fmla="*/ 0 w 846"/>
                  <a:gd name="T35" fmla="*/ 0 h 932"/>
                  <a:gd name="T36" fmla="*/ 0 w 846"/>
                  <a:gd name="T37" fmla="*/ 686 h 932"/>
                  <a:gd name="T38" fmla="*/ 0 w 846"/>
                  <a:gd name="T39" fmla="*/ 690 h 932"/>
                  <a:gd name="T40" fmla="*/ 2 w 846"/>
                  <a:gd name="T41" fmla="*/ 714 h 932"/>
                  <a:gd name="T42" fmla="*/ 18 w 846"/>
                  <a:gd name="T43" fmla="*/ 762 h 932"/>
                  <a:gd name="T44" fmla="*/ 50 w 846"/>
                  <a:gd name="T45" fmla="*/ 804 h 932"/>
                  <a:gd name="T46" fmla="*/ 96 w 846"/>
                  <a:gd name="T47" fmla="*/ 844 h 932"/>
                  <a:gd name="T48" fmla="*/ 154 w 846"/>
                  <a:gd name="T49" fmla="*/ 876 h 932"/>
                  <a:gd name="T50" fmla="*/ 220 w 846"/>
                  <a:gd name="T51" fmla="*/ 902 h 932"/>
                  <a:gd name="T52" fmla="*/ 296 w 846"/>
                  <a:gd name="T53" fmla="*/ 920 h 932"/>
                  <a:gd name="T54" fmla="*/ 378 w 846"/>
                  <a:gd name="T55" fmla="*/ 930 h 932"/>
                  <a:gd name="T56" fmla="*/ 422 w 846"/>
                  <a:gd name="T57" fmla="*/ 932 h 932"/>
                  <a:gd name="T58" fmla="*/ 508 w 846"/>
                  <a:gd name="T59" fmla="*/ 926 h 932"/>
                  <a:gd name="T60" fmla="*/ 586 w 846"/>
                  <a:gd name="T61" fmla="*/ 912 h 932"/>
                  <a:gd name="T62" fmla="*/ 658 w 846"/>
                  <a:gd name="T63" fmla="*/ 890 h 932"/>
                  <a:gd name="T64" fmla="*/ 722 w 846"/>
                  <a:gd name="T65" fmla="*/ 860 h 932"/>
                  <a:gd name="T66" fmla="*/ 774 w 846"/>
                  <a:gd name="T67" fmla="*/ 824 h 932"/>
                  <a:gd name="T68" fmla="*/ 812 w 846"/>
                  <a:gd name="T69" fmla="*/ 784 h 932"/>
                  <a:gd name="T70" fmla="*/ 836 w 846"/>
                  <a:gd name="T71" fmla="*/ 738 h 932"/>
                  <a:gd name="T72" fmla="*/ 846 w 846"/>
                  <a:gd name="T73" fmla="*/ 690 h 932"/>
                  <a:gd name="T74" fmla="*/ 846 w 846"/>
                  <a:gd name="T75" fmla="*/ 686 h 932"/>
                  <a:gd name="T76" fmla="*/ 846 w 846"/>
                  <a:gd name="T77" fmla="*/ 0 h 9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6"/>
                  <a:gd name="T118" fmla="*/ 0 h 932"/>
                  <a:gd name="T119" fmla="*/ 846 w 846"/>
                  <a:gd name="T120" fmla="*/ 932 h 9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6" h="932">
                    <a:moveTo>
                      <a:pt x="846" y="0"/>
                    </a:moveTo>
                    <a:lnTo>
                      <a:pt x="846" y="0"/>
                    </a:lnTo>
                    <a:lnTo>
                      <a:pt x="844" y="24"/>
                    </a:lnTo>
                    <a:lnTo>
                      <a:pt x="836" y="48"/>
                    </a:lnTo>
                    <a:lnTo>
                      <a:pt x="826" y="72"/>
                    </a:lnTo>
                    <a:lnTo>
                      <a:pt x="812" y="94"/>
                    </a:lnTo>
                    <a:lnTo>
                      <a:pt x="794" y="114"/>
                    </a:lnTo>
                    <a:lnTo>
                      <a:pt x="774" y="134"/>
                    </a:lnTo>
                    <a:lnTo>
                      <a:pt x="748" y="154"/>
                    </a:lnTo>
                    <a:lnTo>
                      <a:pt x="722" y="170"/>
                    </a:lnTo>
                    <a:lnTo>
                      <a:pt x="692" y="186"/>
                    </a:lnTo>
                    <a:lnTo>
                      <a:pt x="658" y="200"/>
                    </a:lnTo>
                    <a:lnTo>
                      <a:pt x="624" y="212"/>
                    </a:lnTo>
                    <a:lnTo>
                      <a:pt x="586" y="222"/>
                    </a:lnTo>
                    <a:lnTo>
                      <a:pt x="548" y="230"/>
                    </a:lnTo>
                    <a:lnTo>
                      <a:pt x="508" y="236"/>
                    </a:lnTo>
                    <a:lnTo>
                      <a:pt x="466" y="240"/>
                    </a:lnTo>
                    <a:lnTo>
                      <a:pt x="422" y="242"/>
                    </a:lnTo>
                    <a:lnTo>
                      <a:pt x="378" y="240"/>
                    </a:lnTo>
                    <a:lnTo>
                      <a:pt x="336" y="236"/>
                    </a:lnTo>
                    <a:lnTo>
                      <a:pt x="296" y="230"/>
                    </a:lnTo>
                    <a:lnTo>
                      <a:pt x="258" y="222"/>
                    </a:lnTo>
                    <a:lnTo>
                      <a:pt x="220" y="212"/>
                    </a:lnTo>
                    <a:lnTo>
                      <a:pt x="186" y="200"/>
                    </a:lnTo>
                    <a:lnTo>
                      <a:pt x="154" y="186"/>
                    </a:lnTo>
                    <a:lnTo>
                      <a:pt x="122" y="170"/>
                    </a:lnTo>
                    <a:lnTo>
                      <a:pt x="96" y="154"/>
                    </a:lnTo>
                    <a:lnTo>
                      <a:pt x="72" y="134"/>
                    </a:lnTo>
                    <a:lnTo>
                      <a:pt x="50" y="114"/>
                    </a:lnTo>
                    <a:lnTo>
                      <a:pt x="32" y="94"/>
                    </a:lnTo>
                    <a:lnTo>
                      <a:pt x="18" y="72"/>
                    </a:lnTo>
                    <a:lnTo>
                      <a:pt x="8" y="48"/>
                    </a:lnTo>
                    <a:lnTo>
                      <a:pt x="2" y="24"/>
                    </a:lnTo>
                    <a:lnTo>
                      <a:pt x="0" y="0"/>
                    </a:lnTo>
                    <a:lnTo>
                      <a:pt x="0" y="686"/>
                    </a:lnTo>
                    <a:lnTo>
                      <a:pt x="0" y="690"/>
                    </a:lnTo>
                    <a:lnTo>
                      <a:pt x="2" y="714"/>
                    </a:lnTo>
                    <a:lnTo>
                      <a:pt x="8" y="738"/>
                    </a:lnTo>
                    <a:lnTo>
                      <a:pt x="18" y="762"/>
                    </a:lnTo>
                    <a:lnTo>
                      <a:pt x="32" y="784"/>
                    </a:lnTo>
                    <a:lnTo>
                      <a:pt x="50" y="804"/>
                    </a:lnTo>
                    <a:lnTo>
                      <a:pt x="72" y="824"/>
                    </a:lnTo>
                    <a:lnTo>
                      <a:pt x="96" y="844"/>
                    </a:lnTo>
                    <a:lnTo>
                      <a:pt x="122" y="860"/>
                    </a:lnTo>
                    <a:lnTo>
                      <a:pt x="154" y="876"/>
                    </a:lnTo>
                    <a:lnTo>
                      <a:pt x="186" y="890"/>
                    </a:lnTo>
                    <a:lnTo>
                      <a:pt x="220" y="902"/>
                    </a:lnTo>
                    <a:lnTo>
                      <a:pt x="258" y="912"/>
                    </a:lnTo>
                    <a:lnTo>
                      <a:pt x="296" y="920"/>
                    </a:lnTo>
                    <a:lnTo>
                      <a:pt x="336" y="926"/>
                    </a:lnTo>
                    <a:lnTo>
                      <a:pt x="378" y="930"/>
                    </a:lnTo>
                    <a:lnTo>
                      <a:pt x="422" y="932"/>
                    </a:lnTo>
                    <a:lnTo>
                      <a:pt x="466" y="930"/>
                    </a:lnTo>
                    <a:lnTo>
                      <a:pt x="508" y="926"/>
                    </a:lnTo>
                    <a:lnTo>
                      <a:pt x="548" y="920"/>
                    </a:lnTo>
                    <a:lnTo>
                      <a:pt x="586" y="912"/>
                    </a:lnTo>
                    <a:lnTo>
                      <a:pt x="624" y="902"/>
                    </a:lnTo>
                    <a:lnTo>
                      <a:pt x="658" y="890"/>
                    </a:lnTo>
                    <a:lnTo>
                      <a:pt x="692" y="876"/>
                    </a:lnTo>
                    <a:lnTo>
                      <a:pt x="722" y="860"/>
                    </a:lnTo>
                    <a:lnTo>
                      <a:pt x="748" y="844"/>
                    </a:lnTo>
                    <a:lnTo>
                      <a:pt x="774" y="824"/>
                    </a:lnTo>
                    <a:lnTo>
                      <a:pt x="794" y="804"/>
                    </a:lnTo>
                    <a:lnTo>
                      <a:pt x="812" y="784"/>
                    </a:lnTo>
                    <a:lnTo>
                      <a:pt x="826" y="762"/>
                    </a:lnTo>
                    <a:lnTo>
                      <a:pt x="836" y="738"/>
                    </a:lnTo>
                    <a:lnTo>
                      <a:pt x="844" y="714"/>
                    </a:lnTo>
                    <a:lnTo>
                      <a:pt x="846" y="690"/>
                    </a:lnTo>
                    <a:lnTo>
                      <a:pt x="846" y="686"/>
                    </a:lnTo>
                    <a:lnTo>
                      <a:pt x="846" y="0"/>
                    </a:lnTo>
                    <a:close/>
                  </a:path>
                </a:pathLst>
              </a:custGeom>
              <a:solidFill>
                <a:srgbClr val="678BA8"/>
              </a:solidFill>
              <a:ln w="6350">
                <a:solidFill>
                  <a:srgbClr val="000000"/>
                </a:solidFill>
                <a:round/>
                <a:headEnd/>
                <a:tailEnd/>
              </a:ln>
            </p:spPr>
            <p:txBody>
              <a:bodyPr/>
              <a:lstStyle/>
              <a:p>
                <a:endParaRPr lang="en-US"/>
              </a:p>
            </p:txBody>
          </p:sp>
        </p:grpSp>
        <p:sp>
          <p:nvSpPr>
            <p:cNvPr id="238" name="Rectangle 464"/>
            <p:cNvSpPr>
              <a:spLocks noChangeArrowheads="1"/>
            </p:cNvSpPr>
            <p:nvPr/>
          </p:nvSpPr>
          <p:spPr bwMode="auto">
            <a:xfrm>
              <a:off x="3294063" y="4733243"/>
              <a:ext cx="1447800" cy="400110"/>
            </a:xfrm>
            <a:prstGeom prst="rect">
              <a:avLst/>
            </a:prstGeom>
            <a:noFill/>
            <a:ln w="9525">
              <a:noFill/>
              <a:miter lim="800000"/>
              <a:headEnd/>
              <a:tailEnd/>
            </a:ln>
          </p:spPr>
          <p:txBody>
            <a:bodyPr>
              <a:spAutoFit/>
            </a:bodyPr>
            <a:lstStyle/>
            <a:p>
              <a:pPr algn="ctr"/>
              <a:r>
                <a:rPr lang="en-US" sz="1000" dirty="0" smtClean="0">
                  <a:solidFill>
                    <a:schemeClr val="bg1"/>
                  </a:solidFill>
                </a:rPr>
                <a:t>SEP </a:t>
              </a:r>
            </a:p>
            <a:p>
              <a:pPr algn="ctr"/>
              <a:r>
                <a:rPr lang="en-US" sz="1000" dirty="0" smtClean="0">
                  <a:solidFill>
                    <a:schemeClr val="bg1"/>
                  </a:solidFill>
                </a:rPr>
                <a:t>Database</a:t>
              </a:r>
              <a:endParaRPr lang="en-US" sz="800" dirty="0">
                <a:solidFill>
                  <a:schemeClr val="bg1"/>
                </a:solidFill>
              </a:endParaRPr>
            </a:p>
          </p:txBody>
        </p:sp>
        <p:grpSp>
          <p:nvGrpSpPr>
            <p:cNvPr id="239" name="Group 7"/>
            <p:cNvGrpSpPr>
              <a:grpSpLocks/>
            </p:cNvGrpSpPr>
            <p:nvPr/>
          </p:nvGrpSpPr>
          <p:grpSpPr bwMode="auto">
            <a:xfrm>
              <a:off x="3304721" y="5080454"/>
              <a:ext cx="554038" cy="509588"/>
              <a:chOff x="3722" y="3142"/>
              <a:chExt cx="312" cy="314"/>
            </a:xfrm>
          </p:grpSpPr>
          <p:grpSp>
            <p:nvGrpSpPr>
              <p:cNvPr id="240" name="Group 8"/>
              <p:cNvGrpSpPr>
                <a:grpSpLocks/>
              </p:cNvGrpSpPr>
              <p:nvPr/>
            </p:nvGrpSpPr>
            <p:grpSpPr bwMode="auto">
              <a:xfrm>
                <a:off x="3722" y="3142"/>
                <a:ext cx="312" cy="314"/>
                <a:chOff x="3054" y="2739"/>
                <a:chExt cx="1170" cy="1177"/>
              </a:xfrm>
            </p:grpSpPr>
            <p:sp>
              <p:nvSpPr>
                <p:cNvPr id="245" name="Oval 9"/>
                <p:cNvSpPr>
                  <a:spLocks noChangeArrowheads="1"/>
                </p:cNvSpPr>
                <p:nvPr/>
              </p:nvSpPr>
              <p:spPr bwMode="auto">
                <a:xfrm>
                  <a:off x="3054" y="2743"/>
                  <a:ext cx="1170" cy="1170"/>
                </a:xfrm>
                <a:prstGeom prst="ellipse">
                  <a:avLst/>
                </a:prstGeom>
                <a:solidFill>
                  <a:srgbClr val="FFCC00"/>
                </a:solidFill>
                <a:ln w="12700" algn="ctr">
                  <a:noFill/>
                  <a:round/>
                  <a:headEnd/>
                  <a:tailEnd type="none" w="lg" len="sm"/>
                </a:ln>
              </p:spPr>
              <p:txBody>
                <a:bodyPr wrap="none" anchor="ctr"/>
                <a:lstStyle/>
                <a:p>
                  <a:pPr algn="ctr"/>
                  <a:endParaRPr lang="en-IE">
                    <a:solidFill>
                      <a:srgbClr val="000000"/>
                    </a:solidFill>
                  </a:endParaRPr>
                </a:p>
              </p:txBody>
            </p:sp>
            <p:sp>
              <p:nvSpPr>
                <p:cNvPr id="246" name="Freeform 10"/>
                <p:cNvSpPr>
                  <a:spLocks/>
                </p:cNvSpPr>
                <p:nvPr/>
              </p:nvSpPr>
              <p:spPr bwMode="auto">
                <a:xfrm>
                  <a:off x="3121" y="2739"/>
                  <a:ext cx="1026" cy="382"/>
                </a:xfrm>
                <a:custGeom>
                  <a:avLst/>
                  <a:gdLst>
                    <a:gd name="T0" fmla="*/ 0 w 2515"/>
                    <a:gd name="T1" fmla="*/ 0 h 947"/>
                    <a:gd name="T2" fmla="*/ 0 w 2515"/>
                    <a:gd name="T3" fmla="*/ 0 h 947"/>
                    <a:gd name="T4" fmla="*/ 0 w 2515"/>
                    <a:gd name="T5" fmla="*/ 0 h 947"/>
                    <a:gd name="T6" fmla="*/ 0 w 2515"/>
                    <a:gd name="T7" fmla="*/ 0 h 947"/>
                    <a:gd name="T8" fmla="*/ 0 w 2515"/>
                    <a:gd name="T9" fmla="*/ 0 h 947"/>
                    <a:gd name="T10" fmla="*/ 0 w 2515"/>
                    <a:gd name="T11" fmla="*/ 0 h 947"/>
                    <a:gd name="T12" fmla="*/ 0 w 2515"/>
                    <a:gd name="T13" fmla="*/ 0 h 947"/>
                    <a:gd name="T14" fmla="*/ 0 w 2515"/>
                    <a:gd name="T15" fmla="*/ 0 h 947"/>
                    <a:gd name="T16" fmla="*/ 0 w 2515"/>
                    <a:gd name="T17" fmla="*/ 0 h 947"/>
                    <a:gd name="T18" fmla="*/ 0 w 2515"/>
                    <a:gd name="T19" fmla="*/ 0 h 947"/>
                    <a:gd name="T20" fmla="*/ 0 w 2515"/>
                    <a:gd name="T21" fmla="*/ 0 h 947"/>
                    <a:gd name="T22" fmla="*/ 0 w 2515"/>
                    <a:gd name="T23" fmla="*/ 0 h 947"/>
                    <a:gd name="T24" fmla="*/ 0 w 2515"/>
                    <a:gd name="T25" fmla="*/ 0 h 947"/>
                    <a:gd name="T26" fmla="*/ 0 w 2515"/>
                    <a:gd name="T27" fmla="*/ 0 h 947"/>
                    <a:gd name="T28" fmla="*/ 0 w 2515"/>
                    <a:gd name="T29" fmla="*/ 0 h 947"/>
                    <a:gd name="T30" fmla="*/ 0 w 2515"/>
                    <a:gd name="T31" fmla="*/ 0 h 947"/>
                    <a:gd name="T32" fmla="*/ 0 w 2515"/>
                    <a:gd name="T33" fmla="*/ 0 h 947"/>
                    <a:gd name="T34" fmla="*/ 0 w 2515"/>
                    <a:gd name="T35" fmla="*/ 0 h 947"/>
                    <a:gd name="T36" fmla="*/ 0 w 2515"/>
                    <a:gd name="T37" fmla="*/ 0 h 947"/>
                    <a:gd name="T38" fmla="*/ 0 w 2515"/>
                    <a:gd name="T39" fmla="*/ 0 h 947"/>
                    <a:gd name="T40" fmla="*/ 0 w 2515"/>
                    <a:gd name="T41" fmla="*/ 0 h 947"/>
                    <a:gd name="T42" fmla="*/ 0 w 2515"/>
                    <a:gd name="T43" fmla="*/ 0 h 947"/>
                    <a:gd name="T44" fmla="*/ 0 w 2515"/>
                    <a:gd name="T45" fmla="*/ 0 h 9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15"/>
                    <a:gd name="T70" fmla="*/ 0 h 947"/>
                    <a:gd name="T71" fmla="*/ 2515 w 2515"/>
                    <a:gd name="T72" fmla="*/ 947 h 9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15" h="947">
                      <a:moveTo>
                        <a:pt x="39" y="890"/>
                      </a:moveTo>
                      <a:cubicBezTo>
                        <a:pt x="60" y="910"/>
                        <a:pt x="59" y="943"/>
                        <a:pt x="142" y="924"/>
                      </a:cubicBezTo>
                      <a:cubicBezTo>
                        <a:pt x="225" y="905"/>
                        <a:pt x="412" y="827"/>
                        <a:pt x="538" y="778"/>
                      </a:cubicBezTo>
                      <a:cubicBezTo>
                        <a:pt x="664" y="729"/>
                        <a:pt x="790" y="665"/>
                        <a:pt x="899" y="632"/>
                      </a:cubicBezTo>
                      <a:cubicBezTo>
                        <a:pt x="1008" y="599"/>
                        <a:pt x="1102" y="594"/>
                        <a:pt x="1191" y="580"/>
                      </a:cubicBezTo>
                      <a:cubicBezTo>
                        <a:pt x="1280" y="566"/>
                        <a:pt x="1319" y="532"/>
                        <a:pt x="1432" y="546"/>
                      </a:cubicBezTo>
                      <a:cubicBezTo>
                        <a:pt x="1545" y="560"/>
                        <a:pt x="1754" y="619"/>
                        <a:pt x="1870" y="666"/>
                      </a:cubicBezTo>
                      <a:cubicBezTo>
                        <a:pt x="1986" y="713"/>
                        <a:pt x="2055" y="786"/>
                        <a:pt x="2128" y="830"/>
                      </a:cubicBezTo>
                      <a:cubicBezTo>
                        <a:pt x="2201" y="874"/>
                        <a:pt x="2256" y="919"/>
                        <a:pt x="2309" y="933"/>
                      </a:cubicBezTo>
                      <a:cubicBezTo>
                        <a:pt x="2362" y="947"/>
                        <a:pt x="2414" y="929"/>
                        <a:pt x="2446" y="916"/>
                      </a:cubicBezTo>
                      <a:cubicBezTo>
                        <a:pt x="2478" y="903"/>
                        <a:pt x="2491" y="876"/>
                        <a:pt x="2498" y="855"/>
                      </a:cubicBezTo>
                      <a:cubicBezTo>
                        <a:pt x="2505" y="834"/>
                        <a:pt x="2515" y="836"/>
                        <a:pt x="2489" y="787"/>
                      </a:cubicBezTo>
                      <a:cubicBezTo>
                        <a:pt x="2463" y="738"/>
                        <a:pt x="2396" y="635"/>
                        <a:pt x="2343" y="563"/>
                      </a:cubicBezTo>
                      <a:cubicBezTo>
                        <a:pt x="2290" y="491"/>
                        <a:pt x="2251" y="424"/>
                        <a:pt x="2171" y="357"/>
                      </a:cubicBezTo>
                      <a:cubicBezTo>
                        <a:pt x="2091" y="290"/>
                        <a:pt x="1992" y="215"/>
                        <a:pt x="1862" y="159"/>
                      </a:cubicBezTo>
                      <a:cubicBezTo>
                        <a:pt x="1732" y="103"/>
                        <a:pt x="1527" y="42"/>
                        <a:pt x="1389" y="21"/>
                      </a:cubicBezTo>
                      <a:cubicBezTo>
                        <a:pt x="1251" y="0"/>
                        <a:pt x="1146" y="13"/>
                        <a:pt x="1036" y="30"/>
                      </a:cubicBezTo>
                      <a:cubicBezTo>
                        <a:pt x="926" y="47"/>
                        <a:pt x="823" y="82"/>
                        <a:pt x="727" y="125"/>
                      </a:cubicBezTo>
                      <a:cubicBezTo>
                        <a:pt x="631" y="168"/>
                        <a:pt x="540" y="234"/>
                        <a:pt x="460" y="288"/>
                      </a:cubicBezTo>
                      <a:cubicBezTo>
                        <a:pt x="380" y="342"/>
                        <a:pt x="306" y="388"/>
                        <a:pt x="245" y="451"/>
                      </a:cubicBezTo>
                      <a:cubicBezTo>
                        <a:pt x="184" y="514"/>
                        <a:pt x="130" y="607"/>
                        <a:pt x="91" y="666"/>
                      </a:cubicBezTo>
                      <a:cubicBezTo>
                        <a:pt x="52" y="725"/>
                        <a:pt x="26" y="769"/>
                        <a:pt x="13" y="804"/>
                      </a:cubicBezTo>
                      <a:cubicBezTo>
                        <a:pt x="0" y="839"/>
                        <a:pt x="18" y="870"/>
                        <a:pt x="39" y="890"/>
                      </a:cubicBezTo>
                      <a:close/>
                    </a:path>
                  </a:pathLst>
                </a:custGeom>
                <a:gradFill rotWithShape="1">
                  <a:gsLst>
                    <a:gs pos="0">
                      <a:srgbClr val="FFFFCC"/>
                    </a:gs>
                    <a:gs pos="100000">
                      <a:srgbClr val="FFCC00"/>
                    </a:gs>
                  </a:gsLst>
                  <a:lin ang="2700000" scaled="1"/>
                </a:gradFill>
                <a:ln w="38100">
                  <a:noFill/>
                  <a:round/>
                  <a:headEnd/>
                  <a:tailEnd type="none" w="lg" len="sm"/>
                </a:ln>
              </p:spPr>
              <p:txBody>
                <a:bodyPr anchor="ctr"/>
                <a:lstStyle/>
                <a:p>
                  <a:endParaRPr lang="en-US"/>
                </a:p>
              </p:txBody>
            </p:sp>
            <p:sp>
              <p:nvSpPr>
                <p:cNvPr id="247" name="Freeform 11"/>
                <p:cNvSpPr>
                  <a:spLocks/>
                </p:cNvSpPr>
                <p:nvPr/>
              </p:nvSpPr>
              <p:spPr bwMode="auto">
                <a:xfrm>
                  <a:off x="3184" y="3678"/>
                  <a:ext cx="888" cy="236"/>
                </a:xfrm>
                <a:custGeom>
                  <a:avLst/>
                  <a:gdLst>
                    <a:gd name="T0" fmla="*/ 0 w 1967"/>
                    <a:gd name="T1" fmla="*/ 0 h 528"/>
                    <a:gd name="T2" fmla="*/ 0 w 1967"/>
                    <a:gd name="T3" fmla="*/ 0 h 528"/>
                    <a:gd name="T4" fmla="*/ 0 w 1967"/>
                    <a:gd name="T5" fmla="*/ 0 h 528"/>
                    <a:gd name="T6" fmla="*/ 0 w 1967"/>
                    <a:gd name="T7" fmla="*/ 0 h 528"/>
                    <a:gd name="T8" fmla="*/ 0 w 1967"/>
                    <a:gd name="T9" fmla="*/ 0 h 528"/>
                    <a:gd name="T10" fmla="*/ 0 w 1967"/>
                    <a:gd name="T11" fmla="*/ 0 h 528"/>
                    <a:gd name="T12" fmla="*/ 0 w 1967"/>
                    <a:gd name="T13" fmla="*/ 0 h 528"/>
                    <a:gd name="T14" fmla="*/ 0 w 1967"/>
                    <a:gd name="T15" fmla="*/ 0 h 528"/>
                    <a:gd name="T16" fmla="*/ 0 w 1967"/>
                    <a:gd name="T17" fmla="*/ 0 h 528"/>
                    <a:gd name="T18" fmla="*/ 0 w 1967"/>
                    <a:gd name="T19" fmla="*/ 0 h 528"/>
                    <a:gd name="T20" fmla="*/ 0 w 1967"/>
                    <a:gd name="T21" fmla="*/ 0 h 528"/>
                    <a:gd name="T22" fmla="*/ 0 w 1967"/>
                    <a:gd name="T23" fmla="*/ 0 h 528"/>
                    <a:gd name="T24" fmla="*/ 0 w 1967"/>
                    <a:gd name="T25" fmla="*/ 0 h 528"/>
                    <a:gd name="T26" fmla="*/ 0 w 1967"/>
                    <a:gd name="T27" fmla="*/ 0 h 528"/>
                    <a:gd name="T28" fmla="*/ 0 w 1967"/>
                    <a:gd name="T29" fmla="*/ 0 h 528"/>
                    <a:gd name="T30" fmla="*/ 0 w 1967"/>
                    <a:gd name="T31" fmla="*/ 0 h 528"/>
                    <a:gd name="T32" fmla="*/ 0 w 1967"/>
                    <a:gd name="T33" fmla="*/ 0 h 528"/>
                    <a:gd name="T34" fmla="*/ 0 w 1967"/>
                    <a:gd name="T35" fmla="*/ 0 h 528"/>
                    <a:gd name="T36" fmla="*/ 0 w 1967"/>
                    <a:gd name="T37" fmla="*/ 0 h 528"/>
                    <a:gd name="T38" fmla="*/ 0 w 1967"/>
                    <a:gd name="T39" fmla="*/ 0 h 5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7"/>
                    <a:gd name="T61" fmla="*/ 0 h 528"/>
                    <a:gd name="T62" fmla="*/ 1967 w 1967"/>
                    <a:gd name="T63" fmla="*/ 528 h 5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7" h="528">
                      <a:moveTo>
                        <a:pt x="0" y="54"/>
                      </a:moveTo>
                      <a:cubicBezTo>
                        <a:pt x="80" y="140"/>
                        <a:pt x="160" y="226"/>
                        <a:pt x="241" y="286"/>
                      </a:cubicBezTo>
                      <a:cubicBezTo>
                        <a:pt x="322" y="346"/>
                        <a:pt x="404" y="382"/>
                        <a:pt x="490" y="415"/>
                      </a:cubicBezTo>
                      <a:cubicBezTo>
                        <a:pt x="576" y="448"/>
                        <a:pt x="667" y="465"/>
                        <a:pt x="757" y="484"/>
                      </a:cubicBezTo>
                      <a:cubicBezTo>
                        <a:pt x="847" y="503"/>
                        <a:pt x="948" y="526"/>
                        <a:pt x="1032" y="527"/>
                      </a:cubicBezTo>
                      <a:cubicBezTo>
                        <a:pt x="1116" y="528"/>
                        <a:pt x="1184" y="511"/>
                        <a:pt x="1264" y="492"/>
                      </a:cubicBezTo>
                      <a:cubicBezTo>
                        <a:pt x="1344" y="473"/>
                        <a:pt x="1443" y="441"/>
                        <a:pt x="1513" y="415"/>
                      </a:cubicBezTo>
                      <a:cubicBezTo>
                        <a:pt x="1583" y="389"/>
                        <a:pt x="1635" y="367"/>
                        <a:pt x="1685" y="338"/>
                      </a:cubicBezTo>
                      <a:cubicBezTo>
                        <a:pt x="1735" y="309"/>
                        <a:pt x="1775" y="279"/>
                        <a:pt x="1814" y="243"/>
                      </a:cubicBezTo>
                      <a:cubicBezTo>
                        <a:pt x="1853" y="207"/>
                        <a:pt x="1895" y="159"/>
                        <a:pt x="1917" y="123"/>
                      </a:cubicBezTo>
                      <a:cubicBezTo>
                        <a:pt x="1939" y="87"/>
                        <a:pt x="1967" y="34"/>
                        <a:pt x="1943" y="28"/>
                      </a:cubicBezTo>
                      <a:cubicBezTo>
                        <a:pt x="1919" y="22"/>
                        <a:pt x="1838" y="61"/>
                        <a:pt x="1771" y="88"/>
                      </a:cubicBezTo>
                      <a:cubicBezTo>
                        <a:pt x="1704" y="115"/>
                        <a:pt x="1621" y="160"/>
                        <a:pt x="1539" y="191"/>
                      </a:cubicBezTo>
                      <a:cubicBezTo>
                        <a:pt x="1457" y="222"/>
                        <a:pt x="1373" y="258"/>
                        <a:pt x="1281" y="277"/>
                      </a:cubicBezTo>
                      <a:cubicBezTo>
                        <a:pt x="1189" y="296"/>
                        <a:pt x="1101" y="309"/>
                        <a:pt x="989" y="303"/>
                      </a:cubicBezTo>
                      <a:cubicBezTo>
                        <a:pt x="877" y="297"/>
                        <a:pt x="717" y="264"/>
                        <a:pt x="611" y="243"/>
                      </a:cubicBezTo>
                      <a:cubicBezTo>
                        <a:pt x="505" y="222"/>
                        <a:pt x="423" y="200"/>
                        <a:pt x="353" y="174"/>
                      </a:cubicBezTo>
                      <a:cubicBezTo>
                        <a:pt x="283" y="148"/>
                        <a:pt x="235" y="114"/>
                        <a:pt x="189" y="88"/>
                      </a:cubicBezTo>
                      <a:cubicBezTo>
                        <a:pt x="143" y="62"/>
                        <a:pt x="108" y="33"/>
                        <a:pt x="78" y="19"/>
                      </a:cubicBezTo>
                      <a:cubicBezTo>
                        <a:pt x="48" y="5"/>
                        <a:pt x="22" y="0"/>
                        <a:pt x="9" y="2"/>
                      </a:cubicBezTo>
                    </a:path>
                  </a:pathLst>
                </a:custGeom>
                <a:gradFill rotWithShape="1">
                  <a:gsLst>
                    <a:gs pos="0">
                      <a:srgbClr val="FFCC00"/>
                    </a:gs>
                    <a:gs pos="100000">
                      <a:srgbClr val="FFFFCC"/>
                    </a:gs>
                  </a:gsLst>
                  <a:lin ang="2700000" scaled="1"/>
                </a:gradFill>
                <a:ln w="38100">
                  <a:noFill/>
                  <a:round/>
                  <a:headEnd/>
                  <a:tailEnd type="triangle" w="lg" len="sm"/>
                </a:ln>
              </p:spPr>
              <p:txBody>
                <a:bodyPr anchor="ctr"/>
                <a:lstStyle/>
                <a:p>
                  <a:endParaRPr lang="en-US"/>
                </a:p>
              </p:txBody>
            </p:sp>
            <p:sp>
              <p:nvSpPr>
                <p:cNvPr id="248" name="Oval 12"/>
                <p:cNvSpPr>
                  <a:spLocks noChangeArrowheads="1"/>
                </p:cNvSpPr>
                <p:nvPr/>
              </p:nvSpPr>
              <p:spPr bwMode="auto">
                <a:xfrm>
                  <a:off x="3054" y="2746"/>
                  <a:ext cx="1170" cy="1170"/>
                </a:xfrm>
                <a:prstGeom prst="ellipse">
                  <a:avLst/>
                </a:prstGeom>
                <a:noFill/>
                <a:ln w="12700" algn="ctr">
                  <a:solidFill>
                    <a:schemeClr val="tx1"/>
                  </a:solidFill>
                  <a:round/>
                  <a:headEnd/>
                  <a:tailEnd type="none" w="lg" len="sm"/>
                </a:ln>
              </p:spPr>
              <p:txBody>
                <a:bodyPr wrap="none" anchor="ctr"/>
                <a:lstStyle/>
                <a:p>
                  <a:pPr algn="ctr"/>
                  <a:endParaRPr lang="en-IE">
                    <a:solidFill>
                      <a:srgbClr val="000000"/>
                    </a:solidFill>
                  </a:endParaRPr>
                </a:p>
              </p:txBody>
            </p:sp>
          </p:grpSp>
          <p:grpSp>
            <p:nvGrpSpPr>
              <p:cNvPr id="241" name="Group 13"/>
              <p:cNvGrpSpPr>
                <a:grpSpLocks/>
              </p:cNvGrpSpPr>
              <p:nvPr/>
            </p:nvGrpSpPr>
            <p:grpSpPr bwMode="auto">
              <a:xfrm>
                <a:off x="3805" y="3194"/>
                <a:ext cx="153" cy="227"/>
                <a:chOff x="2331" y="2340"/>
                <a:chExt cx="819" cy="1218"/>
              </a:xfrm>
            </p:grpSpPr>
            <p:sp>
              <p:nvSpPr>
                <p:cNvPr id="242" name="Freeform 14"/>
                <p:cNvSpPr>
                  <a:spLocks/>
                </p:cNvSpPr>
                <p:nvPr/>
              </p:nvSpPr>
              <p:spPr bwMode="auto">
                <a:xfrm>
                  <a:off x="2331" y="2340"/>
                  <a:ext cx="819" cy="1218"/>
                </a:xfrm>
                <a:custGeom>
                  <a:avLst/>
                  <a:gdLst>
                    <a:gd name="T0" fmla="*/ 0 w 819"/>
                    <a:gd name="T1" fmla="*/ 72 h 1218"/>
                    <a:gd name="T2" fmla="*/ 96 w 819"/>
                    <a:gd name="T3" fmla="*/ 36 h 1218"/>
                    <a:gd name="T4" fmla="*/ 222 w 819"/>
                    <a:gd name="T5" fmla="*/ 18 h 1218"/>
                    <a:gd name="T6" fmla="*/ 309 w 819"/>
                    <a:gd name="T7" fmla="*/ 9 h 1218"/>
                    <a:gd name="T8" fmla="*/ 387 w 819"/>
                    <a:gd name="T9" fmla="*/ 0 h 1218"/>
                    <a:gd name="T10" fmla="*/ 525 w 819"/>
                    <a:gd name="T11" fmla="*/ 9 h 1218"/>
                    <a:gd name="T12" fmla="*/ 819 w 819"/>
                    <a:gd name="T13" fmla="*/ 63 h 1218"/>
                    <a:gd name="T14" fmla="*/ 819 w 819"/>
                    <a:gd name="T15" fmla="*/ 558 h 1218"/>
                    <a:gd name="T16" fmla="*/ 810 w 819"/>
                    <a:gd name="T17" fmla="*/ 639 h 1218"/>
                    <a:gd name="T18" fmla="*/ 738 w 819"/>
                    <a:gd name="T19" fmla="*/ 816 h 1218"/>
                    <a:gd name="T20" fmla="*/ 654 w 819"/>
                    <a:gd name="T21" fmla="*/ 978 h 1218"/>
                    <a:gd name="T22" fmla="*/ 552 w 819"/>
                    <a:gd name="T23" fmla="*/ 1092 h 1218"/>
                    <a:gd name="T24" fmla="*/ 510 w 819"/>
                    <a:gd name="T25" fmla="*/ 1143 h 1218"/>
                    <a:gd name="T26" fmla="*/ 411 w 819"/>
                    <a:gd name="T27" fmla="*/ 1218 h 1218"/>
                    <a:gd name="T28" fmla="*/ 291 w 819"/>
                    <a:gd name="T29" fmla="*/ 1140 h 1218"/>
                    <a:gd name="T30" fmla="*/ 171 w 819"/>
                    <a:gd name="T31" fmla="*/ 984 h 1218"/>
                    <a:gd name="T32" fmla="*/ 69 w 819"/>
                    <a:gd name="T33" fmla="*/ 798 h 1218"/>
                    <a:gd name="T34" fmla="*/ 9 w 819"/>
                    <a:gd name="T35" fmla="*/ 618 h 1218"/>
                    <a:gd name="T36" fmla="*/ 0 w 819"/>
                    <a:gd name="T37" fmla="*/ 72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9"/>
                    <a:gd name="T58" fmla="*/ 0 h 1218"/>
                    <a:gd name="T59" fmla="*/ 819 w 819"/>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9" h="1218">
                      <a:moveTo>
                        <a:pt x="0" y="72"/>
                      </a:moveTo>
                      <a:lnTo>
                        <a:pt x="96" y="36"/>
                      </a:lnTo>
                      <a:lnTo>
                        <a:pt x="222" y="18"/>
                      </a:lnTo>
                      <a:lnTo>
                        <a:pt x="309" y="9"/>
                      </a:lnTo>
                      <a:lnTo>
                        <a:pt x="387" y="0"/>
                      </a:lnTo>
                      <a:lnTo>
                        <a:pt x="525" y="9"/>
                      </a:lnTo>
                      <a:lnTo>
                        <a:pt x="819" y="63"/>
                      </a:lnTo>
                      <a:lnTo>
                        <a:pt x="819" y="558"/>
                      </a:lnTo>
                      <a:lnTo>
                        <a:pt x="810" y="639"/>
                      </a:lnTo>
                      <a:lnTo>
                        <a:pt x="738" y="816"/>
                      </a:lnTo>
                      <a:lnTo>
                        <a:pt x="654" y="978"/>
                      </a:lnTo>
                      <a:lnTo>
                        <a:pt x="552" y="1092"/>
                      </a:lnTo>
                      <a:lnTo>
                        <a:pt x="510" y="1143"/>
                      </a:lnTo>
                      <a:lnTo>
                        <a:pt x="411" y="1218"/>
                      </a:lnTo>
                      <a:lnTo>
                        <a:pt x="291" y="1140"/>
                      </a:lnTo>
                      <a:lnTo>
                        <a:pt x="171" y="984"/>
                      </a:lnTo>
                      <a:lnTo>
                        <a:pt x="69" y="798"/>
                      </a:lnTo>
                      <a:lnTo>
                        <a:pt x="9" y="618"/>
                      </a:lnTo>
                      <a:lnTo>
                        <a:pt x="0" y="72"/>
                      </a:lnTo>
                      <a:close/>
                    </a:path>
                  </a:pathLst>
                </a:custGeom>
                <a:solidFill>
                  <a:srgbClr val="F4EC4E"/>
                </a:solidFill>
                <a:ln w="28575">
                  <a:solidFill>
                    <a:schemeClr val="tx1"/>
                  </a:solidFill>
                  <a:round/>
                  <a:headEnd/>
                  <a:tailEnd type="none" w="lg" len="sm"/>
                </a:ln>
              </p:spPr>
              <p:txBody>
                <a:bodyPr anchor="ctr"/>
                <a:lstStyle/>
                <a:p>
                  <a:endParaRPr lang="en-US"/>
                </a:p>
              </p:txBody>
            </p:sp>
            <p:sp>
              <p:nvSpPr>
                <p:cNvPr id="243" name="Line 15"/>
                <p:cNvSpPr>
                  <a:spLocks noChangeShapeType="1"/>
                </p:cNvSpPr>
                <p:nvPr/>
              </p:nvSpPr>
              <p:spPr bwMode="auto">
                <a:xfrm>
                  <a:off x="2625" y="2349"/>
                  <a:ext cx="0" cy="1137"/>
                </a:xfrm>
                <a:prstGeom prst="line">
                  <a:avLst/>
                </a:prstGeom>
                <a:noFill/>
                <a:ln w="28575">
                  <a:solidFill>
                    <a:schemeClr val="tx1"/>
                  </a:solidFill>
                  <a:round/>
                  <a:headEnd/>
                  <a:tailEnd type="none" w="lg" len="sm"/>
                </a:ln>
              </p:spPr>
              <p:txBody>
                <a:bodyPr anchor="ctr"/>
                <a:lstStyle/>
                <a:p>
                  <a:endParaRPr lang="en-US"/>
                </a:p>
              </p:txBody>
            </p:sp>
            <p:sp>
              <p:nvSpPr>
                <p:cNvPr id="244" name="Line 16"/>
                <p:cNvSpPr>
                  <a:spLocks noChangeShapeType="1"/>
                </p:cNvSpPr>
                <p:nvPr/>
              </p:nvSpPr>
              <p:spPr bwMode="auto">
                <a:xfrm>
                  <a:off x="2832" y="2358"/>
                  <a:ext cx="0" cy="1137"/>
                </a:xfrm>
                <a:prstGeom prst="line">
                  <a:avLst/>
                </a:prstGeom>
                <a:noFill/>
                <a:ln w="28575">
                  <a:solidFill>
                    <a:schemeClr val="tx1"/>
                  </a:solidFill>
                  <a:round/>
                  <a:headEnd/>
                  <a:tailEnd type="none" w="lg" len="sm"/>
                </a:ln>
              </p:spPr>
              <p:txBody>
                <a:bodyPr anchor="ct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right)">
                                      <p:cBhvr>
                                        <p:cTn id="7" dur="500"/>
                                        <p:tgtEl>
                                          <p:spTgt spid="260"/>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wipe(down)">
                                      <p:cBhvr>
                                        <p:cTn id="19" dur="500"/>
                                        <p:tgtEl>
                                          <p:spTgt spid="266"/>
                                        </p:tgtEl>
                                      </p:cBhvr>
                                    </p:animEffect>
                                  </p:childTnLst>
                                </p:cTn>
                              </p:par>
                            </p:childTnLst>
                          </p:cTn>
                        </p:par>
                        <p:par>
                          <p:cTn id="20" fill="hold">
                            <p:stCondLst>
                              <p:cond delay="3000"/>
                            </p:stCondLst>
                            <p:childTnLst>
                              <p:par>
                                <p:cTn id="21" presetID="22" presetClass="entr" presetSubtype="1" fill="hold" nodeType="afterEffect">
                                  <p:stCondLst>
                                    <p:cond delay="500"/>
                                  </p:stCondLst>
                                  <p:childTnLst>
                                    <p:set>
                                      <p:cBhvr>
                                        <p:cTn id="22" dur="1" fill="hold">
                                          <p:stCondLst>
                                            <p:cond delay="0"/>
                                          </p:stCondLst>
                                        </p:cTn>
                                        <p:tgtEl>
                                          <p:spTgt spid="265"/>
                                        </p:tgtEl>
                                        <p:attrNameLst>
                                          <p:attrName>style.visibility</p:attrName>
                                        </p:attrNameLst>
                                      </p:cBhvr>
                                      <p:to>
                                        <p:strVal val="visible"/>
                                      </p:to>
                                    </p:set>
                                    <p:animEffect transition="in" filter="wipe(up)">
                                      <p:cBhvr>
                                        <p:cTn id="23" dur="500"/>
                                        <p:tgtEl>
                                          <p:spTgt spid="265"/>
                                        </p:tgtEl>
                                      </p:cBhvr>
                                    </p:animEffect>
                                  </p:childTnLst>
                                </p:cTn>
                              </p:par>
                            </p:childTnLst>
                          </p:cTn>
                        </p:par>
                        <p:par>
                          <p:cTn id="24" fill="hold">
                            <p:stCondLst>
                              <p:cond delay="4000"/>
                            </p:stCondLst>
                            <p:childTnLst>
                              <p:par>
                                <p:cTn id="25" presetID="22" presetClass="entr" presetSubtype="1"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p:txBody>
          <a:bodyPr/>
          <a:lstStyle/>
          <a:p>
            <a:r>
              <a:rPr lang="en-US" smtClean="0"/>
              <a:t>Product Overview</a:t>
            </a:r>
          </a:p>
        </p:txBody>
      </p:sp>
      <p:sp>
        <p:nvSpPr>
          <p:cNvPr id="30723" name="Slide Number Placeholder 3"/>
          <p:cNvSpPr>
            <a:spLocks noGrp="1"/>
          </p:cNvSpPr>
          <p:nvPr>
            <p:ph type="sldNum" sz="quarter" idx="11"/>
          </p:nvPr>
        </p:nvSpPr>
        <p:spPr>
          <a:noFill/>
        </p:spPr>
        <p:txBody>
          <a:bodyPr/>
          <a:lstStyle/>
          <a:p>
            <a:fld id="{C0569DBD-F7AD-4FB8-8928-A006AD7E40DC}" type="slidenum">
              <a:rPr lang="en-US" smtClean="0"/>
              <a:pPr/>
              <a:t>6</a:t>
            </a:fld>
            <a:endParaRPr lang="en-US" smtClean="0"/>
          </a:p>
        </p:txBody>
      </p:sp>
      <p:sp>
        <p:nvSpPr>
          <p:cNvPr id="30724" name="AutoShape 2"/>
          <p:cNvSpPr>
            <a:spLocks noChangeArrowheads="1"/>
          </p:cNvSpPr>
          <p:nvPr/>
        </p:nvSpPr>
        <p:spPr bwMode="auto">
          <a:xfrm>
            <a:off x="2984500" y="1803400"/>
            <a:ext cx="5570538" cy="3987800"/>
          </a:xfrm>
          <a:prstGeom prst="roundRect">
            <a:avLst>
              <a:gd name="adj" fmla="val 3301"/>
            </a:avLst>
          </a:prstGeom>
          <a:solidFill>
            <a:srgbClr val="FFFFFF"/>
          </a:solidFill>
          <a:ln w="19050" algn="ctr">
            <a:solidFill>
              <a:srgbClr val="339933"/>
            </a:solidFill>
            <a:round/>
            <a:headEnd/>
            <a:tailEnd/>
          </a:ln>
        </p:spPr>
        <p:txBody>
          <a:bodyPr lIns="365760" rIns="274320"/>
          <a:lstStyle/>
          <a:p>
            <a:pPr marL="233363" indent="-233363">
              <a:lnSpc>
                <a:spcPct val="90000"/>
              </a:lnSpc>
              <a:spcBef>
                <a:spcPct val="45000"/>
              </a:spcBef>
              <a:spcAft>
                <a:spcPct val="10000"/>
              </a:spcAft>
              <a:buClr>
                <a:srgbClr val="678BA8"/>
              </a:buClr>
              <a:buFontTx/>
              <a:buChar char="•"/>
            </a:pPr>
            <a:endParaRPr lang="en-US" sz="2000"/>
          </a:p>
        </p:txBody>
      </p:sp>
      <p:sp>
        <p:nvSpPr>
          <p:cNvPr id="30725" name="Rectangle 4"/>
          <p:cNvSpPr>
            <a:spLocks noChangeArrowheads="1"/>
          </p:cNvSpPr>
          <p:nvPr/>
        </p:nvSpPr>
        <p:spPr bwMode="auto">
          <a:xfrm>
            <a:off x="2647950" y="1803400"/>
            <a:ext cx="457200" cy="3987800"/>
          </a:xfrm>
          <a:prstGeom prst="rect">
            <a:avLst/>
          </a:prstGeom>
          <a:solidFill>
            <a:srgbClr val="339933"/>
          </a:solidFill>
          <a:ln w="19050">
            <a:solidFill>
              <a:srgbClr val="339933"/>
            </a:solidFill>
            <a:miter lim="800000"/>
            <a:headEnd/>
            <a:tailEnd/>
          </a:ln>
        </p:spPr>
        <p:txBody>
          <a:bodyPr lIns="365760" rIns="274320" anchor="ctr"/>
          <a:lstStyle/>
          <a:p>
            <a:pPr marL="171450" indent="-171450">
              <a:lnSpc>
                <a:spcPct val="90000"/>
              </a:lnSpc>
              <a:spcBef>
                <a:spcPct val="45000"/>
              </a:spcBef>
              <a:spcAft>
                <a:spcPct val="10000"/>
              </a:spcAft>
              <a:buClr>
                <a:srgbClr val="ABA69F"/>
              </a:buClr>
              <a:buSzPct val="80000"/>
              <a:buFontTx/>
              <a:buChar char="•"/>
            </a:pPr>
            <a:endParaRPr lang="en-US" sz="2000"/>
          </a:p>
        </p:txBody>
      </p:sp>
      <p:sp>
        <p:nvSpPr>
          <p:cNvPr id="30726" name="AutoShape 10"/>
          <p:cNvSpPr>
            <a:spLocks noChangeArrowheads="1"/>
          </p:cNvSpPr>
          <p:nvPr/>
        </p:nvSpPr>
        <p:spPr bwMode="auto">
          <a:xfrm>
            <a:off x="838200" y="3429000"/>
            <a:ext cx="1993900" cy="838200"/>
          </a:xfrm>
          <a:prstGeom prst="roundRect">
            <a:avLst>
              <a:gd name="adj" fmla="val 10213"/>
            </a:avLst>
          </a:prstGeom>
          <a:solidFill>
            <a:srgbClr val="339933"/>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Robust Graphical Dashboard</a:t>
            </a:r>
          </a:p>
        </p:txBody>
      </p:sp>
      <p:sp>
        <p:nvSpPr>
          <p:cNvPr id="30727" name="Oval 20"/>
          <p:cNvSpPr>
            <a:spLocks noChangeArrowheads="1"/>
          </p:cNvSpPr>
          <p:nvPr/>
        </p:nvSpPr>
        <p:spPr bwMode="auto">
          <a:xfrm>
            <a:off x="715963" y="3652838"/>
            <a:ext cx="390525" cy="392112"/>
          </a:xfrm>
          <a:prstGeom prst="ellipse">
            <a:avLst/>
          </a:prstGeom>
          <a:solidFill>
            <a:schemeClr val="bg1"/>
          </a:solidFill>
          <a:ln w="38100" algn="ctr">
            <a:solidFill>
              <a:srgbClr val="339933"/>
            </a:solidFill>
            <a:round/>
            <a:headEnd/>
            <a:tailEnd/>
          </a:ln>
        </p:spPr>
        <p:txBody>
          <a:bodyPr lIns="0" tIns="0" rIns="0" bIns="0" anchor="ctr"/>
          <a:lstStyle/>
          <a:p>
            <a:pPr algn="ctr">
              <a:spcBef>
                <a:spcPct val="50000"/>
              </a:spcBef>
            </a:pPr>
            <a:r>
              <a:rPr lang="en-US" sz="1600">
                <a:solidFill>
                  <a:srgbClr val="339933"/>
                </a:solidFill>
                <a:latin typeface="Arial Black" pitchFamily="34" charset="0"/>
              </a:rPr>
              <a:t>3</a:t>
            </a:r>
          </a:p>
        </p:txBody>
      </p:sp>
      <p:grpSp>
        <p:nvGrpSpPr>
          <p:cNvPr id="2" name="Group 19"/>
          <p:cNvGrpSpPr>
            <a:grpSpLocks/>
          </p:cNvGrpSpPr>
          <p:nvPr/>
        </p:nvGrpSpPr>
        <p:grpSpPr bwMode="auto">
          <a:xfrm>
            <a:off x="715963" y="4343400"/>
            <a:ext cx="2116137" cy="838200"/>
            <a:chOff x="715963" y="4343400"/>
            <a:chExt cx="2116137" cy="838200"/>
          </a:xfrm>
        </p:grpSpPr>
        <p:sp>
          <p:nvSpPr>
            <p:cNvPr id="30901" name="AutoShape 11"/>
            <p:cNvSpPr>
              <a:spLocks noChangeArrowheads="1"/>
            </p:cNvSpPr>
            <p:nvPr/>
          </p:nvSpPr>
          <p:spPr bwMode="auto">
            <a:xfrm>
              <a:off x="838200" y="43434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Multi-Dimensional Ad-hoc/Pivot Table Reporting</a:t>
              </a:r>
            </a:p>
          </p:txBody>
        </p:sp>
        <p:sp>
          <p:nvSpPr>
            <p:cNvPr id="30902" name="Oval 20"/>
            <p:cNvSpPr>
              <a:spLocks noChangeArrowheads="1"/>
            </p:cNvSpPr>
            <p:nvPr/>
          </p:nvSpPr>
          <p:spPr bwMode="auto">
            <a:xfrm>
              <a:off x="715963" y="45672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4</a:t>
              </a:r>
            </a:p>
          </p:txBody>
        </p:sp>
      </p:grpSp>
      <p:grpSp>
        <p:nvGrpSpPr>
          <p:cNvPr id="3" name="Group 22"/>
          <p:cNvGrpSpPr>
            <a:grpSpLocks/>
          </p:cNvGrpSpPr>
          <p:nvPr/>
        </p:nvGrpSpPr>
        <p:grpSpPr bwMode="auto">
          <a:xfrm>
            <a:off x="715963" y="5257800"/>
            <a:ext cx="2116137" cy="838200"/>
            <a:chOff x="715963" y="5257800"/>
            <a:chExt cx="2116137" cy="838200"/>
          </a:xfrm>
        </p:grpSpPr>
        <p:sp>
          <p:nvSpPr>
            <p:cNvPr id="30899" name="AutoShape 12"/>
            <p:cNvSpPr>
              <a:spLocks noChangeArrowheads="1"/>
            </p:cNvSpPr>
            <p:nvPr/>
          </p:nvSpPr>
          <p:spPr bwMode="auto">
            <a:xfrm>
              <a:off x="838200" y="52578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Pivot Chart Functionality with Excel Export</a:t>
              </a:r>
            </a:p>
          </p:txBody>
        </p:sp>
        <p:sp>
          <p:nvSpPr>
            <p:cNvPr id="30900" name="Oval 20"/>
            <p:cNvSpPr>
              <a:spLocks noChangeArrowheads="1"/>
            </p:cNvSpPr>
            <p:nvPr/>
          </p:nvSpPr>
          <p:spPr bwMode="auto">
            <a:xfrm>
              <a:off x="715963" y="54816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5</a:t>
              </a:r>
            </a:p>
          </p:txBody>
        </p:sp>
      </p:grpSp>
      <p:grpSp>
        <p:nvGrpSpPr>
          <p:cNvPr id="4" name="Group 25"/>
          <p:cNvGrpSpPr>
            <a:grpSpLocks/>
          </p:cNvGrpSpPr>
          <p:nvPr/>
        </p:nvGrpSpPr>
        <p:grpSpPr bwMode="auto">
          <a:xfrm>
            <a:off x="715963" y="1600200"/>
            <a:ext cx="2116137" cy="838200"/>
            <a:chOff x="715963" y="1600200"/>
            <a:chExt cx="2116137" cy="838200"/>
          </a:xfrm>
        </p:grpSpPr>
        <p:sp>
          <p:nvSpPr>
            <p:cNvPr id="30897" name="AutoShape 5"/>
            <p:cNvSpPr>
              <a:spLocks noChangeArrowheads="1"/>
            </p:cNvSpPr>
            <p:nvPr/>
          </p:nvSpPr>
          <p:spPr bwMode="auto">
            <a:xfrm>
              <a:off x="838200" y="16002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Traditional Reporting</a:t>
              </a:r>
            </a:p>
          </p:txBody>
        </p:sp>
        <p:sp>
          <p:nvSpPr>
            <p:cNvPr id="30898" name="Oval 20"/>
            <p:cNvSpPr>
              <a:spLocks noChangeArrowheads="1"/>
            </p:cNvSpPr>
            <p:nvPr/>
          </p:nvSpPr>
          <p:spPr bwMode="auto">
            <a:xfrm>
              <a:off x="715963" y="1822450"/>
              <a:ext cx="390525" cy="392113"/>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1</a:t>
              </a:r>
            </a:p>
          </p:txBody>
        </p:sp>
      </p:grpSp>
      <p:grpSp>
        <p:nvGrpSpPr>
          <p:cNvPr id="5" name="Group 31"/>
          <p:cNvGrpSpPr>
            <a:grpSpLocks/>
          </p:cNvGrpSpPr>
          <p:nvPr/>
        </p:nvGrpSpPr>
        <p:grpSpPr bwMode="auto">
          <a:xfrm>
            <a:off x="715963" y="2514600"/>
            <a:ext cx="2116137" cy="838200"/>
            <a:chOff x="715963" y="2514600"/>
            <a:chExt cx="2116137" cy="838200"/>
          </a:xfrm>
        </p:grpSpPr>
        <p:sp>
          <p:nvSpPr>
            <p:cNvPr id="30895" name="AutoShape 9"/>
            <p:cNvSpPr>
              <a:spLocks noChangeArrowheads="1"/>
            </p:cNvSpPr>
            <p:nvPr/>
          </p:nvSpPr>
          <p:spPr bwMode="auto">
            <a:xfrm>
              <a:off x="838200" y="25146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IT Analytics</a:t>
              </a:r>
            </a:p>
          </p:txBody>
        </p:sp>
        <p:sp>
          <p:nvSpPr>
            <p:cNvPr id="30896" name="Oval 20"/>
            <p:cNvSpPr>
              <a:spLocks noChangeArrowheads="1"/>
            </p:cNvSpPr>
            <p:nvPr/>
          </p:nvSpPr>
          <p:spPr bwMode="auto">
            <a:xfrm>
              <a:off x="715963" y="27384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2</a:t>
              </a:r>
            </a:p>
          </p:txBody>
        </p:sp>
      </p:grpSp>
      <p:grpSp>
        <p:nvGrpSpPr>
          <p:cNvPr id="6" name="Group 752"/>
          <p:cNvGrpSpPr>
            <a:grpSpLocks/>
          </p:cNvGrpSpPr>
          <p:nvPr/>
        </p:nvGrpSpPr>
        <p:grpSpPr bwMode="auto">
          <a:xfrm>
            <a:off x="4665663" y="1858963"/>
            <a:ext cx="3760787" cy="3557587"/>
            <a:chOff x="9391650" y="2019299"/>
            <a:chExt cx="4952999" cy="4686301"/>
          </a:xfrm>
        </p:grpSpPr>
        <p:sp>
          <p:nvSpPr>
            <p:cNvPr id="30891" name="Rectangle 750"/>
            <p:cNvSpPr>
              <a:spLocks noChangeArrowheads="1"/>
            </p:cNvSpPr>
            <p:nvPr/>
          </p:nvSpPr>
          <p:spPr bwMode="auto">
            <a:xfrm>
              <a:off x="9391650" y="2019299"/>
              <a:ext cx="4952999" cy="4686301"/>
            </a:xfrm>
            <a:prstGeom prst="rect">
              <a:avLst/>
            </a:prstGeom>
            <a:solidFill>
              <a:schemeClr val="bg1"/>
            </a:solidFill>
            <a:ln w="12700" algn="ctr">
              <a:solidFill>
                <a:schemeClr val="tx1"/>
              </a:solidFill>
              <a:round/>
              <a:headEnd/>
              <a:tailEnd/>
            </a:ln>
          </p:spPr>
          <p:txBody>
            <a:bodyPr anchor="ctr"/>
            <a:lstStyle/>
            <a:p>
              <a:pPr algn="ctr"/>
              <a:endParaRPr lang="en-US">
                <a:solidFill>
                  <a:srgbClr val="000000"/>
                </a:solidFill>
              </a:endParaRPr>
            </a:p>
          </p:txBody>
        </p:sp>
        <p:pic>
          <p:nvPicPr>
            <p:cNvPr id="30892" name="Picture 17"/>
            <p:cNvPicPr>
              <a:picLocks noChangeAspect="1" noChangeArrowheads="1"/>
            </p:cNvPicPr>
            <p:nvPr/>
          </p:nvPicPr>
          <p:blipFill>
            <a:blip r:embed="rId3" cstate="print"/>
            <a:srcRect/>
            <a:stretch>
              <a:fillRect/>
            </a:stretch>
          </p:blipFill>
          <p:spPr bwMode="auto">
            <a:xfrm>
              <a:off x="9482138" y="2076450"/>
              <a:ext cx="3095625" cy="4438650"/>
            </a:xfrm>
            <a:prstGeom prst="rect">
              <a:avLst/>
            </a:prstGeom>
            <a:noFill/>
            <a:ln w="12700" algn="ctr">
              <a:noFill/>
              <a:miter lim="800000"/>
              <a:headEnd/>
              <a:tailEnd/>
            </a:ln>
          </p:spPr>
        </p:pic>
        <p:pic>
          <p:nvPicPr>
            <p:cNvPr id="30893" name="Picture 18"/>
            <p:cNvPicPr>
              <a:picLocks noChangeAspect="1" noChangeArrowheads="1"/>
            </p:cNvPicPr>
            <p:nvPr/>
          </p:nvPicPr>
          <p:blipFill>
            <a:blip r:embed="rId4" cstate="print"/>
            <a:srcRect/>
            <a:stretch>
              <a:fillRect/>
            </a:stretch>
          </p:blipFill>
          <p:spPr bwMode="auto">
            <a:xfrm>
              <a:off x="12553950" y="2133600"/>
              <a:ext cx="1657350" cy="4552950"/>
            </a:xfrm>
            <a:prstGeom prst="rect">
              <a:avLst/>
            </a:prstGeom>
            <a:noFill/>
            <a:ln w="12700" algn="ctr">
              <a:noFill/>
              <a:miter lim="800000"/>
              <a:headEnd/>
              <a:tailEnd/>
            </a:ln>
          </p:spPr>
        </p:pic>
        <p:sp>
          <p:nvSpPr>
            <p:cNvPr id="30894" name="Rectangle 751"/>
            <p:cNvSpPr>
              <a:spLocks noChangeArrowheads="1"/>
            </p:cNvSpPr>
            <p:nvPr/>
          </p:nvSpPr>
          <p:spPr bwMode="auto">
            <a:xfrm>
              <a:off x="12525374" y="4276725"/>
              <a:ext cx="1771649" cy="219075"/>
            </a:xfrm>
            <a:prstGeom prst="rect">
              <a:avLst/>
            </a:prstGeom>
            <a:solidFill>
              <a:schemeClr val="bg1"/>
            </a:solidFill>
            <a:ln w="12700" algn="ctr">
              <a:noFill/>
              <a:round/>
              <a:headEnd/>
              <a:tailEnd/>
            </a:ln>
          </p:spPr>
          <p:txBody>
            <a:bodyPr anchor="ctr"/>
            <a:lstStyle/>
            <a:p>
              <a:pPr algn="ctr"/>
              <a:endParaRPr lang="en-US">
                <a:solidFill>
                  <a:srgbClr val="000000"/>
                </a:solidFill>
              </a:endParaRPr>
            </a:p>
          </p:txBody>
        </p:sp>
      </p:grpSp>
      <p:grpSp>
        <p:nvGrpSpPr>
          <p:cNvPr id="7" name="Group 425"/>
          <p:cNvGrpSpPr>
            <a:grpSpLocks/>
          </p:cNvGrpSpPr>
          <p:nvPr/>
        </p:nvGrpSpPr>
        <p:grpSpPr bwMode="auto">
          <a:xfrm>
            <a:off x="4359275" y="4735513"/>
            <a:ext cx="601663" cy="977900"/>
            <a:chOff x="601663" y="3232150"/>
            <a:chExt cx="787400" cy="1279525"/>
          </a:xfrm>
        </p:grpSpPr>
        <p:sp>
          <p:nvSpPr>
            <p:cNvPr id="30883"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30884"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30885"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30886"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30887"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30888"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30889"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30890"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8" name="Group 48"/>
          <p:cNvGrpSpPr>
            <a:grpSpLocks/>
          </p:cNvGrpSpPr>
          <p:nvPr/>
        </p:nvGrpSpPr>
        <p:grpSpPr bwMode="auto">
          <a:xfrm>
            <a:off x="3232150" y="3952875"/>
            <a:ext cx="1209675" cy="1730375"/>
            <a:chOff x="6203862" y="3833659"/>
            <a:chExt cx="1209037" cy="1730315"/>
          </a:xfrm>
        </p:grpSpPr>
        <p:grpSp>
          <p:nvGrpSpPr>
            <p:cNvPr id="9" name="Group 324"/>
            <p:cNvGrpSpPr>
              <a:grpSpLocks/>
            </p:cNvGrpSpPr>
            <p:nvPr/>
          </p:nvGrpSpPr>
          <p:grpSpPr bwMode="auto">
            <a:xfrm>
              <a:off x="6203862" y="3833659"/>
              <a:ext cx="1209037" cy="1730315"/>
              <a:chOff x="3544145" y="2793831"/>
              <a:chExt cx="1209675" cy="1730375"/>
            </a:xfrm>
          </p:grpSpPr>
          <p:sp>
            <p:nvSpPr>
              <p:cNvPr id="30868"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30869"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30870"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30871"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30872"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30873"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30874"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30875"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30876"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30877"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30878"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30879"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30880"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30881"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30882"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10" name="Group 415"/>
            <p:cNvGrpSpPr>
              <a:grpSpLocks/>
            </p:cNvGrpSpPr>
            <p:nvPr/>
          </p:nvGrpSpPr>
          <p:grpSpPr bwMode="auto">
            <a:xfrm>
              <a:off x="6338282" y="3986468"/>
              <a:ext cx="964193" cy="1375773"/>
              <a:chOff x="3929017" y="2972445"/>
              <a:chExt cx="964702" cy="1375820"/>
            </a:xfrm>
          </p:grpSpPr>
          <p:sp>
            <p:nvSpPr>
              <p:cNvPr id="30815"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30816"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30817"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30818"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30819"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30820"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30821"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30822"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30823"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30824"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30825"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30826"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30827"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30828"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30829"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30830"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30831"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30832"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30833"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30834"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30835"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30836"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30837"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30838"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30839"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30840"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30841"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30842"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30843"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30844"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30845"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30846"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30847"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30848"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30849"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30850"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30851"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30852"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30853"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30854"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30855"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30856"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30857"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30858"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30859"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30860"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30861"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30862"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30863"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30864"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30865"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30866"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30867"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11" name="Group 281"/>
            <p:cNvGrpSpPr>
              <a:grpSpLocks/>
            </p:cNvGrpSpPr>
            <p:nvPr/>
          </p:nvGrpSpPr>
          <p:grpSpPr bwMode="auto">
            <a:xfrm>
              <a:off x="6578211" y="4269656"/>
              <a:ext cx="668337" cy="849313"/>
              <a:chOff x="3743017" y="2710398"/>
              <a:chExt cx="1466850" cy="1863725"/>
            </a:xfrm>
          </p:grpSpPr>
          <p:sp>
            <p:nvSpPr>
              <p:cNvPr id="30766"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30767"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30768"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30769"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30770"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30771"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30772"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30773"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30774"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30775"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30776"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30777"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0778"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30779"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30780"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30781"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30782"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30783"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30784"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30785"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30786"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30787"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30788"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30789"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30790"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30791"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30792"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30793"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30794"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30795"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30796"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30797"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30798"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30799"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30800"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30801"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30802"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30803"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30804"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30805"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30806"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30807"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30808"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30809"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30810"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30811"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0812"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0813"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30814"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grpSp>
        <p:nvGrpSpPr>
          <p:cNvPr id="12" name="Group 675"/>
          <p:cNvGrpSpPr>
            <a:grpSpLocks/>
          </p:cNvGrpSpPr>
          <p:nvPr/>
        </p:nvGrpSpPr>
        <p:grpSpPr bwMode="auto">
          <a:xfrm>
            <a:off x="3582988" y="4357688"/>
            <a:ext cx="722312" cy="958850"/>
            <a:chOff x="5187395" y="4196504"/>
            <a:chExt cx="651740" cy="864308"/>
          </a:xfrm>
        </p:grpSpPr>
        <p:sp>
          <p:nvSpPr>
            <p:cNvPr id="30736" name="Freeform 298"/>
            <p:cNvSpPr>
              <a:spLocks/>
            </p:cNvSpPr>
            <p:nvPr/>
          </p:nvSpPr>
          <p:spPr bwMode="auto">
            <a:xfrm>
              <a:off x="5187395" y="4196504"/>
              <a:ext cx="651740" cy="864308"/>
            </a:xfrm>
            <a:custGeom>
              <a:avLst/>
              <a:gdLst>
                <a:gd name="T0" fmla="*/ 2147483647 w 650"/>
                <a:gd name="T1" fmla="*/ 2147483647 h 862"/>
                <a:gd name="T2" fmla="*/ 0 w 650"/>
                <a:gd name="T3" fmla="*/ 2147483647 h 862"/>
                <a:gd name="T4" fmla="*/ 0 w 650"/>
                <a:gd name="T5" fmla="*/ 2147483647 h 862"/>
                <a:gd name="T6" fmla="*/ 2147483647 w 650"/>
                <a:gd name="T7" fmla="*/ 0 h 862"/>
                <a:gd name="T8" fmla="*/ 2147483647 w 650"/>
                <a:gd name="T9" fmla="*/ 2147483647 h 862"/>
                <a:gd name="T10" fmla="*/ 0 60000 65536"/>
                <a:gd name="T11" fmla="*/ 0 60000 65536"/>
                <a:gd name="T12" fmla="*/ 0 60000 65536"/>
                <a:gd name="T13" fmla="*/ 0 60000 65536"/>
                <a:gd name="T14" fmla="*/ 0 60000 65536"/>
                <a:gd name="T15" fmla="*/ 0 w 650"/>
                <a:gd name="T16" fmla="*/ 0 h 862"/>
                <a:gd name="T17" fmla="*/ 650 w 650"/>
                <a:gd name="T18" fmla="*/ 862 h 862"/>
              </a:gdLst>
              <a:ahLst/>
              <a:cxnLst>
                <a:cxn ang="T10">
                  <a:pos x="T0" y="T1"/>
                </a:cxn>
                <a:cxn ang="T11">
                  <a:pos x="T2" y="T3"/>
                </a:cxn>
                <a:cxn ang="T12">
                  <a:pos x="T4" y="T5"/>
                </a:cxn>
                <a:cxn ang="T13">
                  <a:pos x="T6" y="T7"/>
                </a:cxn>
                <a:cxn ang="T14">
                  <a:pos x="T8" y="T9"/>
                </a:cxn>
              </a:cxnLst>
              <a:rect l="T15" t="T16" r="T17" b="T18"/>
              <a:pathLst>
                <a:path w="650" h="862">
                  <a:moveTo>
                    <a:pt x="650" y="486"/>
                  </a:moveTo>
                  <a:lnTo>
                    <a:pt x="0" y="862"/>
                  </a:lnTo>
                  <a:lnTo>
                    <a:pt x="0" y="376"/>
                  </a:lnTo>
                  <a:lnTo>
                    <a:pt x="650" y="0"/>
                  </a:lnTo>
                  <a:lnTo>
                    <a:pt x="650" y="486"/>
                  </a:lnTo>
                  <a:close/>
                </a:path>
              </a:pathLst>
            </a:custGeom>
            <a:solidFill>
              <a:srgbClr val="FFFFFF"/>
            </a:solidFill>
            <a:ln w="9525">
              <a:noFill/>
              <a:round/>
              <a:headEnd/>
              <a:tailEnd/>
            </a:ln>
          </p:spPr>
          <p:txBody>
            <a:bodyPr/>
            <a:lstStyle/>
            <a:p>
              <a:endParaRPr lang="en-US"/>
            </a:p>
          </p:txBody>
        </p:sp>
        <p:sp>
          <p:nvSpPr>
            <p:cNvPr id="30737" name="Freeform 316"/>
            <p:cNvSpPr>
              <a:spLocks/>
            </p:cNvSpPr>
            <p:nvPr/>
          </p:nvSpPr>
          <p:spPr bwMode="auto">
            <a:xfrm>
              <a:off x="5545644" y="4490173"/>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2F31"/>
            </a:solidFill>
            <a:ln w="9525">
              <a:noFill/>
              <a:round/>
              <a:headEnd/>
              <a:tailEnd/>
            </a:ln>
          </p:spPr>
          <p:txBody>
            <a:bodyPr/>
            <a:lstStyle/>
            <a:p>
              <a:endParaRPr lang="en-US"/>
            </a:p>
          </p:txBody>
        </p:sp>
        <p:sp>
          <p:nvSpPr>
            <p:cNvPr id="30738" name="Freeform 317"/>
            <p:cNvSpPr>
              <a:spLocks/>
            </p:cNvSpPr>
            <p:nvPr/>
          </p:nvSpPr>
          <p:spPr bwMode="auto">
            <a:xfrm>
              <a:off x="5545644" y="4449875"/>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33A9FF"/>
            </a:solidFill>
            <a:ln w="9525">
              <a:noFill/>
              <a:round/>
              <a:headEnd/>
              <a:tailEnd/>
            </a:ln>
          </p:spPr>
          <p:txBody>
            <a:bodyPr/>
            <a:lstStyle/>
            <a:p>
              <a:endParaRPr lang="en-US"/>
            </a:p>
          </p:txBody>
        </p:sp>
        <p:sp>
          <p:nvSpPr>
            <p:cNvPr id="30739" name="Freeform 318"/>
            <p:cNvSpPr>
              <a:spLocks/>
            </p:cNvSpPr>
            <p:nvPr/>
          </p:nvSpPr>
          <p:spPr bwMode="auto">
            <a:xfrm>
              <a:off x="5545644" y="4530470"/>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FFF68B"/>
            </a:solidFill>
            <a:ln w="9525">
              <a:noFill/>
              <a:round/>
              <a:headEnd/>
              <a:tailEnd/>
            </a:ln>
          </p:spPr>
          <p:txBody>
            <a:bodyPr/>
            <a:lstStyle/>
            <a:p>
              <a:endParaRPr lang="en-US"/>
            </a:p>
          </p:txBody>
        </p:sp>
        <p:sp>
          <p:nvSpPr>
            <p:cNvPr id="30740" name="Freeform 319"/>
            <p:cNvSpPr>
              <a:spLocks/>
            </p:cNvSpPr>
            <p:nvPr/>
          </p:nvSpPr>
          <p:spPr bwMode="auto">
            <a:xfrm>
              <a:off x="5545644" y="4570768"/>
              <a:ext cx="18964" cy="28445"/>
            </a:xfrm>
            <a:custGeom>
              <a:avLst/>
              <a:gdLst>
                <a:gd name="T0" fmla="*/ 2147483647 w 16"/>
                <a:gd name="T1" fmla="*/ 2147483647 h 24"/>
                <a:gd name="T2" fmla="*/ 0 w 16"/>
                <a:gd name="T3" fmla="*/ 2147483647 h 24"/>
                <a:gd name="T4" fmla="*/ 0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6" y="16"/>
                  </a:moveTo>
                  <a:lnTo>
                    <a:pt x="0" y="24"/>
                  </a:lnTo>
                  <a:lnTo>
                    <a:pt x="0" y="8"/>
                  </a:lnTo>
                  <a:lnTo>
                    <a:pt x="16" y="0"/>
                  </a:lnTo>
                  <a:lnTo>
                    <a:pt x="16" y="16"/>
                  </a:lnTo>
                  <a:close/>
                </a:path>
              </a:pathLst>
            </a:custGeom>
            <a:solidFill>
              <a:srgbClr val="00E256"/>
            </a:solidFill>
            <a:ln w="9525">
              <a:noFill/>
              <a:round/>
              <a:headEnd/>
              <a:tailEnd/>
            </a:ln>
          </p:spPr>
          <p:txBody>
            <a:bodyPr/>
            <a:lstStyle/>
            <a:p>
              <a:endParaRPr lang="en-US"/>
            </a:p>
          </p:txBody>
        </p:sp>
        <p:sp>
          <p:nvSpPr>
            <p:cNvPr id="30741" name="Line 320"/>
            <p:cNvSpPr>
              <a:spLocks noChangeShapeType="1"/>
            </p:cNvSpPr>
            <p:nvPr/>
          </p:nvSpPr>
          <p:spPr bwMode="auto">
            <a:xfrm flipV="1">
              <a:off x="5578830" y="4409578"/>
              <a:ext cx="71113" cy="40297"/>
            </a:xfrm>
            <a:prstGeom prst="line">
              <a:avLst/>
            </a:prstGeom>
            <a:noFill/>
            <a:ln w="6350">
              <a:solidFill>
                <a:srgbClr val="000000"/>
              </a:solidFill>
              <a:round/>
              <a:headEnd/>
              <a:tailEnd/>
            </a:ln>
          </p:spPr>
          <p:txBody>
            <a:bodyPr/>
            <a:lstStyle/>
            <a:p>
              <a:endParaRPr lang="en-US"/>
            </a:p>
          </p:txBody>
        </p:sp>
        <p:sp>
          <p:nvSpPr>
            <p:cNvPr id="30742" name="Line 321"/>
            <p:cNvSpPr>
              <a:spLocks noChangeShapeType="1"/>
            </p:cNvSpPr>
            <p:nvPr/>
          </p:nvSpPr>
          <p:spPr bwMode="auto">
            <a:xfrm flipV="1">
              <a:off x="5578830" y="4449875"/>
              <a:ext cx="71113" cy="40297"/>
            </a:xfrm>
            <a:prstGeom prst="line">
              <a:avLst/>
            </a:prstGeom>
            <a:noFill/>
            <a:ln w="6350">
              <a:solidFill>
                <a:srgbClr val="000000"/>
              </a:solidFill>
              <a:round/>
              <a:headEnd/>
              <a:tailEnd/>
            </a:ln>
          </p:spPr>
          <p:txBody>
            <a:bodyPr/>
            <a:lstStyle/>
            <a:p>
              <a:endParaRPr lang="en-US"/>
            </a:p>
          </p:txBody>
        </p:sp>
        <p:sp>
          <p:nvSpPr>
            <p:cNvPr id="30743" name="Line 322"/>
            <p:cNvSpPr>
              <a:spLocks noChangeShapeType="1"/>
            </p:cNvSpPr>
            <p:nvPr/>
          </p:nvSpPr>
          <p:spPr bwMode="auto">
            <a:xfrm flipV="1">
              <a:off x="5578830" y="4490173"/>
              <a:ext cx="71113" cy="40297"/>
            </a:xfrm>
            <a:prstGeom prst="line">
              <a:avLst/>
            </a:prstGeom>
            <a:noFill/>
            <a:ln w="6350">
              <a:solidFill>
                <a:srgbClr val="000000"/>
              </a:solidFill>
              <a:round/>
              <a:headEnd/>
              <a:tailEnd/>
            </a:ln>
          </p:spPr>
          <p:txBody>
            <a:bodyPr/>
            <a:lstStyle/>
            <a:p>
              <a:endParaRPr lang="en-US"/>
            </a:p>
          </p:txBody>
        </p:sp>
        <p:sp>
          <p:nvSpPr>
            <p:cNvPr id="30744" name="Line 323"/>
            <p:cNvSpPr>
              <a:spLocks noChangeShapeType="1"/>
            </p:cNvSpPr>
            <p:nvPr/>
          </p:nvSpPr>
          <p:spPr bwMode="auto">
            <a:xfrm flipV="1">
              <a:off x="5578830" y="4530470"/>
              <a:ext cx="71113" cy="40297"/>
            </a:xfrm>
            <a:prstGeom prst="line">
              <a:avLst/>
            </a:prstGeom>
            <a:noFill/>
            <a:ln w="6350">
              <a:solidFill>
                <a:srgbClr val="000000"/>
              </a:solidFill>
              <a:round/>
              <a:headEnd/>
              <a:tailEnd/>
            </a:ln>
          </p:spPr>
          <p:txBody>
            <a:bodyPr/>
            <a:lstStyle/>
            <a:p>
              <a:endParaRPr lang="en-US"/>
            </a:p>
          </p:txBody>
        </p:sp>
        <p:sp>
          <p:nvSpPr>
            <p:cNvPr id="30745" name="Freeform 324"/>
            <p:cNvSpPr>
              <a:spLocks/>
            </p:cNvSpPr>
            <p:nvPr/>
          </p:nvSpPr>
          <p:spPr bwMode="auto">
            <a:xfrm>
              <a:off x="5230375" y="441668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30746" name="Freeform 325"/>
            <p:cNvSpPr>
              <a:spLocks/>
            </p:cNvSpPr>
            <p:nvPr/>
          </p:nvSpPr>
          <p:spPr bwMode="auto">
            <a:xfrm>
              <a:off x="5230375" y="458262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30747" name="Freeform 326"/>
            <p:cNvSpPr>
              <a:spLocks/>
            </p:cNvSpPr>
            <p:nvPr/>
          </p:nvSpPr>
          <p:spPr bwMode="auto">
            <a:xfrm>
              <a:off x="5358379" y="4478320"/>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30748" name="Freeform 327"/>
            <p:cNvSpPr>
              <a:spLocks/>
            </p:cNvSpPr>
            <p:nvPr/>
          </p:nvSpPr>
          <p:spPr bwMode="auto">
            <a:xfrm>
              <a:off x="5268302" y="449254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30749" name="Freeform 328"/>
            <p:cNvSpPr>
              <a:spLocks/>
            </p:cNvSpPr>
            <p:nvPr/>
          </p:nvSpPr>
          <p:spPr bwMode="auto">
            <a:xfrm>
              <a:off x="5358379" y="447358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sp>
          <p:nvSpPr>
            <p:cNvPr id="30750" name="Line 329"/>
            <p:cNvSpPr>
              <a:spLocks noChangeShapeType="1"/>
            </p:cNvSpPr>
            <p:nvPr/>
          </p:nvSpPr>
          <p:spPr bwMode="auto">
            <a:xfrm flipV="1">
              <a:off x="5211412" y="4739069"/>
              <a:ext cx="274971" cy="158820"/>
            </a:xfrm>
            <a:prstGeom prst="line">
              <a:avLst/>
            </a:prstGeom>
            <a:noFill/>
            <a:ln w="6350">
              <a:solidFill>
                <a:srgbClr val="000000"/>
              </a:solidFill>
              <a:round/>
              <a:headEnd/>
              <a:tailEnd/>
            </a:ln>
          </p:spPr>
          <p:txBody>
            <a:bodyPr/>
            <a:lstStyle/>
            <a:p>
              <a:endParaRPr lang="en-US"/>
            </a:p>
          </p:txBody>
        </p:sp>
        <p:sp>
          <p:nvSpPr>
            <p:cNvPr id="30751" name="Line 330"/>
            <p:cNvSpPr>
              <a:spLocks noChangeShapeType="1"/>
            </p:cNvSpPr>
            <p:nvPr/>
          </p:nvSpPr>
          <p:spPr bwMode="auto">
            <a:xfrm flipV="1">
              <a:off x="5211412" y="4781737"/>
              <a:ext cx="274971" cy="158820"/>
            </a:xfrm>
            <a:prstGeom prst="line">
              <a:avLst/>
            </a:prstGeom>
            <a:noFill/>
            <a:ln w="6350">
              <a:solidFill>
                <a:srgbClr val="000000"/>
              </a:solidFill>
              <a:round/>
              <a:headEnd/>
              <a:tailEnd/>
            </a:ln>
          </p:spPr>
          <p:txBody>
            <a:bodyPr/>
            <a:lstStyle/>
            <a:p>
              <a:endParaRPr lang="en-US"/>
            </a:p>
          </p:txBody>
        </p:sp>
        <p:sp>
          <p:nvSpPr>
            <p:cNvPr id="30752" name="Line 331"/>
            <p:cNvSpPr>
              <a:spLocks noChangeShapeType="1"/>
            </p:cNvSpPr>
            <p:nvPr/>
          </p:nvSpPr>
          <p:spPr bwMode="auto">
            <a:xfrm flipV="1">
              <a:off x="5211412" y="4826775"/>
              <a:ext cx="274971" cy="158820"/>
            </a:xfrm>
            <a:prstGeom prst="line">
              <a:avLst/>
            </a:prstGeom>
            <a:noFill/>
            <a:ln w="6350">
              <a:solidFill>
                <a:srgbClr val="000000"/>
              </a:solidFill>
              <a:round/>
              <a:headEnd/>
              <a:tailEnd/>
            </a:ln>
          </p:spPr>
          <p:txBody>
            <a:bodyPr/>
            <a:lstStyle/>
            <a:p>
              <a:endParaRPr lang="en-US"/>
            </a:p>
          </p:txBody>
        </p:sp>
        <p:sp>
          <p:nvSpPr>
            <p:cNvPr id="30753" name="Line 332"/>
            <p:cNvSpPr>
              <a:spLocks noChangeShapeType="1"/>
            </p:cNvSpPr>
            <p:nvPr/>
          </p:nvSpPr>
          <p:spPr bwMode="auto">
            <a:xfrm flipV="1">
              <a:off x="5211412" y="4871814"/>
              <a:ext cx="274971" cy="158820"/>
            </a:xfrm>
            <a:prstGeom prst="line">
              <a:avLst/>
            </a:prstGeom>
            <a:noFill/>
            <a:ln w="6350">
              <a:solidFill>
                <a:srgbClr val="000000"/>
              </a:solidFill>
              <a:round/>
              <a:headEnd/>
              <a:tailEnd/>
            </a:ln>
          </p:spPr>
          <p:txBody>
            <a:bodyPr/>
            <a:lstStyle/>
            <a:p>
              <a:endParaRPr lang="en-US"/>
            </a:p>
          </p:txBody>
        </p:sp>
        <p:sp>
          <p:nvSpPr>
            <p:cNvPr id="30754" name="Line 333"/>
            <p:cNvSpPr>
              <a:spLocks noChangeShapeType="1"/>
            </p:cNvSpPr>
            <p:nvPr/>
          </p:nvSpPr>
          <p:spPr bwMode="auto">
            <a:xfrm flipV="1">
              <a:off x="5555126" y="4539952"/>
              <a:ext cx="274971" cy="158820"/>
            </a:xfrm>
            <a:prstGeom prst="line">
              <a:avLst/>
            </a:prstGeom>
            <a:noFill/>
            <a:ln w="6350">
              <a:solidFill>
                <a:srgbClr val="000000"/>
              </a:solidFill>
              <a:round/>
              <a:headEnd/>
              <a:tailEnd/>
            </a:ln>
          </p:spPr>
          <p:txBody>
            <a:bodyPr/>
            <a:lstStyle/>
            <a:p>
              <a:endParaRPr lang="en-US"/>
            </a:p>
          </p:txBody>
        </p:sp>
        <p:sp>
          <p:nvSpPr>
            <p:cNvPr id="30755" name="Line 334"/>
            <p:cNvSpPr>
              <a:spLocks noChangeShapeType="1"/>
            </p:cNvSpPr>
            <p:nvPr/>
          </p:nvSpPr>
          <p:spPr bwMode="auto">
            <a:xfrm flipV="1">
              <a:off x="5555126" y="4584990"/>
              <a:ext cx="274971" cy="158820"/>
            </a:xfrm>
            <a:prstGeom prst="line">
              <a:avLst/>
            </a:prstGeom>
            <a:noFill/>
            <a:ln w="6350">
              <a:solidFill>
                <a:srgbClr val="000000"/>
              </a:solidFill>
              <a:round/>
              <a:headEnd/>
              <a:tailEnd/>
            </a:ln>
          </p:spPr>
          <p:txBody>
            <a:bodyPr/>
            <a:lstStyle/>
            <a:p>
              <a:endParaRPr lang="en-US"/>
            </a:p>
          </p:txBody>
        </p:sp>
        <p:sp>
          <p:nvSpPr>
            <p:cNvPr id="30756" name="Line 335"/>
            <p:cNvSpPr>
              <a:spLocks noChangeShapeType="1"/>
            </p:cNvSpPr>
            <p:nvPr/>
          </p:nvSpPr>
          <p:spPr bwMode="auto">
            <a:xfrm flipV="1">
              <a:off x="5555126" y="4627658"/>
              <a:ext cx="274971" cy="158820"/>
            </a:xfrm>
            <a:prstGeom prst="line">
              <a:avLst/>
            </a:prstGeom>
            <a:noFill/>
            <a:ln w="6350">
              <a:solidFill>
                <a:srgbClr val="000000"/>
              </a:solidFill>
              <a:round/>
              <a:headEnd/>
              <a:tailEnd/>
            </a:ln>
          </p:spPr>
          <p:txBody>
            <a:bodyPr/>
            <a:lstStyle/>
            <a:p>
              <a:endParaRPr lang="en-US"/>
            </a:p>
          </p:txBody>
        </p:sp>
        <p:sp>
          <p:nvSpPr>
            <p:cNvPr id="30757" name="Line 336"/>
            <p:cNvSpPr>
              <a:spLocks noChangeShapeType="1"/>
            </p:cNvSpPr>
            <p:nvPr/>
          </p:nvSpPr>
          <p:spPr bwMode="auto">
            <a:xfrm flipV="1">
              <a:off x="5555126" y="4672697"/>
              <a:ext cx="274971" cy="158820"/>
            </a:xfrm>
            <a:prstGeom prst="line">
              <a:avLst/>
            </a:prstGeom>
            <a:noFill/>
            <a:ln w="6350">
              <a:solidFill>
                <a:srgbClr val="000000"/>
              </a:solidFill>
              <a:round/>
              <a:headEnd/>
              <a:tailEnd/>
            </a:ln>
          </p:spPr>
          <p:txBody>
            <a:bodyPr/>
            <a:lstStyle/>
            <a:p>
              <a:endParaRPr lang="en-US"/>
            </a:p>
          </p:txBody>
        </p:sp>
        <p:sp>
          <p:nvSpPr>
            <p:cNvPr id="30758" name="Freeform 324"/>
            <p:cNvSpPr>
              <a:spLocks/>
            </p:cNvSpPr>
            <p:nvPr/>
          </p:nvSpPr>
          <p:spPr bwMode="auto">
            <a:xfrm>
              <a:off x="5543967" y="4244629"/>
              <a:ext cx="256008" cy="407716"/>
            </a:xfrm>
            <a:custGeom>
              <a:avLst/>
              <a:gdLst>
                <a:gd name="T0" fmla="*/ 2147483647 w 216"/>
                <a:gd name="T1" fmla="*/ 2147483647 h 344"/>
                <a:gd name="T2" fmla="*/ 0 w 216"/>
                <a:gd name="T3" fmla="*/ 2147483647 h 344"/>
                <a:gd name="T4" fmla="*/ 0 w 216"/>
                <a:gd name="T5" fmla="*/ 2147483647 h 344"/>
                <a:gd name="T6" fmla="*/ 2147483647 w 216"/>
                <a:gd name="T7" fmla="*/ 0 h 344"/>
                <a:gd name="T8" fmla="*/ 2147483647 w 216"/>
                <a:gd name="T9" fmla="*/ 2147483647 h 344"/>
                <a:gd name="T10" fmla="*/ 0 60000 65536"/>
                <a:gd name="T11" fmla="*/ 0 60000 65536"/>
                <a:gd name="T12" fmla="*/ 0 60000 65536"/>
                <a:gd name="T13" fmla="*/ 0 60000 65536"/>
                <a:gd name="T14" fmla="*/ 0 60000 65536"/>
                <a:gd name="T15" fmla="*/ 0 w 216"/>
                <a:gd name="T16" fmla="*/ 0 h 344"/>
                <a:gd name="T17" fmla="*/ 216 w 216"/>
                <a:gd name="T18" fmla="*/ 344 h 344"/>
              </a:gdLst>
              <a:ahLst/>
              <a:cxnLst>
                <a:cxn ang="T10">
                  <a:pos x="T0" y="T1"/>
                </a:cxn>
                <a:cxn ang="T11">
                  <a:pos x="T2" y="T3"/>
                </a:cxn>
                <a:cxn ang="T12">
                  <a:pos x="T4" y="T5"/>
                </a:cxn>
                <a:cxn ang="T13">
                  <a:pos x="T6" y="T7"/>
                </a:cxn>
                <a:cxn ang="T14">
                  <a:pos x="T8" y="T9"/>
                </a:cxn>
              </a:cxnLst>
              <a:rect l="T15" t="T16" r="T17" b="T18"/>
              <a:pathLst>
                <a:path w="216" h="344">
                  <a:moveTo>
                    <a:pt x="216" y="218"/>
                  </a:moveTo>
                  <a:lnTo>
                    <a:pt x="0" y="344"/>
                  </a:lnTo>
                  <a:lnTo>
                    <a:pt x="0" y="126"/>
                  </a:lnTo>
                  <a:lnTo>
                    <a:pt x="216" y="0"/>
                  </a:lnTo>
                  <a:lnTo>
                    <a:pt x="216" y="218"/>
                  </a:lnTo>
                  <a:close/>
                </a:path>
              </a:pathLst>
            </a:custGeom>
            <a:solidFill>
              <a:srgbClr val="A0A0A0"/>
            </a:solidFill>
            <a:ln w="6350">
              <a:solidFill>
                <a:srgbClr val="525252"/>
              </a:solidFill>
              <a:round/>
              <a:headEnd/>
              <a:tailEnd/>
            </a:ln>
          </p:spPr>
          <p:txBody>
            <a:bodyPr/>
            <a:lstStyle/>
            <a:p>
              <a:endParaRPr lang="en-US"/>
            </a:p>
          </p:txBody>
        </p:sp>
        <p:sp>
          <p:nvSpPr>
            <p:cNvPr id="30759" name="Freeform 325"/>
            <p:cNvSpPr>
              <a:spLocks/>
            </p:cNvSpPr>
            <p:nvPr/>
          </p:nvSpPr>
          <p:spPr bwMode="auto">
            <a:xfrm>
              <a:off x="5543967" y="4410560"/>
              <a:ext cx="251267" cy="187265"/>
            </a:xfrm>
            <a:custGeom>
              <a:avLst/>
              <a:gdLst>
                <a:gd name="T0" fmla="*/ 2147483647 w 212"/>
                <a:gd name="T1" fmla="*/ 0 h 158"/>
                <a:gd name="T2" fmla="*/ 2147483647 w 212"/>
                <a:gd name="T3" fmla="*/ 0 h 158"/>
                <a:gd name="T4" fmla="*/ 2147483647 w 212"/>
                <a:gd name="T5" fmla="*/ 2147483647 h 158"/>
                <a:gd name="T6" fmla="*/ 2147483647 w 212"/>
                <a:gd name="T7" fmla="*/ 2147483647 h 158"/>
                <a:gd name="T8" fmla="*/ 2147483647 w 212"/>
                <a:gd name="T9" fmla="*/ 2147483647 h 158"/>
                <a:gd name="T10" fmla="*/ 0 w 212"/>
                <a:gd name="T11" fmla="*/ 2147483647 h 158"/>
                <a:gd name="T12" fmla="*/ 0 w 212"/>
                <a:gd name="T13" fmla="*/ 2147483647 h 158"/>
                <a:gd name="T14" fmla="*/ 2147483647 w 212"/>
                <a:gd name="T15" fmla="*/ 2147483647 h 158"/>
                <a:gd name="T16" fmla="*/ 2147483647 w 212"/>
                <a:gd name="T17" fmla="*/ 2147483647 h 158"/>
                <a:gd name="T18" fmla="*/ 2147483647 w 212"/>
                <a:gd name="T19" fmla="*/ 2147483647 h 158"/>
                <a:gd name="T20" fmla="*/ 2147483647 w 212"/>
                <a:gd name="T21" fmla="*/ 2147483647 h 158"/>
                <a:gd name="T22" fmla="*/ 2147483647 w 212"/>
                <a:gd name="T23" fmla="*/ 2147483647 h 158"/>
                <a:gd name="T24" fmla="*/ 2147483647 w 212"/>
                <a:gd name="T25" fmla="*/ 2147483647 h 158"/>
                <a:gd name="T26" fmla="*/ 2147483647 w 212"/>
                <a:gd name="T27" fmla="*/ 2147483647 h 158"/>
                <a:gd name="T28" fmla="*/ 2147483647 w 212"/>
                <a:gd name="T29" fmla="*/ 2147483647 h 158"/>
                <a:gd name="T30" fmla="*/ 2147483647 w 212"/>
                <a:gd name="T31" fmla="*/ 2147483647 h 158"/>
                <a:gd name="T32" fmla="*/ 2147483647 w 212"/>
                <a:gd name="T33" fmla="*/ 2147483647 h 158"/>
                <a:gd name="T34" fmla="*/ 2147483647 w 212"/>
                <a:gd name="T35" fmla="*/ 2147483647 h 158"/>
                <a:gd name="T36" fmla="*/ 2147483647 w 212"/>
                <a:gd name="T37" fmla="*/ 2147483647 h 158"/>
                <a:gd name="T38" fmla="*/ 2147483647 w 212"/>
                <a:gd name="T39" fmla="*/ 2147483647 h 158"/>
                <a:gd name="T40" fmla="*/ 2147483647 w 212"/>
                <a:gd name="T41" fmla="*/ 2147483647 h 158"/>
                <a:gd name="T42" fmla="*/ 2147483647 w 212"/>
                <a:gd name="T43" fmla="*/ 2147483647 h 158"/>
                <a:gd name="T44" fmla="*/ 2147483647 w 212"/>
                <a:gd name="T45" fmla="*/ 2147483647 h 158"/>
                <a:gd name="T46" fmla="*/ 2147483647 w 212"/>
                <a:gd name="T47" fmla="*/ 2147483647 h 158"/>
                <a:gd name="T48" fmla="*/ 2147483647 w 212"/>
                <a:gd name="T49" fmla="*/ 2147483647 h 158"/>
                <a:gd name="T50" fmla="*/ 2147483647 w 212"/>
                <a:gd name="T51" fmla="*/ 2147483647 h 158"/>
                <a:gd name="T52" fmla="*/ 2147483647 w 212"/>
                <a:gd name="T53" fmla="*/ 2147483647 h 158"/>
                <a:gd name="T54" fmla="*/ 2147483647 w 212"/>
                <a:gd name="T55" fmla="*/ 2147483647 h 158"/>
                <a:gd name="T56" fmla="*/ 2147483647 w 212"/>
                <a:gd name="T57" fmla="*/ 2147483647 h 158"/>
                <a:gd name="T58" fmla="*/ 2147483647 w 212"/>
                <a:gd name="T59" fmla="*/ 0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158"/>
                <a:gd name="T92" fmla="*/ 212 w 212"/>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158">
                  <a:moveTo>
                    <a:pt x="32" y="0"/>
                  </a:moveTo>
                  <a:lnTo>
                    <a:pt x="32" y="0"/>
                  </a:lnTo>
                  <a:lnTo>
                    <a:pt x="18" y="24"/>
                  </a:lnTo>
                  <a:lnTo>
                    <a:pt x="8" y="48"/>
                  </a:lnTo>
                  <a:lnTo>
                    <a:pt x="2" y="72"/>
                  </a:lnTo>
                  <a:lnTo>
                    <a:pt x="0" y="94"/>
                  </a:lnTo>
                  <a:lnTo>
                    <a:pt x="2" y="116"/>
                  </a:lnTo>
                  <a:lnTo>
                    <a:pt x="4" y="124"/>
                  </a:lnTo>
                  <a:lnTo>
                    <a:pt x="8" y="132"/>
                  </a:lnTo>
                  <a:lnTo>
                    <a:pt x="14" y="138"/>
                  </a:lnTo>
                  <a:lnTo>
                    <a:pt x="18" y="144"/>
                  </a:lnTo>
                  <a:lnTo>
                    <a:pt x="24" y="150"/>
                  </a:lnTo>
                  <a:lnTo>
                    <a:pt x="32" y="154"/>
                  </a:lnTo>
                  <a:lnTo>
                    <a:pt x="40" y="156"/>
                  </a:lnTo>
                  <a:lnTo>
                    <a:pt x="48" y="158"/>
                  </a:lnTo>
                  <a:lnTo>
                    <a:pt x="66" y="156"/>
                  </a:lnTo>
                  <a:lnTo>
                    <a:pt x="86" y="152"/>
                  </a:lnTo>
                  <a:lnTo>
                    <a:pt x="108" y="140"/>
                  </a:lnTo>
                  <a:lnTo>
                    <a:pt x="126" y="130"/>
                  </a:lnTo>
                  <a:lnTo>
                    <a:pt x="142" y="116"/>
                  </a:lnTo>
                  <a:lnTo>
                    <a:pt x="158" y="100"/>
                  </a:lnTo>
                  <a:lnTo>
                    <a:pt x="172" y="84"/>
                  </a:lnTo>
                  <a:lnTo>
                    <a:pt x="184" y="66"/>
                  </a:lnTo>
                  <a:lnTo>
                    <a:pt x="196" y="46"/>
                  </a:lnTo>
                  <a:lnTo>
                    <a:pt x="204" y="28"/>
                  </a:lnTo>
                  <a:lnTo>
                    <a:pt x="212" y="8"/>
                  </a:lnTo>
                  <a:lnTo>
                    <a:pt x="108" y="32"/>
                  </a:lnTo>
                  <a:lnTo>
                    <a:pt x="32" y="0"/>
                  </a:lnTo>
                  <a:close/>
                </a:path>
              </a:pathLst>
            </a:custGeom>
            <a:solidFill>
              <a:srgbClr val="FFF68B"/>
            </a:solidFill>
            <a:ln w="6350">
              <a:solidFill>
                <a:srgbClr val="525252"/>
              </a:solidFill>
              <a:round/>
              <a:headEnd/>
              <a:tailEnd/>
            </a:ln>
          </p:spPr>
          <p:txBody>
            <a:bodyPr/>
            <a:lstStyle/>
            <a:p>
              <a:endParaRPr lang="en-US"/>
            </a:p>
          </p:txBody>
        </p:sp>
        <p:sp>
          <p:nvSpPr>
            <p:cNvPr id="30760" name="Freeform 326"/>
            <p:cNvSpPr>
              <a:spLocks/>
            </p:cNvSpPr>
            <p:nvPr/>
          </p:nvSpPr>
          <p:spPr bwMode="auto">
            <a:xfrm>
              <a:off x="5671971" y="4306261"/>
              <a:ext cx="128004" cy="142226"/>
            </a:xfrm>
            <a:custGeom>
              <a:avLst/>
              <a:gdLst>
                <a:gd name="T0" fmla="*/ 2147483647 w 108"/>
                <a:gd name="T1" fmla="*/ 0 h 120"/>
                <a:gd name="T2" fmla="*/ 0 w 108"/>
                <a:gd name="T3" fmla="*/ 2147483647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0 h 120"/>
                <a:gd name="T28" fmla="*/ 2147483647 w 10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20"/>
                <a:gd name="T47" fmla="*/ 108 w 10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20">
                  <a:moveTo>
                    <a:pt x="78" y="0"/>
                  </a:moveTo>
                  <a:lnTo>
                    <a:pt x="0" y="120"/>
                  </a:lnTo>
                  <a:lnTo>
                    <a:pt x="104" y="96"/>
                  </a:lnTo>
                  <a:lnTo>
                    <a:pt x="108" y="76"/>
                  </a:lnTo>
                  <a:lnTo>
                    <a:pt x="108" y="58"/>
                  </a:lnTo>
                  <a:lnTo>
                    <a:pt x="106" y="36"/>
                  </a:lnTo>
                  <a:lnTo>
                    <a:pt x="104" y="28"/>
                  </a:lnTo>
                  <a:lnTo>
                    <a:pt x="100" y="20"/>
                  </a:lnTo>
                  <a:lnTo>
                    <a:pt x="96" y="14"/>
                  </a:lnTo>
                  <a:lnTo>
                    <a:pt x="90" y="8"/>
                  </a:lnTo>
                  <a:lnTo>
                    <a:pt x="84" y="2"/>
                  </a:lnTo>
                  <a:lnTo>
                    <a:pt x="78" y="0"/>
                  </a:lnTo>
                  <a:close/>
                </a:path>
              </a:pathLst>
            </a:custGeom>
            <a:solidFill>
              <a:srgbClr val="FF2F31"/>
            </a:solidFill>
            <a:ln w="6350">
              <a:solidFill>
                <a:srgbClr val="525252"/>
              </a:solidFill>
              <a:round/>
              <a:headEnd/>
              <a:tailEnd/>
            </a:ln>
          </p:spPr>
          <p:txBody>
            <a:bodyPr/>
            <a:lstStyle/>
            <a:p>
              <a:endParaRPr lang="en-US"/>
            </a:p>
          </p:txBody>
        </p:sp>
        <p:sp>
          <p:nvSpPr>
            <p:cNvPr id="30761" name="Freeform 327"/>
            <p:cNvSpPr>
              <a:spLocks/>
            </p:cNvSpPr>
            <p:nvPr/>
          </p:nvSpPr>
          <p:spPr bwMode="auto">
            <a:xfrm>
              <a:off x="5581894" y="4320483"/>
              <a:ext cx="90077" cy="128004"/>
            </a:xfrm>
            <a:custGeom>
              <a:avLst/>
              <a:gdLst>
                <a:gd name="T0" fmla="*/ 2147483647 w 76"/>
                <a:gd name="T1" fmla="*/ 0 h 108"/>
                <a:gd name="T2" fmla="*/ 2147483647 w 76"/>
                <a:gd name="T3" fmla="*/ 0 h 108"/>
                <a:gd name="T4" fmla="*/ 2147483647 w 76"/>
                <a:gd name="T5" fmla="*/ 2147483647 h 108"/>
                <a:gd name="T6" fmla="*/ 2147483647 w 76"/>
                <a:gd name="T7" fmla="*/ 2147483647 h 108"/>
                <a:gd name="T8" fmla="*/ 2147483647 w 76"/>
                <a:gd name="T9" fmla="*/ 2147483647 h 108"/>
                <a:gd name="T10" fmla="*/ 0 w 76"/>
                <a:gd name="T11" fmla="*/ 2147483647 h 108"/>
                <a:gd name="T12" fmla="*/ 2147483647 w 76"/>
                <a:gd name="T13" fmla="*/ 2147483647 h 108"/>
                <a:gd name="T14" fmla="*/ 2147483647 w 76"/>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08"/>
                <a:gd name="T26" fmla="*/ 76 w 7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08">
                  <a:moveTo>
                    <a:pt x="76" y="0"/>
                  </a:moveTo>
                  <a:lnTo>
                    <a:pt x="76" y="0"/>
                  </a:lnTo>
                  <a:lnTo>
                    <a:pt x="54" y="14"/>
                  </a:lnTo>
                  <a:lnTo>
                    <a:pt x="34" y="32"/>
                  </a:lnTo>
                  <a:lnTo>
                    <a:pt x="16" y="54"/>
                  </a:lnTo>
                  <a:lnTo>
                    <a:pt x="0" y="76"/>
                  </a:lnTo>
                  <a:lnTo>
                    <a:pt x="76" y="108"/>
                  </a:lnTo>
                  <a:lnTo>
                    <a:pt x="76" y="0"/>
                  </a:lnTo>
                  <a:close/>
                </a:path>
              </a:pathLst>
            </a:custGeom>
            <a:solidFill>
              <a:srgbClr val="00E256"/>
            </a:solidFill>
            <a:ln w="6350">
              <a:solidFill>
                <a:srgbClr val="525252"/>
              </a:solidFill>
              <a:round/>
              <a:headEnd/>
              <a:tailEnd/>
            </a:ln>
          </p:spPr>
          <p:txBody>
            <a:bodyPr/>
            <a:lstStyle/>
            <a:p>
              <a:endParaRPr lang="en-US"/>
            </a:p>
          </p:txBody>
        </p:sp>
        <p:sp>
          <p:nvSpPr>
            <p:cNvPr id="30762" name="Freeform 328"/>
            <p:cNvSpPr>
              <a:spLocks/>
            </p:cNvSpPr>
            <p:nvPr/>
          </p:nvSpPr>
          <p:spPr bwMode="auto">
            <a:xfrm>
              <a:off x="5671971" y="4301520"/>
              <a:ext cx="92447" cy="146967"/>
            </a:xfrm>
            <a:custGeom>
              <a:avLst/>
              <a:gdLst>
                <a:gd name="T0" fmla="*/ 2147483647 w 78"/>
                <a:gd name="T1" fmla="*/ 2147483647 h 124"/>
                <a:gd name="T2" fmla="*/ 2147483647 w 78"/>
                <a:gd name="T3" fmla="*/ 2147483647 h 124"/>
                <a:gd name="T4" fmla="*/ 2147483647 w 78"/>
                <a:gd name="T5" fmla="*/ 0 h 124"/>
                <a:gd name="T6" fmla="*/ 2147483647 w 78"/>
                <a:gd name="T7" fmla="*/ 0 h 124"/>
                <a:gd name="T8" fmla="*/ 2147483647 w 78"/>
                <a:gd name="T9" fmla="*/ 0 h 124"/>
                <a:gd name="T10" fmla="*/ 2147483647 w 78"/>
                <a:gd name="T11" fmla="*/ 2147483647 h 124"/>
                <a:gd name="T12" fmla="*/ 0 w 78"/>
                <a:gd name="T13" fmla="*/ 2147483647 h 124"/>
                <a:gd name="T14" fmla="*/ 0 w 78"/>
                <a:gd name="T15" fmla="*/ 2147483647 h 124"/>
                <a:gd name="T16" fmla="*/ 2147483647 w 78"/>
                <a:gd name="T17" fmla="*/ 2147483647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4"/>
                <a:gd name="T29" fmla="*/ 78 w 78"/>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4">
                  <a:moveTo>
                    <a:pt x="78" y="4"/>
                  </a:moveTo>
                  <a:lnTo>
                    <a:pt x="78" y="4"/>
                  </a:lnTo>
                  <a:lnTo>
                    <a:pt x="70" y="0"/>
                  </a:lnTo>
                  <a:lnTo>
                    <a:pt x="62" y="0"/>
                  </a:lnTo>
                  <a:lnTo>
                    <a:pt x="42" y="0"/>
                  </a:lnTo>
                  <a:lnTo>
                    <a:pt x="22" y="6"/>
                  </a:lnTo>
                  <a:lnTo>
                    <a:pt x="0" y="16"/>
                  </a:lnTo>
                  <a:lnTo>
                    <a:pt x="0" y="124"/>
                  </a:lnTo>
                  <a:lnTo>
                    <a:pt x="78" y="4"/>
                  </a:lnTo>
                  <a:close/>
                </a:path>
              </a:pathLst>
            </a:custGeom>
            <a:solidFill>
              <a:srgbClr val="33A9FF"/>
            </a:solidFill>
            <a:ln w="6350">
              <a:solidFill>
                <a:srgbClr val="525252"/>
              </a:solidFill>
              <a:round/>
              <a:headEnd/>
              <a:tailEnd/>
            </a:ln>
          </p:spPr>
          <p:txBody>
            <a:bodyPr/>
            <a:lstStyle/>
            <a:p>
              <a:endParaRPr lang="en-US"/>
            </a:p>
          </p:txBody>
        </p:sp>
      </p:grpSp>
      <p:sp>
        <p:nvSpPr>
          <p:cNvPr id="183"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extLst>
      <p:ext uri="{BB962C8B-B14F-4D97-AF65-F5344CB8AC3E}">
        <p14:creationId xmlns:p14="http://schemas.microsoft.com/office/powerpoint/2010/main" val="8288662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r>
              <a:rPr lang="en-US" smtClean="0"/>
              <a:t>Product Overview</a:t>
            </a:r>
          </a:p>
        </p:txBody>
      </p:sp>
      <p:sp>
        <p:nvSpPr>
          <p:cNvPr id="31747" name="Slide Number Placeholder 3"/>
          <p:cNvSpPr>
            <a:spLocks noGrp="1"/>
          </p:cNvSpPr>
          <p:nvPr>
            <p:ph type="sldNum" sz="quarter" idx="11"/>
          </p:nvPr>
        </p:nvSpPr>
        <p:spPr>
          <a:noFill/>
        </p:spPr>
        <p:txBody>
          <a:bodyPr/>
          <a:lstStyle/>
          <a:p>
            <a:fld id="{BE5F9C5A-0394-4A18-9230-B730B774E83E}" type="slidenum">
              <a:rPr lang="en-US" smtClean="0"/>
              <a:pPr/>
              <a:t>7</a:t>
            </a:fld>
            <a:endParaRPr lang="en-US" smtClean="0"/>
          </a:p>
        </p:txBody>
      </p:sp>
      <p:sp>
        <p:nvSpPr>
          <p:cNvPr id="31748" name="AutoShape 2"/>
          <p:cNvSpPr>
            <a:spLocks noChangeArrowheads="1"/>
          </p:cNvSpPr>
          <p:nvPr/>
        </p:nvSpPr>
        <p:spPr bwMode="auto">
          <a:xfrm>
            <a:off x="2984500" y="1803400"/>
            <a:ext cx="5570538" cy="3987800"/>
          </a:xfrm>
          <a:prstGeom prst="roundRect">
            <a:avLst>
              <a:gd name="adj" fmla="val 3301"/>
            </a:avLst>
          </a:prstGeom>
          <a:solidFill>
            <a:srgbClr val="FFFFFF"/>
          </a:solidFill>
          <a:ln w="19050" algn="ctr">
            <a:solidFill>
              <a:schemeClr val="accent2"/>
            </a:solidFill>
            <a:round/>
            <a:headEnd/>
            <a:tailEnd/>
          </a:ln>
        </p:spPr>
        <p:txBody>
          <a:bodyPr lIns="365760" rIns="274320"/>
          <a:lstStyle/>
          <a:p>
            <a:pPr marL="233363" indent="-233363">
              <a:lnSpc>
                <a:spcPct val="90000"/>
              </a:lnSpc>
              <a:spcBef>
                <a:spcPct val="45000"/>
              </a:spcBef>
              <a:spcAft>
                <a:spcPct val="10000"/>
              </a:spcAft>
              <a:buClr>
                <a:schemeClr val="accent1"/>
              </a:buClr>
            </a:pPr>
            <a:endParaRPr lang="en-US" sz="1800"/>
          </a:p>
        </p:txBody>
      </p:sp>
      <p:sp>
        <p:nvSpPr>
          <p:cNvPr id="31749" name="Rectangle 4"/>
          <p:cNvSpPr>
            <a:spLocks noChangeArrowheads="1"/>
          </p:cNvSpPr>
          <p:nvPr/>
        </p:nvSpPr>
        <p:spPr bwMode="auto">
          <a:xfrm>
            <a:off x="2647950" y="1803400"/>
            <a:ext cx="457200" cy="3987800"/>
          </a:xfrm>
          <a:prstGeom prst="rect">
            <a:avLst/>
          </a:prstGeom>
          <a:solidFill>
            <a:srgbClr val="E6BA00"/>
          </a:solidFill>
          <a:ln w="19050">
            <a:solidFill>
              <a:srgbClr val="E6BA00"/>
            </a:solidFill>
            <a:miter lim="800000"/>
            <a:headEnd/>
            <a:tailEnd/>
          </a:ln>
        </p:spPr>
        <p:txBody>
          <a:bodyPr lIns="365760" rIns="274320" anchor="ctr"/>
          <a:lstStyle/>
          <a:p>
            <a:pPr marL="171450" indent="-171450">
              <a:lnSpc>
                <a:spcPct val="90000"/>
              </a:lnSpc>
              <a:spcBef>
                <a:spcPct val="45000"/>
              </a:spcBef>
              <a:spcAft>
                <a:spcPct val="10000"/>
              </a:spcAft>
              <a:buClr>
                <a:srgbClr val="ABA69F"/>
              </a:buClr>
              <a:buSzPct val="80000"/>
              <a:buFontTx/>
              <a:buChar char="•"/>
            </a:pPr>
            <a:endParaRPr lang="en-US" sz="2000"/>
          </a:p>
        </p:txBody>
      </p:sp>
      <p:sp>
        <p:nvSpPr>
          <p:cNvPr id="31750" name="AutoShape 11"/>
          <p:cNvSpPr>
            <a:spLocks noChangeArrowheads="1"/>
          </p:cNvSpPr>
          <p:nvPr/>
        </p:nvSpPr>
        <p:spPr bwMode="auto">
          <a:xfrm>
            <a:off x="838200" y="4343400"/>
            <a:ext cx="1993900" cy="838200"/>
          </a:xfrm>
          <a:prstGeom prst="roundRect">
            <a:avLst>
              <a:gd name="adj" fmla="val 10213"/>
            </a:avLst>
          </a:prstGeom>
          <a:solidFill>
            <a:srgbClr val="E6BA00"/>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Multi-Dimensional Ad-hoc/Pivot Table Reporting</a:t>
            </a:r>
          </a:p>
        </p:txBody>
      </p:sp>
      <p:sp>
        <p:nvSpPr>
          <p:cNvPr id="31751" name="Oval 20"/>
          <p:cNvSpPr>
            <a:spLocks noChangeArrowheads="1"/>
          </p:cNvSpPr>
          <p:nvPr/>
        </p:nvSpPr>
        <p:spPr bwMode="auto">
          <a:xfrm>
            <a:off x="715963" y="4567238"/>
            <a:ext cx="390525" cy="392112"/>
          </a:xfrm>
          <a:prstGeom prst="ellipse">
            <a:avLst/>
          </a:prstGeom>
          <a:solidFill>
            <a:schemeClr val="bg1"/>
          </a:solidFill>
          <a:ln w="38100" algn="ctr">
            <a:solidFill>
              <a:schemeClr val="accent2"/>
            </a:solidFill>
            <a:round/>
            <a:headEnd/>
            <a:tailEnd/>
          </a:ln>
        </p:spPr>
        <p:txBody>
          <a:bodyPr lIns="0" tIns="0" rIns="0" bIns="0" anchor="ctr"/>
          <a:lstStyle/>
          <a:p>
            <a:pPr algn="ctr">
              <a:spcBef>
                <a:spcPct val="50000"/>
              </a:spcBef>
            </a:pPr>
            <a:r>
              <a:rPr lang="en-US" sz="1600">
                <a:solidFill>
                  <a:schemeClr val="accent2"/>
                </a:solidFill>
                <a:latin typeface="Arial Black" pitchFamily="34" charset="0"/>
              </a:rPr>
              <a:t>4</a:t>
            </a:r>
          </a:p>
        </p:txBody>
      </p:sp>
      <p:grpSp>
        <p:nvGrpSpPr>
          <p:cNvPr id="2" name="Group 19"/>
          <p:cNvGrpSpPr>
            <a:grpSpLocks/>
          </p:cNvGrpSpPr>
          <p:nvPr/>
        </p:nvGrpSpPr>
        <p:grpSpPr bwMode="auto">
          <a:xfrm>
            <a:off x="715963" y="5257800"/>
            <a:ext cx="2116137" cy="838200"/>
            <a:chOff x="715963" y="5257800"/>
            <a:chExt cx="2116137" cy="838200"/>
          </a:xfrm>
        </p:grpSpPr>
        <p:sp>
          <p:nvSpPr>
            <p:cNvPr id="31899" name="AutoShape 12"/>
            <p:cNvSpPr>
              <a:spLocks noChangeArrowheads="1"/>
            </p:cNvSpPr>
            <p:nvPr/>
          </p:nvSpPr>
          <p:spPr bwMode="auto">
            <a:xfrm>
              <a:off x="838200" y="52578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Pivot Chart Functionality with Excel Export</a:t>
              </a:r>
            </a:p>
          </p:txBody>
        </p:sp>
        <p:sp>
          <p:nvSpPr>
            <p:cNvPr id="31900" name="Oval 20"/>
            <p:cNvSpPr>
              <a:spLocks noChangeArrowheads="1"/>
            </p:cNvSpPr>
            <p:nvPr/>
          </p:nvSpPr>
          <p:spPr bwMode="auto">
            <a:xfrm>
              <a:off x="715963" y="54816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5</a:t>
              </a:r>
            </a:p>
          </p:txBody>
        </p:sp>
      </p:grpSp>
      <p:grpSp>
        <p:nvGrpSpPr>
          <p:cNvPr id="3" name="Group 22"/>
          <p:cNvGrpSpPr>
            <a:grpSpLocks/>
          </p:cNvGrpSpPr>
          <p:nvPr/>
        </p:nvGrpSpPr>
        <p:grpSpPr bwMode="auto">
          <a:xfrm>
            <a:off x="715963" y="1600200"/>
            <a:ext cx="2116137" cy="838200"/>
            <a:chOff x="715963" y="1600200"/>
            <a:chExt cx="2116137" cy="838200"/>
          </a:xfrm>
        </p:grpSpPr>
        <p:sp>
          <p:nvSpPr>
            <p:cNvPr id="31897" name="AutoShape 5"/>
            <p:cNvSpPr>
              <a:spLocks noChangeArrowheads="1"/>
            </p:cNvSpPr>
            <p:nvPr/>
          </p:nvSpPr>
          <p:spPr bwMode="auto">
            <a:xfrm>
              <a:off x="838200" y="16002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Traditional Reporting</a:t>
              </a:r>
            </a:p>
          </p:txBody>
        </p:sp>
        <p:sp>
          <p:nvSpPr>
            <p:cNvPr id="31898" name="Oval 20"/>
            <p:cNvSpPr>
              <a:spLocks noChangeArrowheads="1"/>
            </p:cNvSpPr>
            <p:nvPr/>
          </p:nvSpPr>
          <p:spPr bwMode="auto">
            <a:xfrm>
              <a:off x="715963" y="1822450"/>
              <a:ext cx="390525" cy="392113"/>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1</a:t>
              </a:r>
            </a:p>
          </p:txBody>
        </p:sp>
      </p:grpSp>
      <p:grpSp>
        <p:nvGrpSpPr>
          <p:cNvPr id="4" name="Group 25"/>
          <p:cNvGrpSpPr>
            <a:grpSpLocks/>
          </p:cNvGrpSpPr>
          <p:nvPr/>
        </p:nvGrpSpPr>
        <p:grpSpPr bwMode="auto">
          <a:xfrm>
            <a:off x="715963" y="2514600"/>
            <a:ext cx="2116137" cy="838200"/>
            <a:chOff x="715963" y="2514600"/>
            <a:chExt cx="2116137" cy="838200"/>
          </a:xfrm>
        </p:grpSpPr>
        <p:sp>
          <p:nvSpPr>
            <p:cNvPr id="31895" name="AutoShape 9"/>
            <p:cNvSpPr>
              <a:spLocks noChangeArrowheads="1"/>
            </p:cNvSpPr>
            <p:nvPr/>
          </p:nvSpPr>
          <p:spPr bwMode="auto">
            <a:xfrm>
              <a:off x="838200" y="25146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IT Analytics</a:t>
              </a:r>
            </a:p>
          </p:txBody>
        </p:sp>
        <p:sp>
          <p:nvSpPr>
            <p:cNvPr id="31896" name="Oval 20"/>
            <p:cNvSpPr>
              <a:spLocks noChangeArrowheads="1"/>
            </p:cNvSpPr>
            <p:nvPr/>
          </p:nvSpPr>
          <p:spPr bwMode="auto">
            <a:xfrm>
              <a:off x="715963" y="27384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2</a:t>
              </a:r>
            </a:p>
          </p:txBody>
        </p:sp>
      </p:grpSp>
      <p:grpSp>
        <p:nvGrpSpPr>
          <p:cNvPr id="5" name="Group 52"/>
          <p:cNvGrpSpPr>
            <a:grpSpLocks/>
          </p:cNvGrpSpPr>
          <p:nvPr/>
        </p:nvGrpSpPr>
        <p:grpSpPr bwMode="auto">
          <a:xfrm>
            <a:off x="715963" y="3429000"/>
            <a:ext cx="2116137" cy="838200"/>
            <a:chOff x="715963" y="3429000"/>
            <a:chExt cx="2116137" cy="838200"/>
          </a:xfrm>
        </p:grpSpPr>
        <p:sp>
          <p:nvSpPr>
            <p:cNvPr id="31893" name="AutoShape 10"/>
            <p:cNvSpPr>
              <a:spLocks noChangeArrowheads="1"/>
            </p:cNvSpPr>
            <p:nvPr/>
          </p:nvSpPr>
          <p:spPr bwMode="auto">
            <a:xfrm>
              <a:off x="838200" y="34290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Robust Graphical Dashboard</a:t>
              </a:r>
            </a:p>
          </p:txBody>
        </p:sp>
        <p:sp>
          <p:nvSpPr>
            <p:cNvPr id="31894" name="Oval 20"/>
            <p:cNvSpPr>
              <a:spLocks noChangeArrowheads="1"/>
            </p:cNvSpPr>
            <p:nvPr/>
          </p:nvSpPr>
          <p:spPr bwMode="auto">
            <a:xfrm>
              <a:off x="715963" y="36528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3</a:t>
              </a:r>
            </a:p>
          </p:txBody>
        </p:sp>
      </p:grpSp>
      <p:grpSp>
        <p:nvGrpSpPr>
          <p:cNvPr id="6" name="Group 425"/>
          <p:cNvGrpSpPr>
            <a:grpSpLocks/>
          </p:cNvGrpSpPr>
          <p:nvPr/>
        </p:nvGrpSpPr>
        <p:grpSpPr bwMode="auto">
          <a:xfrm>
            <a:off x="4359275" y="4735513"/>
            <a:ext cx="601663" cy="977900"/>
            <a:chOff x="601663" y="3232150"/>
            <a:chExt cx="787400" cy="1279525"/>
          </a:xfrm>
        </p:grpSpPr>
        <p:sp>
          <p:nvSpPr>
            <p:cNvPr id="31885"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31886"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31887"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31888"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31889"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31890"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31891"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31892"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7" name="Group 64"/>
          <p:cNvGrpSpPr>
            <a:grpSpLocks/>
          </p:cNvGrpSpPr>
          <p:nvPr/>
        </p:nvGrpSpPr>
        <p:grpSpPr bwMode="auto">
          <a:xfrm>
            <a:off x="3232150" y="3952875"/>
            <a:ext cx="1209675" cy="1730375"/>
            <a:chOff x="6203862" y="3833659"/>
            <a:chExt cx="1209037" cy="1730315"/>
          </a:xfrm>
        </p:grpSpPr>
        <p:grpSp>
          <p:nvGrpSpPr>
            <p:cNvPr id="8" name="Group 324"/>
            <p:cNvGrpSpPr>
              <a:grpSpLocks/>
            </p:cNvGrpSpPr>
            <p:nvPr/>
          </p:nvGrpSpPr>
          <p:grpSpPr bwMode="auto">
            <a:xfrm>
              <a:off x="6203862" y="3833659"/>
              <a:ext cx="1209037" cy="1730315"/>
              <a:chOff x="3544145" y="2793831"/>
              <a:chExt cx="1209675" cy="1730375"/>
            </a:xfrm>
          </p:grpSpPr>
          <p:sp>
            <p:nvSpPr>
              <p:cNvPr id="31870"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31871"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31872"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31873"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31874"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31875"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31876"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31877"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31878"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31879"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31880"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31881"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31882"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31883"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31884"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9" name="Group 415"/>
            <p:cNvGrpSpPr>
              <a:grpSpLocks/>
            </p:cNvGrpSpPr>
            <p:nvPr/>
          </p:nvGrpSpPr>
          <p:grpSpPr bwMode="auto">
            <a:xfrm>
              <a:off x="6338282" y="3986468"/>
              <a:ext cx="964193" cy="1375773"/>
              <a:chOff x="3929017" y="2972445"/>
              <a:chExt cx="964702" cy="1375820"/>
            </a:xfrm>
          </p:grpSpPr>
          <p:sp>
            <p:nvSpPr>
              <p:cNvPr id="31817"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31818"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31819"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31820"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31821"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31822"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31823"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31824"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31825"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31826"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31827"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31828"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31829"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31830"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31831"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31832"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31833"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31834"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31835"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31836"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31837"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31838"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31839"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31840"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31841"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31842"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31843"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31844"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31845"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31846"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31847"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31848"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31849"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31850"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31851"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31852"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31853"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31854"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31855"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31856"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31857"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31858"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31859"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31860"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31861"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31862"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31863"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31864"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31865"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31866"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31867"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31868"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31869"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10" name="Group 281"/>
            <p:cNvGrpSpPr>
              <a:grpSpLocks/>
            </p:cNvGrpSpPr>
            <p:nvPr/>
          </p:nvGrpSpPr>
          <p:grpSpPr bwMode="auto">
            <a:xfrm>
              <a:off x="6578211" y="4269656"/>
              <a:ext cx="668337" cy="849313"/>
              <a:chOff x="3743017" y="2710398"/>
              <a:chExt cx="1466850" cy="1863725"/>
            </a:xfrm>
          </p:grpSpPr>
          <p:sp>
            <p:nvSpPr>
              <p:cNvPr id="31768"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31769"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31770"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31771"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31772"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31773"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31774"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31775"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31776"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31777"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31778"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31779"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1780"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31781"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31782"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31783"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31784"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31785"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31786"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31787"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31788"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31789"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31790"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31791"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31792"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31793"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31794"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31795"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31796"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31797"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31798"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31799"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31800"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31801"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31802"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31803"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31804"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31805"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31806"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31807"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31808"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31809"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31810"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31811"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31812"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31813"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1814"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1815"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31816"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sp>
        <p:nvSpPr>
          <p:cNvPr id="215" name="Rectangle 214"/>
          <p:cNvSpPr/>
          <p:nvPr/>
        </p:nvSpPr>
        <p:spPr bwMode="auto">
          <a:xfrm>
            <a:off x="5016500" y="1273175"/>
            <a:ext cx="3894138" cy="463391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0000"/>
              </a:solidFill>
              <a:cs typeface="+mn-cs"/>
            </a:endParaRPr>
          </a:p>
        </p:txBody>
      </p:sp>
      <p:sp>
        <p:nvSpPr>
          <p:cNvPr id="31760" name="Rectangle 731"/>
          <p:cNvSpPr>
            <a:spLocks noChangeArrowheads="1"/>
          </p:cNvSpPr>
          <p:nvPr/>
        </p:nvSpPr>
        <p:spPr bwMode="auto">
          <a:xfrm>
            <a:off x="5032375" y="1287463"/>
            <a:ext cx="3878263" cy="276225"/>
          </a:xfrm>
          <a:prstGeom prst="rect">
            <a:avLst/>
          </a:prstGeom>
          <a:noFill/>
          <a:ln w="9525">
            <a:noFill/>
            <a:miter lim="800000"/>
            <a:headEnd/>
            <a:tailEnd/>
          </a:ln>
        </p:spPr>
        <p:txBody>
          <a:bodyPr>
            <a:spAutoFit/>
          </a:bodyPr>
          <a:lstStyle/>
          <a:p>
            <a:pPr algn="ctr"/>
            <a:r>
              <a:rPr lang="en-US" sz="1200" dirty="0" smtClean="0"/>
              <a:t>Alerts Cube</a:t>
            </a:r>
            <a:endParaRPr lang="en-US" sz="1200" dirty="0"/>
          </a:p>
        </p:txBody>
      </p:sp>
      <p:sp>
        <p:nvSpPr>
          <p:cNvPr id="157"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pic>
        <p:nvPicPr>
          <p:cNvPr id="104451" name="Picture 3" descr="C:\Users\jpusey\Documents\Work\Product Documents\ITA - SEP\Pivot Tables\SEP-Pivot1.png"/>
          <p:cNvPicPr>
            <a:picLocks noChangeAspect="1" noChangeArrowheads="1"/>
          </p:cNvPicPr>
          <p:nvPr/>
        </p:nvPicPr>
        <p:blipFill rotWithShape="1">
          <a:blip r:embed="rId3">
            <a:extLst>
              <a:ext uri="{28A0092B-C50C-407E-A947-70E740481C1C}">
                <a14:useLocalDpi xmlns:a14="http://schemas.microsoft.com/office/drawing/2010/main" val="0"/>
              </a:ext>
            </a:extLst>
          </a:blip>
          <a:srcRect l="1757" t="10644" r="16620" b="61449"/>
          <a:stretch/>
        </p:blipFill>
        <p:spPr bwMode="auto">
          <a:xfrm>
            <a:off x="5156260" y="1600201"/>
            <a:ext cx="3659936" cy="10499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452" name="Picture 4" descr="C:\Users\jpusey\Documents\Work\Product Documents\ITA - SEP\Pivot Tables\SEP-Pivot2.png"/>
          <p:cNvPicPr>
            <a:picLocks noChangeAspect="1" noChangeArrowheads="1"/>
          </p:cNvPicPr>
          <p:nvPr/>
        </p:nvPicPr>
        <p:blipFill rotWithShape="1">
          <a:blip r:embed="rId4">
            <a:extLst>
              <a:ext uri="{28A0092B-C50C-407E-A947-70E740481C1C}">
                <a14:useLocalDpi xmlns:a14="http://schemas.microsoft.com/office/drawing/2010/main" val="0"/>
              </a:ext>
            </a:extLst>
          </a:blip>
          <a:srcRect l="1725" t="10591" r="21474" b="45143"/>
          <a:stretch/>
        </p:blipFill>
        <p:spPr bwMode="auto">
          <a:xfrm>
            <a:off x="5156261" y="1600201"/>
            <a:ext cx="3659936" cy="17699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450" name="Picture 2" descr="C:\Users\jpusey\Documents\Work\Product Documents\ITA - SEP\Pivot Tables\SEP-FieldLis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193" y="3022038"/>
            <a:ext cx="1392407" cy="26231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0" name="Rectangle 219"/>
          <p:cNvSpPr>
            <a:spLocks noChangeArrowheads="1"/>
          </p:cNvSpPr>
          <p:nvPr/>
        </p:nvSpPr>
        <p:spPr bwMode="auto">
          <a:xfrm>
            <a:off x="7499970" y="5147059"/>
            <a:ext cx="772762" cy="122786"/>
          </a:xfrm>
          <a:prstGeom prst="rect">
            <a:avLst/>
          </a:prstGeom>
          <a:solidFill>
            <a:srgbClr val="F2F2F2">
              <a:alpha val="50980"/>
            </a:srgbClr>
          </a:solidFill>
          <a:ln w="12700" algn="ctr">
            <a:solidFill>
              <a:srgbClr val="FFCC00"/>
            </a:solidFill>
            <a:round/>
            <a:headEnd/>
            <a:tailEnd/>
          </a:ln>
        </p:spPr>
        <p:txBody>
          <a:bodyPr anchor="ctr"/>
          <a:lstStyle/>
          <a:p>
            <a:pPr algn="ctr"/>
            <a:endParaRPr lang="en-US"/>
          </a:p>
        </p:txBody>
      </p:sp>
    </p:spTree>
    <p:extLst>
      <p:ext uri="{BB962C8B-B14F-4D97-AF65-F5344CB8AC3E}">
        <p14:creationId xmlns:p14="http://schemas.microsoft.com/office/powerpoint/2010/main" val="3720818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500"/>
                                        <p:tgtEl>
                                          <p:spTgt spid="10445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20"/>
                                        </p:tgtEl>
                                        <p:attrNameLst>
                                          <p:attrName>style.visibility</p:attrName>
                                        </p:attrNameLst>
                                      </p:cBhvr>
                                      <p:to>
                                        <p:strVal val="visible"/>
                                      </p:to>
                                    </p:set>
                                    <p:animEffect transition="in" filter="fade">
                                      <p:cBhvr>
                                        <p:cTn id="11" dur="2000"/>
                                        <p:tgtEl>
                                          <p:spTgt spid="220"/>
                                        </p:tgtEl>
                                      </p:cBhvr>
                                    </p:animEffect>
                                  </p:childTnLst>
                                </p:cTn>
                              </p:par>
                            </p:childTnLst>
                          </p:cTn>
                        </p:par>
                        <p:par>
                          <p:cTn id="12" fill="hold">
                            <p:stCondLst>
                              <p:cond delay="2500"/>
                            </p:stCondLst>
                            <p:childTnLst>
                              <p:par>
                                <p:cTn id="13" presetID="0" presetClass="path" presetSubtype="0" accel="50000" decel="50000" fill="hold" grpId="0" nodeType="afterEffect">
                                  <p:stCondLst>
                                    <p:cond delay="0"/>
                                  </p:stCondLst>
                                  <p:childTnLst>
                                    <p:animMotion origin="layout" path="M 2.5E-6 -1.68363E-6 L -0.179 -0.44935 " pathEditMode="relative" rAng="0" ptsTypes="AA">
                                      <p:cBhvr>
                                        <p:cTn id="14" dur="2000" fill="hold"/>
                                        <p:tgtEl>
                                          <p:spTgt spid="220"/>
                                        </p:tgtEl>
                                        <p:attrNameLst>
                                          <p:attrName>ppt_x</p:attrName>
                                          <p:attrName>ppt_y</p:attrName>
                                        </p:attrNameLst>
                                      </p:cBhvr>
                                      <p:rCtr x="-8958" y="-22479"/>
                                    </p:animMotion>
                                  </p:childTnLst>
                                </p:cTn>
                              </p:par>
                            </p:childTnLst>
                          </p:cTn>
                        </p:par>
                        <p:par>
                          <p:cTn id="15" fill="hold">
                            <p:stCondLst>
                              <p:cond delay="4500"/>
                            </p:stCondLst>
                            <p:childTnLst>
                              <p:par>
                                <p:cTn id="16" presetID="10" presetClass="exit" presetSubtype="0" fill="hold" grpId="2" nodeType="afterEffect">
                                  <p:stCondLst>
                                    <p:cond delay="0"/>
                                  </p:stCondLst>
                                  <p:childTnLst>
                                    <p:animEffect transition="out" filter="fade">
                                      <p:cBhvr>
                                        <p:cTn id="17" dur="500"/>
                                        <p:tgtEl>
                                          <p:spTgt spid="220"/>
                                        </p:tgtEl>
                                      </p:cBhvr>
                                    </p:animEffect>
                                    <p:set>
                                      <p:cBhvr>
                                        <p:cTn id="18" dur="1" fill="hold">
                                          <p:stCondLst>
                                            <p:cond delay="499"/>
                                          </p:stCondLst>
                                        </p:cTn>
                                        <p:tgtEl>
                                          <p:spTgt spid="22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4452"/>
                                        </p:tgtEl>
                                        <p:attrNameLst>
                                          <p:attrName>style.visibility</p:attrName>
                                        </p:attrNameLst>
                                      </p:cBhvr>
                                      <p:to>
                                        <p:strVal val="visible"/>
                                      </p:to>
                                    </p:set>
                                    <p:animEffect transition="in" filter="fade">
                                      <p:cBhvr>
                                        <p:cTn id="21"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0" grpId="1" animBg="1"/>
      <p:bldP spid="22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r>
              <a:rPr lang="en-US" smtClean="0"/>
              <a:t>Product Overview</a:t>
            </a:r>
          </a:p>
        </p:txBody>
      </p:sp>
      <p:sp>
        <p:nvSpPr>
          <p:cNvPr id="32771" name="Slide Number Placeholder 3"/>
          <p:cNvSpPr>
            <a:spLocks noGrp="1"/>
          </p:cNvSpPr>
          <p:nvPr>
            <p:ph type="sldNum" sz="quarter" idx="11"/>
          </p:nvPr>
        </p:nvSpPr>
        <p:spPr>
          <a:noFill/>
        </p:spPr>
        <p:txBody>
          <a:bodyPr/>
          <a:lstStyle/>
          <a:p>
            <a:fld id="{3BF7FC91-9DEC-4920-A470-E9D5924543D3}" type="slidenum">
              <a:rPr lang="en-US" smtClean="0"/>
              <a:pPr/>
              <a:t>8</a:t>
            </a:fld>
            <a:endParaRPr lang="en-US" smtClean="0"/>
          </a:p>
        </p:txBody>
      </p:sp>
      <p:sp>
        <p:nvSpPr>
          <p:cNvPr id="528386" name="AutoShape 2"/>
          <p:cNvSpPr>
            <a:spLocks noChangeArrowheads="1"/>
          </p:cNvSpPr>
          <p:nvPr/>
        </p:nvSpPr>
        <p:spPr bwMode="auto">
          <a:xfrm>
            <a:off x="2984500" y="1803400"/>
            <a:ext cx="5570538" cy="3987800"/>
          </a:xfrm>
          <a:prstGeom prst="roundRect">
            <a:avLst>
              <a:gd name="adj" fmla="val 3301"/>
            </a:avLst>
          </a:prstGeom>
          <a:solidFill>
            <a:srgbClr val="FFFFFF"/>
          </a:solidFill>
          <a:ln w="19050" algn="ctr">
            <a:solidFill>
              <a:schemeClr val="accent5"/>
            </a:solidFill>
            <a:round/>
            <a:headEnd/>
            <a:tailEnd/>
          </a:ln>
          <a:effectLst/>
        </p:spPr>
        <p:txBody>
          <a:bodyPr lIns="365760" rIns="274320"/>
          <a:lstStyle/>
          <a:p>
            <a:pPr marL="233363" indent="-233363">
              <a:lnSpc>
                <a:spcPct val="90000"/>
              </a:lnSpc>
              <a:spcBef>
                <a:spcPct val="45000"/>
              </a:spcBef>
              <a:spcAft>
                <a:spcPct val="10000"/>
              </a:spcAft>
              <a:buClr>
                <a:schemeClr val="accent1"/>
              </a:buClr>
              <a:buFontTx/>
              <a:buChar char="•"/>
              <a:defRPr/>
            </a:pPr>
            <a:endParaRPr lang="en-US" sz="2000" dirty="0"/>
          </a:p>
        </p:txBody>
      </p:sp>
      <p:sp>
        <p:nvSpPr>
          <p:cNvPr id="32773" name="Rectangle 4"/>
          <p:cNvSpPr>
            <a:spLocks noChangeArrowheads="1"/>
          </p:cNvSpPr>
          <p:nvPr/>
        </p:nvSpPr>
        <p:spPr bwMode="auto">
          <a:xfrm>
            <a:off x="2647950" y="1803400"/>
            <a:ext cx="457200" cy="3987800"/>
          </a:xfrm>
          <a:prstGeom prst="rect">
            <a:avLst/>
          </a:prstGeom>
          <a:solidFill>
            <a:srgbClr val="A30609"/>
          </a:solidFill>
          <a:ln w="19050">
            <a:solidFill>
              <a:srgbClr val="A30609"/>
            </a:solidFill>
            <a:miter lim="800000"/>
            <a:headEnd/>
            <a:tailEnd/>
          </a:ln>
        </p:spPr>
        <p:txBody>
          <a:bodyPr lIns="365760" rIns="274320" anchor="ctr"/>
          <a:lstStyle/>
          <a:p>
            <a:pPr marL="171450" indent="-171450">
              <a:lnSpc>
                <a:spcPct val="90000"/>
              </a:lnSpc>
              <a:spcBef>
                <a:spcPct val="45000"/>
              </a:spcBef>
              <a:spcAft>
                <a:spcPct val="10000"/>
              </a:spcAft>
              <a:buClr>
                <a:srgbClr val="ABA69F"/>
              </a:buClr>
              <a:buSzPct val="80000"/>
              <a:buFontTx/>
              <a:buChar char="•"/>
            </a:pPr>
            <a:endParaRPr lang="en-US" sz="2000"/>
          </a:p>
        </p:txBody>
      </p:sp>
      <p:sp>
        <p:nvSpPr>
          <p:cNvPr id="32774" name="AutoShape 12"/>
          <p:cNvSpPr>
            <a:spLocks noChangeArrowheads="1"/>
          </p:cNvSpPr>
          <p:nvPr/>
        </p:nvSpPr>
        <p:spPr bwMode="auto">
          <a:xfrm>
            <a:off x="838200" y="5257800"/>
            <a:ext cx="1993900" cy="838200"/>
          </a:xfrm>
          <a:prstGeom prst="roundRect">
            <a:avLst>
              <a:gd name="adj" fmla="val 10213"/>
            </a:avLst>
          </a:prstGeom>
          <a:solidFill>
            <a:srgbClr val="A30609"/>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Pivot Chart Functionality with Excel Export</a:t>
            </a:r>
          </a:p>
        </p:txBody>
      </p:sp>
      <p:sp>
        <p:nvSpPr>
          <p:cNvPr id="32775" name="Oval 20"/>
          <p:cNvSpPr>
            <a:spLocks noChangeArrowheads="1"/>
          </p:cNvSpPr>
          <p:nvPr/>
        </p:nvSpPr>
        <p:spPr bwMode="auto">
          <a:xfrm>
            <a:off x="715963" y="5481638"/>
            <a:ext cx="390525" cy="392112"/>
          </a:xfrm>
          <a:prstGeom prst="ellipse">
            <a:avLst/>
          </a:prstGeom>
          <a:solidFill>
            <a:schemeClr val="bg1"/>
          </a:solidFill>
          <a:ln w="38100" algn="ctr">
            <a:solidFill>
              <a:srgbClr val="77131F"/>
            </a:solidFill>
            <a:round/>
            <a:headEnd/>
            <a:tailEnd/>
          </a:ln>
        </p:spPr>
        <p:txBody>
          <a:bodyPr lIns="0" tIns="0" rIns="0" bIns="0" anchor="ctr"/>
          <a:lstStyle/>
          <a:p>
            <a:pPr algn="ctr">
              <a:spcBef>
                <a:spcPct val="50000"/>
              </a:spcBef>
            </a:pPr>
            <a:r>
              <a:rPr lang="en-US" sz="1600">
                <a:solidFill>
                  <a:srgbClr val="77131F"/>
                </a:solidFill>
                <a:latin typeface="Arial Black" pitchFamily="34" charset="0"/>
              </a:rPr>
              <a:t>5</a:t>
            </a:r>
          </a:p>
        </p:txBody>
      </p:sp>
      <p:grpSp>
        <p:nvGrpSpPr>
          <p:cNvPr id="2" name="Group 19"/>
          <p:cNvGrpSpPr>
            <a:grpSpLocks/>
          </p:cNvGrpSpPr>
          <p:nvPr/>
        </p:nvGrpSpPr>
        <p:grpSpPr bwMode="auto">
          <a:xfrm>
            <a:off x="715963" y="1600200"/>
            <a:ext cx="2116137" cy="838200"/>
            <a:chOff x="715963" y="1600200"/>
            <a:chExt cx="2116137" cy="838200"/>
          </a:xfrm>
        </p:grpSpPr>
        <p:sp>
          <p:nvSpPr>
            <p:cNvPr id="32945" name="AutoShape 5"/>
            <p:cNvSpPr>
              <a:spLocks noChangeArrowheads="1"/>
            </p:cNvSpPr>
            <p:nvPr/>
          </p:nvSpPr>
          <p:spPr bwMode="auto">
            <a:xfrm>
              <a:off x="838200" y="16002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Traditional Reporting</a:t>
              </a:r>
            </a:p>
          </p:txBody>
        </p:sp>
        <p:sp>
          <p:nvSpPr>
            <p:cNvPr id="32946" name="Oval 20"/>
            <p:cNvSpPr>
              <a:spLocks noChangeArrowheads="1"/>
            </p:cNvSpPr>
            <p:nvPr/>
          </p:nvSpPr>
          <p:spPr bwMode="auto">
            <a:xfrm>
              <a:off x="715963" y="1822450"/>
              <a:ext cx="390525" cy="392113"/>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1</a:t>
              </a:r>
            </a:p>
          </p:txBody>
        </p:sp>
      </p:grpSp>
      <p:grpSp>
        <p:nvGrpSpPr>
          <p:cNvPr id="3" name="Group 22"/>
          <p:cNvGrpSpPr>
            <a:grpSpLocks/>
          </p:cNvGrpSpPr>
          <p:nvPr/>
        </p:nvGrpSpPr>
        <p:grpSpPr bwMode="auto">
          <a:xfrm>
            <a:off x="715963" y="2514600"/>
            <a:ext cx="2116137" cy="838200"/>
            <a:chOff x="715963" y="2514600"/>
            <a:chExt cx="2116137" cy="838200"/>
          </a:xfrm>
        </p:grpSpPr>
        <p:sp>
          <p:nvSpPr>
            <p:cNvPr id="32943" name="AutoShape 9"/>
            <p:cNvSpPr>
              <a:spLocks noChangeArrowheads="1"/>
            </p:cNvSpPr>
            <p:nvPr/>
          </p:nvSpPr>
          <p:spPr bwMode="auto">
            <a:xfrm>
              <a:off x="838200" y="25146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IT Analytics</a:t>
              </a:r>
            </a:p>
          </p:txBody>
        </p:sp>
        <p:sp>
          <p:nvSpPr>
            <p:cNvPr id="32944" name="Oval 20"/>
            <p:cNvSpPr>
              <a:spLocks noChangeArrowheads="1"/>
            </p:cNvSpPr>
            <p:nvPr/>
          </p:nvSpPr>
          <p:spPr bwMode="auto">
            <a:xfrm>
              <a:off x="715963" y="27384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2</a:t>
              </a:r>
            </a:p>
          </p:txBody>
        </p:sp>
      </p:grpSp>
      <p:grpSp>
        <p:nvGrpSpPr>
          <p:cNvPr id="4" name="Group 25"/>
          <p:cNvGrpSpPr>
            <a:grpSpLocks/>
          </p:cNvGrpSpPr>
          <p:nvPr/>
        </p:nvGrpSpPr>
        <p:grpSpPr bwMode="auto">
          <a:xfrm>
            <a:off x="715963" y="3429000"/>
            <a:ext cx="2116137" cy="838200"/>
            <a:chOff x="715963" y="3429000"/>
            <a:chExt cx="2116137" cy="838200"/>
          </a:xfrm>
        </p:grpSpPr>
        <p:sp>
          <p:nvSpPr>
            <p:cNvPr id="32941" name="AutoShape 10"/>
            <p:cNvSpPr>
              <a:spLocks noChangeArrowheads="1"/>
            </p:cNvSpPr>
            <p:nvPr/>
          </p:nvSpPr>
          <p:spPr bwMode="auto">
            <a:xfrm>
              <a:off x="838200" y="34290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Robust Graphical Dashboard</a:t>
              </a:r>
            </a:p>
          </p:txBody>
        </p:sp>
        <p:sp>
          <p:nvSpPr>
            <p:cNvPr id="32942" name="Oval 20"/>
            <p:cNvSpPr>
              <a:spLocks noChangeArrowheads="1"/>
            </p:cNvSpPr>
            <p:nvPr/>
          </p:nvSpPr>
          <p:spPr bwMode="auto">
            <a:xfrm>
              <a:off x="715963" y="36528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3</a:t>
              </a:r>
            </a:p>
          </p:txBody>
        </p:sp>
      </p:grpSp>
      <p:grpSp>
        <p:nvGrpSpPr>
          <p:cNvPr id="5" name="Group 37"/>
          <p:cNvGrpSpPr>
            <a:grpSpLocks/>
          </p:cNvGrpSpPr>
          <p:nvPr/>
        </p:nvGrpSpPr>
        <p:grpSpPr bwMode="auto">
          <a:xfrm>
            <a:off x="715963" y="4343400"/>
            <a:ext cx="2116137" cy="838200"/>
            <a:chOff x="715963" y="4343400"/>
            <a:chExt cx="2116137" cy="838200"/>
          </a:xfrm>
        </p:grpSpPr>
        <p:sp>
          <p:nvSpPr>
            <p:cNvPr id="32939" name="AutoShape 11"/>
            <p:cNvSpPr>
              <a:spLocks noChangeArrowheads="1"/>
            </p:cNvSpPr>
            <p:nvPr/>
          </p:nvSpPr>
          <p:spPr bwMode="auto">
            <a:xfrm>
              <a:off x="838200" y="4343400"/>
              <a:ext cx="1993900" cy="838200"/>
            </a:xfrm>
            <a:prstGeom prst="roundRect">
              <a:avLst>
                <a:gd name="adj" fmla="val 10213"/>
              </a:avLst>
            </a:prstGeom>
            <a:solidFill>
              <a:srgbClr val="DDDDDD"/>
            </a:solidFill>
            <a:ln w="19050" algn="ctr">
              <a:solidFill>
                <a:srgbClr val="FFFFFF"/>
              </a:solidFill>
              <a:round/>
              <a:headEnd/>
              <a:tailEnd/>
            </a:ln>
          </p:spPr>
          <p:txBody>
            <a:bodyPr lIns="365760" rIns="0" anchor="ctr"/>
            <a:lstStyle/>
            <a:p>
              <a:pPr>
                <a:lnSpc>
                  <a:spcPct val="90000"/>
                </a:lnSpc>
                <a:spcBef>
                  <a:spcPct val="25000"/>
                </a:spcBef>
                <a:spcAft>
                  <a:spcPct val="10000"/>
                </a:spcAft>
                <a:buClr>
                  <a:schemeClr val="hlink"/>
                </a:buClr>
                <a:buSzPct val="80000"/>
              </a:pPr>
              <a:r>
                <a:rPr lang="en-US" sz="1400" b="1">
                  <a:solidFill>
                    <a:srgbClr val="FFFFFF"/>
                  </a:solidFill>
                </a:rPr>
                <a:t>Multi-Dimensional Ad-hoc/Pivot Table Reporting</a:t>
              </a:r>
            </a:p>
          </p:txBody>
        </p:sp>
        <p:sp>
          <p:nvSpPr>
            <p:cNvPr id="32940" name="Oval 20"/>
            <p:cNvSpPr>
              <a:spLocks noChangeArrowheads="1"/>
            </p:cNvSpPr>
            <p:nvPr/>
          </p:nvSpPr>
          <p:spPr bwMode="auto">
            <a:xfrm>
              <a:off x="715963" y="4567238"/>
              <a:ext cx="390525" cy="392112"/>
            </a:xfrm>
            <a:prstGeom prst="ellipse">
              <a:avLst/>
            </a:prstGeom>
            <a:solidFill>
              <a:schemeClr val="bg1"/>
            </a:solidFill>
            <a:ln w="38100" algn="ctr">
              <a:solidFill>
                <a:srgbClr val="DDDDDD"/>
              </a:solidFill>
              <a:round/>
              <a:headEnd/>
              <a:tailEnd/>
            </a:ln>
          </p:spPr>
          <p:txBody>
            <a:bodyPr lIns="0" tIns="0" rIns="0" bIns="0" anchor="ctr"/>
            <a:lstStyle/>
            <a:p>
              <a:pPr algn="ctr">
                <a:spcBef>
                  <a:spcPct val="50000"/>
                </a:spcBef>
              </a:pPr>
              <a:r>
                <a:rPr lang="en-US" sz="1600">
                  <a:solidFill>
                    <a:srgbClr val="DDDDDD"/>
                  </a:solidFill>
                  <a:latin typeface="Arial Black" pitchFamily="34" charset="0"/>
                </a:rPr>
                <a:t>4</a:t>
              </a:r>
            </a:p>
          </p:txBody>
        </p:sp>
      </p:grpSp>
      <p:grpSp>
        <p:nvGrpSpPr>
          <p:cNvPr id="6" name="Group 425"/>
          <p:cNvGrpSpPr>
            <a:grpSpLocks/>
          </p:cNvGrpSpPr>
          <p:nvPr/>
        </p:nvGrpSpPr>
        <p:grpSpPr bwMode="auto">
          <a:xfrm>
            <a:off x="4359275" y="4735513"/>
            <a:ext cx="601663" cy="977900"/>
            <a:chOff x="601663" y="3232150"/>
            <a:chExt cx="787400" cy="1279525"/>
          </a:xfrm>
        </p:grpSpPr>
        <p:sp>
          <p:nvSpPr>
            <p:cNvPr id="32931" name="Freeform 932"/>
            <p:cNvSpPr>
              <a:spLocks/>
            </p:cNvSpPr>
            <p:nvPr/>
          </p:nvSpPr>
          <p:spPr bwMode="auto">
            <a:xfrm>
              <a:off x="792163" y="3521075"/>
              <a:ext cx="193675" cy="57150"/>
            </a:xfrm>
            <a:custGeom>
              <a:avLst/>
              <a:gdLst>
                <a:gd name="T0" fmla="*/ 0 w 122"/>
                <a:gd name="T1" fmla="*/ 2147483647 h 36"/>
                <a:gd name="T2" fmla="*/ 0 w 122"/>
                <a:gd name="T3" fmla="*/ 2147483647 h 36"/>
                <a:gd name="T4" fmla="*/ 2147483647 w 122"/>
                <a:gd name="T5" fmla="*/ 2147483647 h 36"/>
                <a:gd name="T6" fmla="*/ 2147483647 w 122"/>
                <a:gd name="T7" fmla="*/ 2147483647 h 36"/>
                <a:gd name="T8" fmla="*/ 2147483647 w 122"/>
                <a:gd name="T9" fmla="*/ 2147483647 h 36"/>
                <a:gd name="T10" fmla="*/ 2147483647 w 122"/>
                <a:gd name="T11" fmla="*/ 2147483647 h 36"/>
                <a:gd name="T12" fmla="*/ 2147483647 w 122"/>
                <a:gd name="T13" fmla="*/ 2147483647 h 36"/>
                <a:gd name="T14" fmla="*/ 2147483647 w 122"/>
                <a:gd name="T15" fmla="*/ 2147483647 h 36"/>
                <a:gd name="T16" fmla="*/ 2147483647 w 122"/>
                <a:gd name="T17" fmla="*/ 2147483647 h 36"/>
                <a:gd name="T18" fmla="*/ 2147483647 w 122"/>
                <a:gd name="T19" fmla="*/ 2147483647 h 36"/>
                <a:gd name="T20" fmla="*/ 2147483647 w 122"/>
                <a:gd name="T21" fmla="*/ 2147483647 h 36"/>
                <a:gd name="T22" fmla="*/ 2147483647 w 122"/>
                <a:gd name="T23" fmla="*/ 2147483647 h 36"/>
                <a:gd name="T24" fmla="*/ 2147483647 w 122"/>
                <a:gd name="T25" fmla="*/ 2147483647 h 36"/>
                <a:gd name="T26" fmla="*/ 2147483647 w 122"/>
                <a:gd name="T27" fmla="*/ 2147483647 h 36"/>
                <a:gd name="T28" fmla="*/ 2147483647 w 122"/>
                <a:gd name="T29" fmla="*/ 2147483647 h 36"/>
                <a:gd name="T30" fmla="*/ 2147483647 w 122"/>
                <a:gd name="T31" fmla="*/ 2147483647 h 36"/>
                <a:gd name="T32" fmla="*/ 2147483647 w 122"/>
                <a:gd name="T33" fmla="*/ 0 h 36"/>
                <a:gd name="T34" fmla="*/ 2147483647 w 122"/>
                <a:gd name="T35" fmla="*/ 0 h 36"/>
                <a:gd name="T36" fmla="*/ 2147483647 w 122"/>
                <a:gd name="T37" fmla="*/ 2147483647 h 36"/>
                <a:gd name="T38" fmla="*/ 0 w 122"/>
                <a:gd name="T39" fmla="*/ 2147483647 h 36"/>
                <a:gd name="T40" fmla="*/ 0 w 122"/>
                <a:gd name="T41" fmla="*/ 2147483647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6"/>
                <a:gd name="T65" fmla="*/ 122 w 122"/>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6">
                  <a:moveTo>
                    <a:pt x="0" y="34"/>
                  </a:moveTo>
                  <a:lnTo>
                    <a:pt x="0" y="34"/>
                  </a:lnTo>
                  <a:lnTo>
                    <a:pt x="26" y="26"/>
                  </a:lnTo>
                  <a:lnTo>
                    <a:pt x="52" y="22"/>
                  </a:lnTo>
                  <a:lnTo>
                    <a:pt x="66" y="22"/>
                  </a:lnTo>
                  <a:lnTo>
                    <a:pt x="80" y="22"/>
                  </a:lnTo>
                  <a:lnTo>
                    <a:pt x="92" y="24"/>
                  </a:lnTo>
                  <a:lnTo>
                    <a:pt x="104" y="28"/>
                  </a:lnTo>
                  <a:lnTo>
                    <a:pt x="122" y="36"/>
                  </a:lnTo>
                  <a:lnTo>
                    <a:pt x="90" y="18"/>
                  </a:lnTo>
                  <a:lnTo>
                    <a:pt x="76" y="10"/>
                  </a:lnTo>
                  <a:lnTo>
                    <a:pt x="62" y="6"/>
                  </a:lnTo>
                  <a:lnTo>
                    <a:pt x="48" y="2"/>
                  </a:lnTo>
                  <a:lnTo>
                    <a:pt x="34" y="0"/>
                  </a:lnTo>
                  <a:lnTo>
                    <a:pt x="18" y="18"/>
                  </a:lnTo>
                  <a:lnTo>
                    <a:pt x="0" y="34"/>
                  </a:lnTo>
                  <a:close/>
                </a:path>
              </a:pathLst>
            </a:custGeom>
            <a:solidFill>
              <a:srgbClr val="80A3CD"/>
            </a:solidFill>
            <a:ln w="9525">
              <a:noFill/>
              <a:round/>
              <a:headEnd/>
              <a:tailEnd/>
            </a:ln>
          </p:spPr>
          <p:txBody>
            <a:bodyPr/>
            <a:lstStyle/>
            <a:p>
              <a:endParaRPr lang="en-US"/>
            </a:p>
          </p:txBody>
        </p:sp>
        <p:sp>
          <p:nvSpPr>
            <p:cNvPr id="32932" name="Freeform 937"/>
            <p:cNvSpPr>
              <a:spLocks/>
            </p:cNvSpPr>
            <p:nvPr/>
          </p:nvSpPr>
          <p:spPr bwMode="auto">
            <a:xfrm>
              <a:off x="611188" y="3241675"/>
              <a:ext cx="768350" cy="1260475"/>
            </a:xfrm>
            <a:custGeom>
              <a:avLst/>
              <a:gdLst>
                <a:gd name="T0" fmla="*/ 2147483647 w 484"/>
                <a:gd name="T1" fmla="*/ 2147483647 h 794"/>
                <a:gd name="T2" fmla="*/ 2147483647 w 484"/>
                <a:gd name="T3" fmla="*/ 2147483647 h 794"/>
                <a:gd name="T4" fmla="*/ 2147483647 w 484"/>
                <a:gd name="T5" fmla="*/ 2147483647 h 794"/>
                <a:gd name="T6" fmla="*/ 2147483647 w 484"/>
                <a:gd name="T7" fmla="*/ 2147483647 h 794"/>
                <a:gd name="T8" fmla="*/ 2147483647 w 484"/>
                <a:gd name="T9" fmla="*/ 2147483647 h 794"/>
                <a:gd name="T10" fmla="*/ 2147483647 w 484"/>
                <a:gd name="T11" fmla="*/ 2147483647 h 794"/>
                <a:gd name="T12" fmla="*/ 2147483647 w 484"/>
                <a:gd name="T13" fmla="*/ 2147483647 h 794"/>
                <a:gd name="T14" fmla="*/ 2147483647 w 484"/>
                <a:gd name="T15" fmla="*/ 2147483647 h 794"/>
                <a:gd name="T16" fmla="*/ 2147483647 w 484"/>
                <a:gd name="T17" fmla="*/ 2147483647 h 794"/>
                <a:gd name="T18" fmla="*/ 2147483647 w 484"/>
                <a:gd name="T19" fmla="*/ 2147483647 h 794"/>
                <a:gd name="T20" fmla="*/ 2147483647 w 484"/>
                <a:gd name="T21" fmla="*/ 2147483647 h 794"/>
                <a:gd name="T22" fmla="*/ 2147483647 w 484"/>
                <a:gd name="T23" fmla="*/ 2147483647 h 794"/>
                <a:gd name="T24" fmla="*/ 2147483647 w 484"/>
                <a:gd name="T25" fmla="*/ 2147483647 h 794"/>
                <a:gd name="T26" fmla="*/ 2147483647 w 484"/>
                <a:gd name="T27" fmla="*/ 2147483647 h 794"/>
                <a:gd name="T28" fmla="*/ 2147483647 w 484"/>
                <a:gd name="T29" fmla="*/ 2147483647 h 794"/>
                <a:gd name="T30" fmla="*/ 2147483647 w 484"/>
                <a:gd name="T31" fmla="*/ 2147483647 h 794"/>
                <a:gd name="T32" fmla="*/ 2147483647 w 484"/>
                <a:gd name="T33" fmla="*/ 2147483647 h 794"/>
                <a:gd name="T34" fmla="*/ 2147483647 w 484"/>
                <a:gd name="T35" fmla="*/ 2147483647 h 794"/>
                <a:gd name="T36" fmla="*/ 2147483647 w 484"/>
                <a:gd name="T37" fmla="*/ 0 h 794"/>
                <a:gd name="T38" fmla="*/ 2147483647 w 484"/>
                <a:gd name="T39" fmla="*/ 2147483647 h 794"/>
                <a:gd name="T40" fmla="*/ 2147483647 w 484"/>
                <a:gd name="T41" fmla="*/ 2147483647 h 794"/>
                <a:gd name="T42" fmla="*/ 2147483647 w 484"/>
                <a:gd name="T43" fmla="*/ 2147483647 h 794"/>
                <a:gd name="T44" fmla="*/ 2147483647 w 484"/>
                <a:gd name="T45" fmla="*/ 2147483647 h 794"/>
                <a:gd name="T46" fmla="*/ 2147483647 w 484"/>
                <a:gd name="T47" fmla="*/ 2147483647 h 794"/>
                <a:gd name="T48" fmla="*/ 2147483647 w 484"/>
                <a:gd name="T49" fmla="*/ 2147483647 h 794"/>
                <a:gd name="T50" fmla="*/ 2147483647 w 484"/>
                <a:gd name="T51" fmla="*/ 2147483647 h 794"/>
                <a:gd name="T52" fmla="*/ 2147483647 w 484"/>
                <a:gd name="T53" fmla="*/ 2147483647 h 794"/>
                <a:gd name="T54" fmla="*/ 2147483647 w 484"/>
                <a:gd name="T55" fmla="*/ 2147483647 h 794"/>
                <a:gd name="T56" fmla="*/ 2147483647 w 484"/>
                <a:gd name="T57" fmla="*/ 2147483647 h 794"/>
                <a:gd name="T58" fmla="*/ 2147483647 w 484"/>
                <a:gd name="T59" fmla="*/ 2147483647 h 794"/>
                <a:gd name="T60" fmla="*/ 2147483647 w 484"/>
                <a:gd name="T61" fmla="*/ 2147483647 h 794"/>
                <a:gd name="T62" fmla="*/ 2147483647 w 484"/>
                <a:gd name="T63" fmla="*/ 2147483647 h 794"/>
                <a:gd name="T64" fmla="*/ 2147483647 w 484"/>
                <a:gd name="T65" fmla="*/ 2147483647 h 794"/>
                <a:gd name="T66" fmla="*/ 2147483647 w 484"/>
                <a:gd name="T67" fmla="*/ 2147483647 h 794"/>
                <a:gd name="T68" fmla="*/ 2147483647 w 484"/>
                <a:gd name="T69" fmla="*/ 2147483647 h 794"/>
                <a:gd name="T70" fmla="*/ 2147483647 w 484"/>
                <a:gd name="T71" fmla="*/ 2147483647 h 794"/>
                <a:gd name="T72" fmla="*/ 2147483647 w 484"/>
                <a:gd name="T73" fmla="*/ 2147483647 h 794"/>
                <a:gd name="T74" fmla="*/ 2147483647 w 484"/>
                <a:gd name="T75" fmla="*/ 2147483647 h 794"/>
                <a:gd name="T76" fmla="*/ 2147483647 w 484"/>
                <a:gd name="T77" fmla="*/ 2147483647 h 794"/>
                <a:gd name="T78" fmla="*/ 2147483647 w 484"/>
                <a:gd name="T79" fmla="*/ 2147483647 h 794"/>
                <a:gd name="T80" fmla="*/ 2147483647 w 484"/>
                <a:gd name="T81" fmla="*/ 2147483647 h 794"/>
                <a:gd name="T82" fmla="*/ 0 w 484"/>
                <a:gd name="T83" fmla="*/ 2147483647 h 794"/>
                <a:gd name="T84" fmla="*/ 2147483647 w 484"/>
                <a:gd name="T85" fmla="*/ 2147483647 h 794"/>
                <a:gd name="T86" fmla="*/ 2147483647 w 484"/>
                <a:gd name="T87" fmla="*/ 2147483647 h 794"/>
                <a:gd name="T88" fmla="*/ 2147483647 w 484"/>
                <a:gd name="T89" fmla="*/ 2147483647 h 794"/>
                <a:gd name="T90" fmla="*/ 2147483647 w 484"/>
                <a:gd name="T91" fmla="*/ 2147483647 h 794"/>
                <a:gd name="T92" fmla="*/ 2147483647 w 484"/>
                <a:gd name="T93" fmla="*/ 2147483647 h 794"/>
                <a:gd name="T94" fmla="*/ 2147483647 w 484"/>
                <a:gd name="T95" fmla="*/ 2147483647 h 794"/>
                <a:gd name="T96" fmla="*/ 2147483647 w 484"/>
                <a:gd name="T97" fmla="*/ 2147483647 h 7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794"/>
                <a:gd name="T149" fmla="*/ 484 w 484"/>
                <a:gd name="T150" fmla="*/ 794 h 7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794">
                  <a:moveTo>
                    <a:pt x="436" y="334"/>
                  </a:moveTo>
                  <a:lnTo>
                    <a:pt x="436" y="334"/>
                  </a:lnTo>
                  <a:lnTo>
                    <a:pt x="424" y="322"/>
                  </a:lnTo>
                  <a:lnTo>
                    <a:pt x="410" y="312"/>
                  </a:lnTo>
                  <a:lnTo>
                    <a:pt x="378" y="294"/>
                  </a:lnTo>
                  <a:lnTo>
                    <a:pt x="364" y="286"/>
                  </a:lnTo>
                  <a:lnTo>
                    <a:pt x="350" y="282"/>
                  </a:lnTo>
                  <a:lnTo>
                    <a:pt x="336" y="278"/>
                  </a:lnTo>
                  <a:lnTo>
                    <a:pt x="322" y="278"/>
                  </a:lnTo>
                  <a:lnTo>
                    <a:pt x="334" y="260"/>
                  </a:lnTo>
                  <a:lnTo>
                    <a:pt x="348" y="240"/>
                  </a:lnTo>
                  <a:lnTo>
                    <a:pt x="358" y="222"/>
                  </a:lnTo>
                  <a:lnTo>
                    <a:pt x="368" y="202"/>
                  </a:lnTo>
                  <a:lnTo>
                    <a:pt x="380" y="172"/>
                  </a:lnTo>
                  <a:lnTo>
                    <a:pt x="388" y="142"/>
                  </a:lnTo>
                  <a:lnTo>
                    <a:pt x="390" y="128"/>
                  </a:lnTo>
                  <a:lnTo>
                    <a:pt x="392" y="112"/>
                  </a:lnTo>
                  <a:lnTo>
                    <a:pt x="392" y="96"/>
                  </a:lnTo>
                  <a:lnTo>
                    <a:pt x="390" y="80"/>
                  </a:lnTo>
                  <a:lnTo>
                    <a:pt x="388" y="68"/>
                  </a:lnTo>
                  <a:lnTo>
                    <a:pt x="382" y="56"/>
                  </a:lnTo>
                  <a:lnTo>
                    <a:pt x="376" y="46"/>
                  </a:lnTo>
                  <a:lnTo>
                    <a:pt x="368" y="36"/>
                  </a:lnTo>
                  <a:lnTo>
                    <a:pt x="358" y="30"/>
                  </a:lnTo>
                  <a:lnTo>
                    <a:pt x="322" y="8"/>
                  </a:lnTo>
                  <a:lnTo>
                    <a:pt x="312" y="4"/>
                  </a:lnTo>
                  <a:lnTo>
                    <a:pt x="302" y="2"/>
                  </a:lnTo>
                  <a:lnTo>
                    <a:pt x="290" y="0"/>
                  </a:lnTo>
                  <a:lnTo>
                    <a:pt x="280" y="0"/>
                  </a:lnTo>
                  <a:lnTo>
                    <a:pt x="264" y="4"/>
                  </a:lnTo>
                  <a:lnTo>
                    <a:pt x="250" y="8"/>
                  </a:lnTo>
                  <a:lnTo>
                    <a:pt x="236" y="16"/>
                  </a:lnTo>
                  <a:lnTo>
                    <a:pt x="222" y="24"/>
                  </a:lnTo>
                  <a:lnTo>
                    <a:pt x="208" y="34"/>
                  </a:lnTo>
                  <a:lnTo>
                    <a:pt x="196" y="44"/>
                  </a:lnTo>
                  <a:lnTo>
                    <a:pt x="172" y="66"/>
                  </a:lnTo>
                  <a:lnTo>
                    <a:pt x="158" y="84"/>
                  </a:lnTo>
                  <a:lnTo>
                    <a:pt x="144" y="102"/>
                  </a:lnTo>
                  <a:lnTo>
                    <a:pt x="130" y="122"/>
                  </a:lnTo>
                  <a:lnTo>
                    <a:pt x="120" y="142"/>
                  </a:lnTo>
                  <a:lnTo>
                    <a:pt x="110" y="164"/>
                  </a:lnTo>
                  <a:lnTo>
                    <a:pt x="102" y="186"/>
                  </a:lnTo>
                  <a:lnTo>
                    <a:pt x="96" y="208"/>
                  </a:lnTo>
                  <a:lnTo>
                    <a:pt x="92" y="232"/>
                  </a:lnTo>
                  <a:lnTo>
                    <a:pt x="90" y="252"/>
                  </a:lnTo>
                  <a:lnTo>
                    <a:pt x="92" y="274"/>
                  </a:lnTo>
                  <a:lnTo>
                    <a:pt x="94" y="284"/>
                  </a:lnTo>
                  <a:lnTo>
                    <a:pt x="98" y="294"/>
                  </a:lnTo>
                  <a:lnTo>
                    <a:pt x="102" y="304"/>
                  </a:lnTo>
                  <a:lnTo>
                    <a:pt x="108" y="312"/>
                  </a:lnTo>
                  <a:lnTo>
                    <a:pt x="116" y="320"/>
                  </a:lnTo>
                  <a:lnTo>
                    <a:pt x="126" y="328"/>
                  </a:lnTo>
                  <a:lnTo>
                    <a:pt x="158" y="346"/>
                  </a:lnTo>
                  <a:lnTo>
                    <a:pt x="166" y="350"/>
                  </a:lnTo>
                  <a:lnTo>
                    <a:pt x="148" y="370"/>
                  </a:lnTo>
                  <a:lnTo>
                    <a:pt x="130" y="390"/>
                  </a:lnTo>
                  <a:lnTo>
                    <a:pt x="112" y="412"/>
                  </a:lnTo>
                  <a:lnTo>
                    <a:pt x="98" y="434"/>
                  </a:lnTo>
                  <a:lnTo>
                    <a:pt x="82" y="456"/>
                  </a:lnTo>
                  <a:lnTo>
                    <a:pt x="70" y="480"/>
                  </a:lnTo>
                  <a:lnTo>
                    <a:pt x="46" y="528"/>
                  </a:lnTo>
                  <a:lnTo>
                    <a:pt x="34" y="558"/>
                  </a:lnTo>
                  <a:lnTo>
                    <a:pt x="24" y="588"/>
                  </a:lnTo>
                  <a:lnTo>
                    <a:pt x="14" y="618"/>
                  </a:lnTo>
                  <a:lnTo>
                    <a:pt x="8" y="648"/>
                  </a:lnTo>
                  <a:lnTo>
                    <a:pt x="2" y="680"/>
                  </a:lnTo>
                  <a:lnTo>
                    <a:pt x="0" y="712"/>
                  </a:lnTo>
                  <a:lnTo>
                    <a:pt x="0" y="742"/>
                  </a:lnTo>
                  <a:lnTo>
                    <a:pt x="2" y="774"/>
                  </a:lnTo>
                  <a:lnTo>
                    <a:pt x="36" y="794"/>
                  </a:lnTo>
                  <a:lnTo>
                    <a:pt x="480" y="538"/>
                  </a:lnTo>
                  <a:lnTo>
                    <a:pt x="482" y="510"/>
                  </a:lnTo>
                  <a:lnTo>
                    <a:pt x="484" y="486"/>
                  </a:lnTo>
                  <a:lnTo>
                    <a:pt x="484" y="462"/>
                  </a:lnTo>
                  <a:lnTo>
                    <a:pt x="482" y="440"/>
                  </a:lnTo>
                  <a:lnTo>
                    <a:pt x="478" y="416"/>
                  </a:lnTo>
                  <a:lnTo>
                    <a:pt x="470" y="394"/>
                  </a:lnTo>
                  <a:lnTo>
                    <a:pt x="462" y="372"/>
                  </a:lnTo>
                  <a:lnTo>
                    <a:pt x="450" y="352"/>
                  </a:lnTo>
                  <a:lnTo>
                    <a:pt x="436" y="334"/>
                  </a:lnTo>
                  <a:close/>
                </a:path>
              </a:pathLst>
            </a:custGeom>
            <a:solidFill>
              <a:srgbClr val="007849"/>
            </a:solidFill>
            <a:ln w="9525">
              <a:noFill/>
              <a:round/>
              <a:headEnd/>
              <a:tailEnd/>
            </a:ln>
          </p:spPr>
          <p:txBody>
            <a:bodyPr/>
            <a:lstStyle/>
            <a:p>
              <a:endParaRPr lang="en-US"/>
            </a:p>
          </p:txBody>
        </p:sp>
        <p:sp>
          <p:nvSpPr>
            <p:cNvPr id="32933" name="Freeform 938"/>
            <p:cNvSpPr>
              <a:spLocks/>
            </p:cNvSpPr>
            <p:nvPr/>
          </p:nvSpPr>
          <p:spPr bwMode="auto">
            <a:xfrm>
              <a:off x="611188" y="3797300"/>
              <a:ext cx="358775" cy="704850"/>
            </a:xfrm>
            <a:custGeom>
              <a:avLst/>
              <a:gdLst>
                <a:gd name="T0" fmla="*/ 2147483647 w 226"/>
                <a:gd name="T1" fmla="*/ 2147483647 h 444"/>
                <a:gd name="T2" fmla="*/ 2147483647 w 226"/>
                <a:gd name="T3" fmla="*/ 2147483647 h 444"/>
                <a:gd name="T4" fmla="*/ 2147483647 w 226"/>
                <a:gd name="T5" fmla="*/ 2147483647 h 444"/>
                <a:gd name="T6" fmla="*/ 2147483647 w 226"/>
                <a:gd name="T7" fmla="*/ 2147483647 h 444"/>
                <a:gd name="T8" fmla="*/ 2147483647 w 226"/>
                <a:gd name="T9" fmla="*/ 2147483647 h 444"/>
                <a:gd name="T10" fmla="*/ 2147483647 w 226"/>
                <a:gd name="T11" fmla="*/ 2147483647 h 444"/>
                <a:gd name="T12" fmla="*/ 2147483647 w 226"/>
                <a:gd name="T13" fmla="*/ 2147483647 h 444"/>
                <a:gd name="T14" fmla="*/ 2147483647 w 226"/>
                <a:gd name="T15" fmla="*/ 2147483647 h 444"/>
                <a:gd name="T16" fmla="*/ 2147483647 w 226"/>
                <a:gd name="T17" fmla="*/ 2147483647 h 444"/>
                <a:gd name="T18" fmla="*/ 2147483647 w 226"/>
                <a:gd name="T19" fmla="*/ 0 h 444"/>
                <a:gd name="T20" fmla="*/ 2147483647 w 226"/>
                <a:gd name="T21" fmla="*/ 0 h 444"/>
                <a:gd name="T22" fmla="*/ 2147483647 w 226"/>
                <a:gd name="T23" fmla="*/ 2147483647 h 444"/>
                <a:gd name="T24" fmla="*/ 2147483647 w 226"/>
                <a:gd name="T25" fmla="*/ 2147483647 h 444"/>
                <a:gd name="T26" fmla="*/ 2147483647 w 226"/>
                <a:gd name="T27" fmla="*/ 2147483647 h 444"/>
                <a:gd name="T28" fmla="*/ 2147483647 w 226"/>
                <a:gd name="T29" fmla="*/ 0 h 444"/>
                <a:gd name="T30" fmla="*/ 2147483647 w 226"/>
                <a:gd name="T31" fmla="*/ 0 h 444"/>
                <a:gd name="T32" fmla="*/ 2147483647 w 226"/>
                <a:gd name="T33" fmla="*/ 2147483647 h 444"/>
                <a:gd name="T34" fmla="*/ 2147483647 w 226"/>
                <a:gd name="T35" fmla="*/ 2147483647 h 444"/>
                <a:gd name="T36" fmla="*/ 2147483647 w 226"/>
                <a:gd name="T37" fmla="*/ 2147483647 h 444"/>
                <a:gd name="T38" fmla="*/ 2147483647 w 226"/>
                <a:gd name="T39" fmla="*/ 2147483647 h 444"/>
                <a:gd name="T40" fmla="*/ 2147483647 w 226"/>
                <a:gd name="T41" fmla="*/ 2147483647 h 444"/>
                <a:gd name="T42" fmla="*/ 2147483647 w 226"/>
                <a:gd name="T43" fmla="*/ 2147483647 h 444"/>
                <a:gd name="T44" fmla="*/ 2147483647 w 226"/>
                <a:gd name="T45" fmla="*/ 2147483647 h 444"/>
                <a:gd name="T46" fmla="*/ 2147483647 w 226"/>
                <a:gd name="T47" fmla="*/ 2147483647 h 444"/>
                <a:gd name="T48" fmla="*/ 2147483647 w 226"/>
                <a:gd name="T49" fmla="*/ 2147483647 h 444"/>
                <a:gd name="T50" fmla="*/ 2147483647 w 226"/>
                <a:gd name="T51" fmla="*/ 2147483647 h 444"/>
                <a:gd name="T52" fmla="*/ 2147483647 w 226"/>
                <a:gd name="T53" fmla="*/ 2147483647 h 444"/>
                <a:gd name="T54" fmla="*/ 2147483647 w 226"/>
                <a:gd name="T55" fmla="*/ 2147483647 h 444"/>
                <a:gd name="T56" fmla="*/ 2147483647 w 226"/>
                <a:gd name="T57" fmla="*/ 2147483647 h 444"/>
                <a:gd name="T58" fmla="*/ 0 w 226"/>
                <a:gd name="T59" fmla="*/ 2147483647 h 444"/>
                <a:gd name="T60" fmla="*/ 0 w 226"/>
                <a:gd name="T61" fmla="*/ 2147483647 h 444"/>
                <a:gd name="T62" fmla="*/ 2147483647 w 226"/>
                <a:gd name="T63" fmla="*/ 2147483647 h 444"/>
                <a:gd name="T64" fmla="*/ 2147483647 w 226"/>
                <a:gd name="T65" fmla="*/ 2147483647 h 444"/>
                <a:gd name="T66" fmla="*/ 2147483647 w 226"/>
                <a:gd name="T67" fmla="*/ 2147483647 h 444"/>
                <a:gd name="T68" fmla="*/ 2147483647 w 226"/>
                <a:gd name="T69" fmla="*/ 2147483647 h 444"/>
                <a:gd name="T70" fmla="*/ 2147483647 w 226"/>
                <a:gd name="T71" fmla="*/ 2147483647 h 444"/>
                <a:gd name="T72" fmla="*/ 2147483647 w 226"/>
                <a:gd name="T73" fmla="*/ 2147483647 h 444"/>
                <a:gd name="T74" fmla="*/ 2147483647 w 226"/>
                <a:gd name="T75" fmla="*/ 2147483647 h 444"/>
                <a:gd name="T76" fmla="*/ 2147483647 w 226"/>
                <a:gd name="T77" fmla="*/ 2147483647 h 444"/>
                <a:gd name="T78" fmla="*/ 2147483647 w 226"/>
                <a:gd name="T79" fmla="*/ 2147483647 h 444"/>
                <a:gd name="T80" fmla="*/ 2147483647 w 226"/>
                <a:gd name="T81" fmla="*/ 2147483647 h 444"/>
                <a:gd name="T82" fmla="*/ 2147483647 w 226"/>
                <a:gd name="T83" fmla="*/ 2147483647 h 444"/>
                <a:gd name="T84" fmla="*/ 2147483647 w 226"/>
                <a:gd name="T85" fmla="*/ 2147483647 h 444"/>
                <a:gd name="T86" fmla="*/ 2147483647 w 226"/>
                <a:gd name="T87" fmla="*/ 2147483647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444"/>
                <a:gd name="T134" fmla="*/ 226 w 226"/>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444">
                  <a:moveTo>
                    <a:pt x="80" y="198"/>
                  </a:moveTo>
                  <a:lnTo>
                    <a:pt x="80" y="198"/>
                  </a:lnTo>
                  <a:lnTo>
                    <a:pt x="94" y="170"/>
                  </a:lnTo>
                  <a:lnTo>
                    <a:pt x="108" y="144"/>
                  </a:lnTo>
                  <a:lnTo>
                    <a:pt x="124" y="116"/>
                  </a:lnTo>
                  <a:lnTo>
                    <a:pt x="142" y="90"/>
                  </a:lnTo>
                  <a:lnTo>
                    <a:pt x="160" y="66"/>
                  </a:lnTo>
                  <a:lnTo>
                    <a:pt x="180" y="42"/>
                  </a:lnTo>
                  <a:lnTo>
                    <a:pt x="202" y="20"/>
                  </a:lnTo>
                  <a:lnTo>
                    <a:pt x="226" y="0"/>
                  </a:lnTo>
                  <a:lnTo>
                    <a:pt x="210" y="4"/>
                  </a:lnTo>
                  <a:lnTo>
                    <a:pt x="196" y="6"/>
                  </a:lnTo>
                  <a:lnTo>
                    <a:pt x="180" y="4"/>
                  </a:lnTo>
                  <a:lnTo>
                    <a:pt x="166" y="0"/>
                  </a:lnTo>
                  <a:lnTo>
                    <a:pt x="148" y="20"/>
                  </a:lnTo>
                  <a:lnTo>
                    <a:pt x="130" y="40"/>
                  </a:lnTo>
                  <a:lnTo>
                    <a:pt x="112" y="62"/>
                  </a:lnTo>
                  <a:lnTo>
                    <a:pt x="98" y="84"/>
                  </a:lnTo>
                  <a:lnTo>
                    <a:pt x="82" y="106"/>
                  </a:lnTo>
                  <a:lnTo>
                    <a:pt x="70" y="130"/>
                  </a:lnTo>
                  <a:lnTo>
                    <a:pt x="46" y="178"/>
                  </a:lnTo>
                  <a:lnTo>
                    <a:pt x="34" y="208"/>
                  </a:lnTo>
                  <a:lnTo>
                    <a:pt x="24" y="238"/>
                  </a:lnTo>
                  <a:lnTo>
                    <a:pt x="14" y="268"/>
                  </a:lnTo>
                  <a:lnTo>
                    <a:pt x="8" y="298"/>
                  </a:lnTo>
                  <a:lnTo>
                    <a:pt x="2" y="330"/>
                  </a:lnTo>
                  <a:lnTo>
                    <a:pt x="0" y="362"/>
                  </a:lnTo>
                  <a:lnTo>
                    <a:pt x="0" y="392"/>
                  </a:lnTo>
                  <a:lnTo>
                    <a:pt x="2" y="424"/>
                  </a:lnTo>
                  <a:lnTo>
                    <a:pt x="36" y="444"/>
                  </a:lnTo>
                  <a:lnTo>
                    <a:pt x="34" y="406"/>
                  </a:lnTo>
                  <a:lnTo>
                    <a:pt x="34" y="378"/>
                  </a:lnTo>
                  <a:lnTo>
                    <a:pt x="38" y="352"/>
                  </a:lnTo>
                  <a:lnTo>
                    <a:pt x="42" y="326"/>
                  </a:lnTo>
                  <a:lnTo>
                    <a:pt x="46" y="300"/>
                  </a:lnTo>
                  <a:lnTo>
                    <a:pt x="54" y="274"/>
                  </a:lnTo>
                  <a:lnTo>
                    <a:pt x="62" y="248"/>
                  </a:lnTo>
                  <a:lnTo>
                    <a:pt x="80" y="198"/>
                  </a:lnTo>
                  <a:close/>
                </a:path>
              </a:pathLst>
            </a:custGeom>
            <a:solidFill>
              <a:srgbClr val="007849"/>
            </a:solidFill>
            <a:ln w="9525">
              <a:noFill/>
              <a:round/>
              <a:headEnd/>
              <a:tailEnd/>
            </a:ln>
          </p:spPr>
          <p:txBody>
            <a:bodyPr/>
            <a:lstStyle/>
            <a:p>
              <a:endParaRPr lang="en-US"/>
            </a:p>
          </p:txBody>
        </p:sp>
        <p:sp>
          <p:nvSpPr>
            <p:cNvPr id="32934" name="Freeform 939"/>
            <p:cNvSpPr>
              <a:spLocks/>
            </p:cNvSpPr>
            <p:nvPr/>
          </p:nvSpPr>
          <p:spPr bwMode="auto">
            <a:xfrm>
              <a:off x="1068388" y="3683000"/>
              <a:ext cx="193675" cy="53975"/>
            </a:xfrm>
            <a:custGeom>
              <a:avLst/>
              <a:gdLst>
                <a:gd name="T0" fmla="*/ 0 w 122"/>
                <a:gd name="T1" fmla="*/ 2147483647 h 34"/>
                <a:gd name="T2" fmla="*/ 0 w 122"/>
                <a:gd name="T3" fmla="*/ 2147483647 h 34"/>
                <a:gd name="T4" fmla="*/ 2147483647 w 122"/>
                <a:gd name="T5" fmla="*/ 2147483647 h 34"/>
                <a:gd name="T6" fmla="*/ 2147483647 w 122"/>
                <a:gd name="T7" fmla="*/ 2147483647 h 34"/>
                <a:gd name="T8" fmla="*/ 2147483647 w 122"/>
                <a:gd name="T9" fmla="*/ 2147483647 h 34"/>
                <a:gd name="T10" fmla="*/ 2147483647 w 122"/>
                <a:gd name="T11" fmla="*/ 2147483647 h 34"/>
                <a:gd name="T12" fmla="*/ 2147483647 w 122"/>
                <a:gd name="T13" fmla="*/ 2147483647 h 34"/>
                <a:gd name="T14" fmla="*/ 2147483647 w 122"/>
                <a:gd name="T15" fmla="*/ 2147483647 h 34"/>
                <a:gd name="T16" fmla="*/ 2147483647 w 122"/>
                <a:gd name="T17" fmla="*/ 2147483647 h 34"/>
                <a:gd name="T18" fmla="*/ 2147483647 w 122"/>
                <a:gd name="T19" fmla="*/ 2147483647 h 34"/>
                <a:gd name="T20" fmla="*/ 2147483647 w 122"/>
                <a:gd name="T21" fmla="*/ 2147483647 h 34"/>
                <a:gd name="T22" fmla="*/ 2147483647 w 122"/>
                <a:gd name="T23" fmla="*/ 2147483647 h 34"/>
                <a:gd name="T24" fmla="*/ 2147483647 w 122"/>
                <a:gd name="T25" fmla="*/ 2147483647 h 34"/>
                <a:gd name="T26" fmla="*/ 2147483647 w 122"/>
                <a:gd name="T27" fmla="*/ 2147483647 h 34"/>
                <a:gd name="T28" fmla="*/ 2147483647 w 122"/>
                <a:gd name="T29" fmla="*/ 2147483647 h 34"/>
                <a:gd name="T30" fmla="*/ 2147483647 w 122"/>
                <a:gd name="T31" fmla="*/ 0 h 34"/>
                <a:gd name="T32" fmla="*/ 2147483647 w 122"/>
                <a:gd name="T33" fmla="*/ 0 h 34"/>
                <a:gd name="T34" fmla="*/ 2147483647 w 122"/>
                <a:gd name="T35" fmla="*/ 0 h 34"/>
                <a:gd name="T36" fmla="*/ 2147483647 w 122"/>
                <a:gd name="T37" fmla="*/ 2147483647 h 34"/>
                <a:gd name="T38" fmla="*/ 0 w 122"/>
                <a:gd name="T39" fmla="*/ 2147483647 h 34"/>
                <a:gd name="T40" fmla="*/ 0 w 122"/>
                <a:gd name="T41" fmla="*/ 214748364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34"/>
                <a:gd name="T65" fmla="*/ 122 w 122"/>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34">
                  <a:moveTo>
                    <a:pt x="0" y="34"/>
                  </a:moveTo>
                  <a:lnTo>
                    <a:pt x="0" y="34"/>
                  </a:lnTo>
                  <a:lnTo>
                    <a:pt x="26" y="24"/>
                  </a:lnTo>
                  <a:lnTo>
                    <a:pt x="52" y="20"/>
                  </a:lnTo>
                  <a:lnTo>
                    <a:pt x="66" y="20"/>
                  </a:lnTo>
                  <a:lnTo>
                    <a:pt x="78" y="20"/>
                  </a:lnTo>
                  <a:lnTo>
                    <a:pt x="92" y="22"/>
                  </a:lnTo>
                  <a:lnTo>
                    <a:pt x="104" y="26"/>
                  </a:lnTo>
                  <a:lnTo>
                    <a:pt x="122" y="34"/>
                  </a:lnTo>
                  <a:lnTo>
                    <a:pt x="90" y="16"/>
                  </a:lnTo>
                  <a:lnTo>
                    <a:pt x="76" y="8"/>
                  </a:lnTo>
                  <a:lnTo>
                    <a:pt x="62" y="4"/>
                  </a:lnTo>
                  <a:lnTo>
                    <a:pt x="48" y="0"/>
                  </a:lnTo>
                  <a:lnTo>
                    <a:pt x="34" y="0"/>
                  </a:lnTo>
                  <a:lnTo>
                    <a:pt x="18" y="16"/>
                  </a:lnTo>
                  <a:lnTo>
                    <a:pt x="0" y="34"/>
                  </a:lnTo>
                  <a:close/>
                </a:path>
              </a:pathLst>
            </a:custGeom>
            <a:solidFill>
              <a:srgbClr val="BBDB88"/>
            </a:solidFill>
            <a:ln w="9525">
              <a:noFill/>
              <a:round/>
              <a:headEnd/>
              <a:tailEnd/>
            </a:ln>
          </p:spPr>
          <p:txBody>
            <a:bodyPr/>
            <a:lstStyle/>
            <a:p>
              <a:endParaRPr lang="en-US"/>
            </a:p>
          </p:txBody>
        </p:sp>
        <p:sp>
          <p:nvSpPr>
            <p:cNvPr id="32935" name="Freeform 940"/>
            <p:cNvSpPr>
              <a:spLocks/>
            </p:cNvSpPr>
            <p:nvPr/>
          </p:nvSpPr>
          <p:spPr bwMode="auto">
            <a:xfrm>
              <a:off x="665163" y="3273425"/>
              <a:ext cx="714375" cy="1228725"/>
            </a:xfrm>
            <a:custGeom>
              <a:avLst/>
              <a:gdLst>
                <a:gd name="T0" fmla="*/ 2147483647 w 450"/>
                <a:gd name="T1" fmla="*/ 2147483647 h 774"/>
                <a:gd name="T2" fmla="*/ 2147483647 w 450"/>
                <a:gd name="T3" fmla="*/ 2147483647 h 774"/>
                <a:gd name="T4" fmla="*/ 2147483647 w 450"/>
                <a:gd name="T5" fmla="*/ 2147483647 h 774"/>
                <a:gd name="T6" fmla="*/ 2147483647 w 450"/>
                <a:gd name="T7" fmla="*/ 2147483647 h 774"/>
                <a:gd name="T8" fmla="*/ 2147483647 w 450"/>
                <a:gd name="T9" fmla="*/ 2147483647 h 774"/>
                <a:gd name="T10" fmla="*/ 2147483647 w 450"/>
                <a:gd name="T11" fmla="*/ 2147483647 h 774"/>
                <a:gd name="T12" fmla="*/ 2147483647 w 450"/>
                <a:gd name="T13" fmla="*/ 2147483647 h 774"/>
                <a:gd name="T14" fmla="*/ 2147483647 w 450"/>
                <a:gd name="T15" fmla="*/ 2147483647 h 774"/>
                <a:gd name="T16" fmla="*/ 2147483647 w 450"/>
                <a:gd name="T17" fmla="*/ 2147483647 h 774"/>
                <a:gd name="T18" fmla="*/ 2147483647 w 450"/>
                <a:gd name="T19" fmla="*/ 2147483647 h 774"/>
                <a:gd name="T20" fmla="*/ 2147483647 w 450"/>
                <a:gd name="T21" fmla="*/ 2147483647 h 774"/>
                <a:gd name="T22" fmla="*/ 2147483647 w 450"/>
                <a:gd name="T23" fmla="*/ 2147483647 h 774"/>
                <a:gd name="T24" fmla="*/ 2147483647 w 450"/>
                <a:gd name="T25" fmla="*/ 2147483647 h 774"/>
                <a:gd name="T26" fmla="*/ 2147483647 w 450"/>
                <a:gd name="T27" fmla="*/ 2147483647 h 774"/>
                <a:gd name="T28" fmla="*/ 2147483647 w 450"/>
                <a:gd name="T29" fmla="*/ 2147483647 h 774"/>
                <a:gd name="T30" fmla="*/ 2147483647 w 450"/>
                <a:gd name="T31" fmla="*/ 2147483647 h 774"/>
                <a:gd name="T32" fmla="*/ 2147483647 w 450"/>
                <a:gd name="T33" fmla="*/ 2147483647 h 774"/>
                <a:gd name="T34" fmla="*/ 2147483647 w 450"/>
                <a:gd name="T35" fmla="*/ 2147483647 h 774"/>
                <a:gd name="T36" fmla="*/ 2147483647 w 450"/>
                <a:gd name="T37" fmla="*/ 2147483647 h 774"/>
                <a:gd name="T38" fmla="*/ 2147483647 w 450"/>
                <a:gd name="T39" fmla="*/ 0 h 774"/>
                <a:gd name="T40" fmla="*/ 2147483647 w 450"/>
                <a:gd name="T41" fmla="*/ 0 h 774"/>
                <a:gd name="T42" fmla="*/ 2147483647 w 450"/>
                <a:gd name="T43" fmla="*/ 2147483647 h 774"/>
                <a:gd name="T44" fmla="*/ 2147483647 w 450"/>
                <a:gd name="T45" fmla="*/ 2147483647 h 774"/>
                <a:gd name="T46" fmla="*/ 2147483647 w 450"/>
                <a:gd name="T47" fmla="*/ 2147483647 h 774"/>
                <a:gd name="T48" fmla="*/ 2147483647 w 450"/>
                <a:gd name="T49" fmla="*/ 2147483647 h 774"/>
                <a:gd name="T50" fmla="*/ 2147483647 w 450"/>
                <a:gd name="T51" fmla="*/ 2147483647 h 774"/>
                <a:gd name="T52" fmla="*/ 2147483647 w 450"/>
                <a:gd name="T53" fmla="*/ 2147483647 h 774"/>
                <a:gd name="T54" fmla="*/ 2147483647 w 450"/>
                <a:gd name="T55" fmla="*/ 2147483647 h 774"/>
                <a:gd name="T56" fmla="*/ 2147483647 w 450"/>
                <a:gd name="T57" fmla="*/ 2147483647 h 774"/>
                <a:gd name="T58" fmla="*/ 2147483647 w 450"/>
                <a:gd name="T59" fmla="*/ 2147483647 h 774"/>
                <a:gd name="T60" fmla="*/ 2147483647 w 450"/>
                <a:gd name="T61" fmla="*/ 2147483647 h 774"/>
                <a:gd name="T62" fmla="*/ 2147483647 w 450"/>
                <a:gd name="T63" fmla="*/ 2147483647 h 774"/>
                <a:gd name="T64" fmla="*/ 2147483647 w 450"/>
                <a:gd name="T65" fmla="*/ 2147483647 h 774"/>
                <a:gd name="T66" fmla="*/ 2147483647 w 450"/>
                <a:gd name="T67" fmla="*/ 2147483647 h 774"/>
                <a:gd name="T68" fmla="*/ 2147483647 w 450"/>
                <a:gd name="T69" fmla="*/ 2147483647 h 774"/>
                <a:gd name="T70" fmla="*/ 2147483647 w 450"/>
                <a:gd name="T71" fmla="*/ 2147483647 h 774"/>
                <a:gd name="T72" fmla="*/ 2147483647 w 450"/>
                <a:gd name="T73" fmla="*/ 2147483647 h 774"/>
                <a:gd name="T74" fmla="*/ 2147483647 w 450"/>
                <a:gd name="T75" fmla="*/ 2147483647 h 774"/>
                <a:gd name="T76" fmla="*/ 2147483647 w 450"/>
                <a:gd name="T77" fmla="*/ 2147483647 h 774"/>
                <a:gd name="T78" fmla="*/ 2147483647 w 450"/>
                <a:gd name="T79" fmla="*/ 2147483647 h 774"/>
                <a:gd name="T80" fmla="*/ 2147483647 w 450"/>
                <a:gd name="T81" fmla="*/ 2147483647 h 774"/>
                <a:gd name="T82" fmla="*/ 2147483647 w 450"/>
                <a:gd name="T83" fmla="*/ 2147483647 h 774"/>
                <a:gd name="T84" fmla="*/ 2147483647 w 450"/>
                <a:gd name="T85" fmla="*/ 2147483647 h 774"/>
                <a:gd name="T86" fmla="*/ 2147483647 w 450"/>
                <a:gd name="T87" fmla="*/ 2147483647 h 774"/>
                <a:gd name="T88" fmla="*/ 2147483647 w 450"/>
                <a:gd name="T89" fmla="*/ 2147483647 h 774"/>
                <a:gd name="T90" fmla="*/ 2147483647 w 450"/>
                <a:gd name="T91" fmla="*/ 2147483647 h 774"/>
                <a:gd name="T92" fmla="*/ 0 w 450"/>
                <a:gd name="T93" fmla="*/ 2147483647 h 774"/>
                <a:gd name="T94" fmla="*/ 2147483647 w 450"/>
                <a:gd name="T95" fmla="*/ 2147483647 h 774"/>
                <a:gd name="T96" fmla="*/ 2147483647 w 450"/>
                <a:gd name="T97" fmla="*/ 2147483647 h 774"/>
                <a:gd name="T98" fmla="*/ 2147483647 w 450"/>
                <a:gd name="T99" fmla="*/ 2147483647 h 774"/>
                <a:gd name="T100" fmla="*/ 2147483647 w 450"/>
                <a:gd name="T101" fmla="*/ 2147483647 h 774"/>
                <a:gd name="T102" fmla="*/ 2147483647 w 450"/>
                <a:gd name="T103" fmla="*/ 2147483647 h 774"/>
                <a:gd name="T104" fmla="*/ 2147483647 w 450"/>
                <a:gd name="T105" fmla="*/ 2147483647 h 774"/>
                <a:gd name="T106" fmla="*/ 2147483647 w 450"/>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774"/>
                <a:gd name="T164" fmla="*/ 450 w 45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774">
                  <a:moveTo>
                    <a:pt x="402" y="314"/>
                  </a:moveTo>
                  <a:lnTo>
                    <a:pt x="402" y="314"/>
                  </a:lnTo>
                  <a:lnTo>
                    <a:pt x="390" y="302"/>
                  </a:lnTo>
                  <a:lnTo>
                    <a:pt x="376" y="292"/>
                  </a:lnTo>
                  <a:lnTo>
                    <a:pt x="358" y="284"/>
                  </a:lnTo>
                  <a:lnTo>
                    <a:pt x="346" y="280"/>
                  </a:lnTo>
                  <a:lnTo>
                    <a:pt x="332" y="278"/>
                  </a:lnTo>
                  <a:lnTo>
                    <a:pt x="320" y="278"/>
                  </a:lnTo>
                  <a:lnTo>
                    <a:pt x="306" y="278"/>
                  </a:lnTo>
                  <a:lnTo>
                    <a:pt x="280" y="282"/>
                  </a:lnTo>
                  <a:lnTo>
                    <a:pt x="254" y="292"/>
                  </a:lnTo>
                  <a:lnTo>
                    <a:pt x="272" y="274"/>
                  </a:lnTo>
                  <a:lnTo>
                    <a:pt x="288" y="258"/>
                  </a:lnTo>
                  <a:lnTo>
                    <a:pt x="300" y="240"/>
                  </a:lnTo>
                  <a:lnTo>
                    <a:pt x="314" y="220"/>
                  </a:lnTo>
                  <a:lnTo>
                    <a:pt x="324" y="202"/>
                  </a:lnTo>
                  <a:lnTo>
                    <a:pt x="334" y="182"/>
                  </a:lnTo>
                  <a:lnTo>
                    <a:pt x="346" y="152"/>
                  </a:lnTo>
                  <a:lnTo>
                    <a:pt x="354" y="122"/>
                  </a:lnTo>
                  <a:lnTo>
                    <a:pt x="356" y="108"/>
                  </a:lnTo>
                  <a:lnTo>
                    <a:pt x="358" y="92"/>
                  </a:lnTo>
                  <a:lnTo>
                    <a:pt x="358" y="76"/>
                  </a:lnTo>
                  <a:lnTo>
                    <a:pt x="356" y="60"/>
                  </a:lnTo>
                  <a:lnTo>
                    <a:pt x="354" y="48"/>
                  </a:lnTo>
                  <a:lnTo>
                    <a:pt x="348" y="36"/>
                  </a:lnTo>
                  <a:lnTo>
                    <a:pt x="342" y="26"/>
                  </a:lnTo>
                  <a:lnTo>
                    <a:pt x="334" y="16"/>
                  </a:lnTo>
                  <a:lnTo>
                    <a:pt x="324" y="10"/>
                  </a:lnTo>
                  <a:lnTo>
                    <a:pt x="314" y="4"/>
                  </a:lnTo>
                  <a:lnTo>
                    <a:pt x="304" y="2"/>
                  </a:lnTo>
                  <a:lnTo>
                    <a:pt x="292" y="0"/>
                  </a:lnTo>
                  <a:lnTo>
                    <a:pt x="282" y="0"/>
                  </a:lnTo>
                  <a:lnTo>
                    <a:pt x="266" y="4"/>
                  </a:lnTo>
                  <a:lnTo>
                    <a:pt x="250" y="8"/>
                  </a:lnTo>
                  <a:lnTo>
                    <a:pt x="236" y="16"/>
                  </a:lnTo>
                  <a:lnTo>
                    <a:pt x="222" y="24"/>
                  </a:lnTo>
                  <a:lnTo>
                    <a:pt x="208" y="34"/>
                  </a:lnTo>
                  <a:lnTo>
                    <a:pt x="196" y="44"/>
                  </a:lnTo>
                  <a:lnTo>
                    <a:pt x="174" y="66"/>
                  </a:lnTo>
                  <a:lnTo>
                    <a:pt x="158" y="84"/>
                  </a:lnTo>
                  <a:lnTo>
                    <a:pt x="144" y="102"/>
                  </a:lnTo>
                  <a:lnTo>
                    <a:pt x="132" y="122"/>
                  </a:lnTo>
                  <a:lnTo>
                    <a:pt x="120" y="142"/>
                  </a:lnTo>
                  <a:lnTo>
                    <a:pt x="112" y="164"/>
                  </a:lnTo>
                  <a:lnTo>
                    <a:pt x="104" y="186"/>
                  </a:lnTo>
                  <a:lnTo>
                    <a:pt x="98" y="208"/>
                  </a:lnTo>
                  <a:lnTo>
                    <a:pt x="94" y="232"/>
                  </a:lnTo>
                  <a:lnTo>
                    <a:pt x="92" y="252"/>
                  </a:lnTo>
                  <a:lnTo>
                    <a:pt x="94" y="274"/>
                  </a:lnTo>
                  <a:lnTo>
                    <a:pt x="96" y="284"/>
                  </a:lnTo>
                  <a:lnTo>
                    <a:pt x="98" y="294"/>
                  </a:lnTo>
                  <a:lnTo>
                    <a:pt x="104" y="304"/>
                  </a:lnTo>
                  <a:lnTo>
                    <a:pt x="108" y="312"/>
                  </a:lnTo>
                  <a:lnTo>
                    <a:pt x="110" y="314"/>
                  </a:lnTo>
                  <a:lnTo>
                    <a:pt x="116" y="320"/>
                  </a:lnTo>
                  <a:lnTo>
                    <a:pt x="124" y="326"/>
                  </a:lnTo>
                  <a:lnTo>
                    <a:pt x="132" y="330"/>
                  </a:lnTo>
                  <a:lnTo>
                    <a:pt x="146" y="334"/>
                  </a:lnTo>
                  <a:lnTo>
                    <a:pt x="162" y="336"/>
                  </a:lnTo>
                  <a:lnTo>
                    <a:pt x="176" y="334"/>
                  </a:lnTo>
                  <a:lnTo>
                    <a:pt x="192" y="330"/>
                  </a:lnTo>
                  <a:lnTo>
                    <a:pt x="168" y="350"/>
                  </a:lnTo>
                  <a:lnTo>
                    <a:pt x="146" y="372"/>
                  </a:lnTo>
                  <a:lnTo>
                    <a:pt x="126" y="396"/>
                  </a:lnTo>
                  <a:lnTo>
                    <a:pt x="108" y="420"/>
                  </a:lnTo>
                  <a:lnTo>
                    <a:pt x="90" y="446"/>
                  </a:lnTo>
                  <a:lnTo>
                    <a:pt x="74" y="474"/>
                  </a:lnTo>
                  <a:lnTo>
                    <a:pt x="60" y="500"/>
                  </a:lnTo>
                  <a:lnTo>
                    <a:pt x="46" y="528"/>
                  </a:lnTo>
                  <a:lnTo>
                    <a:pt x="28" y="578"/>
                  </a:lnTo>
                  <a:lnTo>
                    <a:pt x="20" y="604"/>
                  </a:lnTo>
                  <a:lnTo>
                    <a:pt x="12" y="630"/>
                  </a:lnTo>
                  <a:lnTo>
                    <a:pt x="8" y="656"/>
                  </a:lnTo>
                  <a:lnTo>
                    <a:pt x="4" y="682"/>
                  </a:lnTo>
                  <a:lnTo>
                    <a:pt x="0" y="708"/>
                  </a:lnTo>
                  <a:lnTo>
                    <a:pt x="0" y="736"/>
                  </a:lnTo>
                  <a:lnTo>
                    <a:pt x="2" y="774"/>
                  </a:lnTo>
                  <a:lnTo>
                    <a:pt x="446" y="518"/>
                  </a:lnTo>
                  <a:lnTo>
                    <a:pt x="448" y="490"/>
                  </a:lnTo>
                  <a:lnTo>
                    <a:pt x="450" y="466"/>
                  </a:lnTo>
                  <a:lnTo>
                    <a:pt x="450" y="442"/>
                  </a:lnTo>
                  <a:lnTo>
                    <a:pt x="448" y="420"/>
                  </a:lnTo>
                  <a:lnTo>
                    <a:pt x="444" y="396"/>
                  </a:lnTo>
                  <a:lnTo>
                    <a:pt x="436" y="374"/>
                  </a:lnTo>
                  <a:lnTo>
                    <a:pt x="428" y="352"/>
                  </a:lnTo>
                  <a:lnTo>
                    <a:pt x="416" y="332"/>
                  </a:lnTo>
                  <a:lnTo>
                    <a:pt x="402" y="314"/>
                  </a:lnTo>
                  <a:close/>
                </a:path>
              </a:pathLst>
            </a:custGeom>
            <a:solidFill>
              <a:srgbClr val="009F62"/>
            </a:solidFill>
            <a:ln w="9525">
              <a:noFill/>
              <a:round/>
              <a:headEnd/>
              <a:tailEnd/>
            </a:ln>
          </p:spPr>
          <p:txBody>
            <a:bodyPr/>
            <a:lstStyle/>
            <a:p>
              <a:endParaRPr lang="en-US"/>
            </a:p>
          </p:txBody>
        </p:sp>
        <p:sp>
          <p:nvSpPr>
            <p:cNvPr id="32936" name="Freeform 941"/>
            <p:cNvSpPr>
              <a:spLocks/>
            </p:cNvSpPr>
            <p:nvPr/>
          </p:nvSpPr>
          <p:spPr bwMode="auto">
            <a:xfrm>
              <a:off x="754063" y="3279775"/>
              <a:ext cx="263525" cy="511175"/>
            </a:xfrm>
            <a:custGeom>
              <a:avLst/>
              <a:gdLst>
                <a:gd name="T0" fmla="*/ 2147483647 w 166"/>
                <a:gd name="T1" fmla="*/ 2147483647 h 322"/>
                <a:gd name="T2" fmla="*/ 2147483647 w 166"/>
                <a:gd name="T3" fmla="*/ 2147483647 h 322"/>
                <a:gd name="T4" fmla="*/ 2147483647 w 166"/>
                <a:gd name="T5" fmla="*/ 2147483647 h 322"/>
                <a:gd name="T6" fmla="*/ 2147483647 w 166"/>
                <a:gd name="T7" fmla="*/ 2147483647 h 322"/>
                <a:gd name="T8" fmla="*/ 2147483647 w 166"/>
                <a:gd name="T9" fmla="*/ 2147483647 h 322"/>
                <a:gd name="T10" fmla="*/ 2147483647 w 166"/>
                <a:gd name="T11" fmla="*/ 2147483647 h 322"/>
                <a:gd name="T12" fmla="*/ 2147483647 w 166"/>
                <a:gd name="T13" fmla="*/ 2147483647 h 322"/>
                <a:gd name="T14" fmla="*/ 2147483647 w 166"/>
                <a:gd name="T15" fmla="*/ 2147483647 h 322"/>
                <a:gd name="T16" fmla="*/ 2147483647 w 166"/>
                <a:gd name="T17" fmla="*/ 2147483647 h 322"/>
                <a:gd name="T18" fmla="*/ 2147483647 w 166"/>
                <a:gd name="T19" fmla="*/ 2147483647 h 322"/>
                <a:gd name="T20" fmla="*/ 2147483647 w 166"/>
                <a:gd name="T21" fmla="*/ 2147483647 h 322"/>
                <a:gd name="T22" fmla="*/ 0 w 166"/>
                <a:gd name="T23" fmla="*/ 2147483647 h 322"/>
                <a:gd name="T24" fmla="*/ 2147483647 w 166"/>
                <a:gd name="T25" fmla="*/ 2147483647 h 322"/>
                <a:gd name="T26" fmla="*/ 2147483647 w 166"/>
                <a:gd name="T27" fmla="*/ 2147483647 h 322"/>
                <a:gd name="T28" fmla="*/ 2147483647 w 166"/>
                <a:gd name="T29" fmla="*/ 2147483647 h 322"/>
                <a:gd name="T30" fmla="*/ 2147483647 w 166"/>
                <a:gd name="T31" fmla="*/ 2147483647 h 322"/>
                <a:gd name="T32" fmla="*/ 2147483647 w 166"/>
                <a:gd name="T33" fmla="*/ 2147483647 h 322"/>
                <a:gd name="T34" fmla="*/ 2147483647 w 166"/>
                <a:gd name="T35" fmla="*/ 2147483647 h 322"/>
                <a:gd name="T36" fmla="*/ 2147483647 w 166"/>
                <a:gd name="T37" fmla="*/ 2147483647 h 322"/>
                <a:gd name="T38" fmla="*/ 2147483647 w 166"/>
                <a:gd name="T39" fmla="*/ 2147483647 h 322"/>
                <a:gd name="T40" fmla="*/ 2147483647 w 166"/>
                <a:gd name="T41" fmla="*/ 2147483647 h 322"/>
                <a:gd name="T42" fmla="*/ 2147483647 w 166"/>
                <a:gd name="T43" fmla="*/ 2147483647 h 322"/>
                <a:gd name="T44" fmla="*/ 2147483647 w 166"/>
                <a:gd name="T45" fmla="*/ 2147483647 h 322"/>
                <a:gd name="T46" fmla="*/ 2147483647 w 166"/>
                <a:gd name="T47" fmla="*/ 2147483647 h 322"/>
                <a:gd name="T48" fmla="*/ 2147483647 w 166"/>
                <a:gd name="T49" fmla="*/ 2147483647 h 322"/>
                <a:gd name="T50" fmla="*/ 2147483647 w 166"/>
                <a:gd name="T51" fmla="*/ 2147483647 h 322"/>
                <a:gd name="T52" fmla="*/ 2147483647 w 166"/>
                <a:gd name="T53" fmla="*/ 2147483647 h 322"/>
                <a:gd name="T54" fmla="*/ 2147483647 w 166"/>
                <a:gd name="T55" fmla="*/ 2147483647 h 322"/>
                <a:gd name="T56" fmla="*/ 2147483647 w 166"/>
                <a:gd name="T57" fmla="*/ 2147483647 h 322"/>
                <a:gd name="T58" fmla="*/ 2147483647 w 166"/>
                <a:gd name="T59" fmla="*/ 2147483647 h 322"/>
                <a:gd name="T60" fmla="*/ 2147483647 w 166"/>
                <a:gd name="T61" fmla="*/ 2147483647 h 322"/>
                <a:gd name="T62" fmla="*/ 2147483647 w 166"/>
                <a:gd name="T63" fmla="*/ 2147483647 h 322"/>
                <a:gd name="T64" fmla="*/ 2147483647 w 166"/>
                <a:gd name="T65" fmla="*/ 2147483647 h 322"/>
                <a:gd name="T66" fmla="*/ 2147483647 w 166"/>
                <a:gd name="T67" fmla="*/ 2147483647 h 322"/>
                <a:gd name="T68" fmla="*/ 2147483647 w 166"/>
                <a:gd name="T69" fmla="*/ 2147483647 h 322"/>
                <a:gd name="T70" fmla="*/ 2147483647 w 166"/>
                <a:gd name="T71" fmla="*/ 2147483647 h 322"/>
                <a:gd name="T72" fmla="*/ 2147483647 w 166"/>
                <a:gd name="T73" fmla="*/ 2147483647 h 322"/>
                <a:gd name="T74" fmla="*/ 2147483647 w 166"/>
                <a:gd name="T75" fmla="*/ 2147483647 h 322"/>
                <a:gd name="T76" fmla="*/ 2147483647 w 166"/>
                <a:gd name="T77" fmla="*/ 2147483647 h 322"/>
                <a:gd name="T78" fmla="*/ 2147483647 w 166"/>
                <a:gd name="T79" fmla="*/ 2147483647 h 322"/>
                <a:gd name="T80" fmla="*/ 2147483647 w 166"/>
                <a:gd name="T81" fmla="*/ 2147483647 h 322"/>
                <a:gd name="T82" fmla="*/ 2147483647 w 166"/>
                <a:gd name="T83" fmla="*/ 2147483647 h 322"/>
                <a:gd name="T84" fmla="*/ 2147483647 w 166"/>
                <a:gd name="T85" fmla="*/ 2147483647 h 322"/>
                <a:gd name="T86" fmla="*/ 2147483647 w 166"/>
                <a:gd name="T87" fmla="*/ 2147483647 h 322"/>
                <a:gd name="T88" fmla="*/ 2147483647 w 166"/>
                <a:gd name="T89" fmla="*/ 2147483647 h 322"/>
                <a:gd name="T90" fmla="*/ 2147483647 w 166"/>
                <a:gd name="T91" fmla="*/ 2147483647 h 322"/>
                <a:gd name="T92" fmla="*/ 2147483647 w 166"/>
                <a:gd name="T93" fmla="*/ 0 h 322"/>
                <a:gd name="T94" fmla="*/ 2147483647 w 166"/>
                <a:gd name="T95" fmla="*/ 0 h 322"/>
                <a:gd name="T96" fmla="*/ 2147483647 w 166"/>
                <a:gd name="T97" fmla="*/ 2147483647 h 322"/>
                <a:gd name="T98" fmla="*/ 2147483647 w 166"/>
                <a:gd name="T99" fmla="*/ 2147483647 h 322"/>
                <a:gd name="T100" fmla="*/ 2147483647 w 166"/>
                <a:gd name="T101" fmla="*/ 2147483647 h 322"/>
                <a:gd name="T102" fmla="*/ 2147483647 w 166"/>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6"/>
                <a:gd name="T157" fmla="*/ 0 h 322"/>
                <a:gd name="T158" fmla="*/ 166 w 166"/>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6" h="322">
                  <a:moveTo>
                    <a:pt x="82" y="42"/>
                  </a:moveTo>
                  <a:lnTo>
                    <a:pt x="82" y="42"/>
                  </a:lnTo>
                  <a:lnTo>
                    <a:pt x="68" y="60"/>
                  </a:lnTo>
                  <a:lnTo>
                    <a:pt x="54" y="78"/>
                  </a:lnTo>
                  <a:lnTo>
                    <a:pt x="40" y="98"/>
                  </a:lnTo>
                  <a:lnTo>
                    <a:pt x="30" y="118"/>
                  </a:lnTo>
                  <a:lnTo>
                    <a:pt x="20" y="140"/>
                  </a:lnTo>
                  <a:lnTo>
                    <a:pt x="12" y="162"/>
                  </a:lnTo>
                  <a:lnTo>
                    <a:pt x="6" y="184"/>
                  </a:lnTo>
                  <a:lnTo>
                    <a:pt x="2" y="208"/>
                  </a:lnTo>
                  <a:lnTo>
                    <a:pt x="0" y="228"/>
                  </a:lnTo>
                  <a:lnTo>
                    <a:pt x="2" y="250"/>
                  </a:lnTo>
                  <a:lnTo>
                    <a:pt x="4" y="260"/>
                  </a:lnTo>
                  <a:lnTo>
                    <a:pt x="8" y="270"/>
                  </a:lnTo>
                  <a:lnTo>
                    <a:pt x="12" y="280"/>
                  </a:lnTo>
                  <a:lnTo>
                    <a:pt x="18" y="288"/>
                  </a:lnTo>
                  <a:lnTo>
                    <a:pt x="26" y="296"/>
                  </a:lnTo>
                  <a:lnTo>
                    <a:pt x="36" y="304"/>
                  </a:lnTo>
                  <a:lnTo>
                    <a:pt x="68" y="322"/>
                  </a:lnTo>
                  <a:lnTo>
                    <a:pt x="60" y="316"/>
                  </a:lnTo>
                  <a:lnTo>
                    <a:pt x="54" y="310"/>
                  </a:lnTo>
                  <a:lnTo>
                    <a:pt x="52" y="308"/>
                  </a:lnTo>
                  <a:lnTo>
                    <a:pt x="48" y="300"/>
                  </a:lnTo>
                  <a:lnTo>
                    <a:pt x="42" y="290"/>
                  </a:lnTo>
                  <a:lnTo>
                    <a:pt x="40" y="280"/>
                  </a:lnTo>
                  <a:lnTo>
                    <a:pt x="38" y="270"/>
                  </a:lnTo>
                  <a:lnTo>
                    <a:pt x="36" y="248"/>
                  </a:lnTo>
                  <a:lnTo>
                    <a:pt x="38" y="228"/>
                  </a:lnTo>
                  <a:lnTo>
                    <a:pt x="42" y="204"/>
                  </a:lnTo>
                  <a:lnTo>
                    <a:pt x="48" y="182"/>
                  </a:lnTo>
                  <a:lnTo>
                    <a:pt x="56" y="160"/>
                  </a:lnTo>
                  <a:lnTo>
                    <a:pt x="64" y="138"/>
                  </a:lnTo>
                  <a:lnTo>
                    <a:pt x="76" y="118"/>
                  </a:lnTo>
                  <a:lnTo>
                    <a:pt x="88" y="98"/>
                  </a:lnTo>
                  <a:lnTo>
                    <a:pt x="102" y="80"/>
                  </a:lnTo>
                  <a:lnTo>
                    <a:pt x="118" y="62"/>
                  </a:lnTo>
                  <a:lnTo>
                    <a:pt x="140" y="40"/>
                  </a:lnTo>
                  <a:lnTo>
                    <a:pt x="152" y="30"/>
                  </a:lnTo>
                  <a:lnTo>
                    <a:pt x="166" y="20"/>
                  </a:lnTo>
                  <a:lnTo>
                    <a:pt x="132" y="0"/>
                  </a:lnTo>
                  <a:lnTo>
                    <a:pt x="118" y="10"/>
                  </a:lnTo>
                  <a:lnTo>
                    <a:pt x="106" y="20"/>
                  </a:lnTo>
                  <a:lnTo>
                    <a:pt x="82" y="42"/>
                  </a:lnTo>
                  <a:close/>
                </a:path>
              </a:pathLst>
            </a:custGeom>
            <a:solidFill>
              <a:srgbClr val="007849"/>
            </a:solidFill>
            <a:ln w="9525">
              <a:noFill/>
              <a:round/>
              <a:headEnd/>
              <a:tailEnd/>
            </a:ln>
          </p:spPr>
          <p:txBody>
            <a:bodyPr/>
            <a:lstStyle/>
            <a:p>
              <a:endParaRPr lang="en-US"/>
            </a:p>
          </p:txBody>
        </p:sp>
        <p:sp>
          <p:nvSpPr>
            <p:cNvPr id="32937" name="Freeform 942"/>
            <p:cNvSpPr>
              <a:spLocks/>
            </p:cNvSpPr>
            <p:nvPr/>
          </p:nvSpPr>
          <p:spPr bwMode="auto">
            <a:xfrm>
              <a:off x="963613" y="3241675"/>
              <a:ext cx="215900" cy="69850"/>
            </a:xfrm>
            <a:custGeom>
              <a:avLst/>
              <a:gdLst>
                <a:gd name="T0" fmla="*/ 2147483647 w 136"/>
                <a:gd name="T1" fmla="*/ 2147483647 h 44"/>
                <a:gd name="T2" fmla="*/ 2147483647 w 136"/>
                <a:gd name="T3" fmla="*/ 2147483647 h 44"/>
                <a:gd name="T4" fmla="*/ 2147483647 w 136"/>
                <a:gd name="T5" fmla="*/ 2147483647 h 44"/>
                <a:gd name="T6" fmla="*/ 2147483647 w 136"/>
                <a:gd name="T7" fmla="*/ 2147483647 h 44"/>
                <a:gd name="T8" fmla="*/ 2147483647 w 136"/>
                <a:gd name="T9" fmla="*/ 2147483647 h 44"/>
                <a:gd name="T10" fmla="*/ 2147483647 w 136"/>
                <a:gd name="T11" fmla="*/ 0 h 44"/>
                <a:gd name="T12" fmla="*/ 2147483647 w 136"/>
                <a:gd name="T13" fmla="*/ 0 h 44"/>
                <a:gd name="T14" fmla="*/ 2147483647 w 136"/>
                <a:gd name="T15" fmla="*/ 0 h 44"/>
                <a:gd name="T16" fmla="*/ 2147483647 w 136"/>
                <a:gd name="T17" fmla="*/ 2147483647 h 44"/>
                <a:gd name="T18" fmla="*/ 2147483647 w 136"/>
                <a:gd name="T19" fmla="*/ 2147483647 h 44"/>
                <a:gd name="T20" fmla="*/ 2147483647 w 136"/>
                <a:gd name="T21" fmla="*/ 2147483647 h 44"/>
                <a:gd name="T22" fmla="*/ 0 w 136"/>
                <a:gd name="T23" fmla="*/ 2147483647 h 44"/>
                <a:gd name="T24" fmla="*/ 2147483647 w 136"/>
                <a:gd name="T25" fmla="*/ 2147483647 h 44"/>
                <a:gd name="T26" fmla="*/ 2147483647 w 136"/>
                <a:gd name="T27" fmla="*/ 2147483647 h 44"/>
                <a:gd name="T28" fmla="*/ 2147483647 w 136"/>
                <a:gd name="T29" fmla="*/ 2147483647 h 44"/>
                <a:gd name="T30" fmla="*/ 2147483647 w 136"/>
                <a:gd name="T31" fmla="*/ 2147483647 h 44"/>
                <a:gd name="T32" fmla="*/ 2147483647 w 136"/>
                <a:gd name="T33" fmla="*/ 2147483647 h 44"/>
                <a:gd name="T34" fmla="*/ 2147483647 w 136"/>
                <a:gd name="T35" fmla="*/ 2147483647 h 44"/>
                <a:gd name="T36" fmla="*/ 2147483647 w 136"/>
                <a:gd name="T37" fmla="*/ 2147483647 h 44"/>
                <a:gd name="T38" fmla="*/ 2147483647 w 136"/>
                <a:gd name="T39" fmla="*/ 2147483647 h 44"/>
                <a:gd name="T40" fmla="*/ 2147483647 w 136"/>
                <a:gd name="T41" fmla="*/ 2147483647 h 44"/>
                <a:gd name="T42" fmla="*/ 2147483647 w 136"/>
                <a:gd name="T43" fmla="*/ 2147483647 h 44"/>
                <a:gd name="T44" fmla="*/ 2147483647 w 136"/>
                <a:gd name="T45" fmla="*/ 2147483647 h 44"/>
                <a:gd name="T46" fmla="*/ 2147483647 w 136"/>
                <a:gd name="T47" fmla="*/ 2147483647 h 44"/>
                <a:gd name="T48" fmla="*/ 2147483647 w 136"/>
                <a:gd name="T49" fmla="*/ 2147483647 h 44"/>
                <a:gd name="T50" fmla="*/ 2147483647 w 136"/>
                <a:gd name="T51" fmla="*/ 2147483647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44"/>
                <a:gd name="T80" fmla="*/ 136 w 13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44">
                  <a:moveTo>
                    <a:pt x="100" y="8"/>
                  </a:moveTo>
                  <a:lnTo>
                    <a:pt x="100" y="8"/>
                  </a:lnTo>
                  <a:lnTo>
                    <a:pt x="90" y="4"/>
                  </a:lnTo>
                  <a:lnTo>
                    <a:pt x="80" y="2"/>
                  </a:lnTo>
                  <a:lnTo>
                    <a:pt x="68" y="0"/>
                  </a:lnTo>
                  <a:lnTo>
                    <a:pt x="58" y="0"/>
                  </a:lnTo>
                  <a:lnTo>
                    <a:pt x="42" y="4"/>
                  </a:lnTo>
                  <a:lnTo>
                    <a:pt x="28" y="8"/>
                  </a:lnTo>
                  <a:lnTo>
                    <a:pt x="14" y="16"/>
                  </a:lnTo>
                  <a:lnTo>
                    <a:pt x="0" y="24"/>
                  </a:lnTo>
                  <a:lnTo>
                    <a:pt x="34" y="44"/>
                  </a:lnTo>
                  <a:lnTo>
                    <a:pt x="48" y="36"/>
                  </a:lnTo>
                  <a:lnTo>
                    <a:pt x="62" y="28"/>
                  </a:lnTo>
                  <a:lnTo>
                    <a:pt x="78" y="24"/>
                  </a:lnTo>
                  <a:lnTo>
                    <a:pt x="94" y="20"/>
                  </a:lnTo>
                  <a:lnTo>
                    <a:pt x="104" y="20"/>
                  </a:lnTo>
                  <a:lnTo>
                    <a:pt x="116" y="22"/>
                  </a:lnTo>
                  <a:lnTo>
                    <a:pt x="126" y="24"/>
                  </a:lnTo>
                  <a:lnTo>
                    <a:pt x="136" y="30"/>
                  </a:lnTo>
                  <a:lnTo>
                    <a:pt x="100" y="8"/>
                  </a:lnTo>
                  <a:close/>
                </a:path>
              </a:pathLst>
            </a:custGeom>
            <a:solidFill>
              <a:srgbClr val="BBDB88"/>
            </a:solidFill>
            <a:ln w="9525">
              <a:noFill/>
              <a:round/>
              <a:headEnd/>
              <a:tailEnd/>
            </a:ln>
          </p:spPr>
          <p:txBody>
            <a:bodyPr/>
            <a:lstStyle/>
            <a:p>
              <a:endParaRPr lang="en-US"/>
            </a:p>
          </p:txBody>
        </p:sp>
        <p:sp>
          <p:nvSpPr>
            <p:cNvPr id="32938" name="Freeform 943"/>
            <p:cNvSpPr>
              <a:spLocks noEditPoints="1"/>
            </p:cNvSpPr>
            <p:nvPr/>
          </p:nvSpPr>
          <p:spPr bwMode="auto">
            <a:xfrm>
              <a:off x="601663" y="3232150"/>
              <a:ext cx="787400" cy="1279525"/>
            </a:xfrm>
            <a:custGeom>
              <a:avLst/>
              <a:gdLst>
                <a:gd name="T0" fmla="*/ 2147483647 w 496"/>
                <a:gd name="T1" fmla="*/ 0 h 806"/>
                <a:gd name="T2" fmla="*/ 2147483647 w 496"/>
                <a:gd name="T3" fmla="*/ 2147483647 h 806"/>
                <a:gd name="T4" fmla="*/ 2147483647 w 496"/>
                <a:gd name="T5" fmla="*/ 2147483647 h 806"/>
                <a:gd name="T6" fmla="*/ 2147483647 w 496"/>
                <a:gd name="T7" fmla="*/ 2147483647 h 806"/>
                <a:gd name="T8" fmla="*/ 2147483647 w 496"/>
                <a:gd name="T9" fmla="*/ 2147483647 h 806"/>
                <a:gd name="T10" fmla="*/ 2147483647 w 496"/>
                <a:gd name="T11" fmla="*/ 2147483647 h 806"/>
                <a:gd name="T12" fmla="*/ 2147483647 w 496"/>
                <a:gd name="T13" fmla="*/ 2147483647 h 806"/>
                <a:gd name="T14" fmla="*/ 2147483647 w 496"/>
                <a:gd name="T15" fmla="*/ 2147483647 h 806"/>
                <a:gd name="T16" fmla="*/ 2147483647 w 496"/>
                <a:gd name="T17" fmla="*/ 2147483647 h 806"/>
                <a:gd name="T18" fmla="*/ 2147483647 w 496"/>
                <a:gd name="T19" fmla="*/ 2147483647 h 806"/>
                <a:gd name="T20" fmla="*/ 2147483647 w 496"/>
                <a:gd name="T21" fmla="*/ 2147483647 h 806"/>
                <a:gd name="T22" fmla="*/ 2147483647 w 496"/>
                <a:gd name="T23" fmla="*/ 2147483647 h 806"/>
                <a:gd name="T24" fmla="*/ 2147483647 w 496"/>
                <a:gd name="T25" fmla="*/ 2147483647 h 806"/>
                <a:gd name="T26" fmla="*/ 2147483647 w 496"/>
                <a:gd name="T27" fmla="*/ 2147483647 h 806"/>
                <a:gd name="T28" fmla="*/ 2147483647 w 496"/>
                <a:gd name="T29" fmla="*/ 2147483647 h 806"/>
                <a:gd name="T30" fmla="*/ 2147483647 w 496"/>
                <a:gd name="T31" fmla="*/ 2147483647 h 806"/>
                <a:gd name="T32" fmla="*/ 2147483647 w 496"/>
                <a:gd name="T33" fmla="*/ 2147483647 h 806"/>
                <a:gd name="T34" fmla="*/ 2147483647 w 496"/>
                <a:gd name="T35" fmla="*/ 2147483647 h 806"/>
                <a:gd name="T36" fmla="*/ 2147483647 w 496"/>
                <a:gd name="T37" fmla="*/ 2147483647 h 806"/>
                <a:gd name="T38" fmla="*/ 2147483647 w 496"/>
                <a:gd name="T39" fmla="*/ 2147483647 h 806"/>
                <a:gd name="T40" fmla="*/ 2147483647 w 496"/>
                <a:gd name="T41" fmla="*/ 2147483647 h 806"/>
                <a:gd name="T42" fmla="*/ 2147483647 w 496"/>
                <a:gd name="T43" fmla="*/ 2147483647 h 806"/>
                <a:gd name="T44" fmla="*/ 2147483647 w 496"/>
                <a:gd name="T45" fmla="*/ 2147483647 h 806"/>
                <a:gd name="T46" fmla="*/ 2147483647 w 496"/>
                <a:gd name="T47" fmla="*/ 2147483647 h 806"/>
                <a:gd name="T48" fmla="*/ 2147483647 w 496"/>
                <a:gd name="T49" fmla="*/ 2147483647 h 806"/>
                <a:gd name="T50" fmla="*/ 2147483647 w 496"/>
                <a:gd name="T51" fmla="*/ 2147483647 h 806"/>
                <a:gd name="T52" fmla="*/ 2147483647 w 496"/>
                <a:gd name="T53" fmla="*/ 2147483647 h 806"/>
                <a:gd name="T54" fmla="*/ 2147483647 w 496"/>
                <a:gd name="T55" fmla="*/ 2147483647 h 806"/>
                <a:gd name="T56" fmla="*/ 2147483647 w 496"/>
                <a:gd name="T57" fmla="*/ 2147483647 h 806"/>
                <a:gd name="T58" fmla="*/ 2147483647 w 496"/>
                <a:gd name="T59" fmla="*/ 2147483647 h 806"/>
                <a:gd name="T60" fmla="*/ 2147483647 w 496"/>
                <a:gd name="T61" fmla="*/ 2147483647 h 806"/>
                <a:gd name="T62" fmla="*/ 2147483647 w 496"/>
                <a:gd name="T63" fmla="*/ 2147483647 h 806"/>
                <a:gd name="T64" fmla="*/ 2147483647 w 496"/>
                <a:gd name="T65" fmla="*/ 2147483647 h 806"/>
                <a:gd name="T66" fmla="*/ 2147483647 w 496"/>
                <a:gd name="T67" fmla="*/ 2147483647 h 806"/>
                <a:gd name="T68" fmla="*/ 2147483647 w 496"/>
                <a:gd name="T69" fmla="*/ 2147483647 h 806"/>
                <a:gd name="T70" fmla="*/ 2147483647 w 496"/>
                <a:gd name="T71" fmla="*/ 2147483647 h 806"/>
                <a:gd name="T72" fmla="*/ 2147483647 w 496"/>
                <a:gd name="T73" fmla="*/ 2147483647 h 806"/>
                <a:gd name="T74" fmla="*/ 2147483647 w 496"/>
                <a:gd name="T75" fmla="*/ 2147483647 h 806"/>
                <a:gd name="T76" fmla="*/ 2147483647 w 496"/>
                <a:gd name="T77" fmla="*/ 2147483647 h 806"/>
                <a:gd name="T78" fmla="*/ 2147483647 w 496"/>
                <a:gd name="T79" fmla="*/ 2147483647 h 806"/>
                <a:gd name="T80" fmla="*/ 2147483647 w 496"/>
                <a:gd name="T81" fmla="*/ 2147483647 h 806"/>
                <a:gd name="T82" fmla="*/ 2147483647 w 496"/>
                <a:gd name="T83" fmla="*/ 2147483647 h 806"/>
                <a:gd name="T84" fmla="*/ 2147483647 w 496"/>
                <a:gd name="T85" fmla="*/ 2147483647 h 806"/>
                <a:gd name="T86" fmla="*/ 2147483647 w 496"/>
                <a:gd name="T87" fmla="*/ 2147483647 h 806"/>
                <a:gd name="T88" fmla="*/ 2147483647 w 496"/>
                <a:gd name="T89" fmla="*/ 2147483647 h 806"/>
                <a:gd name="T90" fmla="*/ 2147483647 w 496"/>
                <a:gd name="T91" fmla="*/ 2147483647 h 806"/>
                <a:gd name="T92" fmla="*/ 2147483647 w 496"/>
                <a:gd name="T93" fmla="*/ 2147483647 h 806"/>
                <a:gd name="T94" fmla="*/ 2147483647 w 496"/>
                <a:gd name="T95" fmla="*/ 2147483647 h 806"/>
                <a:gd name="T96" fmla="*/ 2147483647 w 496"/>
                <a:gd name="T97" fmla="*/ 2147483647 h 806"/>
                <a:gd name="T98" fmla="*/ 2147483647 w 496"/>
                <a:gd name="T99" fmla="*/ 2147483647 h 806"/>
                <a:gd name="T100" fmla="*/ 2147483647 w 496"/>
                <a:gd name="T101" fmla="*/ 2147483647 h 806"/>
                <a:gd name="T102" fmla="*/ 2147483647 w 496"/>
                <a:gd name="T103" fmla="*/ 2147483647 h 806"/>
                <a:gd name="T104" fmla="*/ 2147483647 w 496"/>
                <a:gd name="T105" fmla="*/ 2147483647 h 806"/>
                <a:gd name="T106" fmla="*/ 2147483647 w 496"/>
                <a:gd name="T107" fmla="*/ 2147483647 h 806"/>
                <a:gd name="T108" fmla="*/ 2147483647 w 496"/>
                <a:gd name="T109" fmla="*/ 2147483647 h 806"/>
                <a:gd name="T110" fmla="*/ 2147483647 w 496"/>
                <a:gd name="T111" fmla="*/ 2147483647 h 806"/>
                <a:gd name="T112" fmla="*/ 2147483647 w 496"/>
                <a:gd name="T113" fmla="*/ 2147483647 h 806"/>
                <a:gd name="T114" fmla="*/ 2147483647 w 496"/>
                <a:gd name="T115" fmla="*/ 2147483647 h 806"/>
                <a:gd name="T116" fmla="*/ 2147483647 w 496"/>
                <a:gd name="T117" fmla="*/ 2147483647 h 806"/>
                <a:gd name="T118" fmla="*/ 2147483647 w 496"/>
                <a:gd name="T119" fmla="*/ 2147483647 h 806"/>
                <a:gd name="T120" fmla="*/ 2147483647 w 496"/>
                <a:gd name="T121" fmla="*/ 2147483647 h 8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6"/>
                <a:gd name="T184" fmla="*/ 0 h 806"/>
                <a:gd name="T185" fmla="*/ 496 w 496"/>
                <a:gd name="T186" fmla="*/ 806 h 8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6" h="806">
                  <a:moveTo>
                    <a:pt x="296" y="0"/>
                  </a:moveTo>
                  <a:lnTo>
                    <a:pt x="296" y="0"/>
                  </a:lnTo>
                  <a:lnTo>
                    <a:pt x="286" y="0"/>
                  </a:lnTo>
                  <a:lnTo>
                    <a:pt x="270" y="4"/>
                  </a:lnTo>
                  <a:lnTo>
                    <a:pt x="254" y="8"/>
                  </a:lnTo>
                  <a:lnTo>
                    <a:pt x="240" y="16"/>
                  </a:lnTo>
                  <a:lnTo>
                    <a:pt x="224" y="24"/>
                  </a:lnTo>
                  <a:lnTo>
                    <a:pt x="198" y="44"/>
                  </a:lnTo>
                  <a:lnTo>
                    <a:pt x="174" y="68"/>
                  </a:lnTo>
                  <a:lnTo>
                    <a:pt x="158" y="88"/>
                  </a:lnTo>
                  <a:lnTo>
                    <a:pt x="142" y="108"/>
                  </a:lnTo>
                  <a:lnTo>
                    <a:pt x="130" y="128"/>
                  </a:lnTo>
                  <a:lnTo>
                    <a:pt x="118" y="150"/>
                  </a:lnTo>
                  <a:lnTo>
                    <a:pt x="110" y="170"/>
                  </a:lnTo>
                  <a:lnTo>
                    <a:pt x="102" y="192"/>
                  </a:lnTo>
                  <a:lnTo>
                    <a:pt x="96" y="214"/>
                  </a:lnTo>
                  <a:lnTo>
                    <a:pt x="92" y="236"/>
                  </a:lnTo>
                  <a:lnTo>
                    <a:pt x="92" y="262"/>
                  </a:lnTo>
                  <a:lnTo>
                    <a:pt x="94" y="286"/>
                  </a:lnTo>
                  <a:lnTo>
                    <a:pt x="100" y="304"/>
                  </a:lnTo>
                  <a:lnTo>
                    <a:pt x="110" y="322"/>
                  </a:lnTo>
                  <a:lnTo>
                    <a:pt x="118" y="332"/>
                  </a:lnTo>
                  <a:lnTo>
                    <a:pt x="130" y="338"/>
                  </a:lnTo>
                  <a:lnTo>
                    <a:pt x="128" y="338"/>
                  </a:lnTo>
                  <a:lnTo>
                    <a:pt x="160" y="356"/>
                  </a:lnTo>
                  <a:lnTo>
                    <a:pt x="162" y="358"/>
                  </a:lnTo>
                  <a:lnTo>
                    <a:pt x="146" y="376"/>
                  </a:lnTo>
                  <a:lnTo>
                    <a:pt x="128" y="394"/>
                  </a:lnTo>
                  <a:lnTo>
                    <a:pt x="114" y="414"/>
                  </a:lnTo>
                  <a:lnTo>
                    <a:pt x="98" y="436"/>
                  </a:lnTo>
                  <a:lnTo>
                    <a:pt x="84" y="458"/>
                  </a:lnTo>
                  <a:lnTo>
                    <a:pt x="70" y="482"/>
                  </a:lnTo>
                  <a:lnTo>
                    <a:pt x="58" y="506"/>
                  </a:lnTo>
                  <a:lnTo>
                    <a:pt x="46" y="532"/>
                  </a:lnTo>
                  <a:lnTo>
                    <a:pt x="36" y="556"/>
                  </a:lnTo>
                  <a:lnTo>
                    <a:pt x="26" y="582"/>
                  </a:lnTo>
                  <a:lnTo>
                    <a:pt x="18" y="612"/>
                  </a:lnTo>
                  <a:lnTo>
                    <a:pt x="10" y="642"/>
                  </a:lnTo>
                  <a:lnTo>
                    <a:pt x="4" y="676"/>
                  </a:lnTo>
                  <a:lnTo>
                    <a:pt x="0" y="710"/>
                  </a:lnTo>
                  <a:lnTo>
                    <a:pt x="0" y="746"/>
                  </a:lnTo>
                  <a:lnTo>
                    <a:pt x="2" y="780"/>
                  </a:lnTo>
                  <a:lnTo>
                    <a:pt x="2" y="784"/>
                  </a:lnTo>
                  <a:lnTo>
                    <a:pt x="4" y="786"/>
                  </a:lnTo>
                  <a:lnTo>
                    <a:pt x="40" y="806"/>
                  </a:lnTo>
                  <a:lnTo>
                    <a:pt x="42" y="806"/>
                  </a:lnTo>
                  <a:lnTo>
                    <a:pt x="46" y="806"/>
                  </a:lnTo>
                  <a:lnTo>
                    <a:pt x="490" y="550"/>
                  </a:lnTo>
                  <a:lnTo>
                    <a:pt x="492" y="548"/>
                  </a:lnTo>
                  <a:lnTo>
                    <a:pt x="492" y="544"/>
                  </a:lnTo>
                  <a:lnTo>
                    <a:pt x="494" y="516"/>
                  </a:lnTo>
                  <a:lnTo>
                    <a:pt x="496" y="490"/>
                  </a:lnTo>
                  <a:lnTo>
                    <a:pt x="496" y="466"/>
                  </a:lnTo>
                  <a:lnTo>
                    <a:pt x="492" y="442"/>
                  </a:lnTo>
                  <a:lnTo>
                    <a:pt x="490" y="420"/>
                  </a:lnTo>
                  <a:lnTo>
                    <a:pt x="482" y="396"/>
                  </a:lnTo>
                  <a:lnTo>
                    <a:pt x="472" y="372"/>
                  </a:lnTo>
                  <a:lnTo>
                    <a:pt x="460" y="352"/>
                  </a:lnTo>
                  <a:lnTo>
                    <a:pt x="446" y="334"/>
                  </a:lnTo>
                  <a:lnTo>
                    <a:pt x="434" y="324"/>
                  </a:lnTo>
                  <a:lnTo>
                    <a:pt x="420" y="314"/>
                  </a:lnTo>
                  <a:lnTo>
                    <a:pt x="388" y="294"/>
                  </a:lnTo>
                  <a:lnTo>
                    <a:pt x="376" y="288"/>
                  </a:lnTo>
                  <a:lnTo>
                    <a:pt x="364" y="284"/>
                  </a:lnTo>
                  <a:lnTo>
                    <a:pt x="352" y="280"/>
                  </a:lnTo>
                  <a:lnTo>
                    <a:pt x="338" y="278"/>
                  </a:lnTo>
                  <a:lnTo>
                    <a:pt x="362" y="246"/>
                  </a:lnTo>
                  <a:lnTo>
                    <a:pt x="380" y="210"/>
                  </a:lnTo>
                  <a:lnTo>
                    <a:pt x="392" y="176"/>
                  </a:lnTo>
                  <a:lnTo>
                    <a:pt x="402" y="144"/>
                  </a:lnTo>
                  <a:lnTo>
                    <a:pt x="404" y="128"/>
                  </a:lnTo>
                  <a:lnTo>
                    <a:pt x="404" y="114"/>
                  </a:lnTo>
                  <a:lnTo>
                    <a:pt x="404" y="100"/>
                  </a:lnTo>
                  <a:lnTo>
                    <a:pt x="402" y="86"/>
                  </a:lnTo>
                  <a:lnTo>
                    <a:pt x="398" y="72"/>
                  </a:lnTo>
                  <a:lnTo>
                    <a:pt x="394" y="58"/>
                  </a:lnTo>
                  <a:lnTo>
                    <a:pt x="386" y="46"/>
                  </a:lnTo>
                  <a:lnTo>
                    <a:pt x="378" y="38"/>
                  </a:lnTo>
                  <a:lnTo>
                    <a:pt x="368" y="30"/>
                  </a:lnTo>
                  <a:lnTo>
                    <a:pt x="330" y="8"/>
                  </a:lnTo>
                  <a:lnTo>
                    <a:pt x="314" y="2"/>
                  </a:lnTo>
                  <a:lnTo>
                    <a:pt x="296" y="0"/>
                  </a:lnTo>
                  <a:close/>
                  <a:moveTo>
                    <a:pt x="96" y="258"/>
                  </a:moveTo>
                  <a:lnTo>
                    <a:pt x="96" y="258"/>
                  </a:lnTo>
                  <a:lnTo>
                    <a:pt x="98" y="238"/>
                  </a:lnTo>
                  <a:lnTo>
                    <a:pt x="102" y="214"/>
                  </a:lnTo>
                  <a:lnTo>
                    <a:pt x="108" y="192"/>
                  </a:lnTo>
                  <a:lnTo>
                    <a:pt x="116" y="170"/>
                  </a:lnTo>
                  <a:lnTo>
                    <a:pt x="126" y="148"/>
                  </a:lnTo>
                  <a:lnTo>
                    <a:pt x="136" y="128"/>
                  </a:lnTo>
                  <a:lnTo>
                    <a:pt x="150" y="108"/>
                  </a:lnTo>
                  <a:lnTo>
                    <a:pt x="164" y="90"/>
                  </a:lnTo>
                  <a:lnTo>
                    <a:pt x="178" y="72"/>
                  </a:lnTo>
                  <a:lnTo>
                    <a:pt x="202" y="50"/>
                  </a:lnTo>
                  <a:lnTo>
                    <a:pt x="214" y="40"/>
                  </a:lnTo>
                  <a:lnTo>
                    <a:pt x="228" y="30"/>
                  </a:lnTo>
                  <a:lnTo>
                    <a:pt x="242" y="22"/>
                  </a:lnTo>
                  <a:lnTo>
                    <a:pt x="256" y="14"/>
                  </a:lnTo>
                  <a:lnTo>
                    <a:pt x="270" y="10"/>
                  </a:lnTo>
                  <a:lnTo>
                    <a:pt x="286" y="6"/>
                  </a:lnTo>
                  <a:lnTo>
                    <a:pt x="296" y="6"/>
                  </a:lnTo>
                  <a:lnTo>
                    <a:pt x="312" y="8"/>
                  </a:lnTo>
                  <a:lnTo>
                    <a:pt x="328" y="14"/>
                  </a:lnTo>
                  <a:lnTo>
                    <a:pt x="364" y="36"/>
                  </a:lnTo>
                  <a:lnTo>
                    <a:pt x="374" y="42"/>
                  </a:lnTo>
                  <a:lnTo>
                    <a:pt x="382" y="52"/>
                  </a:lnTo>
                  <a:lnTo>
                    <a:pt x="388" y="62"/>
                  </a:lnTo>
                  <a:lnTo>
                    <a:pt x="394" y="74"/>
                  </a:lnTo>
                  <a:lnTo>
                    <a:pt x="396" y="86"/>
                  </a:lnTo>
                  <a:lnTo>
                    <a:pt x="398" y="110"/>
                  </a:lnTo>
                  <a:lnTo>
                    <a:pt x="396" y="136"/>
                  </a:lnTo>
                  <a:lnTo>
                    <a:pt x="392" y="160"/>
                  </a:lnTo>
                  <a:lnTo>
                    <a:pt x="384" y="184"/>
                  </a:lnTo>
                  <a:lnTo>
                    <a:pt x="374" y="208"/>
                  </a:lnTo>
                  <a:lnTo>
                    <a:pt x="364" y="228"/>
                  </a:lnTo>
                  <a:lnTo>
                    <a:pt x="354" y="246"/>
                  </a:lnTo>
                  <a:lnTo>
                    <a:pt x="340" y="266"/>
                  </a:lnTo>
                  <a:lnTo>
                    <a:pt x="328" y="284"/>
                  </a:lnTo>
                  <a:lnTo>
                    <a:pt x="334" y="284"/>
                  </a:lnTo>
                  <a:lnTo>
                    <a:pt x="348" y="286"/>
                  </a:lnTo>
                  <a:lnTo>
                    <a:pt x="360" y="288"/>
                  </a:lnTo>
                  <a:lnTo>
                    <a:pt x="372" y="294"/>
                  </a:lnTo>
                  <a:lnTo>
                    <a:pt x="384" y="300"/>
                  </a:lnTo>
                  <a:lnTo>
                    <a:pt x="416" y="318"/>
                  </a:lnTo>
                  <a:lnTo>
                    <a:pt x="422" y="322"/>
                  </a:lnTo>
                  <a:lnTo>
                    <a:pt x="432" y="330"/>
                  </a:lnTo>
                  <a:lnTo>
                    <a:pt x="442" y="340"/>
                  </a:lnTo>
                  <a:lnTo>
                    <a:pt x="454" y="354"/>
                  </a:lnTo>
                  <a:lnTo>
                    <a:pt x="466" y="372"/>
                  </a:lnTo>
                  <a:lnTo>
                    <a:pt x="474" y="390"/>
                  </a:lnTo>
                  <a:lnTo>
                    <a:pt x="480" y="408"/>
                  </a:lnTo>
                  <a:lnTo>
                    <a:pt x="484" y="428"/>
                  </a:lnTo>
                  <a:lnTo>
                    <a:pt x="488" y="448"/>
                  </a:lnTo>
                  <a:lnTo>
                    <a:pt x="490" y="468"/>
                  </a:lnTo>
                  <a:lnTo>
                    <a:pt x="490" y="488"/>
                  </a:lnTo>
                  <a:lnTo>
                    <a:pt x="488" y="516"/>
                  </a:lnTo>
                  <a:lnTo>
                    <a:pt x="486" y="544"/>
                  </a:lnTo>
                  <a:lnTo>
                    <a:pt x="42" y="800"/>
                  </a:lnTo>
                  <a:lnTo>
                    <a:pt x="8" y="780"/>
                  </a:lnTo>
                  <a:lnTo>
                    <a:pt x="6" y="740"/>
                  </a:lnTo>
                  <a:lnTo>
                    <a:pt x="6" y="712"/>
                  </a:lnTo>
                  <a:lnTo>
                    <a:pt x="8" y="686"/>
                  </a:lnTo>
                  <a:lnTo>
                    <a:pt x="12" y="660"/>
                  </a:lnTo>
                  <a:lnTo>
                    <a:pt x="18" y="634"/>
                  </a:lnTo>
                  <a:lnTo>
                    <a:pt x="24" y="608"/>
                  </a:lnTo>
                  <a:lnTo>
                    <a:pt x="32" y="584"/>
                  </a:lnTo>
                  <a:lnTo>
                    <a:pt x="52" y="534"/>
                  </a:lnTo>
                  <a:lnTo>
                    <a:pt x="74" y="488"/>
                  </a:lnTo>
                  <a:lnTo>
                    <a:pt x="88" y="464"/>
                  </a:lnTo>
                  <a:lnTo>
                    <a:pt x="102" y="442"/>
                  </a:lnTo>
                  <a:lnTo>
                    <a:pt x="116" y="420"/>
                  </a:lnTo>
                  <a:lnTo>
                    <a:pt x="132" y="400"/>
                  </a:lnTo>
                  <a:lnTo>
                    <a:pt x="150" y="380"/>
                  </a:lnTo>
                  <a:lnTo>
                    <a:pt x="168" y="360"/>
                  </a:lnTo>
                  <a:lnTo>
                    <a:pt x="172" y="356"/>
                  </a:lnTo>
                  <a:lnTo>
                    <a:pt x="164" y="352"/>
                  </a:lnTo>
                  <a:lnTo>
                    <a:pt x="132" y="334"/>
                  </a:lnTo>
                  <a:lnTo>
                    <a:pt x="122" y="326"/>
                  </a:lnTo>
                  <a:lnTo>
                    <a:pt x="114" y="318"/>
                  </a:lnTo>
                  <a:lnTo>
                    <a:pt x="106" y="304"/>
                  </a:lnTo>
                  <a:lnTo>
                    <a:pt x="100" y="290"/>
                  </a:lnTo>
                  <a:lnTo>
                    <a:pt x="98" y="274"/>
                  </a:lnTo>
                  <a:lnTo>
                    <a:pt x="96" y="258"/>
                  </a:lnTo>
                  <a:close/>
                  <a:moveTo>
                    <a:pt x="160" y="356"/>
                  </a:moveTo>
                  <a:lnTo>
                    <a:pt x="160" y="356"/>
                  </a:lnTo>
                  <a:close/>
                </a:path>
              </a:pathLst>
            </a:custGeom>
            <a:solidFill>
              <a:srgbClr val="525252"/>
            </a:solidFill>
            <a:ln w="9525">
              <a:noFill/>
              <a:round/>
              <a:headEnd/>
              <a:tailEnd/>
            </a:ln>
          </p:spPr>
          <p:txBody>
            <a:bodyPr/>
            <a:lstStyle/>
            <a:p>
              <a:endParaRPr lang="en-US"/>
            </a:p>
          </p:txBody>
        </p:sp>
      </p:grpSp>
      <p:grpSp>
        <p:nvGrpSpPr>
          <p:cNvPr id="7" name="Group 207"/>
          <p:cNvGrpSpPr>
            <a:grpSpLocks/>
          </p:cNvGrpSpPr>
          <p:nvPr/>
        </p:nvGrpSpPr>
        <p:grpSpPr bwMode="auto">
          <a:xfrm>
            <a:off x="3232150" y="3952875"/>
            <a:ext cx="1209675" cy="1730375"/>
            <a:chOff x="6203862" y="3833659"/>
            <a:chExt cx="1209037" cy="1730315"/>
          </a:xfrm>
        </p:grpSpPr>
        <p:grpSp>
          <p:nvGrpSpPr>
            <p:cNvPr id="8" name="Group 324"/>
            <p:cNvGrpSpPr>
              <a:grpSpLocks/>
            </p:cNvGrpSpPr>
            <p:nvPr/>
          </p:nvGrpSpPr>
          <p:grpSpPr bwMode="auto">
            <a:xfrm>
              <a:off x="6203862" y="3833659"/>
              <a:ext cx="1209037" cy="1730315"/>
              <a:chOff x="3544145" y="2793831"/>
              <a:chExt cx="1209675" cy="1730375"/>
            </a:xfrm>
          </p:grpSpPr>
          <p:sp>
            <p:nvSpPr>
              <p:cNvPr id="32916" name="AutoShape 107"/>
              <p:cNvSpPr>
                <a:spLocks noChangeAspect="1" noChangeArrowheads="1" noTextEdit="1"/>
              </p:cNvSpPr>
              <p:nvPr/>
            </p:nvSpPr>
            <p:spPr bwMode="auto">
              <a:xfrm>
                <a:off x="3544145" y="2793831"/>
                <a:ext cx="1209675" cy="1730375"/>
              </a:xfrm>
              <a:prstGeom prst="rect">
                <a:avLst/>
              </a:prstGeom>
              <a:noFill/>
              <a:ln w="9525">
                <a:noFill/>
                <a:miter lim="800000"/>
                <a:headEnd/>
                <a:tailEnd/>
              </a:ln>
            </p:spPr>
            <p:txBody>
              <a:bodyPr/>
              <a:lstStyle/>
              <a:p>
                <a:endParaRPr lang="en-US"/>
              </a:p>
            </p:txBody>
          </p:sp>
          <p:sp>
            <p:nvSpPr>
              <p:cNvPr id="32917" name="Freeform 108"/>
              <p:cNvSpPr>
                <a:spLocks/>
              </p:cNvSpPr>
              <p:nvPr/>
            </p:nvSpPr>
            <p:spPr bwMode="auto">
              <a:xfrm>
                <a:off x="3963245" y="4162256"/>
                <a:ext cx="571500" cy="355600"/>
              </a:xfrm>
              <a:custGeom>
                <a:avLst/>
                <a:gdLst>
                  <a:gd name="T0" fmla="*/ 2147483647 w 360"/>
                  <a:gd name="T1" fmla="*/ 2147483647 h 224"/>
                  <a:gd name="T2" fmla="*/ 0 w 360"/>
                  <a:gd name="T3" fmla="*/ 2147483647 h 224"/>
                  <a:gd name="T4" fmla="*/ 0 w 360"/>
                  <a:gd name="T5" fmla="*/ 2147483647 h 224"/>
                  <a:gd name="T6" fmla="*/ 2147483647 w 360"/>
                  <a:gd name="T7" fmla="*/ 0 h 224"/>
                  <a:gd name="T8" fmla="*/ 2147483647 w 360"/>
                  <a:gd name="T9" fmla="*/ 2147483647 h 224"/>
                  <a:gd name="T10" fmla="*/ 0 60000 65536"/>
                  <a:gd name="T11" fmla="*/ 0 60000 65536"/>
                  <a:gd name="T12" fmla="*/ 0 60000 65536"/>
                  <a:gd name="T13" fmla="*/ 0 60000 65536"/>
                  <a:gd name="T14" fmla="*/ 0 60000 65536"/>
                  <a:gd name="T15" fmla="*/ 0 w 360"/>
                  <a:gd name="T16" fmla="*/ 0 h 224"/>
                  <a:gd name="T17" fmla="*/ 360 w 360"/>
                  <a:gd name="T18" fmla="*/ 224 h 224"/>
                </a:gdLst>
                <a:ahLst/>
                <a:cxnLst>
                  <a:cxn ang="T10">
                    <a:pos x="T0" y="T1"/>
                  </a:cxn>
                  <a:cxn ang="T11">
                    <a:pos x="T2" y="T3"/>
                  </a:cxn>
                  <a:cxn ang="T12">
                    <a:pos x="T4" y="T5"/>
                  </a:cxn>
                  <a:cxn ang="T13">
                    <a:pos x="T6" y="T7"/>
                  </a:cxn>
                  <a:cxn ang="T14">
                    <a:pos x="T8" y="T9"/>
                  </a:cxn>
                </a:cxnLst>
                <a:rect l="T15" t="T16" r="T17" b="T18"/>
                <a:pathLst>
                  <a:path w="360" h="224">
                    <a:moveTo>
                      <a:pt x="360" y="16"/>
                    </a:moveTo>
                    <a:lnTo>
                      <a:pt x="0" y="224"/>
                    </a:lnTo>
                    <a:lnTo>
                      <a:pt x="0" y="208"/>
                    </a:lnTo>
                    <a:lnTo>
                      <a:pt x="360" y="0"/>
                    </a:lnTo>
                    <a:lnTo>
                      <a:pt x="360" y="16"/>
                    </a:lnTo>
                    <a:close/>
                  </a:path>
                </a:pathLst>
              </a:custGeom>
              <a:solidFill>
                <a:srgbClr val="CCCCCC"/>
              </a:solidFill>
              <a:ln w="9525">
                <a:noFill/>
                <a:round/>
                <a:headEnd/>
                <a:tailEnd/>
              </a:ln>
            </p:spPr>
            <p:txBody>
              <a:bodyPr/>
              <a:lstStyle/>
              <a:p>
                <a:endParaRPr lang="en-US"/>
              </a:p>
            </p:txBody>
          </p:sp>
          <p:sp>
            <p:nvSpPr>
              <p:cNvPr id="32918" name="Freeform 109"/>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32919" name="Freeform 110"/>
              <p:cNvSpPr>
                <a:spLocks/>
              </p:cNvSpPr>
              <p:nvPr/>
            </p:nvSpPr>
            <p:spPr bwMode="auto">
              <a:xfrm>
                <a:off x="3763220" y="4047956"/>
                <a:ext cx="771525" cy="444500"/>
              </a:xfrm>
              <a:custGeom>
                <a:avLst/>
                <a:gdLst>
                  <a:gd name="T0" fmla="*/ 2147483647 w 486"/>
                  <a:gd name="T1" fmla="*/ 0 h 280"/>
                  <a:gd name="T2" fmla="*/ 0 w 486"/>
                  <a:gd name="T3" fmla="*/ 2147483647 h 280"/>
                  <a:gd name="T4" fmla="*/ 2147483647 w 486"/>
                  <a:gd name="T5" fmla="*/ 2147483647 h 280"/>
                  <a:gd name="T6" fmla="*/ 2147483647 w 486"/>
                  <a:gd name="T7" fmla="*/ 2147483647 h 280"/>
                  <a:gd name="T8" fmla="*/ 2147483647 w 486"/>
                  <a:gd name="T9" fmla="*/ 0 h 280"/>
                  <a:gd name="T10" fmla="*/ 0 60000 65536"/>
                  <a:gd name="T11" fmla="*/ 0 60000 65536"/>
                  <a:gd name="T12" fmla="*/ 0 60000 65536"/>
                  <a:gd name="T13" fmla="*/ 0 60000 65536"/>
                  <a:gd name="T14" fmla="*/ 0 60000 65536"/>
                  <a:gd name="T15" fmla="*/ 0 w 486"/>
                  <a:gd name="T16" fmla="*/ 0 h 280"/>
                  <a:gd name="T17" fmla="*/ 486 w 486"/>
                  <a:gd name="T18" fmla="*/ 280 h 280"/>
                </a:gdLst>
                <a:ahLst/>
                <a:cxnLst>
                  <a:cxn ang="T10">
                    <a:pos x="T0" y="T1"/>
                  </a:cxn>
                  <a:cxn ang="T11">
                    <a:pos x="T2" y="T3"/>
                  </a:cxn>
                  <a:cxn ang="T12">
                    <a:pos x="T4" y="T5"/>
                  </a:cxn>
                  <a:cxn ang="T13">
                    <a:pos x="T6" y="T7"/>
                  </a:cxn>
                  <a:cxn ang="T14">
                    <a:pos x="T8" y="T9"/>
                  </a:cxn>
                </a:cxnLst>
                <a:rect l="T15" t="T16" r="T17" b="T18"/>
                <a:pathLst>
                  <a:path w="486" h="280">
                    <a:moveTo>
                      <a:pt x="360" y="0"/>
                    </a:moveTo>
                    <a:lnTo>
                      <a:pt x="0" y="208"/>
                    </a:lnTo>
                    <a:lnTo>
                      <a:pt x="126" y="280"/>
                    </a:lnTo>
                    <a:lnTo>
                      <a:pt x="486" y="72"/>
                    </a:lnTo>
                    <a:lnTo>
                      <a:pt x="360" y="0"/>
                    </a:lnTo>
                    <a:close/>
                  </a:path>
                </a:pathLst>
              </a:custGeom>
              <a:solidFill>
                <a:srgbClr val="E3E3E2"/>
              </a:solidFill>
              <a:ln w="9525">
                <a:noFill/>
                <a:round/>
                <a:headEnd/>
                <a:tailEnd/>
              </a:ln>
            </p:spPr>
            <p:txBody>
              <a:bodyPr/>
              <a:lstStyle/>
              <a:p>
                <a:endParaRPr lang="en-US"/>
              </a:p>
            </p:txBody>
          </p:sp>
          <p:sp>
            <p:nvSpPr>
              <p:cNvPr id="32920" name="Freeform 111"/>
              <p:cNvSpPr>
                <a:spLocks/>
              </p:cNvSpPr>
              <p:nvPr/>
            </p:nvSpPr>
            <p:spPr bwMode="auto">
              <a:xfrm>
                <a:off x="4045795" y="4047956"/>
                <a:ext cx="234950" cy="269875"/>
              </a:xfrm>
              <a:custGeom>
                <a:avLst/>
                <a:gdLst>
                  <a:gd name="T0" fmla="*/ 2147483647 w 148"/>
                  <a:gd name="T1" fmla="*/ 2147483647 h 170"/>
                  <a:gd name="T2" fmla="*/ 0 w 148"/>
                  <a:gd name="T3" fmla="*/ 2147483647 h 170"/>
                  <a:gd name="T4" fmla="*/ 0 w 148"/>
                  <a:gd name="T5" fmla="*/ 2147483647 h 170"/>
                  <a:gd name="T6" fmla="*/ 2147483647 w 148"/>
                  <a:gd name="T7" fmla="*/ 0 h 170"/>
                  <a:gd name="T8" fmla="*/ 2147483647 w 148"/>
                  <a:gd name="T9" fmla="*/ 2147483647 h 170"/>
                  <a:gd name="T10" fmla="*/ 0 60000 65536"/>
                  <a:gd name="T11" fmla="*/ 0 60000 65536"/>
                  <a:gd name="T12" fmla="*/ 0 60000 65536"/>
                  <a:gd name="T13" fmla="*/ 0 60000 65536"/>
                  <a:gd name="T14" fmla="*/ 0 60000 65536"/>
                  <a:gd name="T15" fmla="*/ 0 w 148"/>
                  <a:gd name="T16" fmla="*/ 0 h 170"/>
                  <a:gd name="T17" fmla="*/ 148 w 148"/>
                  <a:gd name="T18" fmla="*/ 170 h 170"/>
                </a:gdLst>
                <a:ahLst/>
                <a:cxnLst>
                  <a:cxn ang="T10">
                    <a:pos x="T0" y="T1"/>
                  </a:cxn>
                  <a:cxn ang="T11">
                    <a:pos x="T2" y="T3"/>
                  </a:cxn>
                  <a:cxn ang="T12">
                    <a:pos x="T4" y="T5"/>
                  </a:cxn>
                  <a:cxn ang="T13">
                    <a:pos x="T6" y="T7"/>
                  </a:cxn>
                  <a:cxn ang="T14">
                    <a:pos x="T8" y="T9"/>
                  </a:cxn>
                </a:cxnLst>
                <a:rect l="T15" t="T16" r="T17" b="T18"/>
                <a:pathLst>
                  <a:path w="148" h="170">
                    <a:moveTo>
                      <a:pt x="148" y="84"/>
                    </a:moveTo>
                    <a:lnTo>
                      <a:pt x="0" y="170"/>
                    </a:lnTo>
                    <a:lnTo>
                      <a:pt x="0" y="86"/>
                    </a:lnTo>
                    <a:lnTo>
                      <a:pt x="148" y="0"/>
                    </a:lnTo>
                    <a:lnTo>
                      <a:pt x="148" y="84"/>
                    </a:lnTo>
                    <a:close/>
                  </a:path>
                </a:pathLst>
              </a:custGeom>
              <a:solidFill>
                <a:srgbClr val="A0A0A0"/>
              </a:solidFill>
              <a:ln w="9525">
                <a:noFill/>
                <a:round/>
                <a:headEnd/>
                <a:tailEnd/>
              </a:ln>
            </p:spPr>
            <p:txBody>
              <a:bodyPr/>
              <a:lstStyle/>
              <a:p>
                <a:endParaRPr lang="en-US"/>
              </a:p>
            </p:txBody>
          </p:sp>
          <p:sp>
            <p:nvSpPr>
              <p:cNvPr id="32921" name="Freeform 112"/>
              <p:cNvSpPr>
                <a:spLocks/>
              </p:cNvSpPr>
              <p:nvPr/>
            </p:nvSpPr>
            <p:spPr bwMode="auto">
              <a:xfrm>
                <a:off x="4023570" y="4171781"/>
                <a:ext cx="22225" cy="146050"/>
              </a:xfrm>
              <a:custGeom>
                <a:avLst/>
                <a:gdLst>
                  <a:gd name="T0" fmla="*/ 0 w 14"/>
                  <a:gd name="T1" fmla="*/ 0 h 92"/>
                  <a:gd name="T2" fmla="*/ 0 w 14"/>
                  <a:gd name="T3" fmla="*/ 2147483647 h 92"/>
                  <a:gd name="T4" fmla="*/ 2147483647 w 14"/>
                  <a:gd name="T5" fmla="*/ 2147483647 h 92"/>
                  <a:gd name="T6" fmla="*/ 2147483647 w 14"/>
                  <a:gd name="T7" fmla="*/ 2147483647 h 92"/>
                  <a:gd name="T8" fmla="*/ 0 w 14"/>
                  <a:gd name="T9" fmla="*/ 0 h 92"/>
                  <a:gd name="T10" fmla="*/ 0 60000 65536"/>
                  <a:gd name="T11" fmla="*/ 0 60000 65536"/>
                  <a:gd name="T12" fmla="*/ 0 60000 65536"/>
                  <a:gd name="T13" fmla="*/ 0 60000 65536"/>
                  <a:gd name="T14" fmla="*/ 0 60000 65536"/>
                  <a:gd name="T15" fmla="*/ 0 w 14"/>
                  <a:gd name="T16" fmla="*/ 0 h 92"/>
                  <a:gd name="T17" fmla="*/ 14 w 14"/>
                  <a:gd name="T18" fmla="*/ 92 h 92"/>
                </a:gdLst>
                <a:ahLst/>
                <a:cxnLst>
                  <a:cxn ang="T10">
                    <a:pos x="T0" y="T1"/>
                  </a:cxn>
                  <a:cxn ang="T11">
                    <a:pos x="T2" y="T3"/>
                  </a:cxn>
                  <a:cxn ang="T12">
                    <a:pos x="T4" y="T5"/>
                  </a:cxn>
                  <a:cxn ang="T13">
                    <a:pos x="T6" y="T7"/>
                  </a:cxn>
                  <a:cxn ang="T14">
                    <a:pos x="T8" y="T9"/>
                  </a:cxn>
                </a:cxnLst>
                <a:rect l="T15" t="T16" r="T17" b="T18"/>
                <a:pathLst>
                  <a:path w="14" h="92">
                    <a:moveTo>
                      <a:pt x="0" y="0"/>
                    </a:moveTo>
                    <a:lnTo>
                      <a:pt x="0" y="84"/>
                    </a:lnTo>
                    <a:lnTo>
                      <a:pt x="14" y="92"/>
                    </a:lnTo>
                    <a:lnTo>
                      <a:pt x="14" y="8"/>
                    </a:lnTo>
                    <a:lnTo>
                      <a:pt x="0" y="0"/>
                    </a:lnTo>
                    <a:close/>
                  </a:path>
                </a:pathLst>
              </a:custGeom>
              <a:solidFill>
                <a:srgbClr val="666666"/>
              </a:solidFill>
              <a:ln w="9525">
                <a:noFill/>
                <a:round/>
                <a:headEnd/>
                <a:tailEnd/>
              </a:ln>
            </p:spPr>
            <p:txBody>
              <a:bodyPr/>
              <a:lstStyle/>
              <a:p>
                <a:endParaRPr lang="en-US"/>
              </a:p>
            </p:txBody>
          </p:sp>
          <p:sp>
            <p:nvSpPr>
              <p:cNvPr id="32922" name="Freeform 113"/>
              <p:cNvSpPr>
                <a:spLocks/>
              </p:cNvSpPr>
              <p:nvPr/>
            </p:nvSpPr>
            <p:spPr bwMode="auto">
              <a:xfrm>
                <a:off x="3763220" y="4047956"/>
                <a:ext cx="771525" cy="469900"/>
              </a:xfrm>
              <a:custGeom>
                <a:avLst/>
                <a:gdLst>
                  <a:gd name="T0" fmla="*/ 2147483647 w 486"/>
                  <a:gd name="T1" fmla="*/ 0 h 296"/>
                  <a:gd name="T2" fmla="*/ 2147483647 w 486"/>
                  <a:gd name="T3" fmla="*/ 2147483647 h 296"/>
                  <a:gd name="T4" fmla="*/ 2147483647 w 486"/>
                  <a:gd name="T5" fmla="*/ 0 h 296"/>
                  <a:gd name="T6" fmla="*/ 2147483647 w 486"/>
                  <a:gd name="T7" fmla="*/ 2147483647 h 296"/>
                  <a:gd name="T8" fmla="*/ 2147483647 w 486"/>
                  <a:gd name="T9" fmla="*/ 2147483647 h 296"/>
                  <a:gd name="T10" fmla="*/ 2147483647 w 486"/>
                  <a:gd name="T11" fmla="*/ 2147483647 h 296"/>
                  <a:gd name="T12" fmla="*/ 0 w 486"/>
                  <a:gd name="T13" fmla="*/ 2147483647 h 296"/>
                  <a:gd name="T14" fmla="*/ 0 w 486"/>
                  <a:gd name="T15" fmla="*/ 2147483647 h 296"/>
                  <a:gd name="T16" fmla="*/ 2147483647 w 486"/>
                  <a:gd name="T17" fmla="*/ 2147483647 h 296"/>
                  <a:gd name="T18" fmla="*/ 2147483647 w 486"/>
                  <a:gd name="T19" fmla="*/ 2147483647 h 296"/>
                  <a:gd name="T20" fmla="*/ 2147483647 w 486"/>
                  <a:gd name="T21" fmla="*/ 2147483647 h 296"/>
                  <a:gd name="T22" fmla="*/ 2147483647 w 486"/>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296"/>
                  <a:gd name="T38" fmla="*/ 486 w 486"/>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296">
                    <a:moveTo>
                      <a:pt x="360" y="0"/>
                    </a:moveTo>
                    <a:lnTo>
                      <a:pt x="326" y="18"/>
                    </a:lnTo>
                    <a:lnTo>
                      <a:pt x="326" y="0"/>
                    </a:lnTo>
                    <a:lnTo>
                      <a:pt x="178" y="86"/>
                    </a:lnTo>
                    <a:lnTo>
                      <a:pt x="164" y="78"/>
                    </a:lnTo>
                    <a:lnTo>
                      <a:pt x="164" y="112"/>
                    </a:lnTo>
                    <a:lnTo>
                      <a:pt x="0" y="208"/>
                    </a:lnTo>
                    <a:lnTo>
                      <a:pt x="0" y="222"/>
                    </a:lnTo>
                    <a:lnTo>
                      <a:pt x="126" y="296"/>
                    </a:lnTo>
                    <a:lnTo>
                      <a:pt x="486" y="88"/>
                    </a:lnTo>
                    <a:lnTo>
                      <a:pt x="486" y="72"/>
                    </a:lnTo>
                    <a:lnTo>
                      <a:pt x="360" y="0"/>
                    </a:lnTo>
                    <a:close/>
                  </a:path>
                </a:pathLst>
              </a:custGeom>
              <a:noFill/>
              <a:ln w="9525">
                <a:solidFill>
                  <a:srgbClr val="666666"/>
                </a:solidFill>
                <a:round/>
                <a:headEnd/>
                <a:tailEnd/>
              </a:ln>
            </p:spPr>
            <p:txBody>
              <a:bodyPr/>
              <a:lstStyle/>
              <a:p>
                <a:endParaRPr lang="en-US"/>
              </a:p>
            </p:txBody>
          </p:sp>
          <p:sp>
            <p:nvSpPr>
              <p:cNvPr id="32923" name="Freeform 114"/>
              <p:cNvSpPr>
                <a:spLocks/>
              </p:cNvSpPr>
              <p:nvPr/>
            </p:nvSpPr>
            <p:spPr bwMode="auto">
              <a:xfrm>
                <a:off x="3763220" y="4378156"/>
                <a:ext cx="200025" cy="139700"/>
              </a:xfrm>
              <a:custGeom>
                <a:avLst/>
                <a:gdLst>
                  <a:gd name="T0" fmla="*/ 2147483647 w 126"/>
                  <a:gd name="T1" fmla="*/ 2147483647 h 88"/>
                  <a:gd name="T2" fmla="*/ 0 w 126"/>
                  <a:gd name="T3" fmla="*/ 2147483647 h 88"/>
                  <a:gd name="T4" fmla="*/ 0 w 126"/>
                  <a:gd name="T5" fmla="*/ 0 h 88"/>
                  <a:gd name="T6" fmla="*/ 2147483647 w 126"/>
                  <a:gd name="T7" fmla="*/ 2147483647 h 88"/>
                  <a:gd name="T8" fmla="*/ 2147483647 w 126"/>
                  <a:gd name="T9" fmla="*/ 2147483647 h 88"/>
                  <a:gd name="T10" fmla="*/ 0 60000 65536"/>
                  <a:gd name="T11" fmla="*/ 0 60000 65536"/>
                  <a:gd name="T12" fmla="*/ 0 60000 65536"/>
                  <a:gd name="T13" fmla="*/ 0 60000 65536"/>
                  <a:gd name="T14" fmla="*/ 0 60000 65536"/>
                  <a:gd name="T15" fmla="*/ 0 w 126"/>
                  <a:gd name="T16" fmla="*/ 0 h 88"/>
                  <a:gd name="T17" fmla="*/ 126 w 126"/>
                  <a:gd name="T18" fmla="*/ 88 h 88"/>
                </a:gdLst>
                <a:ahLst/>
                <a:cxnLst>
                  <a:cxn ang="T10">
                    <a:pos x="T0" y="T1"/>
                  </a:cxn>
                  <a:cxn ang="T11">
                    <a:pos x="T2" y="T3"/>
                  </a:cxn>
                  <a:cxn ang="T12">
                    <a:pos x="T4" y="T5"/>
                  </a:cxn>
                  <a:cxn ang="T13">
                    <a:pos x="T6" y="T7"/>
                  </a:cxn>
                  <a:cxn ang="T14">
                    <a:pos x="T8" y="T9"/>
                  </a:cxn>
                </a:cxnLst>
                <a:rect l="T15" t="T16" r="T17" b="T18"/>
                <a:pathLst>
                  <a:path w="126" h="88">
                    <a:moveTo>
                      <a:pt x="126" y="88"/>
                    </a:moveTo>
                    <a:lnTo>
                      <a:pt x="0" y="14"/>
                    </a:lnTo>
                    <a:lnTo>
                      <a:pt x="0" y="0"/>
                    </a:lnTo>
                    <a:lnTo>
                      <a:pt x="126" y="72"/>
                    </a:lnTo>
                    <a:lnTo>
                      <a:pt x="126" y="88"/>
                    </a:lnTo>
                    <a:close/>
                  </a:path>
                </a:pathLst>
              </a:custGeom>
              <a:solidFill>
                <a:srgbClr val="666666"/>
              </a:solidFill>
              <a:ln w="9525">
                <a:noFill/>
                <a:round/>
                <a:headEnd/>
                <a:tailEnd/>
              </a:ln>
            </p:spPr>
            <p:txBody>
              <a:bodyPr/>
              <a:lstStyle/>
              <a:p>
                <a:endParaRPr lang="en-US"/>
              </a:p>
            </p:txBody>
          </p:sp>
          <p:sp>
            <p:nvSpPr>
              <p:cNvPr id="32924" name="Freeform 115"/>
              <p:cNvSpPr>
                <a:spLocks/>
              </p:cNvSpPr>
              <p:nvPr/>
            </p:nvSpPr>
            <p:spPr bwMode="auto">
              <a:xfrm>
                <a:off x="3579070" y="2816056"/>
                <a:ext cx="1171575" cy="1647825"/>
              </a:xfrm>
              <a:custGeom>
                <a:avLst/>
                <a:gdLst>
                  <a:gd name="T0" fmla="*/ 2147483647 w 738"/>
                  <a:gd name="T1" fmla="*/ 2147483647 h 1038"/>
                  <a:gd name="T2" fmla="*/ 0 w 738"/>
                  <a:gd name="T3" fmla="*/ 2147483647 h 1038"/>
                  <a:gd name="T4" fmla="*/ 0 w 738"/>
                  <a:gd name="T5" fmla="*/ 2147483647 h 1038"/>
                  <a:gd name="T6" fmla="*/ 2147483647 w 738"/>
                  <a:gd name="T7" fmla="*/ 0 h 1038"/>
                  <a:gd name="T8" fmla="*/ 2147483647 w 738"/>
                  <a:gd name="T9" fmla="*/ 2147483647 h 1038"/>
                  <a:gd name="T10" fmla="*/ 0 60000 65536"/>
                  <a:gd name="T11" fmla="*/ 0 60000 65536"/>
                  <a:gd name="T12" fmla="*/ 0 60000 65536"/>
                  <a:gd name="T13" fmla="*/ 0 60000 65536"/>
                  <a:gd name="T14" fmla="*/ 0 60000 65536"/>
                  <a:gd name="T15" fmla="*/ 0 w 738"/>
                  <a:gd name="T16" fmla="*/ 0 h 1038"/>
                  <a:gd name="T17" fmla="*/ 738 w 738"/>
                  <a:gd name="T18" fmla="*/ 1038 h 1038"/>
                </a:gdLst>
                <a:ahLst/>
                <a:cxnLst>
                  <a:cxn ang="T10">
                    <a:pos x="T0" y="T1"/>
                  </a:cxn>
                  <a:cxn ang="T11">
                    <a:pos x="T2" y="T3"/>
                  </a:cxn>
                  <a:cxn ang="T12">
                    <a:pos x="T4" y="T5"/>
                  </a:cxn>
                  <a:cxn ang="T13">
                    <a:pos x="T6" y="T7"/>
                  </a:cxn>
                  <a:cxn ang="T14">
                    <a:pos x="T8" y="T9"/>
                  </a:cxn>
                </a:cxnLst>
                <a:rect l="T15" t="T16" r="T17" b="T18"/>
                <a:pathLst>
                  <a:path w="738" h="1038">
                    <a:moveTo>
                      <a:pt x="738" y="612"/>
                    </a:moveTo>
                    <a:lnTo>
                      <a:pt x="0" y="1038"/>
                    </a:lnTo>
                    <a:lnTo>
                      <a:pt x="0" y="426"/>
                    </a:lnTo>
                    <a:lnTo>
                      <a:pt x="738" y="0"/>
                    </a:lnTo>
                    <a:lnTo>
                      <a:pt x="738" y="612"/>
                    </a:lnTo>
                    <a:close/>
                  </a:path>
                </a:pathLst>
              </a:custGeom>
              <a:solidFill>
                <a:srgbClr val="CCCCCC"/>
              </a:solidFill>
              <a:ln w="9525">
                <a:noFill/>
                <a:round/>
                <a:headEnd/>
                <a:tailEnd/>
              </a:ln>
            </p:spPr>
            <p:txBody>
              <a:bodyPr/>
              <a:lstStyle/>
              <a:p>
                <a:endParaRPr lang="en-US"/>
              </a:p>
            </p:txBody>
          </p:sp>
          <p:sp>
            <p:nvSpPr>
              <p:cNvPr id="32925" name="Freeform 116"/>
              <p:cNvSpPr>
                <a:spLocks/>
              </p:cNvSpPr>
              <p:nvPr/>
            </p:nvSpPr>
            <p:spPr bwMode="auto">
              <a:xfrm>
                <a:off x="3620345" y="2885906"/>
                <a:ext cx="1085850" cy="1511300"/>
              </a:xfrm>
              <a:custGeom>
                <a:avLst/>
                <a:gdLst>
                  <a:gd name="T0" fmla="*/ 2147483647 w 684"/>
                  <a:gd name="T1" fmla="*/ 2147483647 h 952"/>
                  <a:gd name="T2" fmla="*/ 0 w 684"/>
                  <a:gd name="T3" fmla="*/ 2147483647 h 952"/>
                  <a:gd name="T4" fmla="*/ 0 w 684"/>
                  <a:gd name="T5" fmla="*/ 2147483647 h 952"/>
                  <a:gd name="T6" fmla="*/ 2147483647 w 684"/>
                  <a:gd name="T7" fmla="*/ 0 h 952"/>
                  <a:gd name="T8" fmla="*/ 2147483647 w 684"/>
                  <a:gd name="T9" fmla="*/ 2147483647 h 952"/>
                  <a:gd name="T10" fmla="*/ 0 60000 65536"/>
                  <a:gd name="T11" fmla="*/ 0 60000 65536"/>
                  <a:gd name="T12" fmla="*/ 0 60000 65536"/>
                  <a:gd name="T13" fmla="*/ 0 60000 65536"/>
                  <a:gd name="T14" fmla="*/ 0 60000 65536"/>
                  <a:gd name="T15" fmla="*/ 0 w 684"/>
                  <a:gd name="T16" fmla="*/ 0 h 952"/>
                  <a:gd name="T17" fmla="*/ 684 w 684"/>
                  <a:gd name="T18" fmla="*/ 952 h 952"/>
                </a:gdLst>
                <a:ahLst/>
                <a:cxnLst>
                  <a:cxn ang="T10">
                    <a:pos x="T0" y="T1"/>
                  </a:cxn>
                  <a:cxn ang="T11">
                    <a:pos x="T2" y="T3"/>
                  </a:cxn>
                  <a:cxn ang="T12">
                    <a:pos x="T4" y="T5"/>
                  </a:cxn>
                  <a:cxn ang="T13">
                    <a:pos x="T6" y="T7"/>
                  </a:cxn>
                  <a:cxn ang="T14">
                    <a:pos x="T8" y="T9"/>
                  </a:cxn>
                </a:cxnLst>
                <a:rect l="T15" t="T16" r="T17" b="T18"/>
                <a:pathLst>
                  <a:path w="684" h="952">
                    <a:moveTo>
                      <a:pt x="684" y="558"/>
                    </a:moveTo>
                    <a:lnTo>
                      <a:pt x="0" y="952"/>
                    </a:lnTo>
                    <a:lnTo>
                      <a:pt x="0" y="396"/>
                    </a:lnTo>
                    <a:lnTo>
                      <a:pt x="684" y="0"/>
                    </a:lnTo>
                    <a:lnTo>
                      <a:pt x="684" y="558"/>
                    </a:lnTo>
                    <a:close/>
                  </a:path>
                </a:pathLst>
              </a:custGeom>
              <a:solidFill>
                <a:srgbClr val="336699"/>
              </a:solidFill>
              <a:ln w="9525">
                <a:noFill/>
                <a:round/>
                <a:headEnd/>
                <a:tailEnd/>
              </a:ln>
            </p:spPr>
            <p:txBody>
              <a:bodyPr/>
              <a:lstStyle/>
              <a:p>
                <a:endParaRPr lang="en-US"/>
              </a:p>
            </p:txBody>
          </p:sp>
          <p:sp>
            <p:nvSpPr>
              <p:cNvPr id="32926" name="Freeform 117"/>
              <p:cNvSpPr>
                <a:spLocks/>
              </p:cNvSpPr>
              <p:nvPr/>
            </p:nvSpPr>
            <p:spPr bwMode="auto">
              <a:xfrm>
                <a:off x="3620345" y="2885906"/>
                <a:ext cx="1085850" cy="892175"/>
              </a:xfrm>
              <a:custGeom>
                <a:avLst/>
                <a:gdLst>
                  <a:gd name="T0" fmla="*/ 2147483647 w 684"/>
                  <a:gd name="T1" fmla="*/ 0 h 562"/>
                  <a:gd name="T2" fmla="*/ 0 w 684"/>
                  <a:gd name="T3" fmla="*/ 2147483647 h 562"/>
                  <a:gd name="T4" fmla="*/ 0 w 684"/>
                  <a:gd name="T5" fmla="*/ 2147483647 h 562"/>
                  <a:gd name="T6" fmla="*/ 2147483647 w 684"/>
                  <a:gd name="T7" fmla="*/ 2147483647 h 562"/>
                  <a:gd name="T8" fmla="*/ 2147483647 w 684"/>
                  <a:gd name="T9" fmla="*/ 2147483647 h 562"/>
                  <a:gd name="T10" fmla="*/ 2147483647 w 684"/>
                  <a:gd name="T11" fmla="*/ 2147483647 h 562"/>
                  <a:gd name="T12" fmla="*/ 2147483647 w 684"/>
                  <a:gd name="T13" fmla="*/ 0 h 562"/>
                  <a:gd name="T14" fmla="*/ 0 60000 65536"/>
                  <a:gd name="T15" fmla="*/ 0 60000 65536"/>
                  <a:gd name="T16" fmla="*/ 0 60000 65536"/>
                  <a:gd name="T17" fmla="*/ 0 60000 65536"/>
                  <a:gd name="T18" fmla="*/ 0 60000 65536"/>
                  <a:gd name="T19" fmla="*/ 0 60000 65536"/>
                  <a:gd name="T20" fmla="*/ 0 60000 65536"/>
                  <a:gd name="T21" fmla="*/ 0 w 684"/>
                  <a:gd name="T22" fmla="*/ 0 h 562"/>
                  <a:gd name="T23" fmla="*/ 684 w 684"/>
                  <a:gd name="T24" fmla="*/ 562 h 5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562">
                    <a:moveTo>
                      <a:pt x="684" y="0"/>
                    </a:moveTo>
                    <a:lnTo>
                      <a:pt x="0" y="396"/>
                    </a:lnTo>
                    <a:lnTo>
                      <a:pt x="0" y="404"/>
                    </a:lnTo>
                    <a:lnTo>
                      <a:pt x="678" y="12"/>
                    </a:lnTo>
                    <a:lnTo>
                      <a:pt x="678" y="562"/>
                    </a:lnTo>
                    <a:lnTo>
                      <a:pt x="684" y="558"/>
                    </a:lnTo>
                    <a:lnTo>
                      <a:pt x="684" y="0"/>
                    </a:lnTo>
                    <a:close/>
                  </a:path>
                </a:pathLst>
              </a:custGeom>
              <a:solidFill>
                <a:srgbClr val="666666"/>
              </a:solidFill>
              <a:ln w="9525">
                <a:noFill/>
                <a:round/>
                <a:headEnd/>
                <a:tailEnd/>
              </a:ln>
            </p:spPr>
            <p:txBody>
              <a:bodyPr/>
              <a:lstStyle/>
              <a:p>
                <a:endParaRPr lang="en-US"/>
              </a:p>
            </p:txBody>
          </p:sp>
          <p:sp>
            <p:nvSpPr>
              <p:cNvPr id="32927" name="Freeform 118"/>
              <p:cNvSpPr>
                <a:spLocks/>
              </p:cNvSpPr>
              <p:nvPr/>
            </p:nvSpPr>
            <p:spPr bwMode="auto">
              <a:xfrm>
                <a:off x="3547320" y="2800181"/>
                <a:ext cx="1203325" cy="692150"/>
              </a:xfrm>
              <a:custGeom>
                <a:avLst/>
                <a:gdLst>
                  <a:gd name="T0" fmla="*/ 2147483647 w 758"/>
                  <a:gd name="T1" fmla="*/ 2147483647 h 436"/>
                  <a:gd name="T2" fmla="*/ 0 w 758"/>
                  <a:gd name="T3" fmla="*/ 2147483647 h 436"/>
                  <a:gd name="T4" fmla="*/ 2147483647 w 758"/>
                  <a:gd name="T5" fmla="*/ 0 h 436"/>
                  <a:gd name="T6" fmla="*/ 2147483647 w 758"/>
                  <a:gd name="T7" fmla="*/ 2147483647 h 436"/>
                  <a:gd name="T8" fmla="*/ 2147483647 w 758"/>
                  <a:gd name="T9" fmla="*/ 2147483647 h 436"/>
                  <a:gd name="T10" fmla="*/ 0 60000 65536"/>
                  <a:gd name="T11" fmla="*/ 0 60000 65536"/>
                  <a:gd name="T12" fmla="*/ 0 60000 65536"/>
                  <a:gd name="T13" fmla="*/ 0 60000 65536"/>
                  <a:gd name="T14" fmla="*/ 0 60000 65536"/>
                  <a:gd name="T15" fmla="*/ 0 w 758"/>
                  <a:gd name="T16" fmla="*/ 0 h 436"/>
                  <a:gd name="T17" fmla="*/ 758 w 758"/>
                  <a:gd name="T18" fmla="*/ 436 h 436"/>
                </a:gdLst>
                <a:ahLst/>
                <a:cxnLst>
                  <a:cxn ang="T10">
                    <a:pos x="T0" y="T1"/>
                  </a:cxn>
                  <a:cxn ang="T11">
                    <a:pos x="T2" y="T3"/>
                  </a:cxn>
                  <a:cxn ang="T12">
                    <a:pos x="T4" y="T5"/>
                  </a:cxn>
                  <a:cxn ang="T13">
                    <a:pos x="T6" y="T7"/>
                  </a:cxn>
                  <a:cxn ang="T14">
                    <a:pos x="T8" y="T9"/>
                  </a:cxn>
                </a:cxnLst>
                <a:rect l="T15" t="T16" r="T17" b="T18"/>
                <a:pathLst>
                  <a:path w="758" h="436">
                    <a:moveTo>
                      <a:pt x="20" y="436"/>
                    </a:moveTo>
                    <a:lnTo>
                      <a:pt x="0" y="426"/>
                    </a:lnTo>
                    <a:lnTo>
                      <a:pt x="738" y="0"/>
                    </a:lnTo>
                    <a:lnTo>
                      <a:pt x="758" y="10"/>
                    </a:lnTo>
                    <a:lnTo>
                      <a:pt x="20" y="436"/>
                    </a:lnTo>
                    <a:close/>
                  </a:path>
                </a:pathLst>
              </a:custGeom>
              <a:solidFill>
                <a:srgbClr val="E3E3E2"/>
              </a:solidFill>
              <a:ln w="9525">
                <a:noFill/>
                <a:round/>
                <a:headEnd/>
                <a:tailEnd/>
              </a:ln>
            </p:spPr>
            <p:txBody>
              <a:bodyPr/>
              <a:lstStyle/>
              <a:p>
                <a:endParaRPr lang="en-US"/>
              </a:p>
            </p:txBody>
          </p:sp>
          <p:sp>
            <p:nvSpPr>
              <p:cNvPr id="32928" name="Line 119"/>
              <p:cNvSpPr>
                <a:spLocks noChangeShapeType="1"/>
              </p:cNvSpPr>
              <p:nvPr/>
            </p:nvSpPr>
            <p:spPr bwMode="auto">
              <a:xfrm flipH="1">
                <a:off x="3620345" y="3771731"/>
                <a:ext cx="1085850" cy="625475"/>
              </a:xfrm>
              <a:prstGeom prst="line">
                <a:avLst/>
              </a:prstGeom>
              <a:noFill/>
              <a:ln w="12700">
                <a:solidFill>
                  <a:srgbClr val="E3E3E3"/>
                </a:solidFill>
                <a:round/>
                <a:headEnd/>
                <a:tailEnd/>
              </a:ln>
            </p:spPr>
            <p:txBody>
              <a:bodyPr/>
              <a:lstStyle/>
              <a:p>
                <a:endParaRPr lang="en-US"/>
              </a:p>
            </p:txBody>
          </p:sp>
          <p:sp>
            <p:nvSpPr>
              <p:cNvPr id="32929" name="Freeform 120"/>
              <p:cNvSpPr>
                <a:spLocks/>
              </p:cNvSpPr>
              <p:nvPr/>
            </p:nvSpPr>
            <p:spPr bwMode="auto">
              <a:xfrm>
                <a:off x="3547320" y="3476456"/>
                <a:ext cx="31750" cy="987425"/>
              </a:xfrm>
              <a:custGeom>
                <a:avLst/>
                <a:gdLst>
                  <a:gd name="T0" fmla="*/ 2147483647 w 20"/>
                  <a:gd name="T1" fmla="*/ 2147483647 h 622"/>
                  <a:gd name="T2" fmla="*/ 0 w 20"/>
                  <a:gd name="T3" fmla="*/ 2147483647 h 622"/>
                  <a:gd name="T4" fmla="*/ 0 w 20"/>
                  <a:gd name="T5" fmla="*/ 0 h 622"/>
                  <a:gd name="T6" fmla="*/ 2147483647 w 20"/>
                  <a:gd name="T7" fmla="*/ 2147483647 h 622"/>
                  <a:gd name="T8" fmla="*/ 2147483647 w 20"/>
                  <a:gd name="T9" fmla="*/ 2147483647 h 622"/>
                  <a:gd name="T10" fmla="*/ 0 60000 65536"/>
                  <a:gd name="T11" fmla="*/ 0 60000 65536"/>
                  <a:gd name="T12" fmla="*/ 0 60000 65536"/>
                  <a:gd name="T13" fmla="*/ 0 60000 65536"/>
                  <a:gd name="T14" fmla="*/ 0 60000 65536"/>
                  <a:gd name="T15" fmla="*/ 0 w 20"/>
                  <a:gd name="T16" fmla="*/ 0 h 622"/>
                  <a:gd name="T17" fmla="*/ 20 w 20"/>
                  <a:gd name="T18" fmla="*/ 622 h 622"/>
                </a:gdLst>
                <a:ahLst/>
                <a:cxnLst>
                  <a:cxn ang="T10">
                    <a:pos x="T0" y="T1"/>
                  </a:cxn>
                  <a:cxn ang="T11">
                    <a:pos x="T2" y="T3"/>
                  </a:cxn>
                  <a:cxn ang="T12">
                    <a:pos x="T4" y="T5"/>
                  </a:cxn>
                  <a:cxn ang="T13">
                    <a:pos x="T6" y="T7"/>
                  </a:cxn>
                  <a:cxn ang="T14">
                    <a:pos x="T8" y="T9"/>
                  </a:cxn>
                </a:cxnLst>
                <a:rect l="T15" t="T16" r="T17" b="T18"/>
                <a:pathLst>
                  <a:path w="20" h="622">
                    <a:moveTo>
                      <a:pt x="20" y="622"/>
                    </a:moveTo>
                    <a:lnTo>
                      <a:pt x="0" y="612"/>
                    </a:lnTo>
                    <a:lnTo>
                      <a:pt x="0" y="0"/>
                    </a:lnTo>
                    <a:lnTo>
                      <a:pt x="20" y="10"/>
                    </a:lnTo>
                    <a:lnTo>
                      <a:pt x="20" y="622"/>
                    </a:lnTo>
                    <a:close/>
                  </a:path>
                </a:pathLst>
              </a:custGeom>
              <a:solidFill>
                <a:srgbClr val="666666"/>
              </a:solidFill>
              <a:ln w="9525">
                <a:noFill/>
                <a:round/>
                <a:headEnd/>
                <a:tailEnd/>
              </a:ln>
            </p:spPr>
            <p:txBody>
              <a:bodyPr/>
              <a:lstStyle/>
              <a:p>
                <a:endParaRPr lang="en-US"/>
              </a:p>
            </p:txBody>
          </p:sp>
          <p:sp>
            <p:nvSpPr>
              <p:cNvPr id="32930" name="Freeform 121"/>
              <p:cNvSpPr>
                <a:spLocks/>
              </p:cNvSpPr>
              <p:nvPr/>
            </p:nvSpPr>
            <p:spPr bwMode="auto">
              <a:xfrm>
                <a:off x="3547320" y="2800181"/>
                <a:ext cx="1203325" cy="1663700"/>
              </a:xfrm>
              <a:custGeom>
                <a:avLst/>
                <a:gdLst>
                  <a:gd name="T0" fmla="*/ 2147483647 w 758"/>
                  <a:gd name="T1" fmla="*/ 0 h 1048"/>
                  <a:gd name="T2" fmla="*/ 0 w 758"/>
                  <a:gd name="T3" fmla="*/ 2147483647 h 1048"/>
                  <a:gd name="T4" fmla="*/ 0 w 758"/>
                  <a:gd name="T5" fmla="*/ 2147483647 h 1048"/>
                  <a:gd name="T6" fmla="*/ 2147483647 w 758"/>
                  <a:gd name="T7" fmla="*/ 2147483647 h 1048"/>
                  <a:gd name="T8" fmla="*/ 2147483647 w 758"/>
                  <a:gd name="T9" fmla="*/ 2147483647 h 1048"/>
                  <a:gd name="T10" fmla="*/ 2147483647 w 758"/>
                  <a:gd name="T11" fmla="*/ 2147483647 h 1048"/>
                  <a:gd name="T12" fmla="*/ 2147483647 w 758"/>
                  <a:gd name="T13" fmla="*/ 0 h 1048"/>
                  <a:gd name="T14" fmla="*/ 0 60000 65536"/>
                  <a:gd name="T15" fmla="*/ 0 60000 65536"/>
                  <a:gd name="T16" fmla="*/ 0 60000 65536"/>
                  <a:gd name="T17" fmla="*/ 0 60000 65536"/>
                  <a:gd name="T18" fmla="*/ 0 60000 65536"/>
                  <a:gd name="T19" fmla="*/ 0 60000 65536"/>
                  <a:gd name="T20" fmla="*/ 0 60000 65536"/>
                  <a:gd name="T21" fmla="*/ 0 w 758"/>
                  <a:gd name="T22" fmla="*/ 0 h 1048"/>
                  <a:gd name="T23" fmla="*/ 758 w 758"/>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048">
                    <a:moveTo>
                      <a:pt x="738" y="0"/>
                    </a:moveTo>
                    <a:lnTo>
                      <a:pt x="0" y="426"/>
                    </a:lnTo>
                    <a:lnTo>
                      <a:pt x="0" y="1038"/>
                    </a:lnTo>
                    <a:lnTo>
                      <a:pt x="20" y="1048"/>
                    </a:lnTo>
                    <a:lnTo>
                      <a:pt x="758" y="622"/>
                    </a:lnTo>
                    <a:lnTo>
                      <a:pt x="758" y="10"/>
                    </a:lnTo>
                    <a:lnTo>
                      <a:pt x="738" y="0"/>
                    </a:lnTo>
                    <a:close/>
                  </a:path>
                </a:pathLst>
              </a:custGeom>
              <a:noFill/>
              <a:ln w="9525">
                <a:solidFill>
                  <a:srgbClr val="666666"/>
                </a:solidFill>
                <a:round/>
                <a:headEnd/>
                <a:tailEnd/>
              </a:ln>
            </p:spPr>
            <p:txBody>
              <a:bodyPr/>
              <a:lstStyle/>
              <a:p>
                <a:endParaRPr lang="en-US"/>
              </a:p>
            </p:txBody>
          </p:sp>
        </p:grpSp>
        <p:grpSp>
          <p:nvGrpSpPr>
            <p:cNvPr id="9" name="Group 415"/>
            <p:cNvGrpSpPr>
              <a:grpSpLocks/>
            </p:cNvGrpSpPr>
            <p:nvPr/>
          </p:nvGrpSpPr>
          <p:grpSpPr bwMode="auto">
            <a:xfrm>
              <a:off x="6338282" y="3986468"/>
              <a:ext cx="964193" cy="1375773"/>
              <a:chOff x="3929017" y="2972445"/>
              <a:chExt cx="964702" cy="1375820"/>
            </a:xfrm>
          </p:grpSpPr>
          <p:sp>
            <p:nvSpPr>
              <p:cNvPr id="32863" name="AutoShape 5"/>
              <p:cNvSpPr>
                <a:spLocks noChangeAspect="1" noChangeArrowheads="1" noTextEdit="1"/>
              </p:cNvSpPr>
              <p:nvPr/>
            </p:nvSpPr>
            <p:spPr bwMode="auto">
              <a:xfrm>
                <a:off x="3929017" y="2972445"/>
                <a:ext cx="964702" cy="1375820"/>
              </a:xfrm>
              <a:prstGeom prst="rect">
                <a:avLst/>
              </a:prstGeom>
              <a:noFill/>
              <a:ln w="9525">
                <a:noFill/>
                <a:miter lim="800000"/>
                <a:headEnd/>
                <a:tailEnd/>
              </a:ln>
            </p:spPr>
            <p:txBody>
              <a:bodyPr/>
              <a:lstStyle/>
              <a:p>
                <a:endParaRPr lang="en-US"/>
              </a:p>
            </p:txBody>
          </p:sp>
          <p:sp>
            <p:nvSpPr>
              <p:cNvPr id="32864" name="Freeform 6"/>
              <p:cNvSpPr>
                <a:spLocks/>
              </p:cNvSpPr>
              <p:nvPr/>
            </p:nvSpPr>
            <p:spPr bwMode="auto">
              <a:xfrm>
                <a:off x="3941228" y="2980586"/>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000ADF"/>
              </a:solidFill>
              <a:ln w="3175">
                <a:solidFill>
                  <a:srgbClr val="525252"/>
                </a:solidFill>
                <a:round/>
                <a:headEnd/>
                <a:tailEnd/>
              </a:ln>
            </p:spPr>
            <p:txBody>
              <a:bodyPr/>
              <a:lstStyle/>
              <a:p>
                <a:endParaRPr lang="en-US"/>
              </a:p>
            </p:txBody>
          </p:sp>
          <p:sp>
            <p:nvSpPr>
              <p:cNvPr id="32865" name="Freeform 7"/>
              <p:cNvSpPr>
                <a:spLocks/>
              </p:cNvSpPr>
              <p:nvPr/>
            </p:nvSpPr>
            <p:spPr bwMode="auto">
              <a:xfrm>
                <a:off x="3941228" y="3774328"/>
                <a:ext cx="950455" cy="571902"/>
              </a:xfrm>
              <a:custGeom>
                <a:avLst/>
                <a:gdLst>
                  <a:gd name="T0" fmla="*/ 2147483647 w 934"/>
                  <a:gd name="T1" fmla="*/ 2147483647 h 562"/>
                  <a:gd name="T2" fmla="*/ 0 w 934"/>
                  <a:gd name="T3" fmla="*/ 2147483647 h 562"/>
                  <a:gd name="T4" fmla="*/ 0 w 934"/>
                  <a:gd name="T5" fmla="*/ 2147483647 h 562"/>
                  <a:gd name="T6" fmla="*/ 2147483647 w 934"/>
                  <a:gd name="T7" fmla="*/ 0 h 562"/>
                  <a:gd name="T8" fmla="*/ 2147483647 w 934"/>
                  <a:gd name="T9" fmla="*/ 2147483647 h 562"/>
                  <a:gd name="T10" fmla="*/ 0 60000 65536"/>
                  <a:gd name="T11" fmla="*/ 0 60000 65536"/>
                  <a:gd name="T12" fmla="*/ 0 60000 65536"/>
                  <a:gd name="T13" fmla="*/ 0 60000 65536"/>
                  <a:gd name="T14" fmla="*/ 0 60000 65536"/>
                  <a:gd name="T15" fmla="*/ 0 w 934"/>
                  <a:gd name="T16" fmla="*/ 0 h 562"/>
                  <a:gd name="T17" fmla="*/ 934 w 934"/>
                  <a:gd name="T18" fmla="*/ 562 h 562"/>
                </a:gdLst>
                <a:ahLst/>
                <a:cxnLst>
                  <a:cxn ang="T10">
                    <a:pos x="T0" y="T1"/>
                  </a:cxn>
                  <a:cxn ang="T11">
                    <a:pos x="T2" y="T3"/>
                  </a:cxn>
                  <a:cxn ang="T12">
                    <a:pos x="T4" y="T5"/>
                  </a:cxn>
                  <a:cxn ang="T13">
                    <a:pos x="T6" y="T7"/>
                  </a:cxn>
                  <a:cxn ang="T14">
                    <a:pos x="T8" y="T9"/>
                  </a:cxn>
                </a:cxnLst>
                <a:rect l="T15" t="T16" r="T17" b="T18"/>
                <a:pathLst>
                  <a:path w="934" h="562">
                    <a:moveTo>
                      <a:pt x="934" y="24"/>
                    </a:moveTo>
                    <a:lnTo>
                      <a:pt x="0" y="562"/>
                    </a:lnTo>
                    <a:lnTo>
                      <a:pt x="0" y="540"/>
                    </a:lnTo>
                    <a:lnTo>
                      <a:pt x="934" y="0"/>
                    </a:lnTo>
                    <a:lnTo>
                      <a:pt x="934" y="24"/>
                    </a:lnTo>
                    <a:close/>
                  </a:path>
                </a:pathLst>
              </a:custGeom>
              <a:solidFill>
                <a:srgbClr val="CCCCCC"/>
              </a:solidFill>
              <a:ln w="3175">
                <a:solidFill>
                  <a:srgbClr val="525252"/>
                </a:solidFill>
                <a:round/>
                <a:headEnd/>
                <a:tailEnd/>
              </a:ln>
            </p:spPr>
            <p:txBody>
              <a:bodyPr/>
              <a:lstStyle/>
              <a:p>
                <a:endParaRPr lang="en-US"/>
              </a:p>
            </p:txBody>
          </p:sp>
          <p:sp>
            <p:nvSpPr>
              <p:cNvPr id="32866" name="Freeform 8"/>
              <p:cNvSpPr>
                <a:spLocks/>
              </p:cNvSpPr>
              <p:nvPr/>
            </p:nvSpPr>
            <p:spPr bwMode="auto">
              <a:xfrm>
                <a:off x="3941228" y="3005009"/>
                <a:ext cx="950455" cy="618712"/>
              </a:xfrm>
              <a:custGeom>
                <a:avLst/>
                <a:gdLst>
                  <a:gd name="T0" fmla="*/ 2147483647 w 934"/>
                  <a:gd name="T1" fmla="*/ 2147483647 h 608"/>
                  <a:gd name="T2" fmla="*/ 0 w 934"/>
                  <a:gd name="T3" fmla="*/ 2147483647 h 608"/>
                  <a:gd name="T4" fmla="*/ 0 w 934"/>
                  <a:gd name="T5" fmla="*/ 2147483647 h 608"/>
                  <a:gd name="T6" fmla="*/ 2147483647 w 934"/>
                  <a:gd name="T7" fmla="*/ 0 h 608"/>
                  <a:gd name="T8" fmla="*/ 2147483647 w 934"/>
                  <a:gd name="T9" fmla="*/ 2147483647 h 608"/>
                  <a:gd name="T10" fmla="*/ 0 60000 65536"/>
                  <a:gd name="T11" fmla="*/ 0 60000 65536"/>
                  <a:gd name="T12" fmla="*/ 0 60000 65536"/>
                  <a:gd name="T13" fmla="*/ 0 60000 65536"/>
                  <a:gd name="T14" fmla="*/ 0 60000 65536"/>
                  <a:gd name="T15" fmla="*/ 0 w 934"/>
                  <a:gd name="T16" fmla="*/ 0 h 608"/>
                  <a:gd name="T17" fmla="*/ 934 w 934"/>
                  <a:gd name="T18" fmla="*/ 608 h 608"/>
                </a:gdLst>
                <a:ahLst/>
                <a:cxnLst>
                  <a:cxn ang="T10">
                    <a:pos x="T0" y="T1"/>
                  </a:cxn>
                  <a:cxn ang="T11">
                    <a:pos x="T2" y="T3"/>
                  </a:cxn>
                  <a:cxn ang="T12">
                    <a:pos x="T4" y="T5"/>
                  </a:cxn>
                  <a:cxn ang="T13">
                    <a:pos x="T6" y="T7"/>
                  </a:cxn>
                  <a:cxn ang="T14">
                    <a:pos x="T8" y="T9"/>
                  </a:cxn>
                </a:cxnLst>
                <a:rect l="T15" t="T16" r="T17" b="T18"/>
                <a:pathLst>
                  <a:path w="934" h="608">
                    <a:moveTo>
                      <a:pt x="934" y="68"/>
                    </a:moveTo>
                    <a:lnTo>
                      <a:pt x="0" y="608"/>
                    </a:lnTo>
                    <a:lnTo>
                      <a:pt x="0" y="538"/>
                    </a:lnTo>
                    <a:lnTo>
                      <a:pt x="934" y="0"/>
                    </a:lnTo>
                    <a:lnTo>
                      <a:pt x="934" y="68"/>
                    </a:lnTo>
                    <a:close/>
                  </a:path>
                </a:pathLst>
              </a:custGeom>
              <a:solidFill>
                <a:srgbClr val="CCCCCC"/>
              </a:solidFill>
              <a:ln w="3175">
                <a:solidFill>
                  <a:srgbClr val="525252"/>
                </a:solidFill>
                <a:round/>
                <a:headEnd/>
                <a:tailEnd/>
              </a:ln>
            </p:spPr>
            <p:txBody>
              <a:bodyPr/>
              <a:lstStyle/>
              <a:p>
                <a:endParaRPr lang="en-US"/>
              </a:p>
            </p:txBody>
          </p:sp>
          <p:sp>
            <p:nvSpPr>
              <p:cNvPr id="32867" name="Freeform 9"/>
              <p:cNvSpPr>
                <a:spLocks/>
              </p:cNvSpPr>
              <p:nvPr/>
            </p:nvSpPr>
            <p:spPr bwMode="auto">
              <a:xfrm>
                <a:off x="4867261" y="3074207"/>
                <a:ext cx="24423" cy="714368"/>
              </a:xfrm>
              <a:custGeom>
                <a:avLst/>
                <a:gdLst>
                  <a:gd name="T0" fmla="*/ 2147483647 w 24"/>
                  <a:gd name="T1" fmla="*/ 2147483647 h 702"/>
                  <a:gd name="T2" fmla="*/ 0 w 24"/>
                  <a:gd name="T3" fmla="*/ 2147483647 h 702"/>
                  <a:gd name="T4" fmla="*/ 0 w 24"/>
                  <a:gd name="T5" fmla="*/ 2147483647 h 702"/>
                  <a:gd name="T6" fmla="*/ 2147483647 w 24"/>
                  <a:gd name="T7" fmla="*/ 0 h 702"/>
                  <a:gd name="T8" fmla="*/ 2147483647 w 24"/>
                  <a:gd name="T9" fmla="*/ 2147483647 h 702"/>
                  <a:gd name="T10" fmla="*/ 0 60000 65536"/>
                  <a:gd name="T11" fmla="*/ 0 60000 65536"/>
                  <a:gd name="T12" fmla="*/ 0 60000 65536"/>
                  <a:gd name="T13" fmla="*/ 0 60000 65536"/>
                  <a:gd name="T14" fmla="*/ 0 60000 65536"/>
                  <a:gd name="T15" fmla="*/ 0 w 24"/>
                  <a:gd name="T16" fmla="*/ 0 h 702"/>
                  <a:gd name="T17" fmla="*/ 24 w 24"/>
                  <a:gd name="T18" fmla="*/ 702 h 702"/>
                </a:gdLst>
                <a:ahLst/>
                <a:cxnLst>
                  <a:cxn ang="T10">
                    <a:pos x="T0" y="T1"/>
                  </a:cxn>
                  <a:cxn ang="T11">
                    <a:pos x="T2" y="T3"/>
                  </a:cxn>
                  <a:cxn ang="T12">
                    <a:pos x="T4" y="T5"/>
                  </a:cxn>
                  <a:cxn ang="T13">
                    <a:pos x="T6" y="T7"/>
                  </a:cxn>
                  <a:cxn ang="T14">
                    <a:pos x="T8" y="T9"/>
                  </a:cxn>
                </a:cxnLst>
                <a:rect l="T15" t="T16" r="T17" b="T18"/>
                <a:pathLst>
                  <a:path w="24" h="702">
                    <a:moveTo>
                      <a:pt x="24" y="688"/>
                    </a:moveTo>
                    <a:lnTo>
                      <a:pt x="0" y="702"/>
                    </a:lnTo>
                    <a:lnTo>
                      <a:pt x="0" y="14"/>
                    </a:lnTo>
                    <a:lnTo>
                      <a:pt x="24" y="0"/>
                    </a:lnTo>
                    <a:lnTo>
                      <a:pt x="24" y="688"/>
                    </a:lnTo>
                    <a:close/>
                  </a:path>
                </a:pathLst>
              </a:custGeom>
              <a:solidFill>
                <a:srgbClr val="E3E3E2"/>
              </a:solidFill>
              <a:ln w="3175">
                <a:solidFill>
                  <a:srgbClr val="525252"/>
                </a:solidFill>
                <a:round/>
                <a:headEnd/>
                <a:tailEnd/>
              </a:ln>
            </p:spPr>
            <p:txBody>
              <a:bodyPr/>
              <a:lstStyle/>
              <a:p>
                <a:endParaRPr lang="en-US"/>
              </a:p>
            </p:txBody>
          </p:sp>
          <p:sp>
            <p:nvSpPr>
              <p:cNvPr id="32868" name="Freeform 10"/>
              <p:cNvSpPr>
                <a:spLocks/>
              </p:cNvSpPr>
              <p:nvPr/>
            </p:nvSpPr>
            <p:spPr bwMode="auto">
              <a:xfrm>
                <a:off x="3941228" y="2980586"/>
                <a:ext cx="950455" cy="1365644"/>
              </a:xfrm>
              <a:custGeom>
                <a:avLst/>
                <a:gdLst>
                  <a:gd name="T0" fmla="*/ 0 w 934"/>
                  <a:gd name="T1" fmla="*/ 2147483647 h 1342"/>
                  <a:gd name="T2" fmla="*/ 2147483647 w 934"/>
                  <a:gd name="T3" fmla="*/ 2147483647 h 1342"/>
                  <a:gd name="T4" fmla="*/ 2147483647 w 934"/>
                  <a:gd name="T5" fmla="*/ 0 h 1342"/>
                  <a:gd name="T6" fmla="*/ 0 60000 65536"/>
                  <a:gd name="T7" fmla="*/ 0 60000 65536"/>
                  <a:gd name="T8" fmla="*/ 0 60000 65536"/>
                  <a:gd name="T9" fmla="*/ 0 w 934"/>
                  <a:gd name="T10" fmla="*/ 0 h 1342"/>
                  <a:gd name="T11" fmla="*/ 934 w 934"/>
                  <a:gd name="T12" fmla="*/ 1342 h 1342"/>
                </a:gdLst>
                <a:ahLst/>
                <a:cxnLst>
                  <a:cxn ang="T6">
                    <a:pos x="T0" y="T1"/>
                  </a:cxn>
                  <a:cxn ang="T7">
                    <a:pos x="T2" y="T3"/>
                  </a:cxn>
                  <a:cxn ang="T8">
                    <a:pos x="T4" y="T5"/>
                  </a:cxn>
                </a:cxnLst>
                <a:rect l="T9" t="T10" r="T11" b="T12"/>
                <a:pathLst>
                  <a:path w="934" h="1342">
                    <a:moveTo>
                      <a:pt x="0" y="1342"/>
                    </a:moveTo>
                    <a:lnTo>
                      <a:pt x="934" y="804"/>
                    </a:lnTo>
                    <a:lnTo>
                      <a:pt x="934" y="0"/>
                    </a:lnTo>
                  </a:path>
                </a:pathLst>
              </a:custGeom>
              <a:noFill/>
              <a:ln w="6350">
                <a:solidFill>
                  <a:srgbClr val="525252"/>
                </a:solidFill>
                <a:round/>
                <a:headEnd/>
                <a:tailEnd/>
              </a:ln>
            </p:spPr>
            <p:txBody>
              <a:bodyPr/>
              <a:lstStyle/>
              <a:p>
                <a:endParaRPr lang="en-US"/>
              </a:p>
            </p:txBody>
          </p:sp>
          <p:sp>
            <p:nvSpPr>
              <p:cNvPr id="32869" name="Freeform 11"/>
              <p:cNvSpPr>
                <a:spLocks/>
              </p:cNvSpPr>
              <p:nvPr/>
            </p:nvSpPr>
            <p:spPr bwMode="auto">
              <a:xfrm>
                <a:off x="3953440" y="3544347"/>
                <a:ext cx="22388" cy="24423"/>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2147483647 w 22"/>
                  <a:gd name="T19" fmla="*/ 2147483647 h 24"/>
                  <a:gd name="T20" fmla="*/ 0 w 22"/>
                  <a:gd name="T21" fmla="*/ 2147483647 h 24"/>
                  <a:gd name="T22" fmla="*/ 0 w 22"/>
                  <a:gd name="T23" fmla="*/ 2147483647 h 24"/>
                  <a:gd name="T24" fmla="*/ 2147483647 w 22"/>
                  <a:gd name="T25" fmla="*/ 2147483647 h 24"/>
                  <a:gd name="T26" fmla="*/ 2147483647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0 h 24"/>
                  <a:gd name="T36" fmla="*/ 2147483647 w 22"/>
                  <a:gd name="T37" fmla="*/ 0 h 24"/>
                  <a:gd name="T38" fmla="*/ 2147483647 w 22"/>
                  <a:gd name="T39" fmla="*/ 2147483647 h 24"/>
                  <a:gd name="T40" fmla="*/ 2147483647 w 22"/>
                  <a:gd name="T41" fmla="*/ 2147483647 h 24"/>
                  <a:gd name="T42" fmla="*/ 2147483647 w 22"/>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4"/>
                  <a:gd name="T68" fmla="*/ 22 w 22"/>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4">
                    <a:moveTo>
                      <a:pt x="22" y="6"/>
                    </a:moveTo>
                    <a:lnTo>
                      <a:pt x="22" y="6"/>
                    </a:lnTo>
                    <a:lnTo>
                      <a:pt x="20" y="10"/>
                    </a:lnTo>
                    <a:lnTo>
                      <a:pt x="18" y="16"/>
                    </a:lnTo>
                    <a:lnTo>
                      <a:pt x="16" y="20"/>
                    </a:lnTo>
                    <a:lnTo>
                      <a:pt x="12" y="22"/>
                    </a:lnTo>
                    <a:lnTo>
                      <a:pt x="6" y="24"/>
                    </a:lnTo>
                    <a:lnTo>
                      <a:pt x="4" y="24"/>
                    </a:lnTo>
                    <a:lnTo>
                      <a:pt x="2" y="22"/>
                    </a:lnTo>
                    <a:lnTo>
                      <a:pt x="0" y="18"/>
                    </a:lnTo>
                    <a:lnTo>
                      <a:pt x="2" y="14"/>
                    </a:lnTo>
                    <a:lnTo>
                      <a:pt x="4" y="8"/>
                    </a:lnTo>
                    <a:lnTo>
                      <a:pt x="6" y="4"/>
                    </a:lnTo>
                    <a:lnTo>
                      <a:pt x="12" y="2"/>
                    </a:lnTo>
                    <a:lnTo>
                      <a:pt x="16" y="0"/>
                    </a:lnTo>
                    <a:lnTo>
                      <a:pt x="18" y="0"/>
                    </a:lnTo>
                    <a:lnTo>
                      <a:pt x="20" y="2"/>
                    </a:lnTo>
                    <a:lnTo>
                      <a:pt x="22" y="6"/>
                    </a:lnTo>
                    <a:close/>
                  </a:path>
                </a:pathLst>
              </a:custGeom>
              <a:solidFill>
                <a:srgbClr val="000ADF"/>
              </a:solidFill>
              <a:ln w="9525">
                <a:noFill/>
                <a:round/>
                <a:headEnd/>
                <a:tailEnd/>
              </a:ln>
            </p:spPr>
            <p:txBody>
              <a:bodyPr/>
              <a:lstStyle/>
              <a:p>
                <a:endParaRPr lang="en-US"/>
              </a:p>
            </p:txBody>
          </p:sp>
          <p:sp>
            <p:nvSpPr>
              <p:cNvPr id="32870" name="Freeform 12"/>
              <p:cNvSpPr>
                <a:spLocks/>
              </p:cNvSpPr>
              <p:nvPr/>
            </p:nvSpPr>
            <p:spPr bwMode="auto">
              <a:xfrm>
                <a:off x="3979898" y="3530100"/>
                <a:ext cx="20352" cy="24423"/>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0 w 20"/>
                  <a:gd name="T19" fmla="*/ 2147483647 h 24"/>
                  <a:gd name="T20" fmla="*/ 0 w 20"/>
                  <a:gd name="T21" fmla="*/ 2147483647 h 24"/>
                  <a:gd name="T22" fmla="*/ 0 w 20"/>
                  <a:gd name="T23" fmla="*/ 2147483647 h 24"/>
                  <a:gd name="T24" fmla="*/ 0 w 20"/>
                  <a:gd name="T25" fmla="*/ 2147483647 h 24"/>
                  <a:gd name="T26" fmla="*/ 2147483647 w 20"/>
                  <a:gd name="T27" fmla="*/ 2147483647 h 24"/>
                  <a:gd name="T28" fmla="*/ 2147483647 w 20"/>
                  <a:gd name="T29" fmla="*/ 2147483647 h 24"/>
                  <a:gd name="T30" fmla="*/ 2147483647 w 20"/>
                  <a:gd name="T31" fmla="*/ 0 h 24"/>
                  <a:gd name="T32" fmla="*/ 2147483647 w 20"/>
                  <a:gd name="T33" fmla="*/ 0 h 24"/>
                  <a:gd name="T34" fmla="*/ 2147483647 w 20"/>
                  <a:gd name="T35" fmla="*/ 0 h 24"/>
                  <a:gd name="T36" fmla="*/ 2147483647 w 20"/>
                  <a:gd name="T37" fmla="*/ 0 h 24"/>
                  <a:gd name="T38" fmla="*/ 2147483647 w 20"/>
                  <a:gd name="T39" fmla="*/ 2147483647 h 24"/>
                  <a:gd name="T40" fmla="*/ 2147483647 w 20"/>
                  <a:gd name="T41" fmla="*/ 2147483647 h 24"/>
                  <a:gd name="T42" fmla="*/ 2147483647 w 20"/>
                  <a:gd name="T43" fmla="*/ 214748364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4"/>
                  <a:gd name="T68" fmla="*/ 20 w 20"/>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4">
                    <a:moveTo>
                      <a:pt x="20" y="6"/>
                    </a:moveTo>
                    <a:lnTo>
                      <a:pt x="20" y="6"/>
                    </a:lnTo>
                    <a:lnTo>
                      <a:pt x="20" y="10"/>
                    </a:lnTo>
                    <a:lnTo>
                      <a:pt x="18" y="14"/>
                    </a:lnTo>
                    <a:lnTo>
                      <a:pt x="14" y="18"/>
                    </a:lnTo>
                    <a:lnTo>
                      <a:pt x="10" y="22"/>
                    </a:lnTo>
                    <a:lnTo>
                      <a:pt x="6" y="24"/>
                    </a:lnTo>
                    <a:lnTo>
                      <a:pt x="2" y="24"/>
                    </a:lnTo>
                    <a:lnTo>
                      <a:pt x="0" y="22"/>
                    </a:lnTo>
                    <a:lnTo>
                      <a:pt x="0" y="18"/>
                    </a:lnTo>
                    <a:lnTo>
                      <a:pt x="0" y="12"/>
                    </a:lnTo>
                    <a:lnTo>
                      <a:pt x="2" y="8"/>
                    </a:lnTo>
                    <a:lnTo>
                      <a:pt x="6" y="4"/>
                    </a:lnTo>
                    <a:lnTo>
                      <a:pt x="10" y="0"/>
                    </a:lnTo>
                    <a:lnTo>
                      <a:pt x="14" y="0"/>
                    </a:lnTo>
                    <a:lnTo>
                      <a:pt x="18" y="0"/>
                    </a:lnTo>
                    <a:lnTo>
                      <a:pt x="20" y="2"/>
                    </a:lnTo>
                    <a:lnTo>
                      <a:pt x="20" y="6"/>
                    </a:lnTo>
                    <a:close/>
                  </a:path>
                </a:pathLst>
              </a:custGeom>
              <a:solidFill>
                <a:srgbClr val="8DCEE4"/>
              </a:solidFill>
              <a:ln w="9525">
                <a:noFill/>
                <a:round/>
                <a:headEnd/>
                <a:tailEnd/>
              </a:ln>
            </p:spPr>
            <p:txBody>
              <a:bodyPr/>
              <a:lstStyle/>
              <a:p>
                <a:endParaRPr lang="en-US"/>
              </a:p>
            </p:txBody>
          </p:sp>
          <p:sp>
            <p:nvSpPr>
              <p:cNvPr id="32871" name="Freeform 13"/>
              <p:cNvSpPr>
                <a:spLocks/>
              </p:cNvSpPr>
              <p:nvPr/>
            </p:nvSpPr>
            <p:spPr bwMode="auto">
              <a:xfrm>
                <a:off x="4020603" y="3200392"/>
                <a:ext cx="543408" cy="333779"/>
              </a:xfrm>
              <a:custGeom>
                <a:avLst/>
                <a:gdLst>
                  <a:gd name="T0" fmla="*/ 2147483647 w 534"/>
                  <a:gd name="T1" fmla="*/ 2147483647 h 328"/>
                  <a:gd name="T2" fmla="*/ 0 w 534"/>
                  <a:gd name="T3" fmla="*/ 2147483647 h 328"/>
                  <a:gd name="T4" fmla="*/ 0 w 534"/>
                  <a:gd name="T5" fmla="*/ 2147483647 h 328"/>
                  <a:gd name="T6" fmla="*/ 2147483647 w 534"/>
                  <a:gd name="T7" fmla="*/ 0 h 328"/>
                  <a:gd name="T8" fmla="*/ 2147483647 w 534"/>
                  <a:gd name="T9" fmla="*/ 2147483647 h 328"/>
                  <a:gd name="T10" fmla="*/ 0 60000 65536"/>
                  <a:gd name="T11" fmla="*/ 0 60000 65536"/>
                  <a:gd name="T12" fmla="*/ 0 60000 65536"/>
                  <a:gd name="T13" fmla="*/ 0 60000 65536"/>
                  <a:gd name="T14" fmla="*/ 0 60000 65536"/>
                  <a:gd name="T15" fmla="*/ 0 w 534"/>
                  <a:gd name="T16" fmla="*/ 0 h 328"/>
                  <a:gd name="T17" fmla="*/ 534 w 534"/>
                  <a:gd name="T18" fmla="*/ 328 h 328"/>
                </a:gdLst>
                <a:ahLst/>
                <a:cxnLst>
                  <a:cxn ang="T10">
                    <a:pos x="T0" y="T1"/>
                  </a:cxn>
                  <a:cxn ang="T11">
                    <a:pos x="T2" y="T3"/>
                  </a:cxn>
                  <a:cxn ang="T12">
                    <a:pos x="T4" y="T5"/>
                  </a:cxn>
                  <a:cxn ang="T13">
                    <a:pos x="T6" y="T7"/>
                  </a:cxn>
                  <a:cxn ang="T14">
                    <a:pos x="T8" y="T9"/>
                  </a:cxn>
                </a:cxnLst>
                <a:rect l="T15" t="T16" r="T17" b="T18"/>
                <a:pathLst>
                  <a:path w="534" h="328">
                    <a:moveTo>
                      <a:pt x="534" y="20"/>
                    </a:moveTo>
                    <a:lnTo>
                      <a:pt x="0" y="328"/>
                    </a:lnTo>
                    <a:lnTo>
                      <a:pt x="0" y="308"/>
                    </a:lnTo>
                    <a:lnTo>
                      <a:pt x="534" y="0"/>
                    </a:lnTo>
                    <a:lnTo>
                      <a:pt x="534" y="20"/>
                    </a:lnTo>
                    <a:close/>
                  </a:path>
                </a:pathLst>
              </a:custGeom>
              <a:solidFill>
                <a:srgbClr val="FFFFFF"/>
              </a:solidFill>
              <a:ln w="3175">
                <a:solidFill>
                  <a:srgbClr val="525252"/>
                </a:solidFill>
                <a:round/>
                <a:headEnd/>
                <a:tailEnd/>
              </a:ln>
            </p:spPr>
            <p:txBody>
              <a:bodyPr/>
              <a:lstStyle/>
              <a:p>
                <a:endParaRPr lang="en-US"/>
              </a:p>
            </p:txBody>
          </p:sp>
          <p:sp>
            <p:nvSpPr>
              <p:cNvPr id="32872" name="Freeform 14"/>
              <p:cNvSpPr>
                <a:spLocks/>
              </p:cNvSpPr>
              <p:nvPr/>
            </p:nvSpPr>
            <p:spPr bwMode="auto">
              <a:xfrm>
                <a:off x="4651526" y="3041643"/>
                <a:ext cx="187242" cy="130255"/>
              </a:xfrm>
              <a:custGeom>
                <a:avLst/>
                <a:gdLst>
                  <a:gd name="T0" fmla="*/ 2147483647 w 184"/>
                  <a:gd name="T1" fmla="*/ 2147483647 h 128"/>
                  <a:gd name="T2" fmla="*/ 0 w 184"/>
                  <a:gd name="T3" fmla="*/ 2147483647 h 128"/>
                  <a:gd name="T4" fmla="*/ 0 w 184"/>
                  <a:gd name="T5" fmla="*/ 2147483647 h 128"/>
                  <a:gd name="T6" fmla="*/ 2147483647 w 184"/>
                  <a:gd name="T7" fmla="*/ 0 h 128"/>
                  <a:gd name="T8" fmla="*/ 2147483647 w 184"/>
                  <a:gd name="T9" fmla="*/ 2147483647 h 128"/>
                  <a:gd name="T10" fmla="*/ 0 60000 65536"/>
                  <a:gd name="T11" fmla="*/ 0 60000 65536"/>
                  <a:gd name="T12" fmla="*/ 0 60000 65536"/>
                  <a:gd name="T13" fmla="*/ 0 60000 65536"/>
                  <a:gd name="T14" fmla="*/ 0 60000 65536"/>
                  <a:gd name="T15" fmla="*/ 0 w 184"/>
                  <a:gd name="T16" fmla="*/ 0 h 128"/>
                  <a:gd name="T17" fmla="*/ 184 w 184"/>
                  <a:gd name="T18" fmla="*/ 128 h 128"/>
                </a:gdLst>
                <a:ahLst/>
                <a:cxnLst>
                  <a:cxn ang="T10">
                    <a:pos x="T0" y="T1"/>
                  </a:cxn>
                  <a:cxn ang="T11">
                    <a:pos x="T2" y="T3"/>
                  </a:cxn>
                  <a:cxn ang="T12">
                    <a:pos x="T4" y="T5"/>
                  </a:cxn>
                  <a:cxn ang="T13">
                    <a:pos x="T6" y="T7"/>
                  </a:cxn>
                  <a:cxn ang="T14">
                    <a:pos x="T8" y="T9"/>
                  </a:cxn>
                </a:cxnLst>
                <a:rect l="T15" t="T16" r="T17" b="T18"/>
                <a:pathLst>
                  <a:path w="184" h="128">
                    <a:moveTo>
                      <a:pt x="184" y="20"/>
                    </a:moveTo>
                    <a:lnTo>
                      <a:pt x="0" y="128"/>
                    </a:lnTo>
                    <a:lnTo>
                      <a:pt x="0" y="106"/>
                    </a:lnTo>
                    <a:lnTo>
                      <a:pt x="184" y="0"/>
                    </a:lnTo>
                    <a:lnTo>
                      <a:pt x="184" y="20"/>
                    </a:lnTo>
                    <a:close/>
                  </a:path>
                </a:pathLst>
              </a:custGeom>
              <a:solidFill>
                <a:srgbClr val="FFFFFF"/>
              </a:solidFill>
              <a:ln w="3175">
                <a:solidFill>
                  <a:srgbClr val="525252"/>
                </a:solidFill>
                <a:round/>
                <a:headEnd/>
                <a:tailEnd/>
              </a:ln>
            </p:spPr>
            <p:txBody>
              <a:bodyPr/>
              <a:lstStyle/>
              <a:p>
                <a:endParaRPr lang="en-US"/>
              </a:p>
            </p:txBody>
          </p:sp>
          <p:sp>
            <p:nvSpPr>
              <p:cNvPr id="32873" name="Line 15"/>
              <p:cNvSpPr>
                <a:spLocks noChangeShapeType="1"/>
              </p:cNvSpPr>
              <p:nvPr/>
            </p:nvSpPr>
            <p:spPr bwMode="auto">
              <a:xfrm flipV="1">
                <a:off x="4030779" y="3285871"/>
                <a:ext cx="398906" cy="232017"/>
              </a:xfrm>
              <a:prstGeom prst="line">
                <a:avLst/>
              </a:prstGeom>
              <a:noFill/>
              <a:ln w="3175">
                <a:solidFill>
                  <a:srgbClr val="000000"/>
                </a:solidFill>
                <a:round/>
                <a:headEnd/>
                <a:tailEnd/>
              </a:ln>
            </p:spPr>
            <p:txBody>
              <a:bodyPr/>
              <a:lstStyle/>
              <a:p>
                <a:endParaRPr lang="en-US"/>
              </a:p>
            </p:txBody>
          </p:sp>
          <p:sp>
            <p:nvSpPr>
              <p:cNvPr id="32874" name="Line 16"/>
              <p:cNvSpPr>
                <a:spLocks noChangeShapeType="1"/>
              </p:cNvSpPr>
              <p:nvPr/>
            </p:nvSpPr>
            <p:spPr bwMode="auto">
              <a:xfrm flipV="1">
                <a:off x="3957510" y="4093860"/>
                <a:ext cx="398906" cy="229982"/>
              </a:xfrm>
              <a:prstGeom prst="line">
                <a:avLst/>
              </a:prstGeom>
              <a:noFill/>
              <a:ln w="3175">
                <a:solidFill>
                  <a:srgbClr val="000000"/>
                </a:solidFill>
                <a:round/>
                <a:headEnd/>
                <a:tailEnd/>
              </a:ln>
            </p:spPr>
            <p:txBody>
              <a:bodyPr/>
              <a:lstStyle/>
              <a:p>
                <a:endParaRPr lang="en-US"/>
              </a:p>
            </p:txBody>
          </p:sp>
          <p:sp>
            <p:nvSpPr>
              <p:cNvPr id="32875" name="Line 17"/>
              <p:cNvSpPr>
                <a:spLocks noChangeShapeType="1"/>
              </p:cNvSpPr>
              <p:nvPr/>
            </p:nvSpPr>
            <p:spPr bwMode="auto">
              <a:xfrm flipV="1">
                <a:off x="4655596" y="3090489"/>
                <a:ext cx="113973" cy="65128"/>
              </a:xfrm>
              <a:prstGeom prst="line">
                <a:avLst/>
              </a:prstGeom>
              <a:noFill/>
              <a:ln w="3175">
                <a:solidFill>
                  <a:srgbClr val="000000"/>
                </a:solidFill>
                <a:round/>
                <a:headEnd/>
                <a:tailEnd/>
              </a:ln>
            </p:spPr>
            <p:txBody>
              <a:bodyPr/>
              <a:lstStyle/>
              <a:p>
                <a:endParaRPr lang="en-US"/>
              </a:p>
            </p:txBody>
          </p:sp>
          <p:sp>
            <p:nvSpPr>
              <p:cNvPr id="32876" name="Freeform 18"/>
              <p:cNvSpPr>
                <a:spLocks/>
              </p:cNvSpPr>
              <p:nvPr/>
            </p:nvSpPr>
            <p:spPr bwMode="auto">
              <a:xfrm>
                <a:off x="4016532" y="3450726"/>
                <a:ext cx="187242" cy="128220"/>
              </a:xfrm>
              <a:custGeom>
                <a:avLst/>
                <a:gdLst>
                  <a:gd name="T0" fmla="*/ 2147483647 w 184"/>
                  <a:gd name="T1" fmla="*/ 2147483647 h 126"/>
                  <a:gd name="T2" fmla="*/ 0 w 184"/>
                  <a:gd name="T3" fmla="*/ 2147483647 h 126"/>
                  <a:gd name="T4" fmla="*/ 0 w 184"/>
                  <a:gd name="T5" fmla="*/ 2147483647 h 126"/>
                  <a:gd name="T6" fmla="*/ 2147483647 w 184"/>
                  <a:gd name="T7" fmla="*/ 0 h 126"/>
                  <a:gd name="T8" fmla="*/ 2147483647 w 184"/>
                  <a:gd name="T9" fmla="*/ 2147483647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184" y="20"/>
                    </a:moveTo>
                    <a:lnTo>
                      <a:pt x="0" y="126"/>
                    </a:lnTo>
                    <a:lnTo>
                      <a:pt x="0" y="106"/>
                    </a:lnTo>
                    <a:lnTo>
                      <a:pt x="184" y="0"/>
                    </a:lnTo>
                    <a:lnTo>
                      <a:pt x="184" y="20"/>
                    </a:lnTo>
                    <a:close/>
                  </a:path>
                </a:pathLst>
              </a:custGeom>
              <a:solidFill>
                <a:srgbClr val="E3E3E3"/>
              </a:solidFill>
              <a:ln w="3175">
                <a:solidFill>
                  <a:srgbClr val="525252"/>
                </a:solidFill>
                <a:round/>
                <a:headEnd/>
                <a:tailEnd/>
              </a:ln>
            </p:spPr>
            <p:txBody>
              <a:bodyPr/>
              <a:lstStyle/>
              <a:p>
                <a:endParaRPr lang="en-US"/>
              </a:p>
            </p:txBody>
          </p:sp>
          <p:sp>
            <p:nvSpPr>
              <p:cNvPr id="32877" name="Line 19"/>
              <p:cNvSpPr>
                <a:spLocks noChangeShapeType="1"/>
              </p:cNvSpPr>
              <p:nvPr/>
            </p:nvSpPr>
            <p:spPr bwMode="auto">
              <a:xfrm flipV="1">
                <a:off x="4020603" y="3497536"/>
                <a:ext cx="113973" cy="67163"/>
              </a:xfrm>
              <a:prstGeom prst="line">
                <a:avLst/>
              </a:prstGeom>
              <a:noFill/>
              <a:ln w="3175">
                <a:solidFill>
                  <a:srgbClr val="000000"/>
                </a:solidFill>
                <a:round/>
                <a:headEnd/>
                <a:tailEnd/>
              </a:ln>
            </p:spPr>
            <p:txBody>
              <a:bodyPr/>
              <a:lstStyle/>
              <a:p>
                <a:endParaRPr lang="en-US"/>
              </a:p>
            </p:txBody>
          </p:sp>
          <p:sp>
            <p:nvSpPr>
              <p:cNvPr id="32878" name="Freeform 20"/>
              <p:cNvSpPr>
                <a:spLocks/>
              </p:cNvSpPr>
              <p:nvPr/>
            </p:nvSpPr>
            <p:spPr bwMode="auto">
              <a:xfrm>
                <a:off x="3957510" y="3587086"/>
                <a:ext cx="16282" cy="18317"/>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0 h 18"/>
                  <a:gd name="T14" fmla="*/ 2147483647 w 16"/>
                  <a:gd name="T15" fmla="*/ 2147483647 h 18"/>
                  <a:gd name="T16" fmla="*/ 2147483647 w 16"/>
                  <a:gd name="T17" fmla="*/ 0 h 18"/>
                  <a:gd name="T18" fmla="*/ 2147483647 w 16"/>
                  <a:gd name="T19" fmla="*/ 2147483647 h 18"/>
                  <a:gd name="T20" fmla="*/ 2147483647 w 1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4" y="12"/>
                    </a:moveTo>
                    <a:lnTo>
                      <a:pt x="8" y="12"/>
                    </a:lnTo>
                    <a:lnTo>
                      <a:pt x="4" y="18"/>
                    </a:lnTo>
                    <a:lnTo>
                      <a:pt x="4" y="12"/>
                    </a:lnTo>
                    <a:lnTo>
                      <a:pt x="0" y="10"/>
                    </a:lnTo>
                    <a:lnTo>
                      <a:pt x="6" y="6"/>
                    </a:lnTo>
                    <a:lnTo>
                      <a:pt x="8" y="0"/>
                    </a:lnTo>
                    <a:lnTo>
                      <a:pt x="10" y="2"/>
                    </a:lnTo>
                    <a:lnTo>
                      <a:pt x="16" y="0"/>
                    </a:lnTo>
                    <a:lnTo>
                      <a:pt x="12" y="6"/>
                    </a:lnTo>
                    <a:lnTo>
                      <a:pt x="14" y="12"/>
                    </a:lnTo>
                    <a:close/>
                  </a:path>
                </a:pathLst>
              </a:custGeom>
              <a:solidFill>
                <a:srgbClr val="F5D300"/>
              </a:solidFill>
              <a:ln w="0">
                <a:solidFill>
                  <a:srgbClr val="525252"/>
                </a:solidFill>
                <a:round/>
                <a:headEnd/>
                <a:tailEnd/>
              </a:ln>
            </p:spPr>
            <p:txBody>
              <a:bodyPr/>
              <a:lstStyle/>
              <a:p>
                <a:endParaRPr lang="en-US"/>
              </a:p>
            </p:txBody>
          </p:sp>
          <p:sp>
            <p:nvSpPr>
              <p:cNvPr id="32879" name="Freeform 21"/>
              <p:cNvSpPr>
                <a:spLocks/>
              </p:cNvSpPr>
              <p:nvPr/>
            </p:nvSpPr>
            <p:spPr bwMode="auto">
              <a:xfrm>
                <a:off x="3986004" y="3568769"/>
                <a:ext cx="18317" cy="20352"/>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0 w 18"/>
                  <a:gd name="T9" fmla="*/ 2147483647 h 20"/>
                  <a:gd name="T10" fmla="*/ 2147483647 w 18"/>
                  <a:gd name="T11" fmla="*/ 2147483647 h 20"/>
                  <a:gd name="T12" fmla="*/ 2147483647 w 18"/>
                  <a:gd name="T13" fmla="*/ 0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0"/>
                  <a:gd name="T35" fmla="*/ 18 w 1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0">
                    <a:moveTo>
                      <a:pt x="14" y="14"/>
                    </a:moveTo>
                    <a:lnTo>
                      <a:pt x="8" y="14"/>
                    </a:lnTo>
                    <a:lnTo>
                      <a:pt x="4" y="20"/>
                    </a:lnTo>
                    <a:lnTo>
                      <a:pt x="4" y="14"/>
                    </a:lnTo>
                    <a:lnTo>
                      <a:pt x="0" y="12"/>
                    </a:lnTo>
                    <a:lnTo>
                      <a:pt x="6" y="8"/>
                    </a:lnTo>
                    <a:lnTo>
                      <a:pt x="8" y="0"/>
                    </a:lnTo>
                    <a:lnTo>
                      <a:pt x="12" y="4"/>
                    </a:lnTo>
                    <a:lnTo>
                      <a:pt x="18" y="2"/>
                    </a:lnTo>
                    <a:lnTo>
                      <a:pt x="14" y="8"/>
                    </a:lnTo>
                    <a:lnTo>
                      <a:pt x="14" y="14"/>
                    </a:lnTo>
                    <a:close/>
                  </a:path>
                </a:pathLst>
              </a:custGeom>
              <a:solidFill>
                <a:srgbClr val="F5D300"/>
              </a:solidFill>
              <a:ln w="0">
                <a:solidFill>
                  <a:srgbClr val="525252"/>
                </a:solidFill>
                <a:round/>
                <a:headEnd/>
                <a:tailEnd/>
              </a:ln>
            </p:spPr>
            <p:txBody>
              <a:bodyPr/>
              <a:lstStyle/>
              <a:p>
                <a:endParaRPr lang="en-US"/>
              </a:p>
            </p:txBody>
          </p:sp>
          <p:sp>
            <p:nvSpPr>
              <p:cNvPr id="32880" name="Freeform 22"/>
              <p:cNvSpPr>
                <a:spLocks/>
              </p:cNvSpPr>
              <p:nvPr/>
            </p:nvSpPr>
            <p:spPr bwMode="auto">
              <a:xfrm>
                <a:off x="3941228" y="3088453"/>
                <a:ext cx="926033" cy="1235389"/>
              </a:xfrm>
              <a:custGeom>
                <a:avLst/>
                <a:gdLst>
                  <a:gd name="T0" fmla="*/ 2147483647 w 910"/>
                  <a:gd name="T1" fmla="*/ 2147483647 h 1214"/>
                  <a:gd name="T2" fmla="*/ 0 w 910"/>
                  <a:gd name="T3" fmla="*/ 2147483647 h 1214"/>
                  <a:gd name="T4" fmla="*/ 0 w 910"/>
                  <a:gd name="T5" fmla="*/ 2147483647 h 1214"/>
                  <a:gd name="T6" fmla="*/ 2147483647 w 910"/>
                  <a:gd name="T7" fmla="*/ 0 h 1214"/>
                  <a:gd name="T8" fmla="*/ 2147483647 w 910"/>
                  <a:gd name="T9" fmla="*/ 2147483647 h 1214"/>
                  <a:gd name="T10" fmla="*/ 0 60000 65536"/>
                  <a:gd name="T11" fmla="*/ 0 60000 65536"/>
                  <a:gd name="T12" fmla="*/ 0 60000 65536"/>
                  <a:gd name="T13" fmla="*/ 0 60000 65536"/>
                  <a:gd name="T14" fmla="*/ 0 60000 65536"/>
                  <a:gd name="T15" fmla="*/ 0 w 910"/>
                  <a:gd name="T16" fmla="*/ 0 h 1214"/>
                  <a:gd name="T17" fmla="*/ 910 w 910"/>
                  <a:gd name="T18" fmla="*/ 1214 h 1214"/>
                </a:gdLst>
                <a:ahLst/>
                <a:cxnLst>
                  <a:cxn ang="T10">
                    <a:pos x="T0" y="T1"/>
                  </a:cxn>
                  <a:cxn ang="T11">
                    <a:pos x="T2" y="T3"/>
                  </a:cxn>
                  <a:cxn ang="T12">
                    <a:pos x="T4" y="T5"/>
                  </a:cxn>
                  <a:cxn ang="T13">
                    <a:pos x="T6" y="T7"/>
                  </a:cxn>
                  <a:cxn ang="T14">
                    <a:pos x="T8" y="T9"/>
                  </a:cxn>
                </a:cxnLst>
                <a:rect l="T15" t="T16" r="T17" b="T18"/>
                <a:pathLst>
                  <a:path w="910" h="1214">
                    <a:moveTo>
                      <a:pt x="910" y="688"/>
                    </a:moveTo>
                    <a:lnTo>
                      <a:pt x="0" y="1214"/>
                    </a:lnTo>
                    <a:lnTo>
                      <a:pt x="0" y="526"/>
                    </a:lnTo>
                    <a:lnTo>
                      <a:pt x="910" y="0"/>
                    </a:lnTo>
                    <a:lnTo>
                      <a:pt x="910" y="688"/>
                    </a:lnTo>
                    <a:close/>
                  </a:path>
                </a:pathLst>
              </a:custGeom>
              <a:solidFill>
                <a:srgbClr val="FFFFFF"/>
              </a:solidFill>
              <a:ln w="3175">
                <a:solidFill>
                  <a:srgbClr val="525252"/>
                </a:solidFill>
                <a:round/>
                <a:headEnd/>
                <a:tailEnd/>
              </a:ln>
            </p:spPr>
            <p:txBody>
              <a:bodyPr/>
              <a:lstStyle/>
              <a:p>
                <a:endParaRPr lang="en-US"/>
              </a:p>
            </p:txBody>
          </p:sp>
          <p:sp>
            <p:nvSpPr>
              <p:cNvPr id="32881" name="Freeform 23"/>
              <p:cNvSpPr>
                <a:spLocks/>
              </p:cNvSpPr>
              <p:nvPr/>
            </p:nvSpPr>
            <p:spPr bwMode="auto">
              <a:xfrm>
                <a:off x="4871331" y="3096594"/>
                <a:ext cx="14247" cy="254405"/>
              </a:xfrm>
              <a:custGeom>
                <a:avLst/>
                <a:gdLst>
                  <a:gd name="T0" fmla="*/ 2147483647 w 14"/>
                  <a:gd name="T1" fmla="*/ 2147483647 h 250"/>
                  <a:gd name="T2" fmla="*/ 0 w 14"/>
                  <a:gd name="T3" fmla="*/ 2147483647 h 250"/>
                  <a:gd name="T4" fmla="*/ 0 w 14"/>
                  <a:gd name="T5" fmla="*/ 2147483647 h 250"/>
                  <a:gd name="T6" fmla="*/ 2147483647 w 14"/>
                  <a:gd name="T7" fmla="*/ 0 h 250"/>
                  <a:gd name="T8" fmla="*/ 2147483647 w 14"/>
                  <a:gd name="T9" fmla="*/ 2147483647 h 250"/>
                  <a:gd name="T10" fmla="*/ 0 60000 65536"/>
                  <a:gd name="T11" fmla="*/ 0 60000 65536"/>
                  <a:gd name="T12" fmla="*/ 0 60000 65536"/>
                  <a:gd name="T13" fmla="*/ 0 60000 65536"/>
                  <a:gd name="T14" fmla="*/ 0 60000 65536"/>
                  <a:gd name="T15" fmla="*/ 0 w 14"/>
                  <a:gd name="T16" fmla="*/ 0 h 250"/>
                  <a:gd name="T17" fmla="*/ 14 w 14"/>
                  <a:gd name="T18" fmla="*/ 250 h 250"/>
                </a:gdLst>
                <a:ahLst/>
                <a:cxnLst>
                  <a:cxn ang="T10">
                    <a:pos x="T0" y="T1"/>
                  </a:cxn>
                  <a:cxn ang="T11">
                    <a:pos x="T2" y="T3"/>
                  </a:cxn>
                  <a:cxn ang="T12">
                    <a:pos x="T4" y="T5"/>
                  </a:cxn>
                  <a:cxn ang="T13">
                    <a:pos x="T6" y="T7"/>
                  </a:cxn>
                  <a:cxn ang="T14">
                    <a:pos x="T8" y="T9"/>
                  </a:cxn>
                </a:cxnLst>
                <a:rect l="T15" t="T16" r="T17" b="T18"/>
                <a:pathLst>
                  <a:path w="14" h="250">
                    <a:moveTo>
                      <a:pt x="14" y="242"/>
                    </a:moveTo>
                    <a:lnTo>
                      <a:pt x="0" y="250"/>
                    </a:lnTo>
                    <a:lnTo>
                      <a:pt x="0" y="8"/>
                    </a:lnTo>
                    <a:lnTo>
                      <a:pt x="14" y="0"/>
                    </a:lnTo>
                    <a:lnTo>
                      <a:pt x="14" y="242"/>
                    </a:lnTo>
                    <a:close/>
                  </a:path>
                </a:pathLst>
              </a:custGeom>
              <a:solidFill>
                <a:srgbClr val="CCCCCC"/>
              </a:solidFill>
              <a:ln w="3175">
                <a:solidFill>
                  <a:srgbClr val="525252"/>
                </a:solidFill>
                <a:round/>
                <a:headEnd/>
                <a:tailEnd/>
              </a:ln>
            </p:spPr>
            <p:txBody>
              <a:bodyPr/>
              <a:lstStyle/>
              <a:p>
                <a:endParaRPr lang="en-US"/>
              </a:p>
            </p:txBody>
          </p:sp>
          <p:sp>
            <p:nvSpPr>
              <p:cNvPr id="32882" name="Freeform 24"/>
              <p:cNvSpPr>
                <a:spLocks/>
              </p:cNvSpPr>
              <p:nvPr/>
            </p:nvSpPr>
            <p:spPr bwMode="auto">
              <a:xfrm>
                <a:off x="4871331" y="3082348"/>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32883" name="Freeform 25"/>
              <p:cNvSpPr>
                <a:spLocks/>
              </p:cNvSpPr>
              <p:nvPr/>
            </p:nvSpPr>
            <p:spPr bwMode="auto">
              <a:xfrm>
                <a:off x="4871331" y="3760082"/>
                <a:ext cx="14247" cy="22388"/>
              </a:xfrm>
              <a:custGeom>
                <a:avLst/>
                <a:gdLst>
                  <a:gd name="T0" fmla="*/ 2147483647 w 14"/>
                  <a:gd name="T1" fmla="*/ 2147483647 h 22"/>
                  <a:gd name="T2" fmla="*/ 0 w 14"/>
                  <a:gd name="T3" fmla="*/ 2147483647 h 22"/>
                  <a:gd name="T4" fmla="*/ 0 w 14"/>
                  <a:gd name="T5" fmla="*/ 2147483647 h 22"/>
                  <a:gd name="T6" fmla="*/ 2147483647 w 14"/>
                  <a:gd name="T7" fmla="*/ 0 h 22"/>
                  <a:gd name="T8" fmla="*/ 2147483647 w 14"/>
                  <a:gd name="T9" fmla="*/ 2147483647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14"/>
                    </a:moveTo>
                    <a:lnTo>
                      <a:pt x="0" y="22"/>
                    </a:lnTo>
                    <a:lnTo>
                      <a:pt x="0" y="8"/>
                    </a:lnTo>
                    <a:lnTo>
                      <a:pt x="14" y="0"/>
                    </a:lnTo>
                    <a:lnTo>
                      <a:pt x="14" y="14"/>
                    </a:lnTo>
                    <a:close/>
                  </a:path>
                </a:pathLst>
              </a:custGeom>
              <a:solidFill>
                <a:srgbClr val="CCCCCC"/>
              </a:solidFill>
              <a:ln w="3175">
                <a:solidFill>
                  <a:srgbClr val="525252"/>
                </a:solidFill>
                <a:round/>
                <a:headEnd/>
                <a:tailEnd/>
              </a:ln>
            </p:spPr>
            <p:txBody>
              <a:bodyPr/>
              <a:lstStyle/>
              <a:p>
                <a:endParaRPr lang="en-US"/>
              </a:p>
            </p:txBody>
          </p:sp>
          <p:sp>
            <p:nvSpPr>
              <p:cNvPr id="32884" name="Line 26"/>
              <p:cNvSpPr>
                <a:spLocks noChangeShapeType="1"/>
              </p:cNvSpPr>
              <p:nvPr/>
            </p:nvSpPr>
            <p:spPr bwMode="auto">
              <a:xfrm flipV="1">
                <a:off x="3941228" y="3312330"/>
                <a:ext cx="675698" cy="390765"/>
              </a:xfrm>
              <a:prstGeom prst="line">
                <a:avLst/>
              </a:prstGeom>
              <a:noFill/>
              <a:ln w="3175">
                <a:solidFill>
                  <a:srgbClr val="B4B4B4"/>
                </a:solidFill>
                <a:round/>
                <a:headEnd/>
                <a:tailEnd/>
              </a:ln>
            </p:spPr>
            <p:txBody>
              <a:bodyPr/>
              <a:lstStyle/>
              <a:p>
                <a:endParaRPr lang="en-US"/>
              </a:p>
            </p:txBody>
          </p:sp>
          <p:sp>
            <p:nvSpPr>
              <p:cNvPr id="32885" name="Freeform 27"/>
              <p:cNvSpPr>
                <a:spLocks/>
              </p:cNvSpPr>
              <p:nvPr/>
            </p:nvSpPr>
            <p:spPr bwMode="auto">
              <a:xfrm>
                <a:off x="4423579" y="3298083"/>
                <a:ext cx="152643" cy="107868"/>
              </a:xfrm>
              <a:custGeom>
                <a:avLst/>
                <a:gdLst>
                  <a:gd name="T0" fmla="*/ 2147483647 w 150"/>
                  <a:gd name="T1" fmla="*/ 2147483647 h 106"/>
                  <a:gd name="T2" fmla="*/ 0 w 150"/>
                  <a:gd name="T3" fmla="*/ 2147483647 h 106"/>
                  <a:gd name="T4" fmla="*/ 0 w 150"/>
                  <a:gd name="T5" fmla="*/ 2147483647 h 106"/>
                  <a:gd name="T6" fmla="*/ 2147483647 w 150"/>
                  <a:gd name="T7" fmla="*/ 0 h 106"/>
                  <a:gd name="T8" fmla="*/ 2147483647 w 150"/>
                  <a:gd name="T9" fmla="*/ 2147483647 h 106"/>
                  <a:gd name="T10" fmla="*/ 0 60000 65536"/>
                  <a:gd name="T11" fmla="*/ 0 60000 65536"/>
                  <a:gd name="T12" fmla="*/ 0 60000 65536"/>
                  <a:gd name="T13" fmla="*/ 0 60000 65536"/>
                  <a:gd name="T14" fmla="*/ 0 60000 65536"/>
                  <a:gd name="T15" fmla="*/ 0 w 150"/>
                  <a:gd name="T16" fmla="*/ 0 h 106"/>
                  <a:gd name="T17" fmla="*/ 150 w 150"/>
                  <a:gd name="T18" fmla="*/ 106 h 106"/>
                </a:gdLst>
                <a:ahLst/>
                <a:cxnLst>
                  <a:cxn ang="T10">
                    <a:pos x="T0" y="T1"/>
                  </a:cxn>
                  <a:cxn ang="T11">
                    <a:pos x="T2" y="T3"/>
                  </a:cxn>
                  <a:cxn ang="T12">
                    <a:pos x="T4" y="T5"/>
                  </a:cxn>
                  <a:cxn ang="T13">
                    <a:pos x="T6" y="T7"/>
                  </a:cxn>
                  <a:cxn ang="T14">
                    <a:pos x="T8" y="T9"/>
                  </a:cxn>
                </a:cxnLst>
                <a:rect l="T15" t="T16" r="T17" b="T18"/>
                <a:pathLst>
                  <a:path w="150" h="106">
                    <a:moveTo>
                      <a:pt x="150" y="18"/>
                    </a:moveTo>
                    <a:lnTo>
                      <a:pt x="0" y="106"/>
                    </a:lnTo>
                    <a:lnTo>
                      <a:pt x="0" y="88"/>
                    </a:lnTo>
                    <a:lnTo>
                      <a:pt x="150" y="0"/>
                    </a:lnTo>
                    <a:lnTo>
                      <a:pt x="150" y="18"/>
                    </a:lnTo>
                    <a:close/>
                  </a:path>
                </a:pathLst>
              </a:custGeom>
              <a:noFill/>
              <a:ln w="3175">
                <a:solidFill>
                  <a:srgbClr val="B4B4B4"/>
                </a:solidFill>
                <a:round/>
                <a:headEnd/>
                <a:tailEnd/>
              </a:ln>
            </p:spPr>
            <p:txBody>
              <a:bodyPr/>
              <a:lstStyle/>
              <a:p>
                <a:endParaRPr lang="en-US"/>
              </a:p>
            </p:txBody>
          </p:sp>
          <p:sp>
            <p:nvSpPr>
              <p:cNvPr id="32886" name="Freeform 28"/>
              <p:cNvSpPr>
                <a:spLocks/>
              </p:cNvSpPr>
              <p:nvPr/>
            </p:nvSpPr>
            <p:spPr bwMode="auto">
              <a:xfrm>
                <a:off x="4590469" y="3259413"/>
                <a:ext cx="65128" cy="44775"/>
              </a:xfrm>
              <a:custGeom>
                <a:avLst/>
                <a:gdLst>
                  <a:gd name="T0" fmla="*/ 2147483647 w 64"/>
                  <a:gd name="T1" fmla="*/ 2147483647 h 44"/>
                  <a:gd name="T2" fmla="*/ 2147483647 w 64"/>
                  <a:gd name="T3" fmla="*/ 2147483647 h 44"/>
                  <a:gd name="T4" fmla="*/ 2147483647 w 64"/>
                  <a:gd name="T5" fmla="*/ 2147483647 h 44"/>
                  <a:gd name="T6" fmla="*/ 2147483647 w 64"/>
                  <a:gd name="T7" fmla="*/ 2147483647 h 44"/>
                  <a:gd name="T8" fmla="*/ 2147483647 w 64"/>
                  <a:gd name="T9" fmla="*/ 2147483647 h 44"/>
                  <a:gd name="T10" fmla="*/ 2147483647 w 64"/>
                  <a:gd name="T11" fmla="*/ 2147483647 h 44"/>
                  <a:gd name="T12" fmla="*/ 2147483647 w 64"/>
                  <a:gd name="T13" fmla="*/ 2147483647 h 44"/>
                  <a:gd name="T14" fmla="*/ 0 w 64"/>
                  <a:gd name="T15" fmla="*/ 2147483647 h 44"/>
                  <a:gd name="T16" fmla="*/ 0 w 64"/>
                  <a:gd name="T17" fmla="*/ 2147483647 h 44"/>
                  <a:gd name="T18" fmla="*/ 0 w 64"/>
                  <a:gd name="T19" fmla="*/ 2147483647 h 44"/>
                  <a:gd name="T20" fmla="*/ 2147483647 w 64"/>
                  <a:gd name="T21" fmla="*/ 2147483647 h 44"/>
                  <a:gd name="T22" fmla="*/ 2147483647 w 64"/>
                  <a:gd name="T23" fmla="*/ 2147483647 h 44"/>
                  <a:gd name="T24" fmla="*/ 2147483647 w 64"/>
                  <a:gd name="T25" fmla="*/ 0 h 44"/>
                  <a:gd name="T26" fmla="*/ 2147483647 w 64"/>
                  <a:gd name="T27" fmla="*/ 0 h 44"/>
                  <a:gd name="T28" fmla="*/ 2147483647 w 64"/>
                  <a:gd name="T29" fmla="*/ 0 h 44"/>
                  <a:gd name="T30" fmla="*/ 2147483647 w 64"/>
                  <a:gd name="T31" fmla="*/ 2147483647 h 44"/>
                  <a:gd name="T32" fmla="*/ 2147483647 w 64"/>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4"/>
                  <a:gd name="T53" fmla="*/ 64 w 6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4">
                    <a:moveTo>
                      <a:pt x="64" y="4"/>
                    </a:moveTo>
                    <a:lnTo>
                      <a:pt x="64" y="4"/>
                    </a:lnTo>
                    <a:lnTo>
                      <a:pt x="62" y="10"/>
                    </a:lnTo>
                    <a:lnTo>
                      <a:pt x="58" y="14"/>
                    </a:lnTo>
                    <a:lnTo>
                      <a:pt x="6" y="44"/>
                    </a:lnTo>
                    <a:lnTo>
                      <a:pt x="2" y="44"/>
                    </a:lnTo>
                    <a:lnTo>
                      <a:pt x="0" y="40"/>
                    </a:lnTo>
                    <a:lnTo>
                      <a:pt x="0" y="38"/>
                    </a:lnTo>
                    <a:lnTo>
                      <a:pt x="2" y="34"/>
                    </a:lnTo>
                    <a:lnTo>
                      <a:pt x="6" y="30"/>
                    </a:lnTo>
                    <a:lnTo>
                      <a:pt x="58" y="0"/>
                    </a:lnTo>
                    <a:lnTo>
                      <a:pt x="62" y="0"/>
                    </a:lnTo>
                    <a:lnTo>
                      <a:pt x="64" y="2"/>
                    </a:lnTo>
                    <a:lnTo>
                      <a:pt x="64" y="4"/>
                    </a:lnTo>
                    <a:close/>
                  </a:path>
                </a:pathLst>
              </a:custGeom>
              <a:solidFill>
                <a:srgbClr val="D45521"/>
              </a:solidFill>
              <a:ln w="9525">
                <a:noFill/>
                <a:round/>
                <a:headEnd/>
                <a:tailEnd/>
              </a:ln>
            </p:spPr>
            <p:txBody>
              <a:bodyPr/>
              <a:lstStyle/>
              <a:p>
                <a:endParaRPr lang="en-US"/>
              </a:p>
            </p:txBody>
          </p:sp>
          <p:sp>
            <p:nvSpPr>
              <p:cNvPr id="32887" name="Line 29"/>
              <p:cNvSpPr>
                <a:spLocks noChangeShapeType="1"/>
              </p:cNvSpPr>
              <p:nvPr/>
            </p:nvSpPr>
            <p:spPr bwMode="auto">
              <a:xfrm flipV="1">
                <a:off x="3971757" y="3564699"/>
                <a:ext cx="95656" cy="54951"/>
              </a:xfrm>
              <a:prstGeom prst="line">
                <a:avLst/>
              </a:prstGeom>
              <a:noFill/>
              <a:ln w="6350">
                <a:solidFill>
                  <a:srgbClr val="00A6CE"/>
                </a:solidFill>
                <a:round/>
                <a:headEnd/>
                <a:tailEnd/>
              </a:ln>
            </p:spPr>
            <p:txBody>
              <a:bodyPr/>
              <a:lstStyle/>
              <a:p>
                <a:endParaRPr lang="en-US"/>
              </a:p>
            </p:txBody>
          </p:sp>
          <p:sp>
            <p:nvSpPr>
              <p:cNvPr id="32888" name="Line 30"/>
              <p:cNvSpPr>
                <a:spLocks noChangeShapeType="1"/>
              </p:cNvSpPr>
              <p:nvPr/>
            </p:nvSpPr>
            <p:spPr bwMode="auto">
              <a:xfrm flipV="1">
                <a:off x="4085730" y="3489395"/>
                <a:ext cx="111938" cy="65128"/>
              </a:xfrm>
              <a:prstGeom prst="line">
                <a:avLst/>
              </a:prstGeom>
              <a:noFill/>
              <a:ln w="6350">
                <a:solidFill>
                  <a:srgbClr val="00A6CE"/>
                </a:solidFill>
                <a:round/>
                <a:headEnd/>
                <a:tailEnd/>
              </a:ln>
            </p:spPr>
            <p:txBody>
              <a:bodyPr/>
              <a:lstStyle/>
              <a:p>
                <a:endParaRPr lang="en-US"/>
              </a:p>
            </p:txBody>
          </p:sp>
          <p:sp>
            <p:nvSpPr>
              <p:cNvPr id="32889" name="Line 31"/>
              <p:cNvSpPr>
                <a:spLocks noChangeShapeType="1"/>
              </p:cNvSpPr>
              <p:nvPr/>
            </p:nvSpPr>
            <p:spPr bwMode="auto">
              <a:xfrm flipV="1">
                <a:off x="4215985" y="3426303"/>
                <a:ext cx="91586" cy="52916"/>
              </a:xfrm>
              <a:prstGeom prst="line">
                <a:avLst/>
              </a:prstGeom>
              <a:noFill/>
              <a:ln w="6350">
                <a:solidFill>
                  <a:srgbClr val="00A6CE"/>
                </a:solidFill>
                <a:round/>
                <a:headEnd/>
                <a:tailEnd/>
              </a:ln>
            </p:spPr>
            <p:txBody>
              <a:bodyPr/>
              <a:lstStyle/>
              <a:p>
                <a:endParaRPr lang="en-US"/>
              </a:p>
            </p:txBody>
          </p:sp>
          <p:sp>
            <p:nvSpPr>
              <p:cNvPr id="32890" name="Line 32"/>
              <p:cNvSpPr>
                <a:spLocks noChangeShapeType="1"/>
              </p:cNvSpPr>
              <p:nvPr/>
            </p:nvSpPr>
            <p:spPr bwMode="auto">
              <a:xfrm flipV="1">
                <a:off x="4323853" y="3342858"/>
                <a:ext cx="128220" cy="73269"/>
              </a:xfrm>
              <a:prstGeom prst="line">
                <a:avLst/>
              </a:prstGeom>
              <a:noFill/>
              <a:ln w="6350">
                <a:solidFill>
                  <a:srgbClr val="00A6CE"/>
                </a:solidFill>
                <a:round/>
                <a:headEnd/>
                <a:tailEnd/>
              </a:ln>
            </p:spPr>
            <p:txBody>
              <a:bodyPr/>
              <a:lstStyle/>
              <a:p>
                <a:endParaRPr lang="en-US"/>
              </a:p>
            </p:txBody>
          </p:sp>
          <p:sp>
            <p:nvSpPr>
              <p:cNvPr id="32891" name="Line 34"/>
              <p:cNvSpPr>
                <a:spLocks noChangeShapeType="1"/>
              </p:cNvSpPr>
              <p:nvPr/>
            </p:nvSpPr>
            <p:spPr bwMode="auto">
              <a:xfrm flipV="1">
                <a:off x="3996180" y="3696989"/>
                <a:ext cx="105832" cy="61057"/>
              </a:xfrm>
              <a:prstGeom prst="line">
                <a:avLst/>
              </a:prstGeom>
              <a:noFill/>
              <a:ln w="6350">
                <a:solidFill>
                  <a:srgbClr val="B4B4B4"/>
                </a:solidFill>
                <a:round/>
                <a:headEnd/>
                <a:tailEnd/>
              </a:ln>
            </p:spPr>
            <p:txBody>
              <a:bodyPr/>
              <a:lstStyle/>
              <a:p>
                <a:endParaRPr lang="en-US"/>
              </a:p>
            </p:txBody>
          </p:sp>
          <p:sp>
            <p:nvSpPr>
              <p:cNvPr id="32892" name="Line 35"/>
              <p:cNvSpPr>
                <a:spLocks noChangeShapeType="1"/>
              </p:cNvSpPr>
              <p:nvPr/>
            </p:nvSpPr>
            <p:spPr bwMode="auto">
              <a:xfrm flipV="1">
                <a:off x="3996180" y="3721412"/>
                <a:ext cx="105832" cy="61057"/>
              </a:xfrm>
              <a:prstGeom prst="line">
                <a:avLst/>
              </a:prstGeom>
              <a:noFill/>
              <a:ln w="6350">
                <a:solidFill>
                  <a:srgbClr val="B4B4B4"/>
                </a:solidFill>
                <a:round/>
                <a:headEnd/>
                <a:tailEnd/>
              </a:ln>
            </p:spPr>
            <p:txBody>
              <a:bodyPr/>
              <a:lstStyle/>
              <a:p>
                <a:endParaRPr lang="en-US"/>
              </a:p>
            </p:txBody>
          </p:sp>
          <p:sp>
            <p:nvSpPr>
              <p:cNvPr id="32893" name="Line 36"/>
              <p:cNvSpPr>
                <a:spLocks noChangeShapeType="1"/>
              </p:cNvSpPr>
              <p:nvPr/>
            </p:nvSpPr>
            <p:spPr bwMode="auto">
              <a:xfrm flipV="1">
                <a:off x="3996180" y="3745835"/>
                <a:ext cx="105832" cy="63092"/>
              </a:xfrm>
              <a:prstGeom prst="line">
                <a:avLst/>
              </a:prstGeom>
              <a:noFill/>
              <a:ln w="6350">
                <a:solidFill>
                  <a:srgbClr val="B4B4B4"/>
                </a:solidFill>
                <a:round/>
                <a:headEnd/>
                <a:tailEnd/>
              </a:ln>
            </p:spPr>
            <p:txBody>
              <a:bodyPr/>
              <a:lstStyle/>
              <a:p>
                <a:endParaRPr lang="en-US"/>
              </a:p>
            </p:txBody>
          </p:sp>
          <p:sp>
            <p:nvSpPr>
              <p:cNvPr id="32894" name="Line 37"/>
              <p:cNvSpPr>
                <a:spLocks noChangeShapeType="1"/>
              </p:cNvSpPr>
              <p:nvPr/>
            </p:nvSpPr>
            <p:spPr bwMode="auto">
              <a:xfrm flipV="1">
                <a:off x="3996180" y="3772293"/>
                <a:ext cx="105832" cy="61057"/>
              </a:xfrm>
              <a:prstGeom prst="line">
                <a:avLst/>
              </a:prstGeom>
              <a:noFill/>
              <a:ln w="6350">
                <a:solidFill>
                  <a:srgbClr val="B4B4B4"/>
                </a:solidFill>
                <a:round/>
                <a:headEnd/>
                <a:tailEnd/>
              </a:ln>
            </p:spPr>
            <p:txBody>
              <a:bodyPr/>
              <a:lstStyle/>
              <a:p>
                <a:endParaRPr lang="en-US"/>
              </a:p>
            </p:txBody>
          </p:sp>
          <p:sp>
            <p:nvSpPr>
              <p:cNvPr id="32895" name="Line 38"/>
              <p:cNvSpPr>
                <a:spLocks noChangeShapeType="1"/>
              </p:cNvSpPr>
              <p:nvPr/>
            </p:nvSpPr>
            <p:spPr bwMode="auto">
              <a:xfrm flipV="1">
                <a:off x="3996180" y="3796716"/>
                <a:ext cx="105832" cy="63092"/>
              </a:xfrm>
              <a:prstGeom prst="line">
                <a:avLst/>
              </a:prstGeom>
              <a:noFill/>
              <a:ln w="6350">
                <a:solidFill>
                  <a:srgbClr val="B4B4B4"/>
                </a:solidFill>
                <a:round/>
                <a:headEnd/>
                <a:tailEnd/>
              </a:ln>
            </p:spPr>
            <p:txBody>
              <a:bodyPr/>
              <a:lstStyle/>
              <a:p>
                <a:endParaRPr lang="en-US"/>
              </a:p>
            </p:txBody>
          </p:sp>
          <p:sp>
            <p:nvSpPr>
              <p:cNvPr id="32896" name="Line 39"/>
              <p:cNvSpPr>
                <a:spLocks noChangeShapeType="1"/>
              </p:cNvSpPr>
              <p:nvPr/>
            </p:nvSpPr>
            <p:spPr bwMode="auto">
              <a:xfrm flipV="1">
                <a:off x="3996180" y="3823174"/>
                <a:ext cx="105832" cy="61057"/>
              </a:xfrm>
              <a:prstGeom prst="line">
                <a:avLst/>
              </a:prstGeom>
              <a:noFill/>
              <a:ln w="6350">
                <a:solidFill>
                  <a:srgbClr val="B4B4B4"/>
                </a:solidFill>
                <a:round/>
                <a:headEnd/>
                <a:tailEnd/>
              </a:ln>
            </p:spPr>
            <p:txBody>
              <a:bodyPr/>
              <a:lstStyle/>
              <a:p>
                <a:endParaRPr lang="en-US"/>
              </a:p>
            </p:txBody>
          </p:sp>
          <p:sp>
            <p:nvSpPr>
              <p:cNvPr id="32897" name="Line 40"/>
              <p:cNvSpPr>
                <a:spLocks noChangeShapeType="1"/>
              </p:cNvSpPr>
              <p:nvPr/>
            </p:nvSpPr>
            <p:spPr bwMode="auto">
              <a:xfrm flipV="1">
                <a:off x="3996180" y="3847597"/>
                <a:ext cx="105832" cy="61057"/>
              </a:xfrm>
              <a:prstGeom prst="line">
                <a:avLst/>
              </a:prstGeom>
              <a:noFill/>
              <a:ln w="6350">
                <a:solidFill>
                  <a:srgbClr val="B4B4B4"/>
                </a:solidFill>
                <a:round/>
                <a:headEnd/>
                <a:tailEnd/>
              </a:ln>
            </p:spPr>
            <p:txBody>
              <a:bodyPr/>
              <a:lstStyle/>
              <a:p>
                <a:endParaRPr lang="en-US"/>
              </a:p>
            </p:txBody>
          </p:sp>
          <p:sp>
            <p:nvSpPr>
              <p:cNvPr id="32898" name="Line 41"/>
              <p:cNvSpPr>
                <a:spLocks noChangeShapeType="1"/>
              </p:cNvSpPr>
              <p:nvPr/>
            </p:nvSpPr>
            <p:spPr bwMode="auto">
              <a:xfrm flipV="1">
                <a:off x="3996180" y="3874055"/>
                <a:ext cx="105832" cy="61057"/>
              </a:xfrm>
              <a:prstGeom prst="line">
                <a:avLst/>
              </a:prstGeom>
              <a:noFill/>
              <a:ln w="6350">
                <a:solidFill>
                  <a:srgbClr val="B4B4B4"/>
                </a:solidFill>
                <a:round/>
                <a:headEnd/>
                <a:tailEnd/>
              </a:ln>
            </p:spPr>
            <p:txBody>
              <a:bodyPr/>
              <a:lstStyle/>
              <a:p>
                <a:endParaRPr lang="en-US"/>
              </a:p>
            </p:txBody>
          </p:sp>
          <p:sp>
            <p:nvSpPr>
              <p:cNvPr id="32899" name="Line 42"/>
              <p:cNvSpPr>
                <a:spLocks noChangeShapeType="1"/>
              </p:cNvSpPr>
              <p:nvPr/>
            </p:nvSpPr>
            <p:spPr bwMode="auto">
              <a:xfrm flipV="1">
                <a:off x="3996180" y="3898478"/>
                <a:ext cx="105832" cy="61057"/>
              </a:xfrm>
              <a:prstGeom prst="line">
                <a:avLst/>
              </a:prstGeom>
              <a:noFill/>
              <a:ln w="6350">
                <a:solidFill>
                  <a:srgbClr val="B4B4B4"/>
                </a:solidFill>
                <a:round/>
                <a:headEnd/>
                <a:tailEnd/>
              </a:ln>
            </p:spPr>
            <p:txBody>
              <a:bodyPr/>
              <a:lstStyle/>
              <a:p>
                <a:endParaRPr lang="en-US"/>
              </a:p>
            </p:txBody>
          </p:sp>
          <p:sp>
            <p:nvSpPr>
              <p:cNvPr id="32900" name="Line 43"/>
              <p:cNvSpPr>
                <a:spLocks noChangeShapeType="1"/>
              </p:cNvSpPr>
              <p:nvPr/>
            </p:nvSpPr>
            <p:spPr bwMode="auto">
              <a:xfrm flipV="1">
                <a:off x="3996180" y="3922901"/>
                <a:ext cx="105832" cy="63092"/>
              </a:xfrm>
              <a:prstGeom prst="line">
                <a:avLst/>
              </a:prstGeom>
              <a:noFill/>
              <a:ln w="6350">
                <a:solidFill>
                  <a:srgbClr val="B4B4B4"/>
                </a:solidFill>
                <a:round/>
                <a:headEnd/>
                <a:tailEnd/>
              </a:ln>
            </p:spPr>
            <p:txBody>
              <a:bodyPr/>
              <a:lstStyle/>
              <a:p>
                <a:endParaRPr lang="en-US"/>
              </a:p>
            </p:txBody>
          </p:sp>
          <p:sp>
            <p:nvSpPr>
              <p:cNvPr id="32901" name="Line 44"/>
              <p:cNvSpPr>
                <a:spLocks noChangeShapeType="1"/>
              </p:cNvSpPr>
              <p:nvPr/>
            </p:nvSpPr>
            <p:spPr bwMode="auto">
              <a:xfrm flipV="1">
                <a:off x="3996180" y="3949359"/>
                <a:ext cx="105832" cy="61057"/>
              </a:xfrm>
              <a:prstGeom prst="line">
                <a:avLst/>
              </a:prstGeom>
              <a:noFill/>
              <a:ln w="6350">
                <a:solidFill>
                  <a:srgbClr val="B4B4B4"/>
                </a:solidFill>
                <a:round/>
                <a:headEnd/>
                <a:tailEnd/>
              </a:ln>
            </p:spPr>
            <p:txBody>
              <a:bodyPr/>
              <a:lstStyle/>
              <a:p>
                <a:endParaRPr lang="en-US"/>
              </a:p>
            </p:txBody>
          </p:sp>
          <p:sp>
            <p:nvSpPr>
              <p:cNvPr id="32902" name="Line 45"/>
              <p:cNvSpPr>
                <a:spLocks noChangeShapeType="1"/>
              </p:cNvSpPr>
              <p:nvPr/>
            </p:nvSpPr>
            <p:spPr bwMode="auto">
              <a:xfrm flipV="1">
                <a:off x="3996180" y="3973781"/>
                <a:ext cx="105832" cy="63092"/>
              </a:xfrm>
              <a:prstGeom prst="line">
                <a:avLst/>
              </a:prstGeom>
              <a:noFill/>
              <a:ln w="6350">
                <a:solidFill>
                  <a:srgbClr val="B4B4B4"/>
                </a:solidFill>
                <a:round/>
                <a:headEnd/>
                <a:tailEnd/>
              </a:ln>
            </p:spPr>
            <p:txBody>
              <a:bodyPr/>
              <a:lstStyle/>
              <a:p>
                <a:endParaRPr lang="en-US"/>
              </a:p>
            </p:txBody>
          </p:sp>
          <p:sp>
            <p:nvSpPr>
              <p:cNvPr id="32903" name="Line 46"/>
              <p:cNvSpPr>
                <a:spLocks noChangeShapeType="1"/>
              </p:cNvSpPr>
              <p:nvPr/>
            </p:nvSpPr>
            <p:spPr bwMode="auto">
              <a:xfrm flipV="1">
                <a:off x="3996180" y="4000240"/>
                <a:ext cx="105832" cy="61057"/>
              </a:xfrm>
              <a:prstGeom prst="line">
                <a:avLst/>
              </a:prstGeom>
              <a:noFill/>
              <a:ln w="6350">
                <a:solidFill>
                  <a:srgbClr val="B4B4B4"/>
                </a:solidFill>
                <a:round/>
                <a:headEnd/>
                <a:tailEnd/>
              </a:ln>
            </p:spPr>
            <p:txBody>
              <a:bodyPr/>
              <a:lstStyle/>
              <a:p>
                <a:endParaRPr lang="en-US"/>
              </a:p>
            </p:txBody>
          </p:sp>
          <p:sp>
            <p:nvSpPr>
              <p:cNvPr id="32904" name="Line 47"/>
              <p:cNvSpPr>
                <a:spLocks noChangeShapeType="1"/>
              </p:cNvSpPr>
              <p:nvPr/>
            </p:nvSpPr>
            <p:spPr bwMode="auto">
              <a:xfrm flipV="1">
                <a:off x="3996180" y="4024662"/>
                <a:ext cx="105832" cy="61057"/>
              </a:xfrm>
              <a:prstGeom prst="line">
                <a:avLst/>
              </a:prstGeom>
              <a:noFill/>
              <a:ln w="6350">
                <a:solidFill>
                  <a:srgbClr val="B4B4B4"/>
                </a:solidFill>
                <a:round/>
                <a:headEnd/>
                <a:tailEnd/>
              </a:ln>
            </p:spPr>
            <p:txBody>
              <a:bodyPr/>
              <a:lstStyle/>
              <a:p>
                <a:endParaRPr lang="en-US"/>
              </a:p>
            </p:txBody>
          </p:sp>
          <p:sp>
            <p:nvSpPr>
              <p:cNvPr id="32905" name="Line 48"/>
              <p:cNvSpPr>
                <a:spLocks noChangeShapeType="1"/>
              </p:cNvSpPr>
              <p:nvPr/>
            </p:nvSpPr>
            <p:spPr bwMode="auto">
              <a:xfrm flipV="1">
                <a:off x="3996180" y="4049085"/>
                <a:ext cx="105832" cy="63092"/>
              </a:xfrm>
              <a:prstGeom prst="line">
                <a:avLst/>
              </a:prstGeom>
              <a:noFill/>
              <a:ln w="6350">
                <a:solidFill>
                  <a:srgbClr val="B4B4B4"/>
                </a:solidFill>
                <a:round/>
                <a:headEnd/>
                <a:tailEnd/>
              </a:ln>
            </p:spPr>
            <p:txBody>
              <a:bodyPr/>
              <a:lstStyle/>
              <a:p>
                <a:endParaRPr lang="en-US"/>
              </a:p>
            </p:txBody>
          </p:sp>
          <p:sp>
            <p:nvSpPr>
              <p:cNvPr id="32906" name="Line 49"/>
              <p:cNvSpPr>
                <a:spLocks noChangeShapeType="1"/>
              </p:cNvSpPr>
              <p:nvPr/>
            </p:nvSpPr>
            <p:spPr bwMode="auto">
              <a:xfrm flipV="1">
                <a:off x="3996180" y="4075543"/>
                <a:ext cx="105832" cy="61057"/>
              </a:xfrm>
              <a:prstGeom prst="line">
                <a:avLst/>
              </a:prstGeom>
              <a:noFill/>
              <a:ln w="6350">
                <a:solidFill>
                  <a:srgbClr val="B4B4B4"/>
                </a:solidFill>
                <a:round/>
                <a:headEnd/>
                <a:tailEnd/>
              </a:ln>
            </p:spPr>
            <p:txBody>
              <a:bodyPr/>
              <a:lstStyle/>
              <a:p>
                <a:endParaRPr lang="en-US"/>
              </a:p>
            </p:txBody>
          </p:sp>
          <p:sp>
            <p:nvSpPr>
              <p:cNvPr id="32907" name="Line 50"/>
              <p:cNvSpPr>
                <a:spLocks noChangeShapeType="1"/>
              </p:cNvSpPr>
              <p:nvPr/>
            </p:nvSpPr>
            <p:spPr bwMode="auto">
              <a:xfrm flipV="1">
                <a:off x="3996180" y="4099966"/>
                <a:ext cx="105832" cy="63092"/>
              </a:xfrm>
              <a:prstGeom prst="line">
                <a:avLst/>
              </a:prstGeom>
              <a:noFill/>
              <a:ln w="6350">
                <a:solidFill>
                  <a:srgbClr val="B4B4B4"/>
                </a:solidFill>
                <a:round/>
                <a:headEnd/>
                <a:tailEnd/>
              </a:ln>
            </p:spPr>
            <p:txBody>
              <a:bodyPr/>
              <a:lstStyle/>
              <a:p>
                <a:endParaRPr lang="en-US"/>
              </a:p>
            </p:txBody>
          </p:sp>
          <p:sp>
            <p:nvSpPr>
              <p:cNvPr id="32908" name="Line 51"/>
              <p:cNvSpPr>
                <a:spLocks noChangeShapeType="1"/>
              </p:cNvSpPr>
              <p:nvPr/>
            </p:nvSpPr>
            <p:spPr bwMode="auto">
              <a:xfrm flipV="1">
                <a:off x="3996180" y="4126424"/>
                <a:ext cx="105832" cy="61057"/>
              </a:xfrm>
              <a:prstGeom prst="line">
                <a:avLst/>
              </a:prstGeom>
              <a:noFill/>
              <a:ln w="6350">
                <a:solidFill>
                  <a:srgbClr val="B4B4B4"/>
                </a:solidFill>
                <a:round/>
                <a:headEnd/>
                <a:tailEnd/>
              </a:ln>
            </p:spPr>
            <p:txBody>
              <a:bodyPr/>
              <a:lstStyle/>
              <a:p>
                <a:endParaRPr lang="en-US"/>
              </a:p>
            </p:txBody>
          </p:sp>
          <p:sp>
            <p:nvSpPr>
              <p:cNvPr id="32909" name="Line 52"/>
              <p:cNvSpPr>
                <a:spLocks noChangeShapeType="1"/>
              </p:cNvSpPr>
              <p:nvPr/>
            </p:nvSpPr>
            <p:spPr bwMode="auto">
              <a:xfrm flipV="1">
                <a:off x="3996180" y="4150847"/>
                <a:ext cx="105832" cy="61057"/>
              </a:xfrm>
              <a:prstGeom prst="line">
                <a:avLst/>
              </a:prstGeom>
              <a:noFill/>
              <a:ln w="6350">
                <a:solidFill>
                  <a:srgbClr val="B4B4B4"/>
                </a:solidFill>
                <a:round/>
                <a:headEnd/>
                <a:tailEnd/>
              </a:ln>
            </p:spPr>
            <p:txBody>
              <a:bodyPr/>
              <a:lstStyle/>
              <a:p>
                <a:endParaRPr lang="en-US"/>
              </a:p>
            </p:txBody>
          </p:sp>
          <p:sp>
            <p:nvSpPr>
              <p:cNvPr id="32910" name="Line 53"/>
              <p:cNvSpPr>
                <a:spLocks noChangeShapeType="1"/>
              </p:cNvSpPr>
              <p:nvPr/>
            </p:nvSpPr>
            <p:spPr bwMode="auto">
              <a:xfrm flipV="1">
                <a:off x="3996180" y="4177305"/>
                <a:ext cx="105832" cy="61057"/>
              </a:xfrm>
              <a:prstGeom prst="line">
                <a:avLst/>
              </a:prstGeom>
              <a:noFill/>
              <a:ln w="6350">
                <a:solidFill>
                  <a:srgbClr val="B4B4B4"/>
                </a:solidFill>
                <a:round/>
                <a:headEnd/>
                <a:tailEnd/>
              </a:ln>
            </p:spPr>
            <p:txBody>
              <a:bodyPr/>
              <a:lstStyle/>
              <a:p>
                <a:endParaRPr lang="en-US"/>
              </a:p>
            </p:txBody>
          </p:sp>
          <p:sp>
            <p:nvSpPr>
              <p:cNvPr id="32911" name="Freeform 71"/>
              <p:cNvSpPr>
                <a:spLocks/>
              </p:cNvSpPr>
              <p:nvPr/>
            </p:nvSpPr>
            <p:spPr bwMode="auto">
              <a:xfrm>
                <a:off x="3963616" y="3611509"/>
                <a:ext cx="175030" cy="136361"/>
              </a:xfrm>
              <a:custGeom>
                <a:avLst/>
                <a:gdLst>
                  <a:gd name="T0" fmla="*/ 2147483647 w 172"/>
                  <a:gd name="T1" fmla="*/ 2147483647 h 134"/>
                  <a:gd name="T2" fmla="*/ 0 w 172"/>
                  <a:gd name="T3" fmla="*/ 2147483647 h 134"/>
                  <a:gd name="T4" fmla="*/ 0 w 172"/>
                  <a:gd name="T5" fmla="*/ 2147483647 h 134"/>
                  <a:gd name="T6" fmla="*/ 2147483647 w 172"/>
                  <a:gd name="T7" fmla="*/ 0 h 134"/>
                  <a:gd name="T8" fmla="*/ 2147483647 w 172"/>
                  <a:gd name="T9" fmla="*/ 2147483647 h 134"/>
                  <a:gd name="T10" fmla="*/ 0 60000 65536"/>
                  <a:gd name="T11" fmla="*/ 0 60000 65536"/>
                  <a:gd name="T12" fmla="*/ 0 60000 65536"/>
                  <a:gd name="T13" fmla="*/ 0 60000 65536"/>
                  <a:gd name="T14" fmla="*/ 0 60000 65536"/>
                  <a:gd name="T15" fmla="*/ 0 w 172"/>
                  <a:gd name="T16" fmla="*/ 0 h 134"/>
                  <a:gd name="T17" fmla="*/ 172 w 172"/>
                  <a:gd name="T18" fmla="*/ 134 h 134"/>
                </a:gdLst>
                <a:ahLst/>
                <a:cxnLst>
                  <a:cxn ang="T10">
                    <a:pos x="T0" y="T1"/>
                  </a:cxn>
                  <a:cxn ang="T11">
                    <a:pos x="T2" y="T3"/>
                  </a:cxn>
                  <a:cxn ang="T12">
                    <a:pos x="T4" y="T5"/>
                  </a:cxn>
                  <a:cxn ang="T13">
                    <a:pos x="T6" y="T7"/>
                  </a:cxn>
                  <a:cxn ang="T14">
                    <a:pos x="T8" y="T9"/>
                  </a:cxn>
                </a:cxnLst>
                <a:rect l="T15" t="T16" r="T17" b="T18"/>
                <a:pathLst>
                  <a:path w="172" h="134">
                    <a:moveTo>
                      <a:pt x="172" y="34"/>
                    </a:moveTo>
                    <a:lnTo>
                      <a:pt x="0" y="134"/>
                    </a:lnTo>
                    <a:lnTo>
                      <a:pt x="0" y="100"/>
                    </a:lnTo>
                    <a:lnTo>
                      <a:pt x="172" y="0"/>
                    </a:lnTo>
                    <a:lnTo>
                      <a:pt x="172" y="34"/>
                    </a:lnTo>
                    <a:close/>
                  </a:path>
                </a:pathLst>
              </a:custGeom>
              <a:solidFill>
                <a:srgbClr val="0E9B7D"/>
              </a:solidFill>
              <a:ln w="9525">
                <a:noFill/>
                <a:round/>
                <a:headEnd/>
                <a:tailEnd/>
              </a:ln>
            </p:spPr>
            <p:txBody>
              <a:bodyPr/>
              <a:lstStyle/>
              <a:p>
                <a:endParaRPr lang="en-US"/>
              </a:p>
            </p:txBody>
          </p:sp>
          <p:sp>
            <p:nvSpPr>
              <p:cNvPr id="32912" name="Line 72"/>
              <p:cNvSpPr>
                <a:spLocks noChangeShapeType="1"/>
              </p:cNvSpPr>
              <p:nvPr/>
            </p:nvSpPr>
            <p:spPr bwMode="auto">
              <a:xfrm flipV="1">
                <a:off x="3941228" y="3041643"/>
                <a:ext cx="950455" cy="547479"/>
              </a:xfrm>
              <a:prstGeom prst="line">
                <a:avLst/>
              </a:prstGeom>
              <a:noFill/>
              <a:ln w="3175">
                <a:solidFill>
                  <a:srgbClr val="525252"/>
                </a:solidFill>
                <a:round/>
                <a:headEnd/>
                <a:tailEnd/>
              </a:ln>
            </p:spPr>
            <p:txBody>
              <a:bodyPr/>
              <a:lstStyle/>
              <a:p>
                <a:endParaRPr lang="en-US"/>
              </a:p>
            </p:txBody>
          </p:sp>
          <p:sp>
            <p:nvSpPr>
              <p:cNvPr id="32913" name="Freeform 73"/>
              <p:cNvSpPr>
                <a:spLocks/>
              </p:cNvSpPr>
              <p:nvPr/>
            </p:nvSpPr>
            <p:spPr bwMode="auto">
              <a:xfrm>
                <a:off x="3963616" y="3611509"/>
                <a:ext cx="175030" cy="679769"/>
              </a:xfrm>
              <a:custGeom>
                <a:avLst/>
                <a:gdLst>
                  <a:gd name="T0" fmla="*/ 0 w 172"/>
                  <a:gd name="T1" fmla="*/ 2147483647 h 668"/>
                  <a:gd name="T2" fmla="*/ 0 w 172"/>
                  <a:gd name="T3" fmla="*/ 2147483647 h 668"/>
                  <a:gd name="T4" fmla="*/ 2147483647 w 172"/>
                  <a:gd name="T5" fmla="*/ 0 h 668"/>
                  <a:gd name="T6" fmla="*/ 2147483647 w 172"/>
                  <a:gd name="T7" fmla="*/ 2147483647 h 668"/>
                  <a:gd name="T8" fmla="*/ 0 60000 65536"/>
                  <a:gd name="T9" fmla="*/ 0 60000 65536"/>
                  <a:gd name="T10" fmla="*/ 0 60000 65536"/>
                  <a:gd name="T11" fmla="*/ 0 60000 65536"/>
                  <a:gd name="T12" fmla="*/ 0 w 172"/>
                  <a:gd name="T13" fmla="*/ 0 h 668"/>
                  <a:gd name="T14" fmla="*/ 172 w 172"/>
                  <a:gd name="T15" fmla="*/ 668 h 668"/>
                </a:gdLst>
                <a:ahLst/>
                <a:cxnLst>
                  <a:cxn ang="T8">
                    <a:pos x="T0" y="T1"/>
                  </a:cxn>
                  <a:cxn ang="T9">
                    <a:pos x="T2" y="T3"/>
                  </a:cxn>
                  <a:cxn ang="T10">
                    <a:pos x="T4" y="T5"/>
                  </a:cxn>
                  <a:cxn ang="T11">
                    <a:pos x="T6" y="T7"/>
                  </a:cxn>
                </a:cxnLst>
                <a:rect l="T12" t="T13" r="T14" b="T15"/>
                <a:pathLst>
                  <a:path w="172" h="668">
                    <a:moveTo>
                      <a:pt x="0" y="668"/>
                    </a:moveTo>
                    <a:lnTo>
                      <a:pt x="0" y="100"/>
                    </a:lnTo>
                    <a:lnTo>
                      <a:pt x="172" y="0"/>
                    </a:lnTo>
                    <a:lnTo>
                      <a:pt x="172" y="570"/>
                    </a:lnTo>
                  </a:path>
                </a:pathLst>
              </a:custGeom>
              <a:noFill/>
              <a:ln w="6350">
                <a:solidFill>
                  <a:srgbClr val="B4B4B4"/>
                </a:solidFill>
                <a:round/>
                <a:headEnd/>
                <a:tailEnd/>
              </a:ln>
            </p:spPr>
            <p:txBody>
              <a:bodyPr/>
              <a:lstStyle/>
              <a:p>
                <a:endParaRPr lang="en-US"/>
              </a:p>
            </p:txBody>
          </p:sp>
          <p:sp>
            <p:nvSpPr>
              <p:cNvPr id="32914" name="Freeform 74"/>
              <p:cNvSpPr>
                <a:spLocks/>
              </p:cNvSpPr>
              <p:nvPr/>
            </p:nvSpPr>
            <p:spPr bwMode="auto">
              <a:xfrm>
                <a:off x="3931052" y="3523994"/>
                <a:ext cx="10176" cy="822236"/>
              </a:xfrm>
              <a:custGeom>
                <a:avLst/>
                <a:gdLst>
                  <a:gd name="T0" fmla="*/ 2147483647 w 10"/>
                  <a:gd name="T1" fmla="*/ 2147483647 h 808"/>
                  <a:gd name="T2" fmla="*/ 0 w 10"/>
                  <a:gd name="T3" fmla="*/ 2147483647 h 808"/>
                  <a:gd name="T4" fmla="*/ 0 w 10"/>
                  <a:gd name="T5" fmla="*/ 0 h 808"/>
                  <a:gd name="T6" fmla="*/ 2147483647 w 10"/>
                  <a:gd name="T7" fmla="*/ 2147483647 h 808"/>
                  <a:gd name="T8" fmla="*/ 2147483647 w 10"/>
                  <a:gd name="T9" fmla="*/ 2147483647 h 808"/>
                  <a:gd name="T10" fmla="*/ 0 60000 65536"/>
                  <a:gd name="T11" fmla="*/ 0 60000 65536"/>
                  <a:gd name="T12" fmla="*/ 0 60000 65536"/>
                  <a:gd name="T13" fmla="*/ 0 60000 65536"/>
                  <a:gd name="T14" fmla="*/ 0 60000 65536"/>
                  <a:gd name="T15" fmla="*/ 0 w 10"/>
                  <a:gd name="T16" fmla="*/ 0 h 808"/>
                  <a:gd name="T17" fmla="*/ 10 w 10"/>
                  <a:gd name="T18" fmla="*/ 808 h 808"/>
                </a:gdLst>
                <a:ahLst/>
                <a:cxnLst>
                  <a:cxn ang="T10">
                    <a:pos x="T0" y="T1"/>
                  </a:cxn>
                  <a:cxn ang="T11">
                    <a:pos x="T2" y="T3"/>
                  </a:cxn>
                  <a:cxn ang="T12">
                    <a:pos x="T4" y="T5"/>
                  </a:cxn>
                  <a:cxn ang="T13">
                    <a:pos x="T6" y="T7"/>
                  </a:cxn>
                  <a:cxn ang="T14">
                    <a:pos x="T8" y="T9"/>
                  </a:cxn>
                </a:cxnLst>
                <a:rect l="T15" t="T16" r="T17" b="T18"/>
                <a:pathLst>
                  <a:path w="10" h="808">
                    <a:moveTo>
                      <a:pt x="10" y="808"/>
                    </a:moveTo>
                    <a:lnTo>
                      <a:pt x="0" y="802"/>
                    </a:lnTo>
                    <a:lnTo>
                      <a:pt x="0" y="0"/>
                    </a:lnTo>
                    <a:lnTo>
                      <a:pt x="10" y="6"/>
                    </a:lnTo>
                    <a:lnTo>
                      <a:pt x="10" y="808"/>
                    </a:lnTo>
                    <a:close/>
                  </a:path>
                </a:pathLst>
              </a:custGeom>
              <a:solidFill>
                <a:srgbClr val="666666"/>
              </a:solidFill>
              <a:ln w="6350">
                <a:solidFill>
                  <a:srgbClr val="525252"/>
                </a:solidFill>
                <a:round/>
                <a:headEnd/>
                <a:tailEnd/>
              </a:ln>
            </p:spPr>
            <p:txBody>
              <a:bodyPr/>
              <a:lstStyle/>
              <a:p>
                <a:endParaRPr lang="en-US"/>
              </a:p>
            </p:txBody>
          </p:sp>
          <p:sp>
            <p:nvSpPr>
              <p:cNvPr id="32915" name="Freeform 75"/>
              <p:cNvSpPr>
                <a:spLocks/>
              </p:cNvSpPr>
              <p:nvPr/>
            </p:nvSpPr>
            <p:spPr bwMode="auto">
              <a:xfrm>
                <a:off x="3931052" y="2974480"/>
                <a:ext cx="960632" cy="555620"/>
              </a:xfrm>
              <a:custGeom>
                <a:avLst/>
                <a:gdLst>
                  <a:gd name="T0" fmla="*/ 2147483647 w 944"/>
                  <a:gd name="T1" fmla="*/ 2147483647 h 546"/>
                  <a:gd name="T2" fmla="*/ 0 w 944"/>
                  <a:gd name="T3" fmla="*/ 2147483647 h 546"/>
                  <a:gd name="T4" fmla="*/ 2147483647 w 944"/>
                  <a:gd name="T5" fmla="*/ 0 h 546"/>
                  <a:gd name="T6" fmla="*/ 2147483647 w 944"/>
                  <a:gd name="T7" fmla="*/ 2147483647 h 546"/>
                  <a:gd name="T8" fmla="*/ 2147483647 w 944"/>
                  <a:gd name="T9" fmla="*/ 2147483647 h 546"/>
                  <a:gd name="T10" fmla="*/ 0 60000 65536"/>
                  <a:gd name="T11" fmla="*/ 0 60000 65536"/>
                  <a:gd name="T12" fmla="*/ 0 60000 65536"/>
                  <a:gd name="T13" fmla="*/ 0 60000 65536"/>
                  <a:gd name="T14" fmla="*/ 0 60000 65536"/>
                  <a:gd name="T15" fmla="*/ 0 w 944"/>
                  <a:gd name="T16" fmla="*/ 0 h 546"/>
                  <a:gd name="T17" fmla="*/ 944 w 944"/>
                  <a:gd name="T18" fmla="*/ 546 h 546"/>
                </a:gdLst>
                <a:ahLst/>
                <a:cxnLst>
                  <a:cxn ang="T10">
                    <a:pos x="T0" y="T1"/>
                  </a:cxn>
                  <a:cxn ang="T11">
                    <a:pos x="T2" y="T3"/>
                  </a:cxn>
                  <a:cxn ang="T12">
                    <a:pos x="T4" y="T5"/>
                  </a:cxn>
                  <a:cxn ang="T13">
                    <a:pos x="T6" y="T7"/>
                  </a:cxn>
                  <a:cxn ang="T14">
                    <a:pos x="T8" y="T9"/>
                  </a:cxn>
                </a:cxnLst>
                <a:rect l="T15" t="T16" r="T17" b="T18"/>
                <a:pathLst>
                  <a:path w="944" h="546">
                    <a:moveTo>
                      <a:pt x="10" y="546"/>
                    </a:moveTo>
                    <a:lnTo>
                      <a:pt x="0" y="540"/>
                    </a:lnTo>
                    <a:lnTo>
                      <a:pt x="932" y="0"/>
                    </a:lnTo>
                    <a:lnTo>
                      <a:pt x="944" y="6"/>
                    </a:lnTo>
                    <a:lnTo>
                      <a:pt x="10" y="546"/>
                    </a:lnTo>
                    <a:close/>
                  </a:path>
                </a:pathLst>
              </a:custGeom>
              <a:solidFill>
                <a:srgbClr val="FFFFFF"/>
              </a:solidFill>
              <a:ln w="6350">
                <a:solidFill>
                  <a:srgbClr val="525252"/>
                </a:solidFill>
                <a:round/>
                <a:headEnd/>
                <a:tailEnd/>
              </a:ln>
            </p:spPr>
            <p:txBody>
              <a:bodyPr/>
              <a:lstStyle/>
              <a:p>
                <a:endParaRPr lang="en-US"/>
              </a:p>
            </p:txBody>
          </p:sp>
        </p:grpSp>
        <p:grpSp>
          <p:nvGrpSpPr>
            <p:cNvPr id="10" name="Group 281"/>
            <p:cNvGrpSpPr>
              <a:grpSpLocks/>
            </p:cNvGrpSpPr>
            <p:nvPr/>
          </p:nvGrpSpPr>
          <p:grpSpPr bwMode="auto">
            <a:xfrm>
              <a:off x="6578211" y="4269656"/>
              <a:ext cx="668337" cy="849313"/>
              <a:chOff x="3743017" y="2710398"/>
              <a:chExt cx="1466850" cy="1863725"/>
            </a:xfrm>
          </p:grpSpPr>
          <p:sp>
            <p:nvSpPr>
              <p:cNvPr id="32814" name="AutoShape 181"/>
              <p:cNvSpPr>
                <a:spLocks noChangeAspect="1" noChangeArrowheads="1" noTextEdit="1"/>
              </p:cNvSpPr>
              <p:nvPr/>
            </p:nvSpPr>
            <p:spPr bwMode="auto">
              <a:xfrm>
                <a:off x="3743017" y="2710398"/>
                <a:ext cx="1466850" cy="1863725"/>
              </a:xfrm>
              <a:prstGeom prst="rect">
                <a:avLst/>
              </a:prstGeom>
              <a:noFill/>
              <a:ln w="9525">
                <a:noFill/>
                <a:miter lim="800000"/>
                <a:headEnd/>
                <a:tailEnd/>
              </a:ln>
            </p:spPr>
            <p:txBody>
              <a:bodyPr/>
              <a:lstStyle/>
              <a:p>
                <a:endParaRPr lang="en-US"/>
              </a:p>
            </p:txBody>
          </p:sp>
          <p:sp>
            <p:nvSpPr>
              <p:cNvPr id="32815" name="Freeform 182"/>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solidFill>
                <a:srgbClr val="FFFFFF"/>
              </a:solidFill>
              <a:ln w="9525">
                <a:noFill/>
                <a:round/>
                <a:headEnd/>
                <a:tailEnd/>
              </a:ln>
            </p:spPr>
            <p:txBody>
              <a:bodyPr/>
              <a:lstStyle/>
              <a:p>
                <a:endParaRPr lang="en-US"/>
              </a:p>
            </p:txBody>
          </p:sp>
          <p:sp>
            <p:nvSpPr>
              <p:cNvPr id="32816" name="Freeform 183"/>
              <p:cNvSpPr>
                <a:spLocks/>
              </p:cNvSpPr>
              <p:nvPr/>
            </p:nvSpPr>
            <p:spPr bwMode="auto">
              <a:xfrm>
                <a:off x="3746192" y="3548598"/>
                <a:ext cx="15875" cy="1019175"/>
              </a:xfrm>
              <a:custGeom>
                <a:avLst/>
                <a:gdLst>
                  <a:gd name="T0" fmla="*/ 2147483647 w 10"/>
                  <a:gd name="T1" fmla="*/ 2147483647 h 642"/>
                  <a:gd name="T2" fmla="*/ 0 w 10"/>
                  <a:gd name="T3" fmla="*/ 2147483647 h 642"/>
                  <a:gd name="T4" fmla="*/ 0 w 10"/>
                  <a:gd name="T5" fmla="*/ 0 h 642"/>
                  <a:gd name="T6" fmla="*/ 2147483647 w 10"/>
                  <a:gd name="T7" fmla="*/ 2147483647 h 642"/>
                  <a:gd name="T8" fmla="*/ 2147483647 w 10"/>
                  <a:gd name="T9" fmla="*/ 2147483647 h 642"/>
                  <a:gd name="T10" fmla="*/ 0 60000 65536"/>
                  <a:gd name="T11" fmla="*/ 0 60000 65536"/>
                  <a:gd name="T12" fmla="*/ 0 60000 65536"/>
                  <a:gd name="T13" fmla="*/ 0 60000 65536"/>
                  <a:gd name="T14" fmla="*/ 0 60000 65536"/>
                  <a:gd name="T15" fmla="*/ 0 w 10"/>
                  <a:gd name="T16" fmla="*/ 0 h 642"/>
                  <a:gd name="T17" fmla="*/ 10 w 10"/>
                  <a:gd name="T18" fmla="*/ 642 h 642"/>
                </a:gdLst>
                <a:ahLst/>
                <a:cxnLst>
                  <a:cxn ang="T10">
                    <a:pos x="T0" y="T1"/>
                  </a:cxn>
                  <a:cxn ang="T11">
                    <a:pos x="T2" y="T3"/>
                  </a:cxn>
                  <a:cxn ang="T12">
                    <a:pos x="T4" y="T5"/>
                  </a:cxn>
                  <a:cxn ang="T13">
                    <a:pos x="T6" y="T7"/>
                  </a:cxn>
                  <a:cxn ang="T14">
                    <a:pos x="T8" y="T9"/>
                  </a:cxn>
                </a:cxnLst>
                <a:rect l="T15" t="T16" r="T17" b="T18"/>
                <a:pathLst>
                  <a:path w="10" h="642">
                    <a:moveTo>
                      <a:pt x="10" y="642"/>
                    </a:moveTo>
                    <a:lnTo>
                      <a:pt x="0" y="636"/>
                    </a:lnTo>
                    <a:lnTo>
                      <a:pt x="0" y="0"/>
                    </a:lnTo>
                    <a:lnTo>
                      <a:pt x="10" y="6"/>
                    </a:lnTo>
                    <a:lnTo>
                      <a:pt x="10" y="642"/>
                    </a:lnTo>
                    <a:close/>
                  </a:path>
                </a:pathLst>
              </a:custGeom>
              <a:solidFill>
                <a:srgbClr val="666666"/>
              </a:solidFill>
              <a:ln w="6350">
                <a:solidFill>
                  <a:srgbClr val="525252"/>
                </a:solidFill>
                <a:round/>
                <a:headEnd/>
                <a:tailEnd/>
              </a:ln>
            </p:spPr>
            <p:txBody>
              <a:bodyPr/>
              <a:lstStyle/>
              <a:p>
                <a:endParaRPr lang="en-US"/>
              </a:p>
            </p:txBody>
          </p:sp>
          <p:sp>
            <p:nvSpPr>
              <p:cNvPr id="32817" name="Freeform 184"/>
              <p:cNvSpPr>
                <a:spLocks/>
              </p:cNvSpPr>
              <p:nvPr/>
            </p:nvSpPr>
            <p:spPr bwMode="auto">
              <a:xfrm>
                <a:off x="3746192" y="2716748"/>
                <a:ext cx="1457325" cy="841375"/>
              </a:xfrm>
              <a:custGeom>
                <a:avLst/>
                <a:gdLst>
                  <a:gd name="T0" fmla="*/ 2147483647 w 918"/>
                  <a:gd name="T1" fmla="*/ 2147483647 h 530"/>
                  <a:gd name="T2" fmla="*/ 0 w 918"/>
                  <a:gd name="T3" fmla="*/ 2147483647 h 530"/>
                  <a:gd name="T4" fmla="*/ 2147483647 w 918"/>
                  <a:gd name="T5" fmla="*/ 0 h 530"/>
                  <a:gd name="T6" fmla="*/ 2147483647 w 918"/>
                  <a:gd name="T7" fmla="*/ 2147483647 h 530"/>
                  <a:gd name="T8" fmla="*/ 2147483647 w 918"/>
                  <a:gd name="T9" fmla="*/ 2147483647 h 530"/>
                  <a:gd name="T10" fmla="*/ 0 60000 65536"/>
                  <a:gd name="T11" fmla="*/ 0 60000 65536"/>
                  <a:gd name="T12" fmla="*/ 0 60000 65536"/>
                  <a:gd name="T13" fmla="*/ 0 60000 65536"/>
                  <a:gd name="T14" fmla="*/ 0 60000 65536"/>
                  <a:gd name="T15" fmla="*/ 0 w 918"/>
                  <a:gd name="T16" fmla="*/ 0 h 530"/>
                  <a:gd name="T17" fmla="*/ 918 w 918"/>
                  <a:gd name="T18" fmla="*/ 530 h 530"/>
                </a:gdLst>
                <a:ahLst/>
                <a:cxnLst>
                  <a:cxn ang="T10">
                    <a:pos x="T0" y="T1"/>
                  </a:cxn>
                  <a:cxn ang="T11">
                    <a:pos x="T2" y="T3"/>
                  </a:cxn>
                  <a:cxn ang="T12">
                    <a:pos x="T4" y="T5"/>
                  </a:cxn>
                  <a:cxn ang="T13">
                    <a:pos x="T6" y="T7"/>
                  </a:cxn>
                  <a:cxn ang="T14">
                    <a:pos x="T8" y="T9"/>
                  </a:cxn>
                </a:cxnLst>
                <a:rect l="T15" t="T16" r="T17" b="T18"/>
                <a:pathLst>
                  <a:path w="918" h="530">
                    <a:moveTo>
                      <a:pt x="10" y="530"/>
                    </a:moveTo>
                    <a:lnTo>
                      <a:pt x="0" y="524"/>
                    </a:lnTo>
                    <a:lnTo>
                      <a:pt x="908" y="0"/>
                    </a:lnTo>
                    <a:lnTo>
                      <a:pt x="918" y="6"/>
                    </a:lnTo>
                    <a:lnTo>
                      <a:pt x="10" y="530"/>
                    </a:lnTo>
                    <a:close/>
                  </a:path>
                </a:pathLst>
              </a:custGeom>
              <a:solidFill>
                <a:srgbClr val="FFFFFF"/>
              </a:solidFill>
              <a:ln w="6350">
                <a:solidFill>
                  <a:srgbClr val="525252"/>
                </a:solidFill>
                <a:round/>
                <a:headEnd/>
                <a:tailEnd/>
              </a:ln>
            </p:spPr>
            <p:txBody>
              <a:bodyPr/>
              <a:lstStyle/>
              <a:p>
                <a:endParaRPr lang="en-US"/>
              </a:p>
            </p:txBody>
          </p:sp>
          <p:sp>
            <p:nvSpPr>
              <p:cNvPr id="32818" name="Freeform 185"/>
              <p:cNvSpPr>
                <a:spLocks/>
              </p:cNvSpPr>
              <p:nvPr/>
            </p:nvSpPr>
            <p:spPr bwMode="auto">
              <a:xfrm>
                <a:off x="3819217" y="2907248"/>
                <a:ext cx="1349375" cy="1549400"/>
              </a:xfrm>
              <a:custGeom>
                <a:avLst/>
                <a:gdLst>
                  <a:gd name="T0" fmla="*/ 2147483647 w 850"/>
                  <a:gd name="T1" fmla="*/ 2147483647 h 976"/>
                  <a:gd name="T2" fmla="*/ 0 w 850"/>
                  <a:gd name="T3" fmla="*/ 2147483647 h 976"/>
                  <a:gd name="T4" fmla="*/ 0 w 850"/>
                  <a:gd name="T5" fmla="*/ 2147483647 h 976"/>
                  <a:gd name="T6" fmla="*/ 2147483647 w 850"/>
                  <a:gd name="T7" fmla="*/ 0 h 976"/>
                  <a:gd name="T8" fmla="*/ 2147483647 w 850"/>
                  <a:gd name="T9" fmla="*/ 2147483647 h 976"/>
                  <a:gd name="T10" fmla="*/ 0 60000 65536"/>
                  <a:gd name="T11" fmla="*/ 0 60000 65536"/>
                  <a:gd name="T12" fmla="*/ 0 60000 65536"/>
                  <a:gd name="T13" fmla="*/ 0 60000 65536"/>
                  <a:gd name="T14" fmla="*/ 0 60000 65536"/>
                  <a:gd name="T15" fmla="*/ 0 w 850"/>
                  <a:gd name="T16" fmla="*/ 0 h 976"/>
                  <a:gd name="T17" fmla="*/ 850 w 850"/>
                  <a:gd name="T18" fmla="*/ 976 h 976"/>
                </a:gdLst>
                <a:ahLst/>
                <a:cxnLst>
                  <a:cxn ang="T10">
                    <a:pos x="T0" y="T1"/>
                  </a:cxn>
                  <a:cxn ang="T11">
                    <a:pos x="T2" y="T3"/>
                  </a:cxn>
                  <a:cxn ang="T12">
                    <a:pos x="T4" y="T5"/>
                  </a:cxn>
                  <a:cxn ang="T13">
                    <a:pos x="T6" y="T7"/>
                  </a:cxn>
                  <a:cxn ang="T14">
                    <a:pos x="T8" y="T9"/>
                  </a:cxn>
                </a:cxnLst>
                <a:rect l="T15" t="T16" r="T17" b="T18"/>
                <a:pathLst>
                  <a:path w="850" h="976">
                    <a:moveTo>
                      <a:pt x="850" y="486"/>
                    </a:moveTo>
                    <a:lnTo>
                      <a:pt x="0" y="976"/>
                    </a:lnTo>
                    <a:lnTo>
                      <a:pt x="0" y="492"/>
                    </a:lnTo>
                    <a:lnTo>
                      <a:pt x="850" y="0"/>
                    </a:lnTo>
                    <a:lnTo>
                      <a:pt x="850" y="486"/>
                    </a:lnTo>
                    <a:close/>
                  </a:path>
                </a:pathLst>
              </a:custGeom>
              <a:solidFill>
                <a:srgbClr val="FFFFFF"/>
              </a:solidFill>
              <a:ln w="9525">
                <a:noFill/>
                <a:round/>
                <a:headEnd/>
                <a:tailEnd/>
              </a:ln>
            </p:spPr>
            <p:txBody>
              <a:bodyPr/>
              <a:lstStyle/>
              <a:p>
                <a:endParaRPr lang="en-US"/>
              </a:p>
            </p:txBody>
          </p:sp>
          <p:sp>
            <p:nvSpPr>
              <p:cNvPr id="32819" name="Freeform 186"/>
              <p:cNvSpPr>
                <a:spLocks/>
              </p:cNvSpPr>
              <p:nvPr/>
            </p:nvSpPr>
            <p:spPr bwMode="auto">
              <a:xfrm>
                <a:off x="3762067" y="3694648"/>
                <a:ext cx="1441450" cy="873125"/>
              </a:xfrm>
              <a:custGeom>
                <a:avLst/>
                <a:gdLst>
                  <a:gd name="T0" fmla="*/ 2147483647 w 908"/>
                  <a:gd name="T1" fmla="*/ 2147483647 h 550"/>
                  <a:gd name="T2" fmla="*/ 0 w 908"/>
                  <a:gd name="T3" fmla="*/ 2147483647 h 550"/>
                  <a:gd name="T4" fmla="*/ 0 w 908"/>
                  <a:gd name="T5" fmla="*/ 2147483647 h 550"/>
                  <a:gd name="T6" fmla="*/ 2147483647 w 908"/>
                  <a:gd name="T7" fmla="*/ 0 h 550"/>
                  <a:gd name="T8" fmla="*/ 2147483647 w 908"/>
                  <a:gd name="T9" fmla="*/ 2147483647 h 550"/>
                  <a:gd name="T10" fmla="*/ 0 60000 65536"/>
                  <a:gd name="T11" fmla="*/ 0 60000 65536"/>
                  <a:gd name="T12" fmla="*/ 0 60000 65536"/>
                  <a:gd name="T13" fmla="*/ 0 60000 65536"/>
                  <a:gd name="T14" fmla="*/ 0 60000 65536"/>
                  <a:gd name="T15" fmla="*/ 0 w 908"/>
                  <a:gd name="T16" fmla="*/ 0 h 550"/>
                  <a:gd name="T17" fmla="*/ 908 w 908"/>
                  <a:gd name="T18" fmla="*/ 550 h 550"/>
                </a:gdLst>
                <a:ahLst/>
                <a:cxnLst>
                  <a:cxn ang="T10">
                    <a:pos x="T0" y="T1"/>
                  </a:cxn>
                  <a:cxn ang="T11">
                    <a:pos x="T2" y="T3"/>
                  </a:cxn>
                  <a:cxn ang="T12">
                    <a:pos x="T4" y="T5"/>
                  </a:cxn>
                  <a:cxn ang="T13">
                    <a:pos x="T6" y="T7"/>
                  </a:cxn>
                  <a:cxn ang="T14">
                    <a:pos x="T8" y="T9"/>
                  </a:cxn>
                </a:cxnLst>
                <a:rect l="T15" t="T16" r="T17" b="T18"/>
                <a:pathLst>
                  <a:path w="908" h="550">
                    <a:moveTo>
                      <a:pt x="908" y="26"/>
                    </a:moveTo>
                    <a:lnTo>
                      <a:pt x="0" y="550"/>
                    </a:lnTo>
                    <a:lnTo>
                      <a:pt x="0" y="524"/>
                    </a:lnTo>
                    <a:lnTo>
                      <a:pt x="908" y="0"/>
                    </a:lnTo>
                    <a:lnTo>
                      <a:pt x="908" y="26"/>
                    </a:lnTo>
                    <a:close/>
                  </a:path>
                </a:pathLst>
              </a:custGeom>
              <a:solidFill>
                <a:srgbClr val="E3E3E2"/>
              </a:solidFill>
              <a:ln w="3175">
                <a:solidFill>
                  <a:srgbClr val="525252"/>
                </a:solidFill>
                <a:round/>
                <a:headEnd/>
                <a:tailEnd/>
              </a:ln>
            </p:spPr>
            <p:txBody>
              <a:bodyPr/>
              <a:lstStyle/>
              <a:p>
                <a:endParaRPr lang="en-US"/>
              </a:p>
            </p:txBody>
          </p:sp>
          <p:sp>
            <p:nvSpPr>
              <p:cNvPr id="32820" name="Freeform 187"/>
              <p:cNvSpPr>
                <a:spLocks/>
              </p:cNvSpPr>
              <p:nvPr/>
            </p:nvSpPr>
            <p:spPr bwMode="auto">
              <a:xfrm>
                <a:off x="3762067" y="2767548"/>
                <a:ext cx="1441450" cy="917575"/>
              </a:xfrm>
              <a:custGeom>
                <a:avLst/>
                <a:gdLst>
                  <a:gd name="T0" fmla="*/ 2147483647 w 908"/>
                  <a:gd name="T1" fmla="*/ 2147483647 h 578"/>
                  <a:gd name="T2" fmla="*/ 0 w 908"/>
                  <a:gd name="T3" fmla="*/ 2147483647 h 578"/>
                  <a:gd name="T4" fmla="*/ 0 w 908"/>
                  <a:gd name="T5" fmla="*/ 2147483647 h 578"/>
                  <a:gd name="T6" fmla="*/ 2147483647 w 908"/>
                  <a:gd name="T7" fmla="*/ 0 h 578"/>
                  <a:gd name="T8" fmla="*/ 2147483647 w 908"/>
                  <a:gd name="T9" fmla="*/ 2147483647 h 578"/>
                  <a:gd name="T10" fmla="*/ 0 60000 65536"/>
                  <a:gd name="T11" fmla="*/ 0 60000 65536"/>
                  <a:gd name="T12" fmla="*/ 0 60000 65536"/>
                  <a:gd name="T13" fmla="*/ 0 60000 65536"/>
                  <a:gd name="T14" fmla="*/ 0 60000 65536"/>
                  <a:gd name="T15" fmla="*/ 0 w 908"/>
                  <a:gd name="T16" fmla="*/ 0 h 578"/>
                  <a:gd name="T17" fmla="*/ 908 w 908"/>
                  <a:gd name="T18" fmla="*/ 578 h 578"/>
                </a:gdLst>
                <a:ahLst/>
                <a:cxnLst>
                  <a:cxn ang="T10">
                    <a:pos x="T0" y="T1"/>
                  </a:cxn>
                  <a:cxn ang="T11">
                    <a:pos x="T2" y="T3"/>
                  </a:cxn>
                  <a:cxn ang="T12">
                    <a:pos x="T4" y="T5"/>
                  </a:cxn>
                  <a:cxn ang="T13">
                    <a:pos x="T6" y="T7"/>
                  </a:cxn>
                  <a:cxn ang="T14">
                    <a:pos x="T8" y="T9"/>
                  </a:cxn>
                </a:cxnLst>
                <a:rect l="T15" t="T16" r="T17" b="T18"/>
                <a:pathLst>
                  <a:path w="908" h="578">
                    <a:moveTo>
                      <a:pt x="908" y="54"/>
                    </a:moveTo>
                    <a:lnTo>
                      <a:pt x="0" y="578"/>
                    </a:lnTo>
                    <a:lnTo>
                      <a:pt x="0" y="526"/>
                    </a:lnTo>
                    <a:lnTo>
                      <a:pt x="908" y="0"/>
                    </a:lnTo>
                    <a:lnTo>
                      <a:pt x="908" y="54"/>
                    </a:lnTo>
                    <a:close/>
                  </a:path>
                </a:pathLst>
              </a:custGeom>
              <a:solidFill>
                <a:srgbClr val="E3E3E2"/>
              </a:solidFill>
              <a:ln w="3175">
                <a:solidFill>
                  <a:srgbClr val="525252"/>
                </a:solidFill>
                <a:round/>
                <a:headEnd/>
                <a:tailEnd/>
              </a:ln>
            </p:spPr>
            <p:txBody>
              <a:bodyPr/>
              <a:lstStyle/>
              <a:p>
                <a:endParaRPr lang="en-US"/>
              </a:p>
            </p:txBody>
          </p:sp>
          <p:sp>
            <p:nvSpPr>
              <p:cNvPr id="32821" name="Line 188"/>
              <p:cNvSpPr>
                <a:spLocks noChangeShapeType="1"/>
              </p:cNvSpPr>
              <p:nvPr/>
            </p:nvSpPr>
            <p:spPr bwMode="auto">
              <a:xfrm flipV="1">
                <a:off x="3762067" y="2811998"/>
                <a:ext cx="1441450" cy="835025"/>
              </a:xfrm>
              <a:prstGeom prst="line">
                <a:avLst/>
              </a:prstGeom>
              <a:noFill/>
              <a:ln w="3175">
                <a:solidFill>
                  <a:srgbClr val="525252"/>
                </a:solidFill>
                <a:round/>
                <a:headEnd/>
                <a:tailEnd/>
              </a:ln>
            </p:spPr>
            <p:txBody>
              <a:bodyPr/>
              <a:lstStyle/>
              <a:p>
                <a:endParaRPr lang="en-US"/>
              </a:p>
            </p:txBody>
          </p:sp>
          <p:sp>
            <p:nvSpPr>
              <p:cNvPr id="32822" name="Freeform 189"/>
              <p:cNvSpPr>
                <a:spLocks/>
              </p:cNvSpPr>
              <p:nvPr/>
            </p:nvSpPr>
            <p:spPr bwMode="auto">
              <a:xfrm>
                <a:off x="3762067" y="2875498"/>
                <a:ext cx="1406525" cy="1616075"/>
              </a:xfrm>
              <a:custGeom>
                <a:avLst/>
                <a:gdLst>
                  <a:gd name="T0" fmla="*/ 2147483647 w 886"/>
                  <a:gd name="T1" fmla="*/ 2147483647 h 1018"/>
                  <a:gd name="T2" fmla="*/ 0 w 886"/>
                  <a:gd name="T3" fmla="*/ 2147483647 h 1018"/>
                  <a:gd name="T4" fmla="*/ 0 w 886"/>
                  <a:gd name="T5" fmla="*/ 2147483647 h 1018"/>
                  <a:gd name="T6" fmla="*/ 2147483647 w 886"/>
                  <a:gd name="T7" fmla="*/ 0 h 1018"/>
                  <a:gd name="T8" fmla="*/ 2147483647 w 886"/>
                  <a:gd name="T9" fmla="*/ 2147483647 h 1018"/>
                  <a:gd name="T10" fmla="*/ 0 60000 65536"/>
                  <a:gd name="T11" fmla="*/ 0 60000 65536"/>
                  <a:gd name="T12" fmla="*/ 0 60000 65536"/>
                  <a:gd name="T13" fmla="*/ 0 60000 65536"/>
                  <a:gd name="T14" fmla="*/ 0 60000 65536"/>
                  <a:gd name="T15" fmla="*/ 0 w 886"/>
                  <a:gd name="T16" fmla="*/ 0 h 1018"/>
                  <a:gd name="T17" fmla="*/ 886 w 886"/>
                  <a:gd name="T18" fmla="*/ 1018 h 1018"/>
                </a:gdLst>
                <a:ahLst/>
                <a:cxnLst>
                  <a:cxn ang="T10">
                    <a:pos x="T0" y="T1"/>
                  </a:cxn>
                  <a:cxn ang="T11">
                    <a:pos x="T2" y="T3"/>
                  </a:cxn>
                  <a:cxn ang="T12">
                    <a:pos x="T4" y="T5"/>
                  </a:cxn>
                  <a:cxn ang="T13">
                    <a:pos x="T6" y="T7"/>
                  </a:cxn>
                  <a:cxn ang="T14">
                    <a:pos x="T8" y="T9"/>
                  </a:cxn>
                </a:cxnLst>
                <a:rect l="T15" t="T16" r="T17" b="T18"/>
                <a:pathLst>
                  <a:path w="886" h="1018">
                    <a:moveTo>
                      <a:pt x="886" y="506"/>
                    </a:moveTo>
                    <a:lnTo>
                      <a:pt x="0" y="1018"/>
                    </a:lnTo>
                    <a:lnTo>
                      <a:pt x="0" y="510"/>
                    </a:lnTo>
                    <a:lnTo>
                      <a:pt x="886" y="0"/>
                    </a:lnTo>
                    <a:lnTo>
                      <a:pt x="886" y="506"/>
                    </a:lnTo>
                    <a:close/>
                  </a:path>
                </a:pathLst>
              </a:custGeom>
              <a:noFill/>
              <a:ln w="3175">
                <a:solidFill>
                  <a:srgbClr val="525252"/>
                </a:solidFill>
                <a:round/>
                <a:headEnd/>
                <a:tailEnd/>
              </a:ln>
            </p:spPr>
            <p:txBody>
              <a:bodyPr/>
              <a:lstStyle/>
              <a:p>
                <a:endParaRPr lang="en-US"/>
              </a:p>
            </p:txBody>
          </p:sp>
          <p:sp>
            <p:nvSpPr>
              <p:cNvPr id="32823" name="Freeform 190"/>
              <p:cNvSpPr>
                <a:spLocks/>
              </p:cNvSpPr>
              <p:nvPr/>
            </p:nvSpPr>
            <p:spPr bwMode="auto">
              <a:xfrm>
                <a:off x="4501842" y="3678773"/>
                <a:ext cx="666750" cy="422275"/>
              </a:xfrm>
              <a:custGeom>
                <a:avLst/>
                <a:gdLst>
                  <a:gd name="T0" fmla="*/ 2147483647 w 420"/>
                  <a:gd name="T1" fmla="*/ 0 h 266"/>
                  <a:gd name="T2" fmla="*/ 2147483647 w 420"/>
                  <a:gd name="T3" fmla="*/ 2147483647 h 266"/>
                  <a:gd name="T4" fmla="*/ 0 w 420"/>
                  <a:gd name="T5" fmla="*/ 2147483647 h 266"/>
                  <a:gd name="T6" fmla="*/ 0 w 420"/>
                  <a:gd name="T7" fmla="*/ 2147483647 h 266"/>
                  <a:gd name="T8" fmla="*/ 2147483647 w 420"/>
                  <a:gd name="T9" fmla="*/ 0 h 266"/>
                  <a:gd name="T10" fmla="*/ 0 60000 65536"/>
                  <a:gd name="T11" fmla="*/ 0 60000 65536"/>
                  <a:gd name="T12" fmla="*/ 0 60000 65536"/>
                  <a:gd name="T13" fmla="*/ 0 60000 65536"/>
                  <a:gd name="T14" fmla="*/ 0 60000 65536"/>
                  <a:gd name="T15" fmla="*/ 0 w 420"/>
                  <a:gd name="T16" fmla="*/ 0 h 266"/>
                  <a:gd name="T17" fmla="*/ 420 w 420"/>
                  <a:gd name="T18" fmla="*/ 266 h 266"/>
                </a:gdLst>
                <a:ahLst/>
                <a:cxnLst>
                  <a:cxn ang="T10">
                    <a:pos x="T0" y="T1"/>
                  </a:cxn>
                  <a:cxn ang="T11">
                    <a:pos x="T2" y="T3"/>
                  </a:cxn>
                  <a:cxn ang="T12">
                    <a:pos x="T4" y="T5"/>
                  </a:cxn>
                  <a:cxn ang="T13">
                    <a:pos x="T6" y="T7"/>
                  </a:cxn>
                  <a:cxn ang="T14">
                    <a:pos x="T8" y="T9"/>
                  </a:cxn>
                </a:cxnLst>
                <a:rect l="T15" t="T16" r="T17" b="T18"/>
                <a:pathLst>
                  <a:path w="420" h="266">
                    <a:moveTo>
                      <a:pt x="420" y="0"/>
                    </a:moveTo>
                    <a:lnTo>
                      <a:pt x="420" y="22"/>
                    </a:lnTo>
                    <a:lnTo>
                      <a:pt x="0" y="266"/>
                    </a:lnTo>
                    <a:lnTo>
                      <a:pt x="0" y="242"/>
                    </a:lnTo>
                    <a:lnTo>
                      <a:pt x="420" y="0"/>
                    </a:lnTo>
                    <a:close/>
                  </a:path>
                </a:pathLst>
              </a:custGeom>
              <a:solidFill>
                <a:srgbClr val="E3E3E2"/>
              </a:solidFill>
              <a:ln w="3175">
                <a:solidFill>
                  <a:srgbClr val="525252"/>
                </a:solidFill>
                <a:round/>
                <a:headEnd/>
                <a:tailEnd/>
              </a:ln>
            </p:spPr>
            <p:txBody>
              <a:bodyPr/>
              <a:lstStyle/>
              <a:p>
                <a:endParaRPr lang="en-US"/>
              </a:p>
            </p:txBody>
          </p:sp>
          <p:sp>
            <p:nvSpPr>
              <p:cNvPr id="32824" name="Freeform 191"/>
              <p:cNvSpPr>
                <a:spLocks/>
              </p:cNvSpPr>
              <p:nvPr/>
            </p:nvSpPr>
            <p:spPr bwMode="auto">
              <a:xfrm>
                <a:off x="5136842" y="3691473"/>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2"/>
                    </a:lnTo>
                    <a:lnTo>
                      <a:pt x="14" y="0"/>
                    </a:lnTo>
                    <a:close/>
                  </a:path>
                </a:pathLst>
              </a:custGeom>
              <a:solidFill>
                <a:srgbClr val="CCCCCC"/>
              </a:solidFill>
              <a:ln w="3175">
                <a:solidFill>
                  <a:srgbClr val="525252"/>
                </a:solidFill>
                <a:round/>
                <a:headEnd/>
                <a:tailEnd/>
              </a:ln>
            </p:spPr>
            <p:txBody>
              <a:bodyPr/>
              <a:lstStyle/>
              <a:p>
                <a:endParaRPr lang="en-US"/>
              </a:p>
            </p:txBody>
          </p:sp>
          <p:sp>
            <p:nvSpPr>
              <p:cNvPr id="32825" name="Freeform 192"/>
              <p:cNvSpPr>
                <a:spLocks/>
              </p:cNvSpPr>
              <p:nvPr/>
            </p:nvSpPr>
            <p:spPr bwMode="auto">
              <a:xfrm>
                <a:off x="4508192" y="4053423"/>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2826" name="Freeform 193"/>
              <p:cNvSpPr>
                <a:spLocks/>
              </p:cNvSpPr>
              <p:nvPr/>
            </p:nvSpPr>
            <p:spPr bwMode="auto">
              <a:xfrm>
                <a:off x="4530417" y="3878798"/>
                <a:ext cx="301625" cy="196850"/>
              </a:xfrm>
              <a:custGeom>
                <a:avLst/>
                <a:gdLst>
                  <a:gd name="T0" fmla="*/ 2147483647 w 190"/>
                  <a:gd name="T1" fmla="*/ 0 h 124"/>
                  <a:gd name="T2" fmla="*/ 2147483647 w 190"/>
                  <a:gd name="T3" fmla="*/ 2147483647 h 124"/>
                  <a:gd name="T4" fmla="*/ 0 w 190"/>
                  <a:gd name="T5" fmla="*/ 2147483647 h 124"/>
                  <a:gd name="T6" fmla="*/ 0 w 190"/>
                  <a:gd name="T7" fmla="*/ 2147483647 h 124"/>
                  <a:gd name="T8" fmla="*/ 2147483647 w 190"/>
                  <a:gd name="T9" fmla="*/ 0 h 124"/>
                  <a:gd name="T10" fmla="*/ 0 60000 65536"/>
                  <a:gd name="T11" fmla="*/ 0 60000 65536"/>
                  <a:gd name="T12" fmla="*/ 0 60000 65536"/>
                  <a:gd name="T13" fmla="*/ 0 60000 65536"/>
                  <a:gd name="T14" fmla="*/ 0 60000 65536"/>
                  <a:gd name="T15" fmla="*/ 0 w 190"/>
                  <a:gd name="T16" fmla="*/ 0 h 124"/>
                  <a:gd name="T17" fmla="*/ 190 w 190"/>
                  <a:gd name="T18" fmla="*/ 124 h 124"/>
                </a:gdLst>
                <a:ahLst/>
                <a:cxnLst>
                  <a:cxn ang="T10">
                    <a:pos x="T0" y="T1"/>
                  </a:cxn>
                  <a:cxn ang="T11">
                    <a:pos x="T2" y="T3"/>
                  </a:cxn>
                  <a:cxn ang="T12">
                    <a:pos x="T4" y="T5"/>
                  </a:cxn>
                  <a:cxn ang="T13">
                    <a:pos x="T6" y="T7"/>
                  </a:cxn>
                  <a:cxn ang="T14">
                    <a:pos x="T8" y="T9"/>
                  </a:cxn>
                </a:cxnLst>
                <a:rect l="T15" t="T16" r="T17" b="T18"/>
                <a:pathLst>
                  <a:path w="190" h="124">
                    <a:moveTo>
                      <a:pt x="190" y="0"/>
                    </a:moveTo>
                    <a:lnTo>
                      <a:pt x="190" y="14"/>
                    </a:lnTo>
                    <a:lnTo>
                      <a:pt x="0" y="124"/>
                    </a:lnTo>
                    <a:lnTo>
                      <a:pt x="0" y="110"/>
                    </a:lnTo>
                    <a:lnTo>
                      <a:pt x="190" y="0"/>
                    </a:lnTo>
                    <a:close/>
                  </a:path>
                </a:pathLst>
              </a:custGeom>
              <a:solidFill>
                <a:srgbClr val="CCCCCC"/>
              </a:solidFill>
              <a:ln w="3175">
                <a:solidFill>
                  <a:srgbClr val="525252"/>
                </a:solidFill>
                <a:round/>
                <a:headEnd/>
                <a:tailEnd/>
              </a:ln>
            </p:spPr>
            <p:txBody>
              <a:bodyPr/>
              <a:lstStyle/>
              <a:p>
                <a:endParaRPr lang="en-US"/>
              </a:p>
            </p:txBody>
          </p:sp>
          <p:sp>
            <p:nvSpPr>
              <p:cNvPr id="32827" name="Freeform 194"/>
              <p:cNvSpPr>
                <a:spLocks/>
              </p:cNvSpPr>
              <p:nvPr/>
            </p:nvSpPr>
            <p:spPr bwMode="auto">
              <a:xfrm>
                <a:off x="3762067" y="4062948"/>
                <a:ext cx="739775" cy="463550"/>
              </a:xfrm>
              <a:custGeom>
                <a:avLst/>
                <a:gdLst>
                  <a:gd name="T0" fmla="*/ 2147483647 w 466"/>
                  <a:gd name="T1" fmla="*/ 0 h 292"/>
                  <a:gd name="T2" fmla="*/ 2147483647 w 466"/>
                  <a:gd name="T3" fmla="*/ 2147483647 h 292"/>
                  <a:gd name="T4" fmla="*/ 0 w 466"/>
                  <a:gd name="T5" fmla="*/ 2147483647 h 292"/>
                  <a:gd name="T6" fmla="*/ 0 w 466"/>
                  <a:gd name="T7" fmla="*/ 2147483647 h 292"/>
                  <a:gd name="T8" fmla="*/ 2147483647 w 466"/>
                  <a:gd name="T9" fmla="*/ 0 h 292"/>
                  <a:gd name="T10" fmla="*/ 0 60000 65536"/>
                  <a:gd name="T11" fmla="*/ 0 60000 65536"/>
                  <a:gd name="T12" fmla="*/ 0 60000 65536"/>
                  <a:gd name="T13" fmla="*/ 0 60000 65536"/>
                  <a:gd name="T14" fmla="*/ 0 60000 65536"/>
                  <a:gd name="T15" fmla="*/ 0 w 466"/>
                  <a:gd name="T16" fmla="*/ 0 h 292"/>
                  <a:gd name="T17" fmla="*/ 466 w 466"/>
                  <a:gd name="T18" fmla="*/ 292 h 292"/>
                </a:gdLst>
                <a:ahLst/>
                <a:cxnLst>
                  <a:cxn ang="T10">
                    <a:pos x="T0" y="T1"/>
                  </a:cxn>
                  <a:cxn ang="T11">
                    <a:pos x="T2" y="T3"/>
                  </a:cxn>
                  <a:cxn ang="T12">
                    <a:pos x="T4" y="T5"/>
                  </a:cxn>
                  <a:cxn ang="T13">
                    <a:pos x="T6" y="T7"/>
                  </a:cxn>
                  <a:cxn ang="T14">
                    <a:pos x="T8" y="T9"/>
                  </a:cxn>
                </a:cxnLst>
                <a:rect l="T15" t="T16" r="T17" b="T18"/>
                <a:pathLst>
                  <a:path w="466" h="292">
                    <a:moveTo>
                      <a:pt x="466" y="0"/>
                    </a:moveTo>
                    <a:lnTo>
                      <a:pt x="466" y="24"/>
                    </a:lnTo>
                    <a:lnTo>
                      <a:pt x="0" y="292"/>
                    </a:lnTo>
                    <a:lnTo>
                      <a:pt x="0" y="270"/>
                    </a:lnTo>
                    <a:lnTo>
                      <a:pt x="466" y="0"/>
                    </a:lnTo>
                    <a:close/>
                  </a:path>
                </a:pathLst>
              </a:custGeom>
              <a:solidFill>
                <a:srgbClr val="E3E3E2"/>
              </a:solidFill>
              <a:ln w="3175">
                <a:solidFill>
                  <a:srgbClr val="525252"/>
                </a:solidFill>
                <a:round/>
                <a:headEnd/>
                <a:tailEnd/>
              </a:ln>
            </p:spPr>
            <p:txBody>
              <a:bodyPr/>
              <a:lstStyle/>
              <a:p>
                <a:endParaRPr lang="en-US"/>
              </a:p>
            </p:txBody>
          </p:sp>
          <p:sp>
            <p:nvSpPr>
              <p:cNvPr id="32828" name="Freeform 195"/>
              <p:cNvSpPr>
                <a:spLocks/>
              </p:cNvSpPr>
              <p:nvPr/>
            </p:nvSpPr>
            <p:spPr bwMode="auto">
              <a:xfrm>
                <a:off x="3762067" y="3653373"/>
                <a:ext cx="57150" cy="838200"/>
              </a:xfrm>
              <a:custGeom>
                <a:avLst/>
                <a:gdLst>
                  <a:gd name="T0" fmla="*/ 2147483647 w 36"/>
                  <a:gd name="T1" fmla="*/ 2147483647 h 528"/>
                  <a:gd name="T2" fmla="*/ 0 w 36"/>
                  <a:gd name="T3" fmla="*/ 2147483647 h 528"/>
                  <a:gd name="T4" fmla="*/ 0 w 36"/>
                  <a:gd name="T5" fmla="*/ 2147483647 h 528"/>
                  <a:gd name="T6" fmla="*/ 2147483647 w 36"/>
                  <a:gd name="T7" fmla="*/ 0 h 528"/>
                  <a:gd name="T8" fmla="*/ 2147483647 w 36"/>
                  <a:gd name="T9" fmla="*/ 2147483647 h 528"/>
                  <a:gd name="T10" fmla="*/ 0 60000 65536"/>
                  <a:gd name="T11" fmla="*/ 0 60000 65536"/>
                  <a:gd name="T12" fmla="*/ 0 60000 65536"/>
                  <a:gd name="T13" fmla="*/ 0 60000 65536"/>
                  <a:gd name="T14" fmla="*/ 0 60000 65536"/>
                  <a:gd name="T15" fmla="*/ 0 w 36"/>
                  <a:gd name="T16" fmla="*/ 0 h 528"/>
                  <a:gd name="T17" fmla="*/ 36 w 36"/>
                  <a:gd name="T18" fmla="*/ 528 h 528"/>
                </a:gdLst>
                <a:ahLst/>
                <a:cxnLst>
                  <a:cxn ang="T10">
                    <a:pos x="T0" y="T1"/>
                  </a:cxn>
                  <a:cxn ang="T11">
                    <a:pos x="T2" y="T3"/>
                  </a:cxn>
                  <a:cxn ang="T12">
                    <a:pos x="T4" y="T5"/>
                  </a:cxn>
                  <a:cxn ang="T13">
                    <a:pos x="T6" y="T7"/>
                  </a:cxn>
                  <a:cxn ang="T14">
                    <a:pos x="T8" y="T9"/>
                  </a:cxn>
                </a:cxnLst>
                <a:rect l="T15" t="T16" r="T17" b="T18"/>
                <a:pathLst>
                  <a:path w="36" h="528">
                    <a:moveTo>
                      <a:pt x="36" y="506"/>
                    </a:moveTo>
                    <a:lnTo>
                      <a:pt x="0" y="528"/>
                    </a:lnTo>
                    <a:lnTo>
                      <a:pt x="0" y="20"/>
                    </a:lnTo>
                    <a:lnTo>
                      <a:pt x="36" y="0"/>
                    </a:lnTo>
                    <a:lnTo>
                      <a:pt x="36" y="506"/>
                    </a:lnTo>
                    <a:close/>
                  </a:path>
                </a:pathLst>
              </a:custGeom>
              <a:solidFill>
                <a:srgbClr val="CCCCCC"/>
              </a:solidFill>
              <a:ln w="3175">
                <a:solidFill>
                  <a:srgbClr val="525252"/>
                </a:solidFill>
                <a:round/>
                <a:headEnd/>
                <a:tailEnd/>
              </a:ln>
            </p:spPr>
            <p:txBody>
              <a:bodyPr/>
              <a:lstStyle/>
              <a:p>
                <a:endParaRPr lang="en-US"/>
              </a:p>
            </p:txBody>
          </p:sp>
          <p:sp>
            <p:nvSpPr>
              <p:cNvPr id="32829" name="Freeform 196"/>
              <p:cNvSpPr>
                <a:spLocks/>
              </p:cNvSpPr>
              <p:nvPr/>
            </p:nvSpPr>
            <p:spPr bwMode="auto">
              <a:xfrm>
                <a:off x="3762067" y="2875498"/>
                <a:ext cx="1406525" cy="844550"/>
              </a:xfrm>
              <a:custGeom>
                <a:avLst/>
                <a:gdLst>
                  <a:gd name="T0" fmla="*/ 2147483647 w 886"/>
                  <a:gd name="T1" fmla="*/ 2147483647 h 532"/>
                  <a:gd name="T2" fmla="*/ 0 w 886"/>
                  <a:gd name="T3" fmla="*/ 2147483647 h 532"/>
                  <a:gd name="T4" fmla="*/ 0 w 886"/>
                  <a:gd name="T5" fmla="*/ 2147483647 h 532"/>
                  <a:gd name="T6" fmla="*/ 2147483647 w 886"/>
                  <a:gd name="T7" fmla="*/ 0 h 532"/>
                  <a:gd name="T8" fmla="*/ 2147483647 w 886"/>
                  <a:gd name="T9" fmla="*/ 2147483647 h 532"/>
                  <a:gd name="T10" fmla="*/ 0 60000 65536"/>
                  <a:gd name="T11" fmla="*/ 0 60000 65536"/>
                  <a:gd name="T12" fmla="*/ 0 60000 65536"/>
                  <a:gd name="T13" fmla="*/ 0 60000 65536"/>
                  <a:gd name="T14" fmla="*/ 0 60000 65536"/>
                  <a:gd name="T15" fmla="*/ 0 w 886"/>
                  <a:gd name="T16" fmla="*/ 0 h 532"/>
                  <a:gd name="T17" fmla="*/ 886 w 886"/>
                  <a:gd name="T18" fmla="*/ 532 h 532"/>
                </a:gdLst>
                <a:ahLst/>
                <a:cxnLst>
                  <a:cxn ang="T10">
                    <a:pos x="T0" y="T1"/>
                  </a:cxn>
                  <a:cxn ang="T11">
                    <a:pos x="T2" y="T3"/>
                  </a:cxn>
                  <a:cxn ang="T12">
                    <a:pos x="T4" y="T5"/>
                  </a:cxn>
                  <a:cxn ang="T13">
                    <a:pos x="T6" y="T7"/>
                  </a:cxn>
                  <a:cxn ang="T14">
                    <a:pos x="T8" y="T9"/>
                  </a:cxn>
                </a:cxnLst>
                <a:rect l="T15" t="T16" r="T17" b="T18"/>
                <a:pathLst>
                  <a:path w="886" h="532">
                    <a:moveTo>
                      <a:pt x="886" y="20"/>
                    </a:moveTo>
                    <a:lnTo>
                      <a:pt x="0" y="532"/>
                    </a:lnTo>
                    <a:lnTo>
                      <a:pt x="0" y="510"/>
                    </a:lnTo>
                    <a:lnTo>
                      <a:pt x="886" y="0"/>
                    </a:lnTo>
                    <a:lnTo>
                      <a:pt x="886" y="20"/>
                    </a:lnTo>
                    <a:close/>
                  </a:path>
                </a:pathLst>
              </a:custGeom>
              <a:solidFill>
                <a:srgbClr val="CCCCCC"/>
              </a:solidFill>
              <a:ln w="3175">
                <a:solidFill>
                  <a:srgbClr val="525252"/>
                </a:solidFill>
                <a:round/>
                <a:headEnd/>
                <a:tailEnd/>
              </a:ln>
            </p:spPr>
            <p:txBody>
              <a:bodyPr/>
              <a:lstStyle/>
              <a:p>
                <a:endParaRPr lang="en-US"/>
              </a:p>
            </p:txBody>
          </p:sp>
          <p:sp>
            <p:nvSpPr>
              <p:cNvPr id="32830" name="Line 197"/>
              <p:cNvSpPr>
                <a:spLocks noChangeShapeType="1"/>
              </p:cNvSpPr>
              <p:nvPr/>
            </p:nvSpPr>
            <p:spPr bwMode="auto">
              <a:xfrm>
                <a:off x="3819217" y="3653373"/>
                <a:ext cx="0" cy="34925"/>
              </a:xfrm>
              <a:prstGeom prst="line">
                <a:avLst/>
              </a:prstGeom>
              <a:noFill/>
              <a:ln w="3175">
                <a:solidFill>
                  <a:srgbClr val="525252"/>
                </a:solidFill>
                <a:round/>
                <a:headEnd/>
                <a:tailEnd/>
              </a:ln>
            </p:spPr>
            <p:txBody>
              <a:bodyPr/>
              <a:lstStyle/>
              <a:p>
                <a:endParaRPr lang="en-US"/>
              </a:p>
            </p:txBody>
          </p:sp>
          <p:sp>
            <p:nvSpPr>
              <p:cNvPr id="32831" name="Line 198"/>
              <p:cNvSpPr>
                <a:spLocks noChangeShapeType="1"/>
              </p:cNvSpPr>
              <p:nvPr/>
            </p:nvSpPr>
            <p:spPr bwMode="auto">
              <a:xfrm>
                <a:off x="3930342" y="3589873"/>
                <a:ext cx="0" cy="803275"/>
              </a:xfrm>
              <a:prstGeom prst="line">
                <a:avLst/>
              </a:prstGeom>
              <a:noFill/>
              <a:ln w="3175">
                <a:solidFill>
                  <a:srgbClr val="525252"/>
                </a:solidFill>
                <a:round/>
                <a:headEnd/>
                <a:tailEnd/>
              </a:ln>
            </p:spPr>
            <p:txBody>
              <a:bodyPr/>
              <a:lstStyle/>
              <a:p>
                <a:endParaRPr lang="en-US"/>
              </a:p>
            </p:txBody>
          </p:sp>
          <p:sp>
            <p:nvSpPr>
              <p:cNvPr id="32832" name="Line 199"/>
              <p:cNvSpPr>
                <a:spLocks noChangeShapeType="1"/>
              </p:cNvSpPr>
              <p:nvPr/>
            </p:nvSpPr>
            <p:spPr bwMode="auto">
              <a:xfrm>
                <a:off x="4038292" y="3526373"/>
                <a:ext cx="0" cy="803275"/>
              </a:xfrm>
              <a:prstGeom prst="line">
                <a:avLst/>
              </a:prstGeom>
              <a:noFill/>
              <a:ln w="3175">
                <a:solidFill>
                  <a:srgbClr val="525252"/>
                </a:solidFill>
                <a:round/>
                <a:headEnd/>
                <a:tailEnd/>
              </a:ln>
            </p:spPr>
            <p:txBody>
              <a:bodyPr/>
              <a:lstStyle/>
              <a:p>
                <a:endParaRPr lang="en-US"/>
              </a:p>
            </p:txBody>
          </p:sp>
          <p:sp>
            <p:nvSpPr>
              <p:cNvPr id="32833" name="Line 200"/>
              <p:cNvSpPr>
                <a:spLocks noChangeShapeType="1"/>
              </p:cNvSpPr>
              <p:nvPr/>
            </p:nvSpPr>
            <p:spPr bwMode="auto">
              <a:xfrm>
                <a:off x="4149417" y="3462873"/>
                <a:ext cx="0" cy="803275"/>
              </a:xfrm>
              <a:prstGeom prst="line">
                <a:avLst/>
              </a:prstGeom>
              <a:noFill/>
              <a:ln w="3175">
                <a:solidFill>
                  <a:srgbClr val="525252"/>
                </a:solidFill>
                <a:round/>
                <a:headEnd/>
                <a:tailEnd/>
              </a:ln>
            </p:spPr>
            <p:txBody>
              <a:bodyPr/>
              <a:lstStyle/>
              <a:p>
                <a:endParaRPr lang="en-US"/>
              </a:p>
            </p:txBody>
          </p:sp>
          <p:sp>
            <p:nvSpPr>
              <p:cNvPr id="32834" name="Line 201"/>
              <p:cNvSpPr>
                <a:spLocks noChangeShapeType="1"/>
              </p:cNvSpPr>
              <p:nvPr/>
            </p:nvSpPr>
            <p:spPr bwMode="auto">
              <a:xfrm>
                <a:off x="4260542" y="3399373"/>
                <a:ext cx="0" cy="803275"/>
              </a:xfrm>
              <a:prstGeom prst="line">
                <a:avLst/>
              </a:prstGeom>
              <a:noFill/>
              <a:ln w="3175">
                <a:solidFill>
                  <a:srgbClr val="525252"/>
                </a:solidFill>
                <a:round/>
                <a:headEnd/>
                <a:tailEnd/>
              </a:ln>
            </p:spPr>
            <p:txBody>
              <a:bodyPr/>
              <a:lstStyle/>
              <a:p>
                <a:endParaRPr lang="en-US"/>
              </a:p>
            </p:txBody>
          </p:sp>
          <p:sp>
            <p:nvSpPr>
              <p:cNvPr id="32835" name="Line 202"/>
              <p:cNvSpPr>
                <a:spLocks noChangeShapeType="1"/>
              </p:cNvSpPr>
              <p:nvPr/>
            </p:nvSpPr>
            <p:spPr bwMode="auto">
              <a:xfrm>
                <a:off x="4371667" y="3335873"/>
                <a:ext cx="0" cy="803275"/>
              </a:xfrm>
              <a:prstGeom prst="line">
                <a:avLst/>
              </a:prstGeom>
              <a:noFill/>
              <a:ln w="3175">
                <a:solidFill>
                  <a:srgbClr val="525252"/>
                </a:solidFill>
                <a:round/>
                <a:headEnd/>
                <a:tailEnd/>
              </a:ln>
            </p:spPr>
            <p:txBody>
              <a:bodyPr/>
              <a:lstStyle/>
              <a:p>
                <a:endParaRPr lang="en-US"/>
              </a:p>
            </p:txBody>
          </p:sp>
          <p:sp>
            <p:nvSpPr>
              <p:cNvPr id="32836" name="Line 203"/>
              <p:cNvSpPr>
                <a:spLocks noChangeShapeType="1"/>
              </p:cNvSpPr>
              <p:nvPr/>
            </p:nvSpPr>
            <p:spPr bwMode="auto">
              <a:xfrm>
                <a:off x="4482792" y="3272373"/>
                <a:ext cx="0" cy="803275"/>
              </a:xfrm>
              <a:prstGeom prst="line">
                <a:avLst/>
              </a:prstGeom>
              <a:noFill/>
              <a:ln w="3175">
                <a:solidFill>
                  <a:srgbClr val="525252"/>
                </a:solidFill>
                <a:round/>
                <a:headEnd/>
                <a:tailEnd/>
              </a:ln>
            </p:spPr>
            <p:txBody>
              <a:bodyPr/>
              <a:lstStyle/>
              <a:p>
                <a:endParaRPr lang="en-US"/>
              </a:p>
            </p:txBody>
          </p:sp>
          <p:sp>
            <p:nvSpPr>
              <p:cNvPr id="32837" name="Line 204"/>
              <p:cNvSpPr>
                <a:spLocks noChangeShapeType="1"/>
              </p:cNvSpPr>
              <p:nvPr/>
            </p:nvSpPr>
            <p:spPr bwMode="auto">
              <a:xfrm>
                <a:off x="4590742" y="3208873"/>
                <a:ext cx="0" cy="803275"/>
              </a:xfrm>
              <a:prstGeom prst="line">
                <a:avLst/>
              </a:prstGeom>
              <a:noFill/>
              <a:ln w="3175">
                <a:solidFill>
                  <a:srgbClr val="525252"/>
                </a:solidFill>
                <a:round/>
                <a:headEnd/>
                <a:tailEnd/>
              </a:ln>
            </p:spPr>
            <p:txBody>
              <a:bodyPr/>
              <a:lstStyle/>
              <a:p>
                <a:endParaRPr lang="en-US"/>
              </a:p>
            </p:txBody>
          </p:sp>
          <p:sp>
            <p:nvSpPr>
              <p:cNvPr id="32838" name="Line 205"/>
              <p:cNvSpPr>
                <a:spLocks noChangeShapeType="1"/>
              </p:cNvSpPr>
              <p:nvPr/>
            </p:nvSpPr>
            <p:spPr bwMode="auto">
              <a:xfrm>
                <a:off x="4701867" y="3145373"/>
                <a:ext cx="0" cy="803275"/>
              </a:xfrm>
              <a:prstGeom prst="line">
                <a:avLst/>
              </a:prstGeom>
              <a:noFill/>
              <a:ln w="3175">
                <a:solidFill>
                  <a:srgbClr val="525252"/>
                </a:solidFill>
                <a:round/>
                <a:headEnd/>
                <a:tailEnd/>
              </a:ln>
            </p:spPr>
            <p:txBody>
              <a:bodyPr/>
              <a:lstStyle/>
              <a:p>
                <a:endParaRPr lang="en-US"/>
              </a:p>
            </p:txBody>
          </p:sp>
          <p:sp>
            <p:nvSpPr>
              <p:cNvPr id="32839" name="Line 206"/>
              <p:cNvSpPr>
                <a:spLocks noChangeShapeType="1"/>
              </p:cNvSpPr>
              <p:nvPr/>
            </p:nvSpPr>
            <p:spPr bwMode="auto">
              <a:xfrm>
                <a:off x="4812992" y="3081873"/>
                <a:ext cx="0" cy="803275"/>
              </a:xfrm>
              <a:prstGeom prst="line">
                <a:avLst/>
              </a:prstGeom>
              <a:noFill/>
              <a:ln w="3175">
                <a:solidFill>
                  <a:srgbClr val="525252"/>
                </a:solidFill>
                <a:round/>
                <a:headEnd/>
                <a:tailEnd/>
              </a:ln>
            </p:spPr>
            <p:txBody>
              <a:bodyPr/>
              <a:lstStyle/>
              <a:p>
                <a:endParaRPr lang="en-US"/>
              </a:p>
            </p:txBody>
          </p:sp>
          <p:sp>
            <p:nvSpPr>
              <p:cNvPr id="32840" name="Line 207"/>
              <p:cNvSpPr>
                <a:spLocks noChangeShapeType="1"/>
              </p:cNvSpPr>
              <p:nvPr/>
            </p:nvSpPr>
            <p:spPr bwMode="auto">
              <a:xfrm>
                <a:off x="4924117" y="3018373"/>
                <a:ext cx="0" cy="803275"/>
              </a:xfrm>
              <a:prstGeom prst="line">
                <a:avLst/>
              </a:prstGeom>
              <a:noFill/>
              <a:ln w="3175">
                <a:solidFill>
                  <a:srgbClr val="525252"/>
                </a:solidFill>
                <a:round/>
                <a:headEnd/>
                <a:tailEnd/>
              </a:ln>
            </p:spPr>
            <p:txBody>
              <a:bodyPr/>
              <a:lstStyle/>
              <a:p>
                <a:endParaRPr lang="en-US"/>
              </a:p>
            </p:txBody>
          </p:sp>
          <p:sp>
            <p:nvSpPr>
              <p:cNvPr id="32841" name="Line 208"/>
              <p:cNvSpPr>
                <a:spLocks noChangeShapeType="1"/>
              </p:cNvSpPr>
              <p:nvPr/>
            </p:nvSpPr>
            <p:spPr bwMode="auto">
              <a:xfrm>
                <a:off x="5032067" y="2951698"/>
                <a:ext cx="0" cy="806450"/>
              </a:xfrm>
              <a:prstGeom prst="line">
                <a:avLst/>
              </a:prstGeom>
              <a:noFill/>
              <a:ln w="3175">
                <a:solidFill>
                  <a:srgbClr val="525252"/>
                </a:solidFill>
                <a:round/>
                <a:headEnd/>
                <a:tailEnd/>
              </a:ln>
            </p:spPr>
            <p:txBody>
              <a:bodyPr/>
              <a:lstStyle/>
              <a:p>
                <a:endParaRPr lang="en-US"/>
              </a:p>
            </p:txBody>
          </p:sp>
          <p:sp>
            <p:nvSpPr>
              <p:cNvPr id="32842" name="Line 209"/>
              <p:cNvSpPr>
                <a:spLocks noChangeShapeType="1"/>
              </p:cNvSpPr>
              <p:nvPr/>
            </p:nvSpPr>
            <p:spPr bwMode="auto">
              <a:xfrm>
                <a:off x="5143192" y="2888198"/>
                <a:ext cx="0" cy="806450"/>
              </a:xfrm>
              <a:prstGeom prst="line">
                <a:avLst/>
              </a:prstGeom>
              <a:noFill/>
              <a:ln w="3175">
                <a:solidFill>
                  <a:srgbClr val="525252"/>
                </a:solidFill>
                <a:round/>
                <a:headEnd/>
                <a:tailEnd/>
              </a:ln>
            </p:spPr>
            <p:txBody>
              <a:bodyPr/>
              <a:lstStyle/>
              <a:p>
                <a:endParaRPr lang="en-US"/>
              </a:p>
            </p:txBody>
          </p:sp>
          <p:sp>
            <p:nvSpPr>
              <p:cNvPr id="32843" name="Line 210"/>
              <p:cNvSpPr>
                <a:spLocks noChangeShapeType="1"/>
              </p:cNvSpPr>
              <p:nvPr/>
            </p:nvSpPr>
            <p:spPr bwMode="auto">
              <a:xfrm flipV="1">
                <a:off x="3762067" y="2973923"/>
                <a:ext cx="1409700" cy="812800"/>
              </a:xfrm>
              <a:prstGeom prst="line">
                <a:avLst/>
              </a:prstGeom>
              <a:noFill/>
              <a:ln w="3175">
                <a:solidFill>
                  <a:srgbClr val="525252"/>
                </a:solidFill>
                <a:round/>
                <a:headEnd/>
                <a:tailEnd/>
              </a:ln>
            </p:spPr>
            <p:txBody>
              <a:bodyPr/>
              <a:lstStyle/>
              <a:p>
                <a:endParaRPr lang="en-US"/>
              </a:p>
            </p:txBody>
          </p:sp>
          <p:sp>
            <p:nvSpPr>
              <p:cNvPr id="32844" name="Line 211"/>
              <p:cNvSpPr>
                <a:spLocks noChangeShapeType="1"/>
              </p:cNvSpPr>
              <p:nvPr/>
            </p:nvSpPr>
            <p:spPr bwMode="auto">
              <a:xfrm flipV="1">
                <a:off x="3762067" y="3040598"/>
                <a:ext cx="1409700" cy="812800"/>
              </a:xfrm>
              <a:prstGeom prst="line">
                <a:avLst/>
              </a:prstGeom>
              <a:noFill/>
              <a:ln w="3175">
                <a:solidFill>
                  <a:srgbClr val="525252"/>
                </a:solidFill>
                <a:round/>
                <a:headEnd/>
                <a:tailEnd/>
              </a:ln>
            </p:spPr>
            <p:txBody>
              <a:bodyPr/>
              <a:lstStyle/>
              <a:p>
                <a:endParaRPr lang="en-US"/>
              </a:p>
            </p:txBody>
          </p:sp>
          <p:sp>
            <p:nvSpPr>
              <p:cNvPr id="32845" name="Line 212"/>
              <p:cNvSpPr>
                <a:spLocks noChangeShapeType="1"/>
              </p:cNvSpPr>
              <p:nvPr/>
            </p:nvSpPr>
            <p:spPr bwMode="auto">
              <a:xfrm flipV="1">
                <a:off x="3762067" y="3107273"/>
                <a:ext cx="1409700" cy="815975"/>
              </a:xfrm>
              <a:prstGeom prst="line">
                <a:avLst/>
              </a:prstGeom>
              <a:noFill/>
              <a:ln w="3175">
                <a:solidFill>
                  <a:srgbClr val="525252"/>
                </a:solidFill>
                <a:round/>
                <a:headEnd/>
                <a:tailEnd/>
              </a:ln>
            </p:spPr>
            <p:txBody>
              <a:bodyPr/>
              <a:lstStyle/>
              <a:p>
                <a:endParaRPr lang="en-US"/>
              </a:p>
            </p:txBody>
          </p:sp>
          <p:sp>
            <p:nvSpPr>
              <p:cNvPr id="32846" name="Line 213"/>
              <p:cNvSpPr>
                <a:spLocks noChangeShapeType="1"/>
              </p:cNvSpPr>
              <p:nvPr/>
            </p:nvSpPr>
            <p:spPr bwMode="auto">
              <a:xfrm flipV="1">
                <a:off x="3762067" y="3177123"/>
                <a:ext cx="1409700" cy="812800"/>
              </a:xfrm>
              <a:prstGeom prst="line">
                <a:avLst/>
              </a:prstGeom>
              <a:noFill/>
              <a:ln w="3175">
                <a:solidFill>
                  <a:srgbClr val="525252"/>
                </a:solidFill>
                <a:round/>
                <a:headEnd/>
                <a:tailEnd/>
              </a:ln>
            </p:spPr>
            <p:txBody>
              <a:bodyPr/>
              <a:lstStyle/>
              <a:p>
                <a:endParaRPr lang="en-US"/>
              </a:p>
            </p:txBody>
          </p:sp>
          <p:sp>
            <p:nvSpPr>
              <p:cNvPr id="32847" name="Line 214"/>
              <p:cNvSpPr>
                <a:spLocks noChangeShapeType="1"/>
              </p:cNvSpPr>
              <p:nvPr/>
            </p:nvSpPr>
            <p:spPr bwMode="auto">
              <a:xfrm flipV="1">
                <a:off x="3762067" y="3243798"/>
                <a:ext cx="1409700" cy="812800"/>
              </a:xfrm>
              <a:prstGeom prst="line">
                <a:avLst/>
              </a:prstGeom>
              <a:noFill/>
              <a:ln w="3175">
                <a:solidFill>
                  <a:srgbClr val="525252"/>
                </a:solidFill>
                <a:round/>
                <a:headEnd/>
                <a:tailEnd/>
              </a:ln>
            </p:spPr>
            <p:txBody>
              <a:bodyPr/>
              <a:lstStyle/>
              <a:p>
                <a:endParaRPr lang="en-US"/>
              </a:p>
            </p:txBody>
          </p:sp>
          <p:sp>
            <p:nvSpPr>
              <p:cNvPr id="32848" name="Line 215"/>
              <p:cNvSpPr>
                <a:spLocks noChangeShapeType="1"/>
              </p:cNvSpPr>
              <p:nvPr/>
            </p:nvSpPr>
            <p:spPr bwMode="auto">
              <a:xfrm flipV="1">
                <a:off x="3762067" y="3310473"/>
                <a:ext cx="1409700" cy="812800"/>
              </a:xfrm>
              <a:prstGeom prst="line">
                <a:avLst/>
              </a:prstGeom>
              <a:noFill/>
              <a:ln w="3175">
                <a:solidFill>
                  <a:srgbClr val="525252"/>
                </a:solidFill>
                <a:round/>
                <a:headEnd/>
                <a:tailEnd/>
              </a:ln>
            </p:spPr>
            <p:txBody>
              <a:bodyPr/>
              <a:lstStyle/>
              <a:p>
                <a:endParaRPr lang="en-US"/>
              </a:p>
            </p:txBody>
          </p:sp>
          <p:sp>
            <p:nvSpPr>
              <p:cNvPr id="32849" name="Line 216"/>
              <p:cNvSpPr>
                <a:spLocks noChangeShapeType="1"/>
              </p:cNvSpPr>
              <p:nvPr/>
            </p:nvSpPr>
            <p:spPr bwMode="auto">
              <a:xfrm flipV="1">
                <a:off x="3762067" y="3377148"/>
                <a:ext cx="1409700" cy="812800"/>
              </a:xfrm>
              <a:prstGeom prst="line">
                <a:avLst/>
              </a:prstGeom>
              <a:noFill/>
              <a:ln w="3175">
                <a:solidFill>
                  <a:srgbClr val="525252"/>
                </a:solidFill>
                <a:round/>
                <a:headEnd/>
                <a:tailEnd/>
              </a:ln>
            </p:spPr>
            <p:txBody>
              <a:bodyPr/>
              <a:lstStyle/>
              <a:p>
                <a:endParaRPr lang="en-US"/>
              </a:p>
            </p:txBody>
          </p:sp>
          <p:sp>
            <p:nvSpPr>
              <p:cNvPr id="32850" name="Line 217"/>
              <p:cNvSpPr>
                <a:spLocks noChangeShapeType="1"/>
              </p:cNvSpPr>
              <p:nvPr/>
            </p:nvSpPr>
            <p:spPr bwMode="auto">
              <a:xfrm flipV="1">
                <a:off x="3762067" y="3443823"/>
                <a:ext cx="1409700" cy="815975"/>
              </a:xfrm>
              <a:prstGeom prst="line">
                <a:avLst/>
              </a:prstGeom>
              <a:noFill/>
              <a:ln w="3175">
                <a:solidFill>
                  <a:srgbClr val="525252"/>
                </a:solidFill>
                <a:round/>
                <a:headEnd/>
                <a:tailEnd/>
              </a:ln>
            </p:spPr>
            <p:txBody>
              <a:bodyPr/>
              <a:lstStyle/>
              <a:p>
                <a:endParaRPr lang="en-US"/>
              </a:p>
            </p:txBody>
          </p:sp>
          <p:sp>
            <p:nvSpPr>
              <p:cNvPr id="32851" name="Line 218"/>
              <p:cNvSpPr>
                <a:spLocks noChangeShapeType="1"/>
              </p:cNvSpPr>
              <p:nvPr/>
            </p:nvSpPr>
            <p:spPr bwMode="auto">
              <a:xfrm flipV="1">
                <a:off x="3762067" y="3510498"/>
                <a:ext cx="1409700" cy="815975"/>
              </a:xfrm>
              <a:prstGeom prst="line">
                <a:avLst/>
              </a:prstGeom>
              <a:noFill/>
              <a:ln w="3175">
                <a:solidFill>
                  <a:srgbClr val="525252"/>
                </a:solidFill>
                <a:round/>
                <a:headEnd/>
                <a:tailEnd/>
              </a:ln>
            </p:spPr>
            <p:txBody>
              <a:bodyPr/>
              <a:lstStyle/>
              <a:p>
                <a:endParaRPr lang="en-US"/>
              </a:p>
            </p:txBody>
          </p:sp>
          <p:sp>
            <p:nvSpPr>
              <p:cNvPr id="32852" name="Line 219"/>
              <p:cNvSpPr>
                <a:spLocks noChangeShapeType="1"/>
              </p:cNvSpPr>
              <p:nvPr/>
            </p:nvSpPr>
            <p:spPr bwMode="auto">
              <a:xfrm flipV="1">
                <a:off x="3762067" y="3580348"/>
                <a:ext cx="1409700" cy="812800"/>
              </a:xfrm>
              <a:prstGeom prst="line">
                <a:avLst/>
              </a:prstGeom>
              <a:noFill/>
              <a:ln w="3175">
                <a:solidFill>
                  <a:srgbClr val="525252"/>
                </a:solidFill>
                <a:round/>
                <a:headEnd/>
                <a:tailEnd/>
              </a:ln>
            </p:spPr>
            <p:txBody>
              <a:bodyPr/>
              <a:lstStyle/>
              <a:p>
                <a:endParaRPr lang="en-US"/>
              </a:p>
            </p:txBody>
          </p:sp>
          <p:sp>
            <p:nvSpPr>
              <p:cNvPr id="32853" name="Line 220"/>
              <p:cNvSpPr>
                <a:spLocks noChangeShapeType="1"/>
              </p:cNvSpPr>
              <p:nvPr/>
            </p:nvSpPr>
            <p:spPr bwMode="auto">
              <a:xfrm flipV="1">
                <a:off x="3762067" y="3647023"/>
                <a:ext cx="1409700" cy="812800"/>
              </a:xfrm>
              <a:prstGeom prst="line">
                <a:avLst/>
              </a:prstGeom>
              <a:noFill/>
              <a:ln w="3175">
                <a:solidFill>
                  <a:srgbClr val="525252"/>
                </a:solidFill>
                <a:round/>
                <a:headEnd/>
                <a:tailEnd/>
              </a:ln>
            </p:spPr>
            <p:txBody>
              <a:bodyPr/>
              <a:lstStyle/>
              <a:p>
                <a:endParaRPr lang="en-US"/>
              </a:p>
            </p:txBody>
          </p:sp>
          <p:sp>
            <p:nvSpPr>
              <p:cNvPr id="32854" name="Freeform 221"/>
              <p:cNvSpPr>
                <a:spLocks/>
              </p:cNvSpPr>
              <p:nvPr/>
            </p:nvSpPr>
            <p:spPr bwMode="auto">
              <a:xfrm>
                <a:off x="3762067" y="2726273"/>
                <a:ext cx="1441450" cy="876300"/>
              </a:xfrm>
              <a:custGeom>
                <a:avLst/>
                <a:gdLst>
                  <a:gd name="T0" fmla="*/ 2147483647 w 908"/>
                  <a:gd name="T1" fmla="*/ 2147483647 h 552"/>
                  <a:gd name="T2" fmla="*/ 0 w 908"/>
                  <a:gd name="T3" fmla="*/ 2147483647 h 552"/>
                  <a:gd name="T4" fmla="*/ 0 w 908"/>
                  <a:gd name="T5" fmla="*/ 2147483647 h 552"/>
                  <a:gd name="T6" fmla="*/ 2147483647 w 908"/>
                  <a:gd name="T7" fmla="*/ 0 h 552"/>
                  <a:gd name="T8" fmla="*/ 2147483647 w 908"/>
                  <a:gd name="T9" fmla="*/ 2147483647 h 552"/>
                  <a:gd name="T10" fmla="*/ 0 60000 65536"/>
                  <a:gd name="T11" fmla="*/ 0 60000 65536"/>
                  <a:gd name="T12" fmla="*/ 0 60000 65536"/>
                  <a:gd name="T13" fmla="*/ 0 60000 65536"/>
                  <a:gd name="T14" fmla="*/ 0 60000 65536"/>
                  <a:gd name="T15" fmla="*/ 0 w 908"/>
                  <a:gd name="T16" fmla="*/ 0 h 552"/>
                  <a:gd name="T17" fmla="*/ 908 w 908"/>
                  <a:gd name="T18" fmla="*/ 552 h 552"/>
                </a:gdLst>
                <a:ahLst/>
                <a:cxnLst>
                  <a:cxn ang="T10">
                    <a:pos x="T0" y="T1"/>
                  </a:cxn>
                  <a:cxn ang="T11">
                    <a:pos x="T2" y="T3"/>
                  </a:cxn>
                  <a:cxn ang="T12">
                    <a:pos x="T4" y="T5"/>
                  </a:cxn>
                  <a:cxn ang="T13">
                    <a:pos x="T6" y="T7"/>
                  </a:cxn>
                  <a:cxn ang="T14">
                    <a:pos x="T8" y="T9"/>
                  </a:cxn>
                </a:cxnLst>
                <a:rect l="T15" t="T16" r="T17" b="T18"/>
                <a:pathLst>
                  <a:path w="908" h="552">
                    <a:moveTo>
                      <a:pt x="908" y="26"/>
                    </a:moveTo>
                    <a:lnTo>
                      <a:pt x="0" y="552"/>
                    </a:lnTo>
                    <a:lnTo>
                      <a:pt x="0" y="524"/>
                    </a:lnTo>
                    <a:lnTo>
                      <a:pt x="908" y="0"/>
                    </a:lnTo>
                    <a:lnTo>
                      <a:pt x="908" y="26"/>
                    </a:lnTo>
                    <a:close/>
                  </a:path>
                </a:pathLst>
              </a:custGeom>
              <a:solidFill>
                <a:srgbClr val="000ADF"/>
              </a:solidFill>
              <a:ln w="3175">
                <a:solidFill>
                  <a:srgbClr val="525252"/>
                </a:solidFill>
                <a:round/>
                <a:headEnd/>
                <a:tailEnd/>
              </a:ln>
            </p:spPr>
            <p:txBody>
              <a:bodyPr/>
              <a:lstStyle/>
              <a:p>
                <a:endParaRPr lang="en-US"/>
              </a:p>
            </p:txBody>
          </p:sp>
          <p:sp>
            <p:nvSpPr>
              <p:cNvPr id="32855" name="Freeform 222"/>
              <p:cNvSpPr>
                <a:spLocks/>
              </p:cNvSpPr>
              <p:nvPr/>
            </p:nvSpPr>
            <p:spPr bwMode="auto">
              <a:xfrm>
                <a:off x="3889067" y="43486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4"/>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32856" name="Freeform 223"/>
              <p:cNvSpPr>
                <a:spLocks/>
              </p:cNvSpPr>
              <p:nvPr/>
            </p:nvSpPr>
            <p:spPr bwMode="auto">
              <a:xfrm>
                <a:off x="4089092" y="4234398"/>
                <a:ext cx="120650" cy="92075"/>
              </a:xfrm>
              <a:custGeom>
                <a:avLst/>
                <a:gdLst>
                  <a:gd name="T0" fmla="*/ 2147483647 w 76"/>
                  <a:gd name="T1" fmla="*/ 2147483647 h 58"/>
                  <a:gd name="T2" fmla="*/ 2147483647 w 76"/>
                  <a:gd name="T3" fmla="*/ 2147483647 h 58"/>
                  <a:gd name="T4" fmla="*/ 0 w 76"/>
                  <a:gd name="T5" fmla="*/ 2147483647 h 58"/>
                  <a:gd name="T6" fmla="*/ 2147483647 w 76"/>
                  <a:gd name="T7" fmla="*/ 0 h 58"/>
                  <a:gd name="T8" fmla="*/ 2147483647 w 76"/>
                  <a:gd name="T9" fmla="*/ 2147483647 h 58"/>
                  <a:gd name="T10" fmla="*/ 0 60000 65536"/>
                  <a:gd name="T11" fmla="*/ 0 60000 65536"/>
                  <a:gd name="T12" fmla="*/ 0 60000 65536"/>
                  <a:gd name="T13" fmla="*/ 0 60000 65536"/>
                  <a:gd name="T14" fmla="*/ 0 60000 65536"/>
                  <a:gd name="T15" fmla="*/ 0 w 76"/>
                  <a:gd name="T16" fmla="*/ 0 h 58"/>
                  <a:gd name="T17" fmla="*/ 76 w 76"/>
                  <a:gd name="T18" fmla="*/ 58 h 58"/>
                </a:gdLst>
                <a:ahLst/>
                <a:cxnLst>
                  <a:cxn ang="T10">
                    <a:pos x="T0" y="T1"/>
                  </a:cxn>
                  <a:cxn ang="T11">
                    <a:pos x="T2" y="T3"/>
                  </a:cxn>
                  <a:cxn ang="T12">
                    <a:pos x="T4" y="T5"/>
                  </a:cxn>
                  <a:cxn ang="T13">
                    <a:pos x="T6" y="T7"/>
                  </a:cxn>
                  <a:cxn ang="T14">
                    <a:pos x="T8" y="T9"/>
                  </a:cxn>
                </a:cxnLst>
                <a:rect l="T15" t="T16" r="T17" b="T18"/>
                <a:pathLst>
                  <a:path w="76" h="58">
                    <a:moveTo>
                      <a:pt x="64" y="28"/>
                    </a:moveTo>
                    <a:lnTo>
                      <a:pt x="12" y="58"/>
                    </a:lnTo>
                    <a:lnTo>
                      <a:pt x="0" y="42"/>
                    </a:lnTo>
                    <a:lnTo>
                      <a:pt x="76" y="0"/>
                    </a:lnTo>
                    <a:lnTo>
                      <a:pt x="64" y="28"/>
                    </a:lnTo>
                    <a:close/>
                  </a:path>
                </a:pathLst>
              </a:custGeom>
              <a:solidFill>
                <a:srgbClr val="CCCCCC"/>
              </a:solidFill>
              <a:ln w="3175">
                <a:solidFill>
                  <a:srgbClr val="525252"/>
                </a:solidFill>
                <a:round/>
                <a:headEnd/>
                <a:tailEnd/>
              </a:ln>
            </p:spPr>
            <p:txBody>
              <a:bodyPr/>
              <a:lstStyle/>
              <a:p>
                <a:endParaRPr lang="en-US"/>
              </a:p>
            </p:txBody>
          </p:sp>
          <p:sp>
            <p:nvSpPr>
              <p:cNvPr id="32857" name="Freeform 224"/>
              <p:cNvSpPr>
                <a:spLocks/>
              </p:cNvSpPr>
              <p:nvPr/>
            </p:nvSpPr>
            <p:spPr bwMode="auto">
              <a:xfrm>
                <a:off x="3990667" y="4291548"/>
                <a:ext cx="117475" cy="92075"/>
              </a:xfrm>
              <a:custGeom>
                <a:avLst/>
                <a:gdLst>
                  <a:gd name="T0" fmla="*/ 2147483647 w 74"/>
                  <a:gd name="T1" fmla="*/ 2147483647 h 58"/>
                  <a:gd name="T2" fmla="*/ 2147483647 w 74"/>
                  <a:gd name="T3" fmla="*/ 2147483647 h 58"/>
                  <a:gd name="T4" fmla="*/ 0 w 74"/>
                  <a:gd name="T5" fmla="*/ 2147483647 h 58"/>
                  <a:gd name="T6" fmla="*/ 2147483647 w 74"/>
                  <a:gd name="T7" fmla="*/ 0 h 58"/>
                  <a:gd name="T8" fmla="*/ 2147483647 w 74"/>
                  <a:gd name="T9" fmla="*/ 2147483647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62" y="28"/>
                    </a:moveTo>
                    <a:lnTo>
                      <a:pt x="10" y="58"/>
                    </a:lnTo>
                    <a:lnTo>
                      <a:pt x="0" y="42"/>
                    </a:lnTo>
                    <a:lnTo>
                      <a:pt x="74" y="0"/>
                    </a:lnTo>
                    <a:lnTo>
                      <a:pt x="62" y="28"/>
                    </a:lnTo>
                    <a:close/>
                  </a:path>
                </a:pathLst>
              </a:custGeom>
              <a:solidFill>
                <a:srgbClr val="FFFFFF"/>
              </a:solidFill>
              <a:ln w="3175">
                <a:solidFill>
                  <a:srgbClr val="525252"/>
                </a:solidFill>
                <a:round/>
                <a:headEnd/>
                <a:tailEnd/>
              </a:ln>
            </p:spPr>
            <p:txBody>
              <a:bodyPr/>
              <a:lstStyle/>
              <a:p>
                <a:endParaRPr lang="en-US"/>
              </a:p>
            </p:txBody>
          </p:sp>
          <p:sp>
            <p:nvSpPr>
              <p:cNvPr id="32858" name="Freeform 225"/>
              <p:cNvSpPr>
                <a:spLocks/>
              </p:cNvSpPr>
              <p:nvPr/>
            </p:nvSpPr>
            <p:spPr bwMode="auto">
              <a:xfrm>
                <a:off x="5168592" y="2853273"/>
                <a:ext cx="34925" cy="860425"/>
              </a:xfrm>
              <a:custGeom>
                <a:avLst/>
                <a:gdLst>
                  <a:gd name="T0" fmla="*/ 2147483647 w 22"/>
                  <a:gd name="T1" fmla="*/ 2147483647 h 542"/>
                  <a:gd name="T2" fmla="*/ 0 w 22"/>
                  <a:gd name="T3" fmla="*/ 2147483647 h 542"/>
                  <a:gd name="T4" fmla="*/ 0 w 22"/>
                  <a:gd name="T5" fmla="*/ 2147483647 h 542"/>
                  <a:gd name="T6" fmla="*/ 2147483647 w 22"/>
                  <a:gd name="T7" fmla="*/ 0 h 542"/>
                  <a:gd name="T8" fmla="*/ 2147483647 w 22"/>
                  <a:gd name="T9" fmla="*/ 2147483647 h 542"/>
                  <a:gd name="T10" fmla="*/ 0 60000 65536"/>
                  <a:gd name="T11" fmla="*/ 0 60000 65536"/>
                  <a:gd name="T12" fmla="*/ 0 60000 65536"/>
                  <a:gd name="T13" fmla="*/ 0 60000 65536"/>
                  <a:gd name="T14" fmla="*/ 0 60000 65536"/>
                  <a:gd name="T15" fmla="*/ 0 w 22"/>
                  <a:gd name="T16" fmla="*/ 0 h 542"/>
                  <a:gd name="T17" fmla="*/ 22 w 22"/>
                  <a:gd name="T18" fmla="*/ 542 h 542"/>
                </a:gdLst>
                <a:ahLst/>
                <a:cxnLst>
                  <a:cxn ang="T10">
                    <a:pos x="T0" y="T1"/>
                  </a:cxn>
                  <a:cxn ang="T11">
                    <a:pos x="T2" y="T3"/>
                  </a:cxn>
                  <a:cxn ang="T12">
                    <a:pos x="T4" y="T5"/>
                  </a:cxn>
                  <a:cxn ang="T13">
                    <a:pos x="T6" y="T7"/>
                  </a:cxn>
                  <a:cxn ang="T14">
                    <a:pos x="T8" y="T9"/>
                  </a:cxn>
                </a:cxnLst>
                <a:rect l="T15" t="T16" r="T17" b="T18"/>
                <a:pathLst>
                  <a:path w="22" h="542">
                    <a:moveTo>
                      <a:pt x="22" y="530"/>
                    </a:moveTo>
                    <a:lnTo>
                      <a:pt x="0" y="542"/>
                    </a:lnTo>
                    <a:lnTo>
                      <a:pt x="0" y="14"/>
                    </a:lnTo>
                    <a:lnTo>
                      <a:pt x="22" y="0"/>
                    </a:lnTo>
                    <a:lnTo>
                      <a:pt x="22" y="530"/>
                    </a:lnTo>
                    <a:close/>
                  </a:path>
                </a:pathLst>
              </a:custGeom>
              <a:solidFill>
                <a:srgbClr val="E3E3E2"/>
              </a:solidFill>
              <a:ln w="3175">
                <a:solidFill>
                  <a:srgbClr val="525252"/>
                </a:solidFill>
                <a:round/>
                <a:headEnd/>
                <a:tailEnd/>
              </a:ln>
            </p:spPr>
            <p:txBody>
              <a:bodyPr/>
              <a:lstStyle/>
              <a:p>
                <a:endParaRPr lang="en-US"/>
              </a:p>
            </p:txBody>
          </p:sp>
          <p:sp>
            <p:nvSpPr>
              <p:cNvPr id="32859" name="Freeform 226"/>
              <p:cNvSpPr>
                <a:spLocks/>
              </p:cNvSpPr>
              <p:nvPr/>
            </p:nvSpPr>
            <p:spPr bwMode="auto">
              <a:xfrm>
                <a:off x="5174942" y="3669248"/>
                <a:ext cx="22225" cy="31750"/>
              </a:xfrm>
              <a:custGeom>
                <a:avLst/>
                <a:gdLst>
                  <a:gd name="T0" fmla="*/ 2147483647 w 14"/>
                  <a:gd name="T1" fmla="*/ 0 h 20"/>
                  <a:gd name="T2" fmla="*/ 0 w 14"/>
                  <a:gd name="T3" fmla="*/ 2147483647 h 20"/>
                  <a:gd name="T4" fmla="*/ 0 w 14"/>
                  <a:gd name="T5" fmla="*/ 2147483647 h 20"/>
                  <a:gd name="T6" fmla="*/ 2147483647 w 14"/>
                  <a:gd name="T7" fmla="*/ 2147483647 h 20"/>
                  <a:gd name="T8" fmla="*/ 2147483647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14" y="0"/>
                    </a:moveTo>
                    <a:lnTo>
                      <a:pt x="0" y="8"/>
                    </a:lnTo>
                    <a:lnTo>
                      <a:pt x="0" y="20"/>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2860" name="Freeform 227"/>
              <p:cNvSpPr>
                <a:spLocks/>
              </p:cNvSpPr>
              <p:nvPr/>
            </p:nvSpPr>
            <p:spPr bwMode="auto">
              <a:xfrm>
                <a:off x="5174942" y="2862798"/>
                <a:ext cx="22225" cy="34925"/>
              </a:xfrm>
              <a:custGeom>
                <a:avLst/>
                <a:gdLst>
                  <a:gd name="T0" fmla="*/ 2147483647 w 14"/>
                  <a:gd name="T1" fmla="*/ 0 h 22"/>
                  <a:gd name="T2" fmla="*/ 0 w 14"/>
                  <a:gd name="T3" fmla="*/ 2147483647 h 22"/>
                  <a:gd name="T4" fmla="*/ 0 w 14"/>
                  <a:gd name="T5" fmla="*/ 2147483647 h 22"/>
                  <a:gd name="T6" fmla="*/ 2147483647 w 14"/>
                  <a:gd name="T7" fmla="*/ 2147483647 h 22"/>
                  <a:gd name="T8" fmla="*/ 2147483647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0" y="8"/>
                    </a:lnTo>
                    <a:lnTo>
                      <a:pt x="0" y="22"/>
                    </a:lnTo>
                    <a:lnTo>
                      <a:pt x="14" y="14"/>
                    </a:lnTo>
                    <a:lnTo>
                      <a:pt x="14" y="0"/>
                    </a:lnTo>
                    <a:close/>
                  </a:path>
                </a:pathLst>
              </a:custGeom>
              <a:solidFill>
                <a:srgbClr val="CCCCCC"/>
              </a:solidFill>
              <a:ln w="3175">
                <a:solidFill>
                  <a:srgbClr val="525252"/>
                </a:solidFill>
                <a:round/>
                <a:headEnd/>
                <a:tailEnd/>
              </a:ln>
            </p:spPr>
            <p:txBody>
              <a:bodyPr/>
              <a:lstStyle/>
              <a:p>
                <a:endParaRPr lang="en-US"/>
              </a:p>
            </p:txBody>
          </p:sp>
          <p:sp>
            <p:nvSpPr>
              <p:cNvPr id="32861" name="Freeform 228"/>
              <p:cNvSpPr>
                <a:spLocks/>
              </p:cNvSpPr>
              <p:nvPr/>
            </p:nvSpPr>
            <p:spPr bwMode="auto">
              <a:xfrm>
                <a:off x="5174942" y="2885023"/>
                <a:ext cx="22225" cy="314325"/>
              </a:xfrm>
              <a:custGeom>
                <a:avLst/>
                <a:gdLst>
                  <a:gd name="T0" fmla="*/ 2147483647 w 14"/>
                  <a:gd name="T1" fmla="*/ 2147483647 h 198"/>
                  <a:gd name="T2" fmla="*/ 0 w 14"/>
                  <a:gd name="T3" fmla="*/ 2147483647 h 198"/>
                  <a:gd name="T4" fmla="*/ 0 w 14"/>
                  <a:gd name="T5" fmla="*/ 2147483647 h 198"/>
                  <a:gd name="T6" fmla="*/ 2147483647 w 14"/>
                  <a:gd name="T7" fmla="*/ 0 h 198"/>
                  <a:gd name="T8" fmla="*/ 2147483647 w 14"/>
                  <a:gd name="T9" fmla="*/ 2147483647 h 198"/>
                  <a:gd name="T10" fmla="*/ 0 60000 65536"/>
                  <a:gd name="T11" fmla="*/ 0 60000 65536"/>
                  <a:gd name="T12" fmla="*/ 0 60000 65536"/>
                  <a:gd name="T13" fmla="*/ 0 60000 65536"/>
                  <a:gd name="T14" fmla="*/ 0 60000 65536"/>
                  <a:gd name="T15" fmla="*/ 0 w 14"/>
                  <a:gd name="T16" fmla="*/ 0 h 198"/>
                  <a:gd name="T17" fmla="*/ 14 w 14"/>
                  <a:gd name="T18" fmla="*/ 198 h 198"/>
                </a:gdLst>
                <a:ahLst/>
                <a:cxnLst>
                  <a:cxn ang="T10">
                    <a:pos x="T0" y="T1"/>
                  </a:cxn>
                  <a:cxn ang="T11">
                    <a:pos x="T2" y="T3"/>
                  </a:cxn>
                  <a:cxn ang="T12">
                    <a:pos x="T4" y="T5"/>
                  </a:cxn>
                  <a:cxn ang="T13">
                    <a:pos x="T6" y="T7"/>
                  </a:cxn>
                  <a:cxn ang="T14">
                    <a:pos x="T8" y="T9"/>
                  </a:cxn>
                </a:cxnLst>
                <a:rect l="T15" t="T16" r="T17" b="T18"/>
                <a:pathLst>
                  <a:path w="14" h="198">
                    <a:moveTo>
                      <a:pt x="14" y="190"/>
                    </a:moveTo>
                    <a:lnTo>
                      <a:pt x="0" y="198"/>
                    </a:lnTo>
                    <a:lnTo>
                      <a:pt x="0" y="8"/>
                    </a:lnTo>
                    <a:lnTo>
                      <a:pt x="14" y="0"/>
                    </a:lnTo>
                    <a:lnTo>
                      <a:pt x="14" y="190"/>
                    </a:lnTo>
                    <a:close/>
                  </a:path>
                </a:pathLst>
              </a:custGeom>
              <a:solidFill>
                <a:srgbClr val="CCCCCC"/>
              </a:solidFill>
              <a:ln w="3175">
                <a:solidFill>
                  <a:srgbClr val="525252"/>
                </a:solidFill>
                <a:round/>
                <a:headEnd/>
                <a:tailEnd/>
              </a:ln>
            </p:spPr>
            <p:txBody>
              <a:bodyPr/>
              <a:lstStyle/>
              <a:p>
                <a:endParaRPr lang="en-US"/>
              </a:p>
            </p:txBody>
          </p:sp>
          <p:sp>
            <p:nvSpPr>
              <p:cNvPr id="32862" name="Freeform 257"/>
              <p:cNvSpPr>
                <a:spLocks/>
              </p:cNvSpPr>
              <p:nvPr/>
            </p:nvSpPr>
            <p:spPr bwMode="auto">
              <a:xfrm>
                <a:off x="3746192" y="2716748"/>
                <a:ext cx="1457325" cy="1851025"/>
              </a:xfrm>
              <a:custGeom>
                <a:avLst/>
                <a:gdLst>
                  <a:gd name="T0" fmla="*/ 2147483647 w 918"/>
                  <a:gd name="T1" fmla="*/ 0 h 1166"/>
                  <a:gd name="T2" fmla="*/ 0 w 918"/>
                  <a:gd name="T3" fmla="*/ 2147483647 h 1166"/>
                  <a:gd name="T4" fmla="*/ 0 w 918"/>
                  <a:gd name="T5" fmla="*/ 2147483647 h 1166"/>
                  <a:gd name="T6" fmla="*/ 2147483647 w 918"/>
                  <a:gd name="T7" fmla="*/ 2147483647 h 1166"/>
                  <a:gd name="T8" fmla="*/ 2147483647 w 918"/>
                  <a:gd name="T9" fmla="*/ 2147483647 h 1166"/>
                  <a:gd name="T10" fmla="*/ 2147483647 w 918"/>
                  <a:gd name="T11" fmla="*/ 2147483647 h 1166"/>
                  <a:gd name="T12" fmla="*/ 2147483647 w 918"/>
                  <a:gd name="T13" fmla="*/ 0 h 1166"/>
                  <a:gd name="T14" fmla="*/ 0 60000 65536"/>
                  <a:gd name="T15" fmla="*/ 0 60000 65536"/>
                  <a:gd name="T16" fmla="*/ 0 60000 65536"/>
                  <a:gd name="T17" fmla="*/ 0 60000 65536"/>
                  <a:gd name="T18" fmla="*/ 0 60000 65536"/>
                  <a:gd name="T19" fmla="*/ 0 60000 65536"/>
                  <a:gd name="T20" fmla="*/ 0 60000 65536"/>
                  <a:gd name="T21" fmla="*/ 0 w 918"/>
                  <a:gd name="T22" fmla="*/ 0 h 1166"/>
                  <a:gd name="T23" fmla="*/ 918 w 918"/>
                  <a:gd name="T24" fmla="*/ 1166 h 1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8" h="1166">
                    <a:moveTo>
                      <a:pt x="908" y="0"/>
                    </a:moveTo>
                    <a:lnTo>
                      <a:pt x="0" y="524"/>
                    </a:lnTo>
                    <a:lnTo>
                      <a:pt x="0" y="1160"/>
                    </a:lnTo>
                    <a:lnTo>
                      <a:pt x="10" y="1166"/>
                    </a:lnTo>
                    <a:lnTo>
                      <a:pt x="918" y="642"/>
                    </a:lnTo>
                    <a:lnTo>
                      <a:pt x="918" y="6"/>
                    </a:lnTo>
                    <a:lnTo>
                      <a:pt x="908" y="0"/>
                    </a:lnTo>
                    <a:close/>
                  </a:path>
                </a:pathLst>
              </a:custGeom>
              <a:noFill/>
              <a:ln w="9525">
                <a:solidFill>
                  <a:srgbClr val="525252"/>
                </a:solidFill>
                <a:round/>
                <a:headEnd/>
                <a:tailEnd/>
              </a:ln>
            </p:spPr>
            <p:txBody>
              <a:bodyPr/>
              <a:lstStyle/>
              <a:p>
                <a:endParaRPr lang="en-US"/>
              </a:p>
            </p:txBody>
          </p:sp>
        </p:grpSp>
      </p:grpSp>
      <p:sp>
        <p:nvSpPr>
          <p:cNvPr id="329" name="Rectangle 328"/>
          <p:cNvSpPr/>
          <p:nvPr/>
        </p:nvSpPr>
        <p:spPr bwMode="auto">
          <a:xfrm>
            <a:off x="5043488" y="1273175"/>
            <a:ext cx="3894137" cy="463391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anchor="ctr"/>
          <a:lstStyle/>
          <a:p>
            <a:pPr algn="ctr">
              <a:defRPr/>
            </a:pPr>
            <a:endParaRPr lang="en-US" dirty="0">
              <a:solidFill>
                <a:srgbClr val="000000"/>
              </a:solidFill>
              <a:cs typeface="+mn-cs"/>
            </a:endParaRPr>
          </a:p>
        </p:txBody>
      </p:sp>
      <p:sp>
        <p:nvSpPr>
          <p:cNvPr id="32783" name="Rectangle 731"/>
          <p:cNvSpPr>
            <a:spLocks noChangeArrowheads="1"/>
          </p:cNvSpPr>
          <p:nvPr/>
        </p:nvSpPr>
        <p:spPr bwMode="auto">
          <a:xfrm>
            <a:off x="5032375" y="1287463"/>
            <a:ext cx="3878263" cy="276225"/>
          </a:xfrm>
          <a:prstGeom prst="rect">
            <a:avLst/>
          </a:prstGeom>
          <a:noFill/>
          <a:ln w="9525">
            <a:noFill/>
            <a:miter lim="800000"/>
            <a:headEnd/>
            <a:tailEnd/>
          </a:ln>
        </p:spPr>
        <p:txBody>
          <a:bodyPr>
            <a:spAutoFit/>
          </a:bodyPr>
          <a:lstStyle/>
          <a:p>
            <a:pPr algn="ctr"/>
            <a:r>
              <a:rPr lang="en-US" sz="1200" dirty="0" smtClean="0"/>
              <a:t>Alerts Cube</a:t>
            </a:r>
            <a:endParaRPr lang="en-US" sz="1200" dirty="0"/>
          </a:p>
        </p:txBody>
      </p:sp>
      <p:grpSp>
        <p:nvGrpSpPr>
          <p:cNvPr id="12" name="Group 696"/>
          <p:cNvGrpSpPr>
            <a:grpSpLocks/>
          </p:cNvGrpSpPr>
          <p:nvPr/>
        </p:nvGrpSpPr>
        <p:grpSpPr bwMode="auto">
          <a:xfrm>
            <a:off x="3589338" y="4356100"/>
            <a:ext cx="703262" cy="933450"/>
            <a:chOff x="4120931" y="5100923"/>
            <a:chExt cx="723176" cy="959043"/>
          </a:xfrm>
        </p:grpSpPr>
        <p:sp>
          <p:nvSpPr>
            <p:cNvPr id="32789" name="Freeform 298"/>
            <p:cNvSpPr>
              <a:spLocks/>
            </p:cNvSpPr>
            <p:nvPr/>
          </p:nvSpPr>
          <p:spPr bwMode="auto">
            <a:xfrm>
              <a:off x="4120931" y="5100923"/>
              <a:ext cx="723176" cy="959043"/>
            </a:xfrm>
            <a:custGeom>
              <a:avLst/>
              <a:gdLst>
                <a:gd name="T0" fmla="*/ 2147483647 w 650"/>
                <a:gd name="T1" fmla="*/ 2147483647 h 862"/>
                <a:gd name="T2" fmla="*/ 0 w 650"/>
                <a:gd name="T3" fmla="*/ 2147483647 h 862"/>
                <a:gd name="T4" fmla="*/ 0 w 650"/>
                <a:gd name="T5" fmla="*/ 2147483647 h 862"/>
                <a:gd name="T6" fmla="*/ 2147483647 w 650"/>
                <a:gd name="T7" fmla="*/ 0 h 862"/>
                <a:gd name="T8" fmla="*/ 2147483647 w 650"/>
                <a:gd name="T9" fmla="*/ 2147483647 h 862"/>
                <a:gd name="T10" fmla="*/ 0 60000 65536"/>
                <a:gd name="T11" fmla="*/ 0 60000 65536"/>
                <a:gd name="T12" fmla="*/ 0 60000 65536"/>
                <a:gd name="T13" fmla="*/ 0 60000 65536"/>
                <a:gd name="T14" fmla="*/ 0 60000 65536"/>
                <a:gd name="T15" fmla="*/ 0 w 650"/>
                <a:gd name="T16" fmla="*/ 0 h 862"/>
                <a:gd name="T17" fmla="*/ 650 w 650"/>
                <a:gd name="T18" fmla="*/ 862 h 862"/>
              </a:gdLst>
              <a:ahLst/>
              <a:cxnLst>
                <a:cxn ang="T10">
                  <a:pos x="T0" y="T1"/>
                </a:cxn>
                <a:cxn ang="T11">
                  <a:pos x="T2" y="T3"/>
                </a:cxn>
                <a:cxn ang="T12">
                  <a:pos x="T4" y="T5"/>
                </a:cxn>
                <a:cxn ang="T13">
                  <a:pos x="T6" y="T7"/>
                </a:cxn>
                <a:cxn ang="T14">
                  <a:pos x="T8" y="T9"/>
                </a:cxn>
              </a:cxnLst>
              <a:rect l="T15" t="T16" r="T17" b="T18"/>
              <a:pathLst>
                <a:path w="650" h="862">
                  <a:moveTo>
                    <a:pt x="650" y="486"/>
                  </a:moveTo>
                  <a:lnTo>
                    <a:pt x="0" y="862"/>
                  </a:lnTo>
                  <a:lnTo>
                    <a:pt x="0" y="376"/>
                  </a:lnTo>
                  <a:lnTo>
                    <a:pt x="650" y="0"/>
                  </a:lnTo>
                  <a:lnTo>
                    <a:pt x="650" y="486"/>
                  </a:lnTo>
                  <a:close/>
                </a:path>
              </a:pathLst>
            </a:custGeom>
            <a:solidFill>
              <a:srgbClr val="FFFFFF"/>
            </a:solidFill>
            <a:ln w="9525">
              <a:noFill/>
              <a:round/>
              <a:headEnd/>
              <a:tailEnd/>
            </a:ln>
          </p:spPr>
          <p:txBody>
            <a:bodyPr/>
            <a:lstStyle/>
            <a:p>
              <a:endParaRPr lang="en-US"/>
            </a:p>
          </p:txBody>
        </p:sp>
        <p:grpSp>
          <p:nvGrpSpPr>
            <p:cNvPr id="13" name="Group 695"/>
            <p:cNvGrpSpPr>
              <a:grpSpLocks/>
            </p:cNvGrpSpPr>
            <p:nvPr/>
          </p:nvGrpSpPr>
          <p:grpSpPr bwMode="auto">
            <a:xfrm>
              <a:off x="4144785" y="5204818"/>
              <a:ext cx="669925" cy="762000"/>
              <a:chOff x="4596669" y="5707207"/>
              <a:chExt cx="669925" cy="762000"/>
            </a:xfrm>
          </p:grpSpPr>
          <p:sp>
            <p:nvSpPr>
              <p:cNvPr id="32791" name="Freeform 230"/>
              <p:cNvSpPr>
                <a:spLocks/>
              </p:cNvSpPr>
              <p:nvPr/>
            </p:nvSpPr>
            <p:spPr bwMode="auto">
              <a:xfrm>
                <a:off x="4609369" y="5707207"/>
                <a:ext cx="657225" cy="752475"/>
              </a:xfrm>
              <a:custGeom>
                <a:avLst/>
                <a:gdLst>
                  <a:gd name="T0" fmla="*/ 2147483647 w 414"/>
                  <a:gd name="T1" fmla="*/ 2147483647 h 474"/>
                  <a:gd name="T2" fmla="*/ 0 w 414"/>
                  <a:gd name="T3" fmla="*/ 2147483647 h 474"/>
                  <a:gd name="T4" fmla="*/ 0 w 414"/>
                  <a:gd name="T5" fmla="*/ 2147483647 h 474"/>
                  <a:gd name="T6" fmla="*/ 2147483647 w 414"/>
                  <a:gd name="T7" fmla="*/ 0 h 474"/>
                  <a:gd name="T8" fmla="*/ 2147483647 w 414"/>
                  <a:gd name="T9" fmla="*/ 2147483647 h 474"/>
                  <a:gd name="T10" fmla="*/ 0 60000 65536"/>
                  <a:gd name="T11" fmla="*/ 0 60000 65536"/>
                  <a:gd name="T12" fmla="*/ 0 60000 65536"/>
                  <a:gd name="T13" fmla="*/ 0 60000 65536"/>
                  <a:gd name="T14" fmla="*/ 0 60000 65536"/>
                  <a:gd name="T15" fmla="*/ 0 w 414"/>
                  <a:gd name="T16" fmla="*/ 0 h 474"/>
                  <a:gd name="T17" fmla="*/ 414 w 414"/>
                  <a:gd name="T18" fmla="*/ 474 h 474"/>
                </a:gdLst>
                <a:ahLst/>
                <a:cxnLst>
                  <a:cxn ang="T10">
                    <a:pos x="T0" y="T1"/>
                  </a:cxn>
                  <a:cxn ang="T11">
                    <a:pos x="T2" y="T3"/>
                  </a:cxn>
                  <a:cxn ang="T12">
                    <a:pos x="T4" y="T5"/>
                  </a:cxn>
                  <a:cxn ang="T13">
                    <a:pos x="T6" y="T7"/>
                  </a:cxn>
                  <a:cxn ang="T14">
                    <a:pos x="T8" y="T9"/>
                  </a:cxn>
                </a:cxnLst>
                <a:rect l="T15" t="T16" r="T17" b="T18"/>
                <a:pathLst>
                  <a:path w="414" h="474">
                    <a:moveTo>
                      <a:pt x="414" y="236"/>
                    </a:moveTo>
                    <a:lnTo>
                      <a:pt x="0" y="474"/>
                    </a:lnTo>
                    <a:lnTo>
                      <a:pt x="0" y="238"/>
                    </a:lnTo>
                    <a:lnTo>
                      <a:pt x="414" y="0"/>
                    </a:lnTo>
                    <a:lnTo>
                      <a:pt x="414" y="236"/>
                    </a:lnTo>
                    <a:close/>
                  </a:path>
                </a:pathLst>
              </a:custGeom>
              <a:solidFill>
                <a:srgbClr val="E3E3E2"/>
              </a:solidFill>
              <a:ln w="9525">
                <a:noFill/>
                <a:round/>
                <a:headEnd/>
                <a:tailEnd/>
              </a:ln>
            </p:spPr>
            <p:txBody>
              <a:bodyPr/>
              <a:lstStyle/>
              <a:p>
                <a:endParaRPr lang="en-US"/>
              </a:p>
            </p:txBody>
          </p:sp>
          <p:sp>
            <p:nvSpPr>
              <p:cNvPr id="32792" name="Line 231"/>
              <p:cNvSpPr>
                <a:spLocks noChangeShapeType="1"/>
              </p:cNvSpPr>
              <p:nvPr/>
            </p:nvSpPr>
            <p:spPr bwMode="auto">
              <a:xfrm flipV="1">
                <a:off x="4596669" y="5707207"/>
                <a:ext cx="669925" cy="384175"/>
              </a:xfrm>
              <a:prstGeom prst="line">
                <a:avLst/>
              </a:prstGeom>
              <a:noFill/>
              <a:ln w="3175">
                <a:solidFill>
                  <a:srgbClr val="525252"/>
                </a:solidFill>
                <a:round/>
                <a:headEnd/>
                <a:tailEnd/>
              </a:ln>
            </p:spPr>
            <p:txBody>
              <a:bodyPr/>
              <a:lstStyle/>
              <a:p>
                <a:endParaRPr lang="en-US"/>
              </a:p>
            </p:txBody>
          </p:sp>
          <p:sp>
            <p:nvSpPr>
              <p:cNvPr id="32793" name="Line 232"/>
              <p:cNvSpPr>
                <a:spLocks noChangeShapeType="1"/>
              </p:cNvSpPr>
              <p:nvPr/>
            </p:nvSpPr>
            <p:spPr bwMode="auto">
              <a:xfrm flipV="1">
                <a:off x="4596669" y="5751657"/>
                <a:ext cx="669925" cy="387350"/>
              </a:xfrm>
              <a:prstGeom prst="line">
                <a:avLst/>
              </a:prstGeom>
              <a:noFill/>
              <a:ln w="3175">
                <a:solidFill>
                  <a:srgbClr val="525252"/>
                </a:solidFill>
                <a:round/>
                <a:headEnd/>
                <a:tailEnd/>
              </a:ln>
            </p:spPr>
            <p:txBody>
              <a:bodyPr/>
              <a:lstStyle/>
              <a:p>
                <a:endParaRPr lang="en-US"/>
              </a:p>
            </p:txBody>
          </p:sp>
          <p:sp>
            <p:nvSpPr>
              <p:cNvPr id="32794" name="Line 233"/>
              <p:cNvSpPr>
                <a:spLocks noChangeShapeType="1"/>
              </p:cNvSpPr>
              <p:nvPr/>
            </p:nvSpPr>
            <p:spPr bwMode="auto">
              <a:xfrm flipV="1">
                <a:off x="4596669" y="5799282"/>
                <a:ext cx="669925" cy="387350"/>
              </a:xfrm>
              <a:prstGeom prst="line">
                <a:avLst/>
              </a:prstGeom>
              <a:noFill/>
              <a:ln w="3175">
                <a:solidFill>
                  <a:srgbClr val="525252"/>
                </a:solidFill>
                <a:round/>
                <a:headEnd/>
                <a:tailEnd/>
              </a:ln>
            </p:spPr>
            <p:txBody>
              <a:bodyPr/>
              <a:lstStyle/>
              <a:p>
                <a:endParaRPr lang="en-US"/>
              </a:p>
            </p:txBody>
          </p:sp>
          <p:sp>
            <p:nvSpPr>
              <p:cNvPr id="32795" name="Line 234"/>
              <p:cNvSpPr>
                <a:spLocks noChangeShapeType="1"/>
              </p:cNvSpPr>
              <p:nvPr/>
            </p:nvSpPr>
            <p:spPr bwMode="auto">
              <a:xfrm flipV="1">
                <a:off x="4596669" y="5846907"/>
                <a:ext cx="669925" cy="387350"/>
              </a:xfrm>
              <a:prstGeom prst="line">
                <a:avLst/>
              </a:prstGeom>
              <a:noFill/>
              <a:ln w="3175">
                <a:solidFill>
                  <a:srgbClr val="525252"/>
                </a:solidFill>
                <a:round/>
                <a:headEnd/>
                <a:tailEnd/>
              </a:ln>
            </p:spPr>
            <p:txBody>
              <a:bodyPr/>
              <a:lstStyle/>
              <a:p>
                <a:endParaRPr lang="en-US"/>
              </a:p>
            </p:txBody>
          </p:sp>
          <p:sp>
            <p:nvSpPr>
              <p:cNvPr id="32796" name="Line 235"/>
              <p:cNvSpPr>
                <a:spLocks noChangeShapeType="1"/>
              </p:cNvSpPr>
              <p:nvPr/>
            </p:nvSpPr>
            <p:spPr bwMode="auto">
              <a:xfrm flipV="1">
                <a:off x="4596669" y="5894532"/>
                <a:ext cx="669925" cy="387350"/>
              </a:xfrm>
              <a:prstGeom prst="line">
                <a:avLst/>
              </a:prstGeom>
              <a:noFill/>
              <a:ln w="3175">
                <a:solidFill>
                  <a:srgbClr val="525252"/>
                </a:solidFill>
                <a:round/>
                <a:headEnd/>
                <a:tailEnd/>
              </a:ln>
            </p:spPr>
            <p:txBody>
              <a:bodyPr/>
              <a:lstStyle/>
              <a:p>
                <a:endParaRPr lang="en-US"/>
              </a:p>
            </p:txBody>
          </p:sp>
          <p:sp>
            <p:nvSpPr>
              <p:cNvPr id="32797" name="Line 236"/>
              <p:cNvSpPr>
                <a:spLocks noChangeShapeType="1"/>
              </p:cNvSpPr>
              <p:nvPr/>
            </p:nvSpPr>
            <p:spPr bwMode="auto">
              <a:xfrm flipV="1">
                <a:off x="4596669" y="5942157"/>
                <a:ext cx="669925" cy="384175"/>
              </a:xfrm>
              <a:prstGeom prst="line">
                <a:avLst/>
              </a:prstGeom>
              <a:noFill/>
              <a:ln w="3175">
                <a:solidFill>
                  <a:srgbClr val="525252"/>
                </a:solidFill>
                <a:round/>
                <a:headEnd/>
                <a:tailEnd/>
              </a:ln>
            </p:spPr>
            <p:txBody>
              <a:bodyPr/>
              <a:lstStyle/>
              <a:p>
                <a:endParaRPr lang="en-US"/>
              </a:p>
            </p:txBody>
          </p:sp>
          <p:sp>
            <p:nvSpPr>
              <p:cNvPr id="32798" name="Line 237"/>
              <p:cNvSpPr>
                <a:spLocks noChangeShapeType="1"/>
              </p:cNvSpPr>
              <p:nvPr/>
            </p:nvSpPr>
            <p:spPr bwMode="auto">
              <a:xfrm flipV="1">
                <a:off x="4596669" y="5986607"/>
                <a:ext cx="669925" cy="387350"/>
              </a:xfrm>
              <a:prstGeom prst="line">
                <a:avLst/>
              </a:prstGeom>
              <a:noFill/>
              <a:ln w="3175">
                <a:solidFill>
                  <a:srgbClr val="525252"/>
                </a:solidFill>
                <a:round/>
                <a:headEnd/>
                <a:tailEnd/>
              </a:ln>
            </p:spPr>
            <p:txBody>
              <a:bodyPr/>
              <a:lstStyle/>
              <a:p>
                <a:endParaRPr lang="en-US"/>
              </a:p>
            </p:txBody>
          </p:sp>
          <p:sp>
            <p:nvSpPr>
              <p:cNvPr id="32799" name="Line 238"/>
              <p:cNvSpPr>
                <a:spLocks noChangeShapeType="1"/>
              </p:cNvSpPr>
              <p:nvPr/>
            </p:nvSpPr>
            <p:spPr bwMode="auto">
              <a:xfrm flipV="1">
                <a:off x="4596669" y="6034232"/>
                <a:ext cx="669925" cy="387350"/>
              </a:xfrm>
              <a:prstGeom prst="line">
                <a:avLst/>
              </a:prstGeom>
              <a:noFill/>
              <a:ln w="3175">
                <a:solidFill>
                  <a:srgbClr val="525252"/>
                </a:solidFill>
                <a:round/>
                <a:headEnd/>
                <a:tailEnd/>
              </a:ln>
            </p:spPr>
            <p:txBody>
              <a:bodyPr/>
              <a:lstStyle/>
              <a:p>
                <a:endParaRPr lang="en-US"/>
              </a:p>
            </p:txBody>
          </p:sp>
          <p:sp>
            <p:nvSpPr>
              <p:cNvPr id="32800" name="Line 239"/>
              <p:cNvSpPr>
                <a:spLocks noChangeShapeType="1"/>
              </p:cNvSpPr>
              <p:nvPr/>
            </p:nvSpPr>
            <p:spPr bwMode="auto">
              <a:xfrm flipV="1">
                <a:off x="4596669" y="6081857"/>
                <a:ext cx="669925" cy="387350"/>
              </a:xfrm>
              <a:prstGeom prst="line">
                <a:avLst/>
              </a:prstGeom>
              <a:noFill/>
              <a:ln w="3175">
                <a:solidFill>
                  <a:srgbClr val="525252"/>
                </a:solidFill>
                <a:round/>
                <a:headEnd/>
                <a:tailEnd/>
              </a:ln>
            </p:spPr>
            <p:txBody>
              <a:bodyPr/>
              <a:lstStyle/>
              <a:p>
                <a:endParaRPr lang="en-US"/>
              </a:p>
            </p:txBody>
          </p:sp>
          <p:sp>
            <p:nvSpPr>
              <p:cNvPr id="32801" name="Freeform 251"/>
              <p:cNvSpPr>
                <a:spLocks/>
              </p:cNvSpPr>
              <p:nvPr/>
            </p:nvSpPr>
            <p:spPr bwMode="auto">
              <a:xfrm>
                <a:off x="4666519" y="6272357"/>
                <a:ext cx="28575" cy="155575"/>
              </a:xfrm>
              <a:custGeom>
                <a:avLst/>
                <a:gdLst>
                  <a:gd name="T0" fmla="*/ 2147483647 w 18"/>
                  <a:gd name="T1" fmla="*/ 2147483647 h 98"/>
                  <a:gd name="T2" fmla="*/ 0 w 18"/>
                  <a:gd name="T3" fmla="*/ 2147483647 h 98"/>
                  <a:gd name="T4" fmla="*/ 0 w 18"/>
                  <a:gd name="T5" fmla="*/ 2147483647 h 98"/>
                  <a:gd name="T6" fmla="*/ 2147483647 w 18"/>
                  <a:gd name="T7" fmla="*/ 0 h 98"/>
                  <a:gd name="T8" fmla="*/ 2147483647 w 18"/>
                  <a:gd name="T9" fmla="*/ 2147483647 h 98"/>
                  <a:gd name="T10" fmla="*/ 0 60000 65536"/>
                  <a:gd name="T11" fmla="*/ 0 60000 65536"/>
                  <a:gd name="T12" fmla="*/ 0 60000 65536"/>
                  <a:gd name="T13" fmla="*/ 0 60000 65536"/>
                  <a:gd name="T14" fmla="*/ 0 60000 65536"/>
                  <a:gd name="T15" fmla="*/ 0 w 18"/>
                  <a:gd name="T16" fmla="*/ 0 h 98"/>
                  <a:gd name="T17" fmla="*/ 18 w 18"/>
                  <a:gd name="T18" fmla="*/ 98 h 98"/>
                </a:gdLst>
                <a:ahLst/>
                <a:cxnLst>
                  <a:cxn ang="T10">
                    <a:pos x="T0" y="T1"/>
                  </a:cxn>
                  <a:cxn ang="T11">
                    <a:pos x="T2" y="T3"/>
                  </a:cxn>
                  <a:cxn ang="T12">
                    <a:pos x="T4" y="T5"/>
                  </a:cxn>
                  <a:cxn ang="T13">
                    <a:pos x="T6" y="T7"/>
                  </a:cxn>
                  <a:cxn ang="T14">
                    <a:pos x="T8" y="T9"/>
                  </a:cxn>
                </a:cxnLst>
                <a:rect l="T15" t="T16" r="T17" b="T18"/>
                <a:pathLst>
                  <a:path w="18" h="98">
                    <a:moveTo>
                      <a:pt x="18" y="88"/>
                    </a:moveTo>
                    <a:lnTo>
                      <a:pt x="0" y="98"/>
                    </a:lnTo>
                    <a:lnTo>
                      <a:pt x="0" y="10"/>
                    </a:lnTo>
                    <a:lnTo>
                      <a:pt x="18" y="0"/>
                    </a:lnTo>
                    <a:lnTo>
                      <a:pt x="18" y="88"/>
                    </a:lnTo>
                    <a:close/>
                  </a:path>
                </a:pathLst>
              </a:custGeom>
              <a:solidFill>
                <a:srgbClr val="DF0029"/>
              </a:solidFill>
              <a:ln w="9525">
                <a:noFill/>
                <a:round/>
                <a:headEnd/>
                <a:tailEnd/>
              </a:ln>
            </p:spPr>
            <p:txBody>
              <a:bodyPr/>
              <a:lstStyle/>
              <a:p>
                <a:endParaRPr lang="en-US"/>
              </a:p>
            </p:txBody>
          </p:sp>
          <p:sp>
            <p:nvSpPr>
              <p:cNvPr id="32802" name="Freeform 252"/>
              <p:cNvSpPr>
                <a:spLocks/>
              </p:cNvSpPr>
              <p:nvPr/>
            </p:nvSpPr>
            <p:spPr bwMode="auto">
              <a:xfrm>
                <a:off x="4771294" y="6161232"/>
                <a:ext cx="31750" cy="206375"/>
              </a:xfrm>
              <a:custGeom>
                <a:avLst/>
                <a:gdLst>
                  <a:gd name="T0" fmla="*/ 2147483647 w 20"/>
                  <a:gd name="T1" fmla="*/ 2147483647 h 130"/>
                  <a:gd name="T2" fmla="*/ 0 w 20"/>
                  <a:gd name="T3" fmla="*/ 2147483647 h 130"/>
                  <a:gd name="T4" fmla="*/ 0 w 20"/>
                  <a:gd name="T5" fmla="*/ 2147483647 h 130"/>
                  <a:gd name="T6" fmla="*/ 2147483647 w 20"/>
                  <a:gd name="T7" fmla="*/ 0 h 130"/>
                  <a:gd name="T8" fmla="*/ 2147483647 w 20"/>
                  <a:gd name="T9" fmla="*/ 2147483647 h 130"/>
                  <a:gd name="T10" fmla="*/ 0 60000 65536"/>
                  <a:gd name="T11" fmla="*/ 0 60000 65536"/>
                  <a:gd name="T12" fmla="*/ 0 60000 65536"/>
                  <a:gd name="T13" fmla="*/ 0 60000 65536"/>
                  <a:gd name="T14" fmla="*/ 0 60000 65536"/>
                  <a:gd name="T15" fmla="*/ 0 w 20"/>
                  <a:gd name="T16" fmla="*/ 0 h 130"/>
                  <a:gd name="T17" fmla="*/ 20 w 20"/>
                  <a:gd name="T18" fmla="*/ 130 h 130"/>
                </a:gdLst>
                <a:ahLst/>
                <a:cxnLst>
                  <a:cxn ang="T10">
                    <a:pos x="T0" y="T1"/>
                  </a:cxn>
                  <a:cxn ang="T11">
                    <a:pos x="T2" y="T3"/>
                  </a:cxn>
                  <a:cxn ang="T12">
                    <a:pos x="T4" y="T5"/>
                  </a:cxn>
                  <a:cxn ang="T13">
                    <a:pos x="T6" y="T7"/>
                  </a:cxn>
                  <a:cxn ang="T14">
                    <a:pos x="T8" y="T9"/>
                  </a:cxn>
                </a:cxnLst>
                <a:rect l="T15" t="T16" r="T17" b="T18"/>
                <a:pathLst>
                  <a:path w="20" h="130">
                    <a:moveTo>
                      <a:pt x="20" y="118"/>
                    </a:moveTo>
                    <a:lnTo>
                      <a:pt x="0" y="130"/>
                    </a:lnTo>
                    <a:lnTo>
                      <a:pt x="0" y="10"/>
                    </a:lnTo>
                    <a:lnTo>
                      <a:pt x="20" y="0"/>
                    </a:lnTo>
                    <a:lnTo>
                      <a:pt x="20" y="118"/>
                    </a:lnTo>
                    <a:close/>
                  </a:path>
                </a:pathLst>
              </a:custGeom>
              <a:solidFill>
                <a:srgbClr val="DF0029"/>
              </a:solidFill>
              <a:ln w="9525">
                <a:noFill/>
                <a:round/>
                <a:headEnd/>
                <a:tailEnd/>
              </a:ln>
            </p:spPr>
            <p:txBody>
              <a:bodyPr/>
              <a:lstStyle/>
              <a:p>
                <a:endParaRPr lang="en-US"/>
              </a:p>
            </p:txBody>
          </p:sp>
          <p:sp>
            <p:nvSpPr>
              <p:cNvPr id="32803" name="Freeform 253"/>
              <p:cNvSpPr>
                <a:spLocks/>
              </p:cNvSpPr>
              <p:nvPr/>
            </p:nvSpPr>
            <p:spPr bwMode="auto">
              <a:xfrm>
                <a:off x="4882419" y="6110432"/>
                <a:ext cx="31750" cy="193675"/>
              </a:xfrm>
              <a:custGeom>
                <a:avLst/>
                <a:gdLst>
                  <a:gd name="T0" fmla="*/ 2147483647 w 20"/>
                  <a:gd name="T1" fmla="*/ 2147483647 h 122"/>
                  <a:gd name="T2" fmla="*/ 0 w 20"/>
                  <a:gd name="T3" fmla="*/ 2147483647 h 122"/>
                  <a:gd name="T4" fmla="*/ 0 w 20"/>
                  <a:gd name="T5" fmla="*/ 2147483647 h 122"/>
                  <a:gd name="T6" fmla="*/ 2147483647 w 20"/>
                  <a:gd name="T7" fmla="*/ 0 h 122"/>
                  <a:gd name="T8" fmla="*/ 2147483647 w 20"/>
                  <a:gd name="T9" fmla="*/ 2147483647 h 122"/>
                  <a:gd name="T10" fmla="*/ 0 60000 65536"/>
                  <a:gd name="T11" fmla="*/ 0 60000 65536"/>
                  <a:gd name="T12" fmla="*/ 0 60000 65536"/>
                  <a:gd name="T13" fmla="*/ 0 60000 65536"/>
                  <a:gd name="T14" fmla="*/ 0 60000 65536"/>
                  <a:gd name="T15" fmla="*/ 0 w 20"/>
                  <a:gd name="T16" fmla="*/ 0 h 122"/>
                  <a:gd name="T17" fmla="*/ 20 w 20"/>
                  <a:gd name="T18" fmla="*/ 122 h 122"/>
                </a:gdLst>
                <a:ahLst/>
                <a:cxnLst>
                  <a:cxn ang="T10">
                    <a:pos x="T0" y="T1"/>
                  </a:cxn>
                  <a:cxn ang="T11">
                    <a:pos x="T2" y="T3"/>
                  </a:cxn>
                  <a:cxn ang="T12">
                    <a:pos x="T4" y="T5"/>
                  </a:cxn>
                  <a:cxn ang="T13">
                    <a:pos x="T6" y="T7"/>
                  </a:cxn>
                  <a:cxn ang="T14">
                    <a:pos x="T8" y="T9"/>
                  </a:cxn>
                </a:cxnLst>
                <a:rect l="T15" t="T16" r="T17" b="T18"/>
                <a:pathLst>
                  <a:path w="20" h="122">
                    <a:moveTo>
                      <a:pt x="20" y="110"/>
                    </a:moveTo>
                    <a:lnTo>
                      <a:pt x="0" y="122"/>
                    </a:lnTo>
                    <a:lnTo>
                      <a:pt x="0" y="12"/>
                    </a:lnTo>
                    <a:lnTo>
                      <a:pt x="20" y="0"/>
                    </a:lnTo>
                    <a:lnTo>
                      <a:pt x="20" y="110"/>
                    </a:lnTo>
                    <a:close/>
                  </a:path>
                </a:pathLst>
              </a:custGeom>
              <a:solidFill>
                <a:srgbClr val="DF0029"/>
              </a:solidFill>
              <a:ln w="9525">
                <a:noFill/>
                <a:round/>
                <a:headEnd/>
                <a:tailEnd/>
              </a:ln>
            </p:spPr>
            <p:txBody>
              <a:bodyPr/>
              <a:lstStyle/>
              <a:p>
                <a:endParaRPr lang="en-US"/>
              </a:p>
            </p:txBody>
          </p:sp>
          <p:sp>
            <p:nvSpPr>
              <p:cNvPr id="32804" name="Freeform 254"/>
              <p:cNvSpPr>
                <a:spLocks/>
              </p:cNvSpPr>
              <p:nvPr/>
            </p:nvSpPr>
            <p:spPr bwMode="auto">
              <a:xfrm>
                <a:off x="4990369" y="5938982"/>
                <a:ext cx="31750" cy="301625"/>
              </a:xfrm>
              <a:custGeom>
                <a:avLst/>
                <a:gdLst>
                  <a:gd name="T0" fmla="*/ 2147483647 w 20"/>
                  <a:gd name="T1" fmla="*/ 2147483647 h 190"/>
                  <a:gd name="T2" fmla="*/ 0 w 20"/>
                  <a:gd name="T3" fmla="*/ 2147483647 h 190"/>
                  <a:gd name="T4" fmla="*/ 0 w 20"/>
                  <a:gd name="T5" fmla="*/ 2147483647 h 190"/>
                  <a:gd name="T6" fmla="*/ 2147483647 w 20"/>
                  <a:gd name="T7" fmla="*/ 0 h 190"/>
                  <a:gd name="T8" fmla="*/ 2147483647 w 20"/>
                  <a:gd name="T9" fmla="*/ 2147483647 h 190"/>
                  <a:gd name="T10" fmla="*/ 0 60000 65536"/>
                  <a:gd name="T11" fmla="*/ 0 60000 65536"/>
                  <a:gd name="T12" fmla="*/ 0 60000 65536"/>
                  <a:gd name="T13" fmla="*/ 0 60000 65536"/>
                  <a:gd name="T14" fmla="*/ 0 60000 65536"/>
                  <a:gd name="T15" fmla="*/ 0 w 20"/>
                  <a:gd name="T16" fmla="*/ 0 h 190"/>
                  <a:gd name="T17" fmla="*/ 20 w 20"/>
                  <a:gd name="T18" fmla="*/ 190 h 190"/>
                </a:gdLst>
                <a:ahLst/>
                <a:cxnLst>
                  <a:cxn ang="T10">
                    <a:pos x="T0" y="T1"/>
                  </a:cxn>
                  <a:cxn ang="T11">
                    <a:pos x="T2" y="T3"/>
                  </a:cxn>
                  <a:cxn ang="T12">
                    <a:pos x="T4" y="T5"/>
                  </a:cxn>
                  <a:cxn ang="T13">
                    <a:pos x="T6" y="T7"/>
                  </a:cxn>
                  <a:cxn ang="T14">
                    <a:pos x="T8" y="T9"/>
                  </a:cxn>
                </a:cxnLst>
                <a:rect l="T15" t="T16" r="T17" b="T18"/>
                <a:pathLst>
                  <a:path w="20" h="190">
                    <a:moveTo>
                      <a:pt x="20" y="178"/>
                    </a:moveTo>
                    <a:lnTo>
                      <a:pt x="0" y="190"/>
                    </a:lnTo>
                    <a:lnTo>
                      <a:pt x="0" y="12"/>
                    </a:lnTo>
                    <a:lnTo>
                      <a:pt x="20" y="0"/>
                    </a:lnTo>
                    <a:lnTo>
                      <a:pt x="20" y="178"/>
                    </a:lnTo>
                    <a:close/>
                  </a:path>
                </a:pathLst>
              </a:custGeom>
              <a:solidFill>
                <a:srgbClr val="DF0029"/>
              </a:solidFill>
              <a:ln w="9525">
                <a:noFill/>
                <a:round/>
                <a:headEnd/>
                <a:tailEnd/>
              </a:ln>
            </p:spPr>
            <p:txBody>
              <a:bodyPr/>
              <a:lstStyle/>
              <a:p>
                <a:endParaRPr lang="en-US"/>
              </a:p>
            </p:txBody>
          </p:sp>
          <p:sp>
            <p:nvSpPr>
              <p:cNvPr id="32805" name="Freeform 255"/>
              <p:cNvSpPr>
                <a:spLocks/>
              </p:cNvSpPr>
              <p:nvPr/>
            </p:nvSpPr>
            <p:spPr bwMode="auto">
              <a:xfrm>
                <a:off x="5098319" y="5821507"/>
                <a:ext cx="34925" cy="355600"/>
              </a:xfrm>
              <a:custGeom>
                <a:avLst/>
                <a:gdLst>
                  <a:gd name="T0" fmla="*/ 2147483647 w 22"/>
                  <a:gd name="T1" fmla="*/ 2147483647 h 224"/>
                  <a:gd name="T2" fmla="*/ 0 w 22"/>
                  <a:gd name="T3" fmla="*/ 2147483647 h 224"/>
                  <a:gd name="T4" fmla="*/ 0 w 22"/>
                  <a:gd name="T5" fmla="*/ 2147483647 h 224"/>
                  <a:gd name="T6" fmla="*/ 2147483647 w 22"/>
                  <a:gd name="T7" fmla="*/ 0 h 224"/>
                  <a:gd name="T8" fmla="*/ 2147483647 w 22"/>
                  <a:gd name="T9" fmla="*/ 2147483647 h 224"/>
                  <a:gd name="T10" fmla="*/ 0 60000 65536"/>
                  <a:gd name="T11" fmla="*/ 0 60000 65536"/>
                  <a:gd name="T12" fmla="*/ 0 60000 65536"/>
                  <a:gd name="T13" fmla="*/ 0 60000 65536"/>
                  <a:gd name="T14" fmla="*/ 0 60000 65536"/>
                  <a:gd name="T15" fmla="*/ 0 w 22"/>
                  <a:gd name="T16" fmla="*/ 0 h 224"/>
                  <a:gd name="T17" fmla="*/ 22 w 22"/>
                  <a:gd name="T18" fmla="*/ 224 h 224"/>
                </a:gdLst>
                <a:ahLst/>
                <a:cxnLst>
                  <a:cxn ang="T10">
                    <a:pos x="T0" y="T1"/>
                  </a:cxn>
                  <a:cxn ang="T11">
                    <a:pos x="T2" y="T3"/>
                  </a:cxn>
                  <a:cxn ang="T12">
                    <a:pos x="T4" y="T5"/>
                  </a:cxn>
                  <a:cxn ang="T13">
                    <a:pos x="T6" y="T7"/>
                  </a:cxn>
                  <a:cxn ang="T14">
                    <a:pos x="T8" y="T9"/>
                  </a:cxn>
                </a:cxnLst>
                <a:rect l="T15" t="T16" r="T17" b="T18"/>
                <a:pathLst>
                  <a:path w="22" h="224">
                    <a:moveTo>
                      <a:pt x="22" y="212"/>
                    </a:moveTo>
                    <a:lnTo>
                      <a:pt x="0" y="224"/>
                    </a:lnTo>
                    <a:lnTo>
                      <a:pt x="0" y="12"/>
                    </a:lnTo>
                    <a:lnTo>
                      <a:pt x="22" y="0"/>
                    </a:lnTo>
                    <a:lnTo>
                      <a:pt x="22" y="212"/>
                    </a:lnTo>
                    <a:close/>
                  </a:path>
                </a:pathLst>
              </a:custGeom>
              <a:solidFill>
                <a:srgbClr val="DF0029"/>
              </a:solidFill>
              <a:ln w="9525">
                <a:noFill/>
                <a:round/>
                <a:headEnd/>
                <a:tailEnd/>
              </a:ln>
            </p:spPr>
            <p:txBody>
              <a:bodyPr/>
              <a:lstStyle/>
              <a:p>
                <a:endParaRPr lang="en-US"/>
              </a:p>
            </p:txBody>
          </p:sp>
          <p:sp>
            <p:nvSpPr>
              <p:cNvPr id="32806" name="Freeform 256"/>
              <p:cNvSpPr>
                <a:spLocks/>
              </p:cNvSpPr>
              <p:nvPr/>
            </p:nvSpPr>
            <p:spPr bwMode="auto">
              <a:xfrm>
                <a:off x="5209444" y="5767532"/>
                <a:ext cx="28575" cy="346075"/>
              </a:xfrm>
              <a:custGeom>
                <a:avLst/>
                <a:gdLst>
                  <a:gd name="T0" fmla="*/ 2147483647 w 18"/>
                  <a:gd name="T1" fmla="*/ 2147483647 h 218"/>
                  <a:gd name="T2" fmla="*/ 0 w 18"/>
                  <a:gd name="T3" fmla="*/ 2147483647 h 218"/>
                  <a:gd name="T4" fmla="*/ 0 w 18"/>
                  <a:gd name="T5" fmla="*/ 2147483647 h 218"/>
                  <a:gd name="T6" fmla="*/ 2147483647 w 18"/>
                  <a:gd name="T7" fmla="*/ 0 h 218"/>
                  <a:gd name="T8" fmla="*/ 2147483647 w 18"/>
                  <a:gd name="T9" fmla="*/ 2147483647 h 218"/>
                  <a:gd name="T10" fmla="*/ 0 60000 65536"/>
                  <a:gd name="T11" fmla="*/ 0 60000 65536"/>
                  <a:gd name="T12" fmla="*/ 0 60000 65536"/>
                  <a:gd name="T13" fmla="*/ 0 60000 65536"/>
                  <a:gd name="T14" fmla="*/ 0 60000 65536"/>
                  <a:gd name="T15" fmla="*/ 0 w 18"/>
                  <a:gd name="T16" fmla="*/ 0 h 218"/>
                  <a:gd name="T17" fmla="*/ 18 w 18"/>
                  <a:gd name="T18" fmla="*/ 218 h 218"/>
                </a:gdLst>
                <a:ahLst/>
                <a:cxnLst>
                  <a:cxn ang="T10">
                    <a:pos x="T0" y="T1"/>
                  </a:cxn>
                  <a:cxn ang="T11">
                    <a:pos x="T2" y="T3"/>
                  </a:cxn>
                  <a:cxn ang="T12">
                    <a:pos x="T4" y="T5"/>
                  </a:cxn>
                  <a:cxn ang="T13">
                    <a:pos x="T6" y="T7"/>
                  </a:cxn>
                  <a:cxn ang="T14">
                    <a:pos x="T8" y="T9"/>
                  </a:cxn>
                </a:cxnLst>
                <a:rect l="T15" t="T16" r="T17" b="T18"/>
                <a:pathLst>
                  <a:path w="18" h="218">
                    <a:moveTo>
                      <a:pt x="18" y="208"/>
                    </a:moveTo>
                    <a:lnTo>
                      <a:pt x="0" y="218"/>
                    </a:lnTo>
                    <a:lnTo>
                      <a:pt x="0" y="10"/>
                    </a:lnTo>
                    <a:lnTo>
                      <a:pt x="18" y="0"/>
                    </a:lnTo>
                    <a:lnTo>
                      <a:pt x="18" y="208"/>
                    </a:lnTo>
                    <a:close/>
                  </a:path>
                </a:pathLst>
              </a:custGeom>
              <a:solidFill>
                <a:srgbClr val="DF0029"/>
              </a:solidFill>
              <a:ln w="9525">
                <a:noFill/>
                <a:round/>
                <a:headEnd/>
                <a:tailEnd/>
              </a:ln>
            </p:spPr>
            <p:txBody>
              <a:bodyPr/>
              <a:lstStyle/>
              <a:p>
                <a:endParaRPr lang="en-US"/>
              </a:p>
            </p:txBody>
          </p:sp>
        </p:grpSp>
      </p:grpSp>
      <p:sp>
        <p:nvSpPr>
          <p:cNvPr id="179"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pic>
        <p:nvPicPr>
          <p:cNvPr id="105474" name="Picture 2" descr="C:\Users\jpusey\Documents\Work\Product Documents\ITA - SEP\Pivot Tables\SEP-Pivot2.png"/>
          <p:cNvPicPr>
            <a:picLocks noChangeAspect="1" noChangeArrowheads="1"/>
          </p:cNvPicPr>
          <p:nvPr/>
        </p:nvPicPr>
        <p:blipFill rotWithShape="1">
          <a:blip r:embed="rId3">
            <a:extLst>
              <a:ext uri="{28A0092B-C50C-407E-A947-70E740481C1C}">
                <a14:useLocalDpi xmlns:a14="http://schemas.microsoft.com/office/drawing/2010/main" val="0"/>
              </a:ext>
            </a:extLst>
          </a:blip>
          <a:srcRect b="44829"/>
          <a:stretch/>
        </p:blipFill>
        <p:spPr bwMode="auto">
          <a:xfrm>
            <a:off x="5113929" y="1651408"/>
            <a:ext cx="3753254" cy="17373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475" name="Picture 3" descr="C:\Users\jpusey\Documents\Work\Product Documents\ITA - SEP\Pivot Tables\SEP-Pivot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213" y="1657865"/>
            <a:ext cx="3752969" cy="31488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5" name="Rectangle 334"/>
          <p:cNvSpPr>
            <a:spLocks noChangeArrowheads="1"/>
          </p:cNvSpPr>
          <p:nvPr/>
        </p:nvSpPr>
        <p:spPr bwMode="auto">
          <a:xfrm>
            <a:off x="7512168" y="1619250"/>
            <a:ext cx="389885" cy="203200"/>
          </a:xfrm>
          <a:prstGeom prst="rect">
            <a:avLst/>
          </a:prstGeom>
          <a:solidFill>
            <a:srgbClr val="FFCC00">
              <a:alpha val="50980"/>
            </a:srgbClr>
          </a:solidFill>
          <a:ln w="12700" algn="ctr">
            <a:solidFill>
              <a:srgbClr val="FFCC00"/>
            </a:solidFill>
            <a:round/>
            <a:headEnd/>
            <a:tailEnd/>
          </a:ln>
        </p:spPr>
        <p:txBody>
          <a:bodyPr anchor="ctr"/>
          <a:lstStyle/>
          <a:p>
            <a:pPr algn="ctr"/>
            <a:endParaRPr lang="en-US"/>
          </a:p>
        </p:txBody>
      </p:sp>
    </p:spTree>
    <p:extLst>
      <p:ext uri="{BB962C8B-B14F-4D97-AF65-F5344CB8AC3E}">
        <p14:creationId xmlns:p14="http://schemas.microsoft.com/office/powerpoint/2010/main" val="3584682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05475"/>
                                        </p:tgtEl>
                                        <p:attrNameLst>
                                          <p:attrName>style.visibility</p:attrName>
                                        </p:attrNameLst>
                                      </p:cBhvr>
                                      <p:to>
                                        <p:strVal val="visible"/>
                                      </p:to>
                                    </p:set>
                                    <p:animEffect transition="in" filter="fade">
                                      <p:cBhvr>
                                        <p:cTn id="14"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5997575" y="3386138"/>
            <a:ext cx="2617788" cy="2736850"/>
          </a:xfrm>
          <a:prstGeom prst="rect">
            <a:avLst/>
          </a:prstGeom>
          <a:solidFill>
            <a:srgbClr val="FFFFFF"/>
          </a:solidFill>
          <a:ln w="9525" algn="ctr">
            <a:solidFill>
              <a:srgbClr val="4D6883"/>
            </a:solidFill>
            <a:miter lim="800000"/>
            <a:headEnd/>
            <a:tailEnd/>
          </a:ln>
          <a:effectLst/>
        </p:spPr>
        <p:txBody>
          <a:bodyPr lIns="274320" tIns="365760"/>
          <a:lstStyle/>
          <a:p>
            <a:pPr marL="4763" indent="-4763" fontAlgn="auto">
              <a:spcBef>
                <a:spcPct val="20000"/>
              </a:spcBef>
              <a:spcAft>
                <a:spcPts val="0"/>
              </a:spcAft>
              <a:buClr>
                <a:srgbClr val="000000"/>
              </a:buClr>
              <a:defRPr/>
            </a:pPr>
            <a:r>
              <a:rPr lang="en-US" sz="1400" b="1" kern="0" dirty="0">
                <a:solidFill>
                  <a:sysClr val="windowText" lastClr="000000"/>
                </a:solidFill>
                <a:latin typeface="Arial"/>
              </a:rPr>
              <a:t>Resources &amp; Time Savings</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Replace time-consuming &amp; complex custom reporting</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Free-up technical resources with advanced SQL knowledge </a:t>
            </a:r>
          </a:p>
        </p:txBody>
      </p:sp>
      <p:sp>
        <p:nvSpPr>
          <p:cNvPr id="23" name="Rectangle 5"/>
          <p:cNvSpPr>
            <a:spLocks noChangeArrowheads="1"/>
          </p:cNvSpPr>
          <p:nvPr/>
        </p:nvSpPr>
        <p:spPr bwMode="auto">
          <a:xfrm>
            <a:off x="3263900" y="3386138"/>
            <a:ext cx="2616200" cy="2736850"/>
          </a:xfrm>
          <a:prstGeom prst="rect">
            <a:avLst/>
          </a:prstGeom>
          <a:solidFill>
            <a:srgbClr val="FFFFFF"/>
          </a:solidFill>
          <a:ln w="9525" algn="ctr">
            <a:solidFill>
              <a:srgbClr val="4D6883"/>
            </a:solidFill>
            <a:miter lim="800000"/>
            <a:headEnd/>
            <a:tailEnd/>
          </a:ln>
          <a:effectLst/>
        </p:spPr>
        <p:txBody>
          <a:bodyPr lIns="274320" tIns="365760"/>
          <a:lstStyle/>
          <a:p>
            <a:pPr fontAlgn="auto">
              <a:spcBef>
                <a:spcPct val="20000"/>
              </a:spcBef>
              <a:spcAft>
                <a:spcPts val="0"/>
              </a:spcAft>
              <a:buClr>
                <a:srgbClr val="000000"/>
              </a:buClr>
              <a:defRPr/>
            </a:pPr>
            <a:r>
              <a:rPr lang="en-US" sz="1400" b="1" kern="0" dirty="0">
                <a:solidFill>
                  <a:sysClr val="windowText" lastClr="000000"/>
                </a:solidFill>
                <a:latin typeface="Arial"/>
              </a:rPr>
              <a:t>Solve Existing Scalability Issues</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Offload reporting burden from the </a:t>
            </a:r>
            <a:r>
              <a:rPr lang="en-US" sz="1400" kern="0" dirty="0" smtClean="0">
                <a:solidFill>
                  <a:sysClr val="windowText" lastClr="000000"/>
                </a:solidFill>
                <a:latin typeface="Arial"/>
              </a:rPr>
              <a:t>SEP database</a:t>
            </a:r>
            <a:endParaRPr lang="en-US" sz="1400" kern="0" dirty="0">
              <a:solidFill>
                <a:sysClr val="windowText" lastClr="000000"/>
              </a:solidFill>
              <a:latin typeface="Arial"/>
            </a:endParaRP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Alternative to previously long running queries</a:t>
            </a:r>
          </a:p>
          <a:p>
            <a:pPr marL="174625" indent="-174625" fontAlgn="auto">
              <a:spcBef>
                <a:spcPct val="20000"/>
              </a:spcBef>
              <a:spcAft>
                <a:spcPts val="0"/>
              </a:spcAft>
              <a:buClr>
                <a:srgbClr val="000000"/>
              </a:buClr>
              <a:buFontTx/>
              <a:buChar char="•"/>
              <a:defRPr/>
            </a:pPr>
            <a:endParaRPr lang="en-US" sz="1800" kern="0" dirty="0">
              <a:solidFill>
                <a:sysClr val="windowText" lastClr="000000"/>
              </a:solidFill>
              <a:latin typeface="Arial"/>
            </a:endParaRPr>
          </a:p>
        </p:txBody>
      </p:sp>
      <p:sp>
        <p:nvSpPr>
          <p:cNvPr id="22" name="Rectangle 5"/>
          <p:cNvSpPr>
            <a:spLocks noChangeArrowheads="1"/>
          </p:cNvSpPr>
          <p:nvPr/>
        </p:nvSpPr>
        <p:spPr bwMode="auto">
          <a:xfrm>
            <a:off x="530225" y="3386138"/>
            <a:ext cx="2624138" cy="2736850"/>
          </a:xfrm>
          <a:prstGeom prst="rect">
            <a:avLst/>
          </a:prstGeom>
          <a:solidFill>
            <a:srgbClr val="FFFFFF"/>
          </a:solidFill>
          <a:ln w="9525" algn="ctr">
            <a:solidFill>
              <a:srgbClr val="4D6883"/>
            </a:solidFill>
            <a:miter lim="800000"/>
            <a:headEnd/>
            <a:tailEnd/>
          </a:ln>
          <a:effectLst/>
        </p:spPr>
        <p:txBody>
          <a:bodyPr lIns="274320" tIns="365760"/>
          <a:lstStyle/>
          <a:p>
            <a:pPr marL="4763" indent="-4763" fontAlgn="auto">
              <a:spcBef>
                <a:spcPct val="20000"/>
              </a:spcBef>
              <a:spcAft>
                <a:spcPts val="0"/>
              </a:spcAft>
              <a:buClr>
                <a:srgbClr val="000000"/>
              </a:buClr>
              <a:defRPr/>
            </a:pPr>
            <a:r>
              <a:rPr lang="en-US" sz="1400" b="1" kern="0" dirty="0">
                <a:solidFill>
                  <a:sysClr val="windowText" lastClr="000000"/>
                </a:solidFill>
                <a:latin typeface="Arial"/>
              </a:rPr>
              <a:t>Continuously Improve</a:t>
            </a:r>
            <a:br>
              <a:rPr lang="en-US" sz="1400" b="1" kern="0" dirty="0">
                <a:solidFill>
                  <a:sysClr val="windowText" lastClr="000000"/>
                </a:solidFill>
                <a:latin typeface="Arial"/>
              </a:rPr>
            </a:br>
            <a:r>
              <a:rPr lang="en-US" sz="1400" b="1" kern="0" dirty="0">
                <a:solidFill>
                  <a:sysClr val="windowText" lastClr="000000"/>
                </a:solidFill>
                <a:latin typeface="Arial"/>
              </a:rPr>
              <a:t>IT Operations</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Timeliness &amp; quality of information</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Observe compliance Standards and reduce costs </a:t>
            </a:r>
          </a:p>
          <a:p>
            <a:pPr marL="174625" indent="-174625" algn="l" fontAlgn="auto">
              <a:spcBef>
                <a:spcPct val="20000"/>
              </a:spcBef>
              <a:spcAft>
                <a:spcPts val="0"/>
              </a:spcAft>
              <a:buClr>
                <a:srgbClr val="000000"/>
              </a:buClr>
              <a:buFontTx/>
              <a:buChar char="•"/>
              <a:defRPr/>
            </a:pPr>
            <a:r>
              <a:rPr lang="en-US" sz="1400" kern="0" dirty="0">
                <a:solidFill>
                  <a:sysClr val="windowText" lastClr="000000"/>
                </a:solidFill>
                <a:latin typeface="Arial"/>
              </a:rPr>
              <a:t>Top level summary of your essential </a:t>
            </a:r>
            <a:r>
              <a:rPr lang="en-US" sz="1400" kern="0" dirty="0" smtClean="0">
                <a:solidFill>
                  <a:sysClr val="windowText" lastClr="000000"/>
                </a:solidFill>
                <a:latin typeface="Arial"/>
              </a:rPr>
              <a:t>Security data</a:t>
            </a:r>
            <a:endParaRPr lang="en-US" sz="1800" kern="0" dirty="0">
              <a:solidFill>
                <a:sysClr val="windowText" lastClr="000000"/>
              </a:solidFill>
              <a:latin typeface="Arial"/>
            </a:endParaRPr>
          </a:p>
        </p:txBody>
      </p:sp>
      <p:sp>
        <p:nvSpPr>
          <p:cNvPr id="5126" name="Rectangle 4"/>
          <p:cNvSpPr>
            <a:spLocks noGrp="1" noChangeArrowheads="1"/>
          </p:cNvSpPr>
          <p:nvPr>
            <p:ph type="title"/>
          </p:nvPr>
        </p:nvSpPr>
        <p:spPr/>
        <p:txBody>
          <a:bodyPr/>
          <a:lstStyle/>
          <a:p>
            <a:pPr eaLnBrk="1" hangingPunct="1"/>
            <a:r>
              <a:rPr lang="en-US" dirty="0" smtClean="0"/>
              <a:t>What IT Analytics Enables You To Do</a:t>
            </a:r>
          </a:p>
        </p:txBody>
      </p:sp>
      <p:sp>
        <p:nvSpPr>
          <p:cNvPr id="5127" name="Slide Number Placeholder 3"/>
          <p:cNvSpPr>
            <a:spLocks noGrp="1"/>
          </p:cNvSpPr>
          <p:nvPr>
            <p:ph type="sldNum" sz="quarter" idx="11"/>
          </p:nvPr>
        </p:nvSpPr>
        <p:spPr>
          <a:noFill/>
        </p:spPr>
        <p:txBody>
          <a:bodyPr/>
          <a:lstStyle/>
          <a:p>
            <a:fld id="{588CDBF6-9E59-453B-B9E9-9ACCE678A724}" type="slidenum">
              <a:rPr lang="en-US" smtClean="0"/>
              <a:pPr/>
              <a:t>9</a:t>
            </a:fld>
            <a:endParaRPr lang="en-US" smtClean="0"/>
          </a:p>
        </p:txBody>
      </p:sp>
      <p:sp>
        <p:nvSpPr>
          <p:cNvPr id="5128" name="Slide Number Placeholder 2"/>
          <p:cNvSpPr txBox="1">
            <a:spLocks noGrp="1"/>
          </p:cNvSpPr>
          <p:nvPr/>
        </p:nvSpPr>
        <p:spPr bwMode="auto">
          <a:xfrm>
            <a:off x="8664575" y="6594475"/>
            <a:ext cx="387350" cy="219075"/>
          </a:xfrm>
          <a:prstGeom prst="rect">
            <a:avLst/>
          </a:prstGeom>
          <a:noFill/>
          <a:ln w="9525">
            <a:noFill/>
            <a:miter lim="800000"/>
            <a:headEnd/>
            <a:tailEnd/>
          </a:ln>
        </p:spPr>
        <p:txBody>
          <a:bodyPr anchor="ctr" anchorCtr="1"/>
          <a:lstStyle/>
          <a:p>
            <a:pPr algn="ctr" eaLnBrk="0" hangingPunct="0"/>
            <a:fld id="{50A8DF02-8E2B-49C6-97ED-09CC822D221E}" type="slidenum">
              <a:rPr lang="en-US" sz="900">
                <a:solidFill>
                  <a:srgbClr val="FFFFFF"/>
                </a:solidFill>
              </a:rPr>
              <a:pPr algn="ctr" eaLnBrk="0" hangingPunct="0"/>
              <a:t>9</a:t>
            </a:fld>
            <a:endParaRPr lang="en-US" sz="900">
              <a:solidFill>
                <a:srgbClr val="FFFFFF"/>
              </a:solidFill>
            </a:endParaRPr>
          </a:p>
        </p:txBody>
      </p:sp>
      <p:sp>
        <p:nvSpPr>
          <p:cNvPr id="514053" name="Rectangle 3"/>
          <p:cNvSpPr>
            <a:spLocks noChangeArrowheads="1"/>
          </p:cNvSpPr>
          <p:nvPr/>
        </p:nvSpPr>
        <p:spPr bwMode="auto">
          <a:xfrm>
            <a:off x="3263900" y="1676400"/>
            <a:ext cx="2619375" cy="1900238"/>
          </a:xfrm>
          <a:prstGeom prst="rect">
            <a:avLst/>
          </a:prstGeom>
          <a:solidFill>
            <a:schemeClr val="accent4"/>
          </a:solidFill>
          <a:ln w="9525">
            <a:solidFill>
              <a:schemeClr val="accent4"/>
            </a:solidFill>
            <a:miter lim="800000"/>
            <a:headEnd/>
            <a:tailEnd/>
          </a:ln>
        </p:spPr>
        <p:txBody>
          <a:bodyPr anchor="ctr" anchorCtr="1"/>
          <a:lstStyle/>
          <a:p>
            <a:pPr algn="ctr">
              <a:defRPr/>
            </a:pPr>
            <a:endParaRPr lang="en-US" sz="2000" b="1" dirty="0">
              <a:solidFill>
                <a:srgbClr val="FFFFFF"/>
              </a:solidFill>
            </a:endParaRPr>
          </a:p>
        </p:txBody>
      </p:sp>
      <p:sp>
        <p:nvSpPr>
          <p:cNvPr id="514054" name="Rectangle 4"/>
          <p:cNvSpPr>
            <a:spLocks noChangeArrowheads="1"/>
          </p:cNvSpPr>
          <p:nvPr/>
        </p:nvSpPr>
        <p:spPr bwMode="auto">
          <a:xfrm>
            <a:off x="5994400" y="1676400"/>
            <a:ext cx="2620963" cy="1900238"/>
          </a:xfrm>
          <a:prstGeom prst="rect">
            <a:avLst/>
          </a:prstGeom>
          <a:solidFill>
            <a:schemeClr val="accent6"/>
          </a:solidFill>
          <a:ln w="9525">
            <a:solidFill>
              <a:schemeClr val="accent6"/>
            </a:solidFill>
            <a:miter lim="800000"/>
            <a:headEnd/>
            <a:tailEnd/>
          </a:ln>
        </p:spPr>
        <p:txBody>
          <a:bodyPr anchor="ctr" anchorCtr="1"/>
          <a:lstStyle/>
          <a:p>
            <a:pPr algn="ctr">
              <a:defRPr/>
            </a:pPr>
            <a:endParaRPr lang="en-US" sz="2000" b="1" dirty="0">
              <a:solidFill>
                <a:srgbClr val="FFFFFF"/>
              </a:solidFill>
            </a:endParaRPr>
          </a:p>
        </p:txBody>
      </p:sp>
      <p:sp>
        <p:nvSpPr>
          <p:cNvPr id="514055" name="Rectangle 5"/>
          <p:cNvSpPr>
            <a:spLocks noChangeArrowheads="1"/>
          </p:cNvSpPr>
          <p:nvPr/>
        </p:nvSpPr>
        <p:spPr bwMode="auto">
          <a:xfrm>
            <a:off x="531813" y="1676400"/>
            <a:ext cx="2620962" cy="1903413"/>
          </a:xfrm>
          <a:prstGeom prst="rect">
            <a:avLst/>
          </a:prstGeom>
          <a:solidFill>
            <a:schemeClr val="accent3"/>
          </a:solidFill>
          <a:ln w="9525">
            <a:solidFill>
              <a:schemeClr val="accent3"/>
            </a:solidFill>
            <a:miter lim="800000"/>
            <a:headEnd/>
            <a:tailEnd/>
          </a:ln>
        </p:spPr>
        <p:txBody>
          <a:bodyPr anchor="ctr" anchorCtr="1"/>
          <a:lstStyle/>
          <a:p>
            <a:pPr algn="ctr">
              <a:defRPr/>
            </a:pPr>
            <a:endParaRPr lang="en-US" sz="2000" b="1" dirty="0">
              <a:solidFill>
                <a:srgbClr val="FFFFFF"/>
              </a:solidFill>
            </a:endParaRPr>
          </a:p>
        </p:txBody>
      </p:sp>
      <p:grpSp>
        <p:nvGrpSpPr>
          <p:cNvPr id="2" name="Group 20"/>
          <p:cNvGrpSpPr>
            <a:grpSpLocks/>
          </p:cNvGrpSpPr>
          <p:nvPr/>
        </p:nvGrpSpPr>
        <p:grpSpPr bwMode="auto">
          <a:xfrm>
            <a:off x="812800" y="2097088"/>
            <a:ext cx="1787525" cy="1144587"/>
            <a:chOff x="3838" y="908"/>
            <a:chExt cx="1802" cy="1304"/>
          </a:xfrm>
        </p:grpSpPr>
        <p:sp>
          <p:nvSpPr>
            <p:cNvPr id="5135" name="Freeform 18"/>
            <p:cNvSpPr>
              <a:spLocks/>
            </p:cNvSpPr>
            <p:nvPr/>
          </p:nvSpPr>
          <p:spPr bwMode="auto">
            <a:xfrm>
              <a:off x="4033" y="908"/>
              <a:ext cx="1486" cy="1017"/>
            </a:xfrm>
            <a:custGeom>
              <a:avLst/>
              <a:gdLst>
                <a:gd name="T0" fmla="*/ 0 w 5182"/>
                <a:gd name="T1" fmla="*/ 0 h 2646"/>
                <a:gd name="T2" fmla="*/ 0 w 5182"/>
                <a:gd name="T3" fmla="*/ 0 h 2646"/>
                <a:gd name="T4" fmla="*/ 0 w 5182"/>
                <a:gd name="T5" fmla="*/ 0 h 2646"/>
                <a:gd name="T6" fmla="*/ 0 w 5182"/>
                <a:gd name="T7" fmla="*/ 0 h 2646"/>
                <a:gd name="T8" fmla="*/ 0 w 5182"/>
                <a:gd name="T9" fmla="*/ 0 h 2646"/>
                <a:gd name="T10" fmla="*/ 0 w 5182"/>
                <a:gd name="T11" fmla="*/ 0 h 2646"/>
                <a:gd name="T12" fmla="*/ 0 w 5182"/>
                <a:gd name="T13" fmla="*/ 0 h 2646"/>
                <a:gd name="T14" fmla="*/ 0 60000 65536"/>
                <a:gd name="T15" fmla="*/ 0 60000 65536"/>
                <a:gd name="T16" fmla="*/ 0 60000 65536"/>
                <a:gd name="T17" fmla="*/ 0 60000 65536"/>
                <a:gd name="T18" fmla="*/ 0 60000 65536"/>
                <a:gd name="T19" fmla="*/ 0 60000 65536"/>
                <a:gd name="T20" fmla="*/ 0 60000 65536"/>
                <a:gd name="T21" fmla="*/ 0 w 5182"/>
                <a:gd name="T22" fmla="*/ 0 h 2646"/>
                <a:gd name="T23" fmla="*/ 5182 w 5182"/>
                <a:gd name="T24" fmla="*/ 2646 h 2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82" h="2646">
                  <a:moveTo>
                    <a:pt x="88" y="2627"/>
                  </a:moveTo>
                  <a:cubicBezTo>
                    <a:pt x="0" y="2598"/>
                    <a:pt x="3485" y="2146"/>
                    <a:pt x="4112" y="398"/>
                  </a:cubicBezTo>
                  <a:cubicBezTo>
                    <a:pt x="4101" y="389"/>
                    <a:pt x="3864" y="339"/>
                    <a:pt x="3864" y="347"/>
                  </a:cubicBezTo>
                  <a:cubicBezTo>
                    <a:pt x="4205" y="219"/>
                    <a:pt x="4422" y="130"/>
                    <a:pt x="4718" y="19"/>
                  </a:cubicBezTo>
                  <a:cubicBezTo>
                    <a:pt x="4718" y="0"/>
                    <a:pt x="5182" y="673"/>
                    <a:pt x="5182" y="690"/>
                  </a:cubicBezTo>
                  <a:cubicBezTo>
                    <a:pt x="5157" y="680"/>
                    <a:pt x="4973" y="623"/>
                    <a:pt x="4960" y="630"/>
                  </a:cubicBezTo>
                  <a:cubicBezTo>
                    <a:pt x="4546" y="2363"/>
                    <a:pt x="88" y="2646"/>
                    <a:pt x="88" y="2627"/>
                  </a:cubicBezTo>
                  <a:close/>
                </a:path>
              </a:pathLst>
            </a:custGeom>
            <a:solidFill>
              <a:srgbClr val="336699"/>
            </a:solidFill>
            <a:ln w="9525">
              <a:noFill/>
              <a:round/>
              <a:headEnd/>
              <a:tailEnd/>
            </a:ln>
            <a:effectLst>
              <a:prstShdw prst="shdw17" dist="17961" dir="13500000">
                <a:srgbClr val="1F3D5C"/>
              </a:prstShdw>
            </a:effectLst>
          </p:spPr>
          <p:txBody>
            <a:bodyPr/>
            <a:lstStyle/>
            <a:p>
              <a:endParaRPr lang="en-US"/>
            </a:p>
          </p:txBody>
        </p:sp>
        <p:graphicFrame>
          <p:nvGraphicFramePr>
            <p:cNvPr id="5122" name="Object 17"/>
            <p:cNvGraphicFramePr>
              <a:graphicFrameLocks noChangeAspect="1"/>
            </p:cNvGraphicFramePr>
            <p:nvPr/>
          </p:nvGraphicFramePr>
          <p:xfrm>
            <a:off x="3838" y="1250"/>
            <a:ext cx="1802" cy="962"/>
          </p:xfrm>
          <a:graphic>
            <a:graphicData uri="http://schemas.openxmlformats.org/presentationml/2006/ole">
              <mc:AlternateContent xmlns:mc="http://schemas.openxmlformats.org/markup-compatibility/2006">
                <mc:Choice xmlns:v="urn:schemas-microsoft-com:vml" Requires="v">
                  <p:oleObj spid="_x0000_s103460" name="Chart" r:id="rId5" imgW="9134475" imgH="4876906" progId="Excel.Sheet.8">
                    <p:embed/>
                  </p:oleObj>
                </mc:Choice>
                <mc:Fallback>
                  <p:oleObj name="Chart" r:id="rId5" imgW="9134475" imgH="4876906" progId="Excel.Sheet.8">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 y="1250"/>
                          <a:ext cx="1802" cy="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8" name="Picture 6" descr="C:\Documents and Settings\sbrown\Local Settings\Temporary Internet Files\Content.IE5\KL6JS1MR\MCj04315860000[1].png"/>
          <p:cNvPicPr>
            <a:picLocks noChangeAspect="1" noChangeArrowheads="1"/>
          </p:cNvPicPr>
          <p:nvPr/>
        </p:nvPicPr>
        <p:blipFill>
          <a:blip r:embed="rId7" cstate="print"/>
          <a:srcRect/>
          <a:stretch>
            <a:fillRect/>
          </a:stretch>
        </p:blipFill>
        <p:spPr bwMode="auto">
          <a:xfrm>
            <a:off x="6769100" y="2189163"/>
            <a:ext cx="1000125" cy="1000125"/>
          </a:xfrm>
          <a:prstGeom prst="rect">
            <a:avLst/>
          </a:prstGeom>
          <a:noFill/>
          <a:ln w="9525">
            <a:noFill/>
            <a:miter lim="800000"/>
            <a:headEnd/>
            <a:tailEnd/>
          </a:ln>
        </p:spPr>
      </p:pic>
      <p:pic>
        <p:nvPicPr>
          <p:cNvPr id="5134" name="Picture 25" descr="database.png"/>
          <p:cNvPicPr>
            <a:picLocks noChangeAspect="1"/>
          </p:cNvPicPr>
          <p:nvPr/>
        </p:nvPicPr>
        <p:blipFill>
          <a:blip r:embed="rId8" cstate="print"/>
          <a:srcRect/>
          <a:stretch>
            <a:fillRect/>
          </a:stretch>
        </p:blipFill>
        <p:spPr bwMode="auto">
          <a:xfrm>
            <a:off x="3995738" y="1876425"/>
            <a:ext cx="1427162" cy="1457325"/>
          </a:xfrm>
          <a:prstGeom prst="rect">
            <a:avLst/>
          </a:prstGeom>
          <a:noFill/>
          <a:ln w="9525">
            <a:noFill/>
            <a:miter lim="800000"/>
            <a:headEnd/>
            <a:tailEnd/>
          </a:ln>
        </p:spPr>
      </p:pic>
      <p:sp>
        <p:nvSpPr>
          <p:cNvPr id="16" name="Footer Placeholder 13"/>
          <p:cNvSpPr>
            <a:spLocks noGrp="1"/>
          </p:cNvSpPr>
          <p:nvPr>
            <p:ph type="ftr" sz="quarter" idx="10"/>
          </p:nvPr>
        </p:nvSpPr>
        <p:spPr>
          <a:xfrm>
            <a:off x="381000" y="6358518"/>
            <a:ext cx="4183380" cy="232782"/>
          </a:xfrm>
        </p:spPr>
        <p:txBody>
          <a:bodyPr/>
          <a:lstStyle/>
          <a:p>
            <a:pPr>
              <a:defRPr/>
            </a:pPr>
            <a:r>
              <a:rPr lang="en-US" dirty="0"/>
              <a:t>IT Analytics for Symantec Endpoint Protection</a:t>
            </a:r>
            <a:endParaRPr lang="en-US" dirty="0"/>
          </a:p>
        </p:txBody>
      </p:sp>
    </p:spTree>
    <p:custDataLst>
      <p:tags r:id="rId2"/>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3 pieces to e marketing"/>
</p:tagLst>
</file>

<file path=ppt/tags/tag2.xml><?xml version="1.0" encoding="utf-8"?>
<p:tagLst xmlns:a="http://schemas.openxmlformats.org/drawingml/2006/main" xmlns:r="http://schemas.openxmlformats.org/officeDocument/2006/relationships" xmlns:p="http://schemas.openxmlformats.org/presentationml/2006/main">
  <p:tag name="PLACEWARE-AUD-SLIDE-NAME" val="What did you draw?"/>
</p:tagLst>
</file>

<file path=ppt/theme/theme1.xml><?xml version="1.0" encoding="utf-8"?>
<a:theme xmlns:a="http://schemas.openxmlformats.org/drawingml/2006/main" name="Symantec_Corp_PPT_Template_White_Background_v1">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Symantec_Corp_PPT_Template_White_Background_v1</Template>
  <TotalTime>0</TotalTime>
  <Words>796</Words>
  <Application>Microsoft Office PowerPoint</Application>
  <PresentationFormat>On-screen Show (4:3)</PresentationFormat>
  <Paragraphs>245</Paragraphs>
  <Slides>22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Symantec_Corp_PPT_Template_White_Background_v1</vt:lpstr>
      <vt:lpstr>Chart</vt:lpstr>
      <vt:lpstr>IT Analytics for Symantec Endpoint Protection</vt:lpstr>
      <vt:lpstr>Agenda</vt:lpstr>
      <vt:lpstr>What is IT Analytics?</vt:lpstr>
      <vt:lpstr>Product Overview</vt:lpstr>
      <vt:lpstr>Product Overview</vt:lpstr>
      <vt:lpstr>Product Overview</vt:lpstr>
      <vt:lpstr>Product Overview</vt:lpstr>
      <vt:lpstr>Product Overview</vt:lpstr>
      <vt:lpstr>What IT Analytics Enables You To Do</vt:lpstr>
      <vt:lpstr>PowerPoint Presentation</vt:lpstr>
      <vt:lpstr>Capability Comparison</vt:lpstr>
      <vt:lpstr>Client Dashboard</vt:lpstr>
      <vt:lpstr>Risk Dashboard</vt:lpstr>
      <vt:lpstr>Scan Trend Report</vt:lpstr>
      <vt:lpstr>Virus Alert Trend Report</vt:lpstr>
      <vt:lpstr>Alert Cube Pivot Table</vt:lpstr>
      <vt:lpstr>Alert Cube Pivot Chart</vt:lpstr>
      <vt:lpstr>Scan Cube Pivot Table</vt:lpstr>
      <vt:lpstr>Scan Cube Pivot Chart</vt:lpstr>
      <vt:lpstr>Key Performance Indicators</vt:lpstr>
      <vt:lpstr>Summary</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2010-03-12T17:51:12Z</dcterms:created>
  <dcterms:modified xsi:type="dcterms:W3CDTF">2010-08-16T21:37:21Z</dcterms:modified>
</cp:coreProperties>
</file>