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99" r:id="rId4"/>
  </p:sldMasterIdLst>
  <p:notesMasterIdLst>
    <p:notesMasterId r:id="rId36"/>
  </p:notesMasterIdLst>
  <p:handoutMasterIdLst>
    <p:handoutMasterId r:id="rId37"/>
  </p:handoutMasterIdLst>
  <p:sldIdLst>
    <p:sldId id="260" r:id="rId5"/>
    <p:sldId id="400" r:id="rId6"/>
    <p:sldId id="384" r:id="rId7"/>
    <p:sldId id="387" r:id="rId8"/>
    <p:sldId id="416" r:id="rId9"/>
    <p:sldId id="414" r:id="rId10"/>
    <p:sldId id="404" r:id="rId11"/>
    <p:sldId id="389" r:id="rId12"/>
    <p:sldId id="420" r:id="rId13"/>
    <p:sldId id="417" r:id="rId14"/>
    <p:sldId id="410" r:id="rId15"/>
    <p:sldId id="397" r:id="rId16"/>
    <p:sldId id="392" r:id="rId17"/>
    <p:sldId id="424" r:id="rId18"/>
    <p:sldId id="425" r:id="rId19"/>
    <p:sldId id="427" r:id="rId20"/>
    <p:sldId id="428" r:id="rId21"/>
    <p:sldId id="429" r:id="rId22"/>
    <p:sldId id="426" r:id="rId23"/>
    <p:sldId id="430" r:id="rId24"/>
    <p:sldId id="431" r:id="rId25"/>
    <p:sldId id="432" r:id="rId26"/>
    <p:sldId id="433" r:id="rId27"/>
    <p:sldId id="434" r:id="rId28"/>
    <p:sldId id="436" r:id="rId29"/>
    <p:sldId id="435" r:id="rId30"/>
    <p:sldId id="437" r:id="rId31"/>
    <p:sldId id="438" r:id="rId32"/>
    <p:sldId id="439" r:id="rId33"/>
    <p:sldId id="440" r:id="rId34"/>
    <p:sldId id="441" r:id="rId3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Bertnick" initials="JB" lastIdx="11" clrIdx="0"/>
  <p:cmAuthor id="1" name="localadmin" initials="l" lastIdx="1" clrIdx="1"/>
  <p:cmAuthor id="2"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DDDDDD"/>
    <a:srgbClr val="9A918C"/>
    <a:srgbClr val="8C919A"/>
    <a:srgbClr val="678BA8"/>
    <a:srgbClr val="97CBFF"/>
    <a:srgbClr val="85B3FF"/>
    <a:srgbClr val="B9D5FF"/>
    <a:srgbClr val="BFF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449" autoAdjust="0"/>
    <p:restoredTop sz="85378" autoAdjust="0"/>
  </p:normalViewPr>
  <p:slideViewPr>
    <p:cSldViewPr snapToGrid="0">
      <p:cViewPr>
        <p:scale>
          <a:sx n="100" d="100"/>
          <a:sy n="100" d="100"/>
        </p:scale>
        <p:origin x="-1932" y="-78"/>
      </p:cViewPr>
      <p:guideLst>
        <p:guide orient="horz" pos="2160"/>
        <p:guide pos="2882"/>
      </p:guideLst>
    </p:cSldViewPr>
  </p:slideViewPr>
  <p:outlineViewPr>
    <p:cViewPr>
      <p:scale>
        <a:sx n="33" d="100"/>
        <a:sy n="33" d="100"/>
      </p:scale>
      <p:origin x="0" y="322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2814" y="-102"/>
      </p:cViewPr>
      <p:guideLst>
        <p:guide orient="horz" pos="2880"/>
        <p:guide orient="horz" pos="179"/>
        <p:guide pos="2160"/>
        <p:guide pos="204"/>
        <p:guide pos="4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0-01-29T13:20:49.981" idx="1">
    <p:pos x="3791" y="1968"/>
    <p:text>pardon my ignorance, but can we support rich media content directly in the browser survey page (i.e. not via hyperlink)?  i'd think this would be pretty easy (just a frame, though i suppose you'd need a content repository) and really take RAM to the next level... and then we could replace the system legal is using as part of EEOC...</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ED21EF-1646-431D-87E1-4372984CC9F4}" type="datetimeFigureOut">
              <a:rPr lang="en-US"/>
              <a:pPr>
                <a:defRPr/>
              </a:pPr>
              <a:t>10/21/2011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812EFC-5DA8-4918-AF48-019594BE3609}" type="slidenum">
              <a:rPr lang="en-US"/>
              <a:pPr>
                <a:defRPr/>
              </a:pPr>
              <a:t>‹#›</a:t>
            </a:fld>
            <a:endParaRPr lang="en-US" dirty="0"/>
          </a:p>
        </p:txBody>
      </p:sp>
    </p:spTree>
    <p:extLst>
      <p:ext uri="{BB962C8B-B14F-4D97-AF65-F5344CB8AC3E}">
        <p14:creationId xmlns:p14="http://schemas.microsoft.com/office/powerpoint/2010/main" val="995684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1" y="3200401"/>
            <a:ext cx="6210299" cy="523108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1001110" y="8590782"/>
            <a:ext cx="3535264" cy="28008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vl1pPr>
          </a:lstStyle>
          <a:p>
            <a:pPr>
              <a:defRPr/>
            </a:pPr>
            <a:endParaRPr lang="en-US" dirty="0"/>
          </a:p>
        </p:txBody>
      </p:sp>
      <p:sp>
        <p:nvSpPr>
          <p:cNvPr id="10247" name="Rectangle 7"/>
          <p:cNvSpPr>
            <a:spLocks noGrp="1" noChangeArrowheads="1"/>
          </p:cNvSpPr>
          <p:nvPr>
            <p:ph type="sldNum" sz="quarter" idx="5"/>
          </p:nvPr>
        </p:nvSpPr>
        <p:spPr bwMode="auto">
          <a:xfrm>
            <a:off x="323850" y="8590782"/>
            <a:ext cx="527488" cy="269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558415" y="284163"/>
            <a:ext cx="3741171" cy="2805878"/>
          </a:xfrm>
          <a:prstGeom prst="rect">
            <a:avLst/>
          </a:prstGeom>
          <a:noFill/>
          <a:ln w="12700">
            <a:solidFill>
              <a:prstClr val="black"/>
            </a:solidFill>
          </a:ln>
        </p:spPr>
        <p:txBody>
          <a:bodyPr vert="horz" lIns="91440" tIns="45720" rIns="91440" bIns="45720" rtlCol="0" anchor="ctr"/>
          <a:lstStyle/>
          <a:p>
            <a:endParaRPr lang="en-US" dirty="0"/>
          </a:p>
        </p:txBody>
      </p:sp>
      <p:pic>
        <p:nvPicPr>
          <p:cNvPr id="10" name="Picture 9" descr="Symantec.jpg"/>
          <p:cNvPicPr>
            <a:picLocks noChangeAspect="1"/>
          </p:cNvPicPr>
          <p:nvPr/>
        </p:nvPicPr>
        <p:blipFill>
          <a:blip r:embed="rId2">
            <a:grayscl/>
          </a:blip>
          <a:stretch>
            <a:fillRect/>
          </a:stretch>
        </p:blipFill>
        <p:spPr>
          <a:xfrm>
            <a:off x="5296394" y="8545297"/>
            <a:ext cx="1237755" cy="340695"/>
          </a:xfrm>
          <a:prstGeom prst="rect">
            <a:avLst/>
          </a:prstGeom>
        </p:spPr>
      </p:pic>
    </p:spTree>
    <p:extLst>
      <p:ext uri="{BB962C8B-B14F-4D97-AF65-F5344CB8AC3E}">
        <p14:creationId xmlns:p14="http://schemas.microsoft.com/office/powerpoint/2010/main" val="101207684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fld id="{7C8CDAF8-23FC-4CD9-87CA-0F90385CBD8F}" type="slidenum">
              <a:rPr lang="en-US" smtClean="0"/>
              <a:pPr/>
              <a:t>1</a:t>
            </a:fld>
            <a:endParaRPr lang="en-US" dirty="0"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1747" name="Notes Placeholder 2"/>
          <p:cNvSpPr>
            <a:spLocks noGrp="1"/>
          </p:cNvSpPr>
          <p:nvPr>
            <p:ph type="body" idx="1"/>
          </p:nvPr>
        </p:nvSpPr>
        <p:spPr>
          <a:xfrm>
            <a:off x="685800" y="4343400"/>
            <a:ext cx="5486400" cy="4114800"/>
          </a:xfrm>
          <a:noFill/>
          <a:ln/>
        </p:spPr>
        <p:txBody>
          <a:bodyPr/>
          <a:lstStyle/>
          <a:p>
            <a:pPr eaLnBrk="1" hangingPunct="1">
              <a:spcBef>
                <a:spcPct val="0"/>
              </a:spcBef>
            </a:pPr>
            <a:endParaRPr lang="en-US" dirty="0" smtClean="0"/>
          </a:p>
        </p:txBody>
      </p:sp>
      <p:sp>
        <p:nvSpPr>
          <p:cNvPr id="31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4902D4E-5DD7-44E1-9CF4-C71C6672EB51}" type="slidenum">
              <a:rPr lang="en-US" sz="1200">
                <a:latin typeface="Calibri" pitchFamily="34" charset="0"/>
              </a:rPr>
              <a:pPr algn="r"/>
              <a:t>11</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820863" y="258763"/>
            <a:ext cx="3208337" cy="2405062"/>
          </a:xfrm>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p:txBody>
          <a:bodyPr/>
          <a:lstStyle/>
          <a:p>
            <a:pPr>
              <a:defRPr/>
            </a:pPr>
            <a:fld id="{77FCDC6C-C25B-435A-92AF-1E9CAE82493C}" type="slidenum">
              <a:rPr lang="en-US" smtClean="0"/>
              <a:pPr>
                <a:defRPr/>
              </a:pPr>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1747" name="Notes Placeholder 2"/>
          <p:cNvSpPr>
            <a:spLocks noGrp="1"/>
          </p:cNvSpPr>
          <p:nvPr>
            <p:ph type="body" idx="1"/>
          </p:nvPr>
        </p:nvSpPr>
        <p:spPr>
          <a:xfrm>
            <a:off x="685800" y="4343400"/>
            <a:ext cx="5486400" cy="4114800"/>
          </a:xfrm>
          <a:noFill/>
          <a:ln/>
        </p:spPr>
        <p:txBody>
          <a:bodyPr/>
          <a:lstStyle/>
          <a:p>
            <a:pPr eaLnBrk="1" hangingPunct="1">
              <a:spcBef>
                <a:spcPct val="0"/>
              </a:spcBef>
            </a:pPr>
            <a:endParaRPr lang="en-US" dirty="0" smtClean="0"/>
          </a:p>
        </p:txBody>
      </p:sp>
      <p:sp>
        <p:nvSpPr>
          <p:cNvPr id="31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4902D4E-5DD7-44E1-9CF4-C71C6672EB51}" type="slidenum">
              <a:rPr lang="en-US" sz="1200">
                <a:latin typeface="Calibri" pitchFamily="34" charset="0"/>
              </a:rPr>
              <a:pPr algn="r"/>
              <a:t>13</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8675" name="Notes Placeholder 2"/>
          <p:cNvSpPr>
            <a:spLocks noGrp="1"/>
          </p:cNvSpPr>
          <p:nvPr>
            <p:ph type="body" idx="1"/>
          </p:nvPr>
        </p:nvSpPr>
        <p:spPr>
          <a:xfrm>
            <a:off x="685800" y="4343400"/>
            <a:ext cx="5486400" cy="4114800"/>
          </a:xfrm>
          <a:noFill/>
          <a:ln/>
        </p:spPr>
        <p:txBody>
          <a:bodyPr/>
          <a:lstStyle/>
          <a:p>
            <a:pPr eaLnBrk="1" hangingPunct="1">
              <a:spcBef>
                <a:spcPct val="0"/>
              </a:spcBef>
            </a:pPr>
            <a:endParaRPr lang="en-US" dirty="0" smtClean="0"/>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BF3B45D-555B-4888-815D-9F4CDB35A492}" type="slidenum">
              <a:rPr lang="en-US" sz="1200">
                <a:latin typeface="Calibri" pitchFamily="34" charset="0"/>
              </a:rPr>
              <a:pPr algn="r"/>
              <a:t>14</a:t>
            </a:fld>
            <a:endParaRPr lang="en-US" sz="12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1380" tIns="45690" rIns="91380" bIns="45690" anchor="b"/>
          <a:lstStyle/>
          <a:p>
            <a:pPr algn="r" defTabSz="896465"/>
            <a:fld id="{EFD53AB7-F0E2-4C65-B879-696ADEE6E417}" type="slidenum">
              <a:rPr lang="en-US" sz="1100">
                <a:latin typeface="Calibri" pitchFamily="34" charset="0"/>
                <a:ea typeface="ＭＳ Ｐゴシック" pitchFamily="34" charset="-128"/>
              </a:rPr>
              <a:pPr algn="r" defTabSz="896465"/>
              <a:t>2</a:t>
            </a:fld>
            <a:endParaRPr lang="en-US" sz="1100" dirty="0">
              <a:latin typeface="Calibri" pitchFamily="34" charset="0"/>
              <a:ea typeface="ＭＳ Ｐゴシック" pitchFamily="34" charset="-128"/>
            </a:endParaRPr>
          </a:p>
        </p:txBody>
      </p:sp>
      <p:sp>
        <p:nvSpPr>
          <p:cNvPr id="36867" name="Rectangle 2"/>
          <p:cNvSpPr>
            <a:spLocks noGrp="1" noRot="1" noChangeAspect="1" noChangeArrowheads="1" noTextEdit="1"/>
          </p:cNvSpPr>
          <p:nvPr>
            <p:ph type="sldImg"/>
          </p:nvPr>
        </p:nvSpPr>
        <p:spPr>
          <a:xfrm>
            <a:off x="1144588" y="684213"/>
            <a:ext cx="4570412" cy="3429000"/>
          </a:xfrm>
          <a:ln/>
        </p:spPr>
      </p:sp>
      <p:sp>
        <p:nvSpPr>
          <p:cNvPr id="36868" name="Rectangle 3"/>
          <p:cNvSpPr>
            <a:spLocks noGrp="1" noChangeArrowheads="1"/>
          </p:cNvSpPr>
          <p:nvPr>
            <p:ph type="body" idx="1"/>
          </p:nvPr>
        </p:nvSpPr>
        <p:spPr>
          <a:xfrm>
            <a:off x="684610" y="4343703"/>
            <a:ext cx="5488781" cy="4115405"/>
          </a:xfrm>
        </p:spPr>
        <p:txBody>
          <a:bodyPr lIns="91380" tIns="45690" rIns="91380" bIns="45690"/>
          <a:lstStyle/>
          <a:p>
            <a:pPr>
              <a:lnSpc>
                <a:spcPct val="80000"/>
              </a:lnSpc>
            </a:pPr>
            <a:endParaRPr lang="en-US" sz="9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Symantec DLP is now tightly integrated with CCS 10.0 so you can ensure IT assets with the most sensitive information comply with security and regulatory policies</a:t>
            </a:r>
          </a:p>
          <a:p>
            <a:pPr>
              <a:buFont typeface="Arial" pitchFamily="34" charset="0"/>
              <a:buChar char="•"/>
            </a:pPr>
            <a:r>
              <a:rPr lang="en-US" dirty="0"/>
              <a:t>Symantec DLP scans networks, endpoints and servers to locate sensitive data and sends incident and asset data back to CCS for analysis and review</a:t>
            </a:r>
          </a:p>
          <a:p>
            <a:pPr>
              <a:buFont typeface="Arial" pitchFamily="34" charset="0"/>
              <a:buChar char="•"/>
            </a:pPr>
            <a:r>
              <a:rPr lang="en-US" dirty="0"/>
              <a:t>CCS then creates an asset group by tagging these assets with sensitive information so you can prioritize them for technical controls evaluations and elevate hardening measures accordingly</a:t>
            </a:r>
          </a:p>
        </p:txBody>
      </p:sp>
      <p:sp>
        <p:nvSpPr>
          <p:cNvPr id="4" name="Slide Number Placeholder 3"/>
          <p:cNvSpPr>
            <a:spLocks noGrp="1"/>
          </p:cNvSpPr>
          <p:nvPr>
            <p:ph type="sldNum" sz="quarter" idx="10"/>
          </p:nvPr>
        </p:nvSpPr>
        <p:spPr/>
        <p:txBody>
          <a:bodyPr/>
          <a:lstStyle/>
          <a:p>
            <a:pPr>
              <a:defRPr/>
            </a:pPr>
            <a:fld id="{4CEDA1AB-A66C-42A9-9A12-1C825B91748D}"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a:xfrm>
            <a:off x="1144588" y="684213"/>
            <a:ext cx="4570412" cy="3429000"/>
          </a:xfrm>
          <a:ln/>
        </p:spPr>
      </p:sp>
      <p:sp>
        <p:nvSpPr>
          <p:cNvPr id="37891" name="Rectangle 3"/>
          <p:cNvSpPr>
            <a:spLocks noGrp="1"/>
          </p:cNvSpPr>
          <p:nvPr>
            <p:ph type="body" idx="1"/>
          </p:nvPr>
        </p:nvSpPr>
        <p:spPr>
          <a:xfrm>
            <a:off x="270867" y="4343703"/>
            <a:ext cx="6252270" cy="4556881"/>
          </a:xfrm>
        </p:spPr>
        <p:txBody>
          <a:bodyPr lIns="92111" tIns="46055" rIns="92111" bIns="46055">
            <a:normAutofit lnSpcReduction="10000"/>
          </a:bodyPr>
          <a:lstStyle/>
          <a:p>
            <a:pPr eaLnBrk="1" hangingPunct="1">
              <a:lnSpc>
                <a:spcPct val="110000"/>
              </a:lnSpc>
              <a:spcBef>
                <a:spcPct val="0"/>
              </a:spcBef>
            </a:pPr>
            <a:endParaRPr lang="en-US" sz="900" u="sng" dirty="0" smtClean="0"/>
          </a:p>
          <a:p>
            <a:pPr eaLnBrk="1" hangingPunct="1">
              <a:lnSpc>
                <a:spcPct val="110000"/>
              </a:lnSpc>
              <a:spcBef>
                <a:spcPct val="0"/>
              </a:spcBef>
            </a:pPr>
            <a:endParaRPr lang="en-US" sz="900" u="sng" dirty="0" smtClean="0"/>
          </a:p>
          <a:p>
            <a:pPr>
              <a:lnSpc>
                <a:spcPct val="90000"/>
              </a:lnSpc>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7651" name="Notes Placeholder 2"/>
          <p:cNvSpPr>
            <a:spLocks noGrp="1"/>
          </p:cNvSpPr>
          <p:nvPr>
            <p:ph type="body" idx="1"/>
          </p:nvPr>
        </p:nvSpPr>
        <p:spPr>
          <a:xfrm>
            <a:off x="685800" y="4343400"/>
            <a:ext cx="5486400" cy="4114800"/>
          </a:xfrm>
          <a:noFill/>
          <a:ln/>
        </p:spPr>
        <p:txBody>
          <a:bodyPr/>
          <a:lstStyle/>
          <a:p>
            <a:pPr eaLnBrk="1" hangingPunct="1">
              <a:spcBef>
                <a:spcPct val="0"/>
              </a:spcBef>
            </a:pPr>
            <a:endParaRPr lang="en-US" dirty="0" smtClean="0"/>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FC52590-AC67-4082-A97A-9F10191309F7}" type="slidenum">
              <a:rPr lang="en-US" sz="1200">
                <a:latin typeface="Calibri" pitchFamily="34" charset="0"/>
              </a:rPr>
              <a:pPr algn="r"/>
              <a:t>4</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7651" name="Notes Placeholder 2"/>
          <p:cNvSpPr>
            <a:spLocks noGrp="1"/>
          </p:cNvSpPr>
          <p:nvPr>
            <p:ph type="body" idx="1"/>
          </p:nvPr>
        </p:nvSpPr>
        <p:spPr>
          <a:xfrm>
            <a:off x="685800" y="4343400"/>
            <a:ext cx="5486400" cy="4114800"/>
          </a:xfrm>
          <a:noFill/>
          <a:ln/>
        </p:spPr>
        <p:txBody>
          <a:bodyPr/>
          <a:lstStyle/>
          <a:p>
            <a:pPr eaLnBrk="1" hangingPunct="1">
              <a:spcBef>
                <a:spcPct val="0"/>
              </a:spcBef>
            </a:pPr>
            <a:endParaRPr lang="en-US" dirty="0" smtClean="0"/>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FC52590-AC67-4082-A97A-9F10191309F7}" type="slidenum">
              <a:rPr lang="en-US" sz="1200">
                <a:latin typeface="Calibri" pitchFamily="34" charset="0"/>
              </a:rPr>
              <a:pPr algn="r"/>
              <a:t>5</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7651" name="Notes Placeholder 2"/>
          <p:cNvSpPr>
            <a:spLocks noGrp="1"/>
          </p:cNvSpPr>
          <p:nvPr>
            <p:ph type="body" idx="1"/>
          </p:nvPr>
        </p:nvSpPr>
        <p:spPr>
          <a:xfrm>
            <a:off x="685800" y="4343400"/>
            <a:ext cx="5486400" cy="4114800"/>
          </a:xfrm>
          <a:noFill/>
          <a:ln/>
        </p:spPr>
        <p:txBody>
          <a:bodyPr/>
          <a:lstStyle/>
          <a:p>
            <a:pPr eaLnBrk="1" hangingPunct="1">
              <a:spcBef>
                <a:spcPct val="0"/>
              </a:spcBef>
            </a:pPr>
            <a:endParaRPr lang="en-US" dirty="0" smtClean="0"/>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FC52590-AC67-4082-A97A-9F10191309F7}" type="slidenum">
              <a:rPr lang="en-US" sz="1200">
                <a:latin typeface="Calibri" pitchFamily="34" charset="0"/>
              </a:rPr>
              <a:pPr algn="r"/>
              <a:t>6</a:t>
            </a:fld>
            <a:endParaRPr 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8</a:t>
            </a:fld>
            <a:endParaRPr lang="en-US" dirty="0"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fontScale="85000" lnSpcReduction="20000"/>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pPr defTabSz="897301" eaLnBrk="1" fontAlgn="auto" hangingPunct="1">
              <a:lnSpc>
                <a:spcPct val="100000"/>
              </a:lnSpc>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298DFEB4-E872-4CF1-88B1-7C40D45C8CD8}"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10</a:t>
            </a:fld>
            <a:endParaRPr lang="en-US" dirty="0"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fontScale="85000" lnSpcReduction="20000"/>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 name="Picture 9" descr="SYMANTEC_LOGO.png"/>
          <p:cNvPicPr>
            <a:picLocks noChangeAspect="1"/>
          </p:cNvPicPr>
          <p:nvPr/>
        </p:nvPicPr>
        <p:blipFill>
          <a:blip r:embed="rId2" cstate="screen"/>
          <a:stretch>
            <a:fillRect/>
          </a:stretch>
        </p:blipFill>
        <p:spPr>
          <a:xfrm>
            <a:off x="569798" y="637083"/>
            <a:ext cx="2798064" cy="1007986"/>
          </a:xfrm>
          <a:prstGeom prst="rect">
            <a:avLst/>
          </a:prstGeom>
        </p:spPr>
      </p:pic>
      <p:pic>
        <p:nvPicPr>
          <p:cNvPr id="14" name="Picture 13" descr="SBD.004_simple_bar.png"/>
          <p:cNvPicPr>
            <a:picLocks noChangeAspect="1"/>
          </p:cNvPicPr>
          <p:nvPr/>
        </p:nvPicPr>
        <p:blipFill>
          <a:blip r:embed="rId3"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CCS 10.0</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gray">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3379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3379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1"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2"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CCS 10.0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C06C887-1C4D-4516-B0C7-6B0BDC15C348}"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CCS 10.0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1196715"/>
            <a:ext cx="8382000" cy="403485"/>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lgn="ctr" rtl="0" eaLnBrk="0" fontAlgn="base" hangingPunct="0">
              <a:spcBef>
                <a:spcPct val="0"/>
              </a:spcBef>
              <a:spcAft>
                <a:spcPct val="0"/>
              </a:spcAft>
              <a:defRPr/>
            </a:pPr>
            <a:r>
              <a:rPr lang="en-US" sz="1000" kern="1200" dirty="0" smtClean="0">
                <a:solidFill>
                  <a:srgbClr val="FFFFFF"/>
                </a:solidFill>
                <a:latin typeface="Arial" charset="0"/>
                <a:ea typeface="+mn-ea"/>
                <a:cs typeface="Arial" charset="0"/>
              </a:rPr>
              <a:t>What’s New in CCS 10.0</a:t>
            </a:r>
            <a:endParaRPr lang="en-US" sz="1000" kern="1200" dirty="0">
              <a:solidFill>
                <a:srgbClr val="FFFFFF"/>
              </a:solidFill>
              <a:latin typeface="Arial"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9" name="Text Placeholder 8"/>
          <p:cNvSpPr>
            <a:spLocks noGrp="1" noChangeAspect="1"/>
          </p:cNvSpPr>
          <p:nvPr>
            <p:ph type="body" sz="quarter" idx="16" hasCustomPrompt="1"/>
          </p:nvPr>
        </p:nvSpPr>
        <p:spPr>
          <a:xfrm>
            <a:off x="5410200" y="2957960"/>
            <a:ext cx="484632" cy="374904"/>
          </a:xfrm>
          <a:blipFill>
            <a:blip r:embed="rId2" cstate="screen"/>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screen"/>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lgn="ctr" rtl="0" eaLnBrk="0" fontAlgn="base" hangingPunct="0">
              <a:spcBef>
                <a:spcPct val="0"/>
              </a:spcBef>
              <a:spcAft>
                <a:spcPct val="0"/>
              </a:spcAft>
              <a:defRPr/>
            </a:pPr>
            <a:r>
              <a:rPr lang="en-US" sz="1000" kern="1200" dirty="0" smtClean="0">
                <a:solidFill>
                  <a:srgbClr val="FFFFFF"/>
                </a:solidFill>
                <a:latin typeface="Arial" charset="0"/>
                <a:ea typeface="+mn-ea"/>
                <a:cs typeface="Arial" charset="0"/>
              </a:rPr>
              <a:t>What’s New in CCS 10.0</a:t>
            </a:r>
            <a:endParaRPr lang="en-US" sz="1000" kern="1200" dirty="0">
              <a:solidFill>
                <a:srgbClr val="FFFFFF"/>
              </a:solidFill>
              <a:latin typeface="Arial"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screen"/>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screen"/>
            <a:stretch>
              <a:fillRect/>
            </a:stretch>
          </a:blipFill>
        </p:spPr>
        <p:txBody>
          <a:bodyPr/>
          <a:lstStyle>
            <a:lvl1pPr marL="0" indent="0">
              <a:buNone/>
              <a:defRPr sz="800"/>
            </a:lvl1pPr>
          </a:lstStyle>
          <a:p>
            <a:pPr lvl="0"/>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4" name="Picture 13" descr="SBD.004_simple_bar.png"/>
          <p:cNvPicPr>
            <a:picLocks noChangeAspect="1"/>
          </p:cNvPicPr>
          <p:nvPr/>
        </p:nvPicPr>
        <p:blipFill>
          <a:blip r:embed="rId2"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CCS 10.0</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Copyright © 2010 Symantec Corporation. All rights reserved. </a:t>
            </a:r>
            <a:r>
              <a:rPr lang="en-US" sz="800" dirty="0" smtClean="0">
                <a:latin typeface="Calibri" pitchFamily="34" charset="0"/>
              </a:rPr>
              <a:t>Symantec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latin typeface="Calibri" pitchFamily="34" charset="0"/>
            </a:endParaRPr>
          </a:p>
          <a:p>
            <a:pPr marL="0" indent="0" algn="l">
              <a:lnSpc>
                <a:spcPct val="90000"/>
              </a:lnSpc>
              <a:buNone/>
            </a:pPr>
            <a:r>
              <a:rPr lang="en-US" sz="800" dirty="0" smtClean="0">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9" name="Picture 8" descr="SYMANTEC_LOGO.png"/>
          <p:cNvPicPr>
            <a:picLocks noChangeAspect="1"/>
          </p:cNvPicPr>
          <p:nvPr/>
        </p:nvPicPr>
        <p:blipFill>
          <a:blip r:embed="rId3" cstate="screen"/>
          <a:stretch>
            <a:fillRect/>
          </a:stretch>
        </p:blipFill>
        <p:spPr>
          <a:xfrm>
            <a:off x="569798" y="637083"/>
            <a:ext cx="2798064" cy="1007986"/>
          </a:xfrm>
          <a:prstGeom prst="rect">
            <a:avLst/>
          </a:prstGeom>
        </p:spPr>
      </p:pic>
      <p:pic>
        <p:nvPicPr>
          <p:cNvPr id="12" name="Picture 11" descr="RSA_thankyou_bkg_2.png"/>
          <p:cNvPicPr>
            <a:picLocks noChangeAspect="1"/>
          </p:cNvPicPr>
          <p:nvPr userDrawn="1"/>
        </p:nvPicPr>
        <p:blipFill>
          <a:blip r:embed="rId4"/>
          <a:srcRect r="38261" b="25449"/>
          <a:stretch>
            <a:fillRect/>
          </a:stretch>
        </p:blipFill>
        <p:spPr>
          <a:xfrm>
            <a:off x="0" y="0"/>
            <a:ext cx="5645426" cy="5112689"/>
          </a:xfrm>
          <a:prstGeom prst="rect">
            <a:avLst/>
          </a:prstGeom>
        </p:spPr>
      </p:pic>
      <p:sp>
        <p:nvSpPr>
          <p:cNvPr id="13" name="Rectangle 6"/>
          <p:cNvSpPr>
            <a:spLocks noChangeArrowheads="1"/>
          </p:cNvSpPr>
          <p:nvPr userDrawn="1"/>
        </p:nvSpPr>
        <p:spPr bwMode="auto">
          <a:xfrm>
            <a:off x="1837944" y="6163056"/>
            <a:ext cx="7153656" cy="437043"/>
          </a:xfrm>
          <a:prstGeom prst="rect">
            <a:avLst/>
          </a:prstGeom>
          <a:noFill/>
          <a:ln w="9525">
            <a:noFill/>
            <a:miter lim="800000"/>
            <a:headEnd/>
            <a:tailEnd/>
          </a:ln>
        </p:spPr>
        <p:txBody>
          <a:bodyPr wrap="square" anchor="b">
            <a:spAutoFit/>
          </a:bodyPr>
          <a:lstStyle/>
          <a:p>
            <a:pPr algn="l">
              <a:lnSpc>
                <a:spcPct val="90000"/>
              </a:lnSpc>
              <a:spcAft>
                <a:spcPts val="600"/>
              </a:spcAft>
            </a:pPr>
            <a:r>
              <a:rPr lang="en-US" sz="600" b="1" dirty="0" smtClean="0">
                <a:solidFill>
                  <a:srgbClr val="000000"/>
                </a:solidFill>
              </a:rPr>
              <a:t>© 2009 Symantec Corporation. All rights reserved.</a:t>
            </a:r>
            <a:endParaRPr lang="en-US" sz="600" dirty="0" smtClean="0">
              <a:solidFill>
                <a:srgbClr val="000000"/>
              </a:solidFill>
            </a:endParaRPr>
          </a:p>
          <a:p>
            <a:pPr algn="l"/>
            <a:r>
              <a:rPr lang="en-US" sz="600" dirty="0" smtClean="0">
                <a:solidFill>
                  <a:srgbClr val="000000"/>
                </a:solidFill>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 </a:t>
            </a:r>
            <a:endParaRPr lang="en-US" sz="600" dirty="0">
              <a:solidFill>
                <a:srgbClr val="000000"/>
              </a:solidFill>
            </a:endParaRPr>
          </a:p>
        </p:txBody>
      </p:sp>
      <p:pic>
        <p:nvPicPr>
          <p:cNvPr id="3399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3399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7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7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7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5"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6"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7"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8"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8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99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4" name="Picture 13" descr="SBD.004_simple_bar.png"/>
          <p:cNvPicPr>
            <a:picLocks noChangeAspect="1"/>
          </p:cNvPicPr>
          <p:nvPr/>
        </p:nvPicPr>
        <p:blipFill>
          <a:blip r:embed="rId2"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CCS 10.0</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SYMANTEC PROPRIETARY/CONFIDENTIAL – INTERNAL USE ONLY</a:t>
            </a:r>
            <a:br>
              <a:rPr lang="en-US" sz="800" b="1" dirty="0" smtClean="0">
                <a:latin typeface="Calibri" pitchFamily="34" charset="0"/>
              </a:rPr>
            </a:br>
            <a:r>
              <a:rPr lang="en-US" sz="800" b="0" dirty="0" smtClean="0">
                <a:latin typeface="Calibri" pitchFamily="34" charset="0"/>
              </a:rPr>
              <a:t>Copyright © 2010 Symantec Corporation. All rights reserved.</a:t>
            </a:r>
          </a:p>
        </p:txBody>
      </p:sp>
      <p:pic>
        <p:nvPicPr>
          <p:cNvPr id="9" name="Picture 8" descr="SYMANTEC_LOGO.png"/>
          <p:cNvPicPr>
            <a:picLocks noChangeAspect="1"/>
          </p:cNvPicPr>
          <p:nvPr/>
        </p:nvPicPr>
        <p:blipFill>
          <a:blip r:embed="rId3" cstate="screen"/>
          <a:stretch>
            <a:fillRect/>
          </a:stretch>
        </p:blipFill>
        <p:spPr>
          <a:xfrm>
            <a:off x="569798" y="637083"/>
            <a:ext cx="2798064" cy="1007986"/>
          </a:xfrm>
          <a:prstGeom prst="rect">
            <a:avLst/>
          </a:prstGeom>
        </p:spPr>
      </p:pic>
      <p:pic>
        <p:nvPicPr>
          <p:cNvPr id="3409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3409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9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9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9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0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1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11"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1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13"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01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bwMode="gray">
          <a:xfrm>
            <a:off x="2033590" y="4340225"/>
            <a:ext cx="6888160" cy="914400"/>
          </a:xfrm>
        </p:spPr>
        <p:txBody>
          <a:bodyPr/>
          <a:lstStyle>
            <a:lvl1pPr>
              <a:defRPr>
                <a:solidFill>
                  <a:schemeClr val="tx1"/>
                </a:solidFill>
              </a:defRPr>
            </a:lvl1pPr>
          </a:lstStyle>
          <a:p>
            <a:r>
              <a:rPr lang="en-US" smtClean="0"/>
              <a:t>Click to edit Master title style</a:t>
            </a:r>
            <a:endParaRPr lang="en-US"/>
          </a:p>
        </p:txBody>
      </p:sp>
      <p:sp>
        <p:nvSpPr>
          <p:cNvPr id="3076" name="Rectangle 4"/>
          <p:cNvSpPr>
            <a:spLocks noGrp="1" noChangeArrowheads="1"/>
          </p:cNvSpPr>
          <p:nvPr>
            <p:ph type="subTitle" idx="1"/>
          </p:nvPr>
        </p:nvSpPr>
        <p:spPr bwMode="gray">
          <a:xfrm>
            <a:off x="2033590" y="5494338"/>
            <a:ext cx="6888160" cy="890587"/>
          </a:xfrm>
        </p:spPr>
        <p:txBody>
          <a:bodyPr anchor="t" anchorCtr="0"/>
          <a:lstStyle>
            <a:lvl1pPr marL="0" indent="0">
              <a:buFontTx/>
              <a:buNone/>
              <a:defRPr sz="19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896353" y="6643688"/>
            <a:ext cx="1891544" cy="153888"/>
          </a:xfrm>
          <a:prstGeom prst="rect">
            <a:avLst/>
          </a:prstGeom>
          <a:ln/>
        </p:spPr>
        <p:txBody>
          <a:bodyPr/>
          <a:lstStyle>
            <a:lvl1pPr>
              <a:defRPr sz="1000"/>
            </a:lvl1pPr>
          </a:lstStyle>
          <a:p>
            <a:pPr>
              <a:defRPr/>
            </a:pPr>
            <a:r>
              <a:rPr lang="en-US" dirty="0" smtClean="0"/>
              <a:t>What’s New in CCS 10.0</a:t>
            </a:r>
            <a:endParaRPr lang="en-US" dirty="0"/>
          </a:p>
        </p:txBody>
      </p:sp>
      <p:sp>
        <p:nvSpPr>
          <p:cNvPr id="3" name="Rectangle 6"/>
          <p:cNvSpPr>
            <a:spLocks noGrp="1" noChangeArrowheads="1"/>
          </p:cNvSpPr>
          <p:nvPr>
            <p:ph type="sldNum" sz="quarter" idx="11"/>
          </p:nvPr>
        </p:nvSpPr>
        <p:spPr>
          <a:xfrm>
            <a:off x="8432800" y="6643688"/>
            <a:ext cx="598421" cy="214312"/>
          </a:xfrm>
          <a:prstGeom prst="rect">
            <a:avLst/>
          </a:prstGeom>
          <a:ln/>
        </p:spPr>
        <p:txBody>
          <a:bodyPr/>
          <a:lstStyle>
            <a:lvl1pPr>
              <a:defRPr sz="1000"/>
            </a:lvl1pPr>
          </a:lstStyle>
          <a:p>
            <a:pPr>
              <a:defRPr/>
            </a:pPr>
            <a:fld id="{29F62691-FC9C-4E2F-9CE1-4D4177CD176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Transition">
    <p:spTree>
      <p:nvGrpSpPr>
        <p:cNvPr id="1" name=""/>
        <p:cNvGrpSpPr/>
        <p:nvPr/>
      </p:nvGrpSpPr>
      <p:grpSpPr>
        <a:xfrm>
          <a:off x="0" y="0"/>
          <a:ext cx="0" cy="0"/>
          <a:chOff x="0" y="0"/>
          <a:chExt cx="0" cy="0"/>
        </a:xfrm>
      </p:grpSpPr>
      <p:sp>
        <p:nvSpPr>
          <p:cNvPr id="8" name="Text Placeholder 15"/>
          <p:cNvSpPr>
            <a:spLocks noGrp="1"/>
          </p:cNvSpPr>
          <p:nvPr>
            <p:ph type="body" sz="quarter" idx="12"/>
          </p:nvPr>
        </p:nvSpPr>
        <p:spPr>
          <a:xfrm>
            <a:off x="3660775" y="2700169"/>
            <a:ext cx="4267611" cy="2291379"/>
          </a:xfrm>
        </p:spPr>
        <p:txBody>
          <a:bodyPr anchor="t" anchorCtr="0"/>
          <a:lstStyle>
            <a:lvl1pPr marL="0" indent="0" rtl="0" eaLnBrk="1" fontAlgn="base" latinLnBrk="0" hangingPunct="1">
              <a:buNone/>
              <a:tabLst/>
              <a:defRPr lang="en-US" sz="3600" b="1" i="0" baseline="0" smtClean="0">
                <a:solidFill>
                  <a:srgbClr val="678BA8"/>
                </a:solidFill>
                <a:latin typeface="Arial" pitchFamily="34" charset="0"/>
                <a:cs typeface="Arial" pitchFamily="34" charset="0"/>
              </a:defRPr>
            </a:lvl1pPr>
          </a:lstStyle>
          <a:p>
            <a:pPr lvl="0"/>
            <a:r>
              <a:rPr lang="en-US" smtClean="0"/>
              <a:t>Click to edit Master text styles</a:t>
            </a:r>
          </a:p>
        </p:txBody>
      </p:sp>
      <p:pic>
        <p:nvPicPr>
          <p:cNvPr id="20" name="Picture 19" descr="RSA_transition_bkg_v2.png"/>
          <p:cNvPicPr>
            <a:picLocks noChangeAspect="1"/>
          </p:cNvPicPr>
          <p:nvPr userDrawn="1"/>
        </p:nvPicPr>
        <p:blipFill>
          <a:blip r:embed="rId2"/>
          <a:srcRect t="25855" r="38783"/>
          <a:stretch>
            <a:fillRect/>
          </a:stretch>
        </p:blipFill>
        <p:spPr>
          <a:xfrm>
            <a:off x="0" y="1773141"/>
            <a:ext cx="5597718" cy="5084859"/>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ransition">
    <p:spTree>
      <p:nvGrpSpPr>
        <p:cNvPr id="1" name=""/>
        <p:cNvGrpSpPr/>
        <p:nvPr/>
      </p:nvGrpSpPr>
      <p:grpSpPr>
        <a:xfrm>
          <a:off x="0" y="0"/>
          <a:ext cx="0" cy="0"/>
          <a:chOff x="0" y="0"/>
          <a:chExt cx="0" cy="0"/>
        </a:xfrm>
      </p:grpSpPr>
      <p:pic>
        <p:nvPicPr>
          <p:cNvPr id="4" name="Picture 3" descr="RSA_transition_bkg_v2.png"/>
          <p:cNvPicPr>
            <a:picLocks noChangeAspect="1"/>
          </p:cNvPicPr>
          <p:nvPr userDrawn="1"/>
        </p:nvPicPr>
        <p:blipFill>
          <a:blip r:embed="rId2"/>
          <a:srcRect t="25855" r="38783"/>
          <a:stretch>
            <a:fillRect/>
          </a:stretch>
        </p:blipFill>
        <p:spPr>
          <a:xfrm>
            <a:off x="0" y="1773141"/>
            <a:ext cx="5597718" cy="5084859"/>
          </a:xfrm>
          <a:prstGeom prst="rect">
            <a:avLst/>
          </a:prstGeom>
        </p:spPr>
      </p:pic>
      <p:sp>
        <p:nvSpPr>
          <p:cNvPr id="8" name="Text Placeholder 15"/>
          <p:cNvSpPr>
            <a:spLocks noGrp="1"/>
          </p:cNvSpPr>
          <p:nvPr>
            <p:ph type="body" sz="quarter" idx="12"/>
          </p:nvPr>
        </p:nvSpPr>
        <p:spPr>
          <a:xfrm>
            <a:off x="4087368" y="1947672"/>
            <a:ext cx="4288536" cy="2368296"/>
          </a:xfrm>
        </p:spPr>
        <p:txBody>
          <a:bodyPr anchor="t" anchorCtr="0"/>
          <a:lstStyle>
            <a:lvl1pPr marL="0" indent="0" rtl="0" eaLnBrk="1" fontAlgn="base" latinLnBrk="0" hangingPunct="1">
              <a:buNone/>
              <a:tabLst/>
              <a:defRPr lang="en-US" sz="3600" b="1" i="0" baseline="0" smtClean="0">
                <a:solidFill>
                  <a:schemeClr val="tx1"/>
                </a:solidFill>
                <a:latin typeface="Arial" pitchFamily="34" charset="0"/>
                <a:cs typeface="Arial"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z="1000" dirty="0" smtClean="0"/>
              <a:t>What’s New in CCS 10.0</a:t>
            </a:r>
            <a:endParaRPr lang="en-US" sz="1000"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626808" y="4558797"/>
            <a:ext cx="3221292" cy="914400"/>
          </a:xfrm>
        </p:spPr>
        <p:txBody>
          <a:bodyPr/>
          <a:lstStyle>
            <a:lvl1pPr marL="0" indent="0">
              <a:buNone/>
              <a:defRPr sz="1800" b="1" i="1" baseline="0">
                <a:solidFill>
                  <a:schemeClr val="bg2"/>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79070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3" name="Rectangle 6"/>
          <p:cNvSpPr>
            <a:spLocks noGrp="1" noChangeArrowheads="1"/>
          </p:cNvSpPr>
          <p:nvPr>
            <p:ph type="sldNum" sz="quarter" idx="11"/>
          </p:nvPr>
        </p:nvSpPr>
        <p:spPr>
          <a:xfrm>
            <a:off x="8874127" y="6643688"/>
            <a:ext cx="157094" cy="153888"/>
          </a:xfrm>
          <a:prstGeom prst="rect">
            <a:avLst/>
          </a:prstGeom>
          <a:noFill/>
          <a:ln w="9525" algn="ctr">
            <a:noFill/>
            <a:miter lim="800000"/>
            <a:headEnd/>
            <a:tailEnd/>
          </a:ln>
          <a:effectLst/>
        </p:spPr>
        <p:txBody>
          <a:bodyPr vert="horz" wrap="none" lIns="0" tIns="0" rIns="0" bIns="0" numCol="1" anchor="ctr" anchorCtr="1" compatLnSpc="1">
            <a:prstTxWarp prst="textNoShape">
              <a:avLst/>
            </a:prstTxWarp>
            <a:spAutoFit/>
          </a:bodyPr>
          <a:lstStyle>
            <a:lvl1pPr algn="ctr" rtl="0" eaLnBrk="0" fontAlgn="base" hangingPunct="0">
              <a:spcBef>
                <a:spcPct val="0"/>
              </a:spcBef>
              <a:spcAft>
                <a:spcPct val="0"/>
              </a:spcAft>
              <a:defRPr lang="en-US" sz="1000" b="1" kern="1200" smtClean="0">
                <a:solidFill>
                  <a:schemeClr val="bg2"/>
                </a:solidFill>
                <a:latin typeface="Arial" charset="0"/>
                <a:ea typeface="+mn-ea"/>
                <a:cs typeface="Arial"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621792" y="1913763"/>
            <a:ext cx="2002536" cy="2331720"/>
          </a:xfrm>
          <a:prstGeom prst="roundRect">
            <a:avLst>
              <a:gd name="adj" fmla="val 6273"/>
            </a:avLst>
          </a:prstGeom>
          <a:ln>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11" name="Text Placeholder 8"/>
          <p:cNvSpPr>
            <a:spLocks noGrp="1" noChangeAspect="1"/>
          </p:cNvSpPr>
          <p:nvPr>
            <p:ph type="body" sz="quarter" idx="19" hasCustomPrompt="1"/>
          </p:nvPr>
        </p:nvSpPr>
        <p:spPr>
          <a:xfrm>
            <a:off x="7827706" y="5204645"/>
            <a:ext cx="484632" cy="374904"/>
          </a:xfrm>
          <a:blipFill>
            <a:blip r:embed="rId2"/>
            <a:stretch>
              <a:fillRect/>
            </a:stretch>
          </a:blipFill>
        </p:spPr>
        <p:txBody>
          <a:bodyPr/>
          <a:lstStyle>
            <a:lvl1pPr marL="0" indent="0">
              <a:buNone/>
              <a:defRPr sz="800"/>
            </a:lvl1pPr>
          </a:lstStyle>
          <a:p>
            <a:pPr lvl="0"/>
            <a:r>
              <a:rPr lang="en-US" dirty="0" smtClean="0"/>
              <a:t> </a:t>
            </a:r>
            <a:endParaRPr lang="en-US" dirty="0"/>
          </a:p>
        </p:txBody>
      </p:sp>
      <p:sp>
        <p:nvSpPr>
          <p:cNvPr id="12" name="Text Placeholder 8"/>
          <p:cNvSpPr>
            <a:spLocks noGrp="1" noChangeAspect="1"/>
          </p:cNvSpPr>
          <p:nvPr>
            <p:ph type="body" sz="quarter" idx="20" hasCustomPrompt="1"/>
          </p:nvPr>
        </p:nvSpPr>
        <p:spPr>
          <a:xfrm>
            <a:off x="3659910" y="1938528"/>
            <a:ext cx="484632" cy="374904"/>
          </a:xfrm>
          <a:blipFill>
            <a:blip r:embed="rId3"/>
            <a:stretch>
              <a:fillRect/>
            </a:stretch>
          </a:blipFill>
        </p:spPr>
        <p:txBody>
          <a:bodyPr/>
          <a:lstStyle>
            <a:lvl1pPr marL="0" indent="0">
              <a:buNone/>
              <a:defRPr sz="800"/>
            </a:lvl1pPr>
          </a:lstStyle>
          <a:p>
            <a:pPr lvl="0"/>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75" y="1300163"/>
            <a:ext cx="4306888"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300163"/>
            <a:ext cx="4306887"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Symantec Confidential</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A6953A79-B524-4CA1-B697-9B9C2412AE8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828800"/>
            <a:ext cx="8382000" cy="43434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CCS 10.0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1196715"/>
            <a:ext cx="8382000" cy="403485"/>
          </a:xfrm>
        </p:spPr>
        <p:txBody>
          <a:bodyPr/>
          <a:lstStyle>
            <a:lvl1pPr>
              <a:buNone/>
              <a:defRPr b="1">
                <a:solidFill>
                  <a:srgbClr val="969696"/>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926236"/>
            <a:ext cx="4076700" cy="4245964"/>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CCS 10.0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926236"/>
            <a:ext cx="4061460" cy="4245964"/>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364105"/>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364105"/>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pic>
        <p:nvPicPr>
          <p:cNvPr id="10" name="Picture 9" descr="SBD.004_simple_bar.png"/>
          <p:cNvPicPr>
            <a:picLocks noChangeAspect="1"/>
          </p:cNvPicPr>
          <p:nvPr/>
        </p:nvPicPr>
        <p:blipFill>
          <a:blip r:embed="rId2" cstate="screen"/>
          <a:stretch>
            <a:fillRect/>
          </a:stretch>
        </p:blipFill>
        <p:spPr>
          <a:xfrm>
            <a:off x="228958" y="6330721"/>
            <a:ext cx="8686083" cy="298678"/>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CCS 10.0</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pic>
        <p:nvPicPr>
          <p:cNvPr id="7" name="Picture 6" descr="SYMANTEC_LOGO.png"/>
          <p:cNvPicPr>
            <a:picLocks noChangeAspect="1"/>
          </p:cNvPicPr>
          <p:nvPr/>
        </p:nvPicPr>
        <p:blipFill>
          <a:blip r:embed="rId3" cstate="screen"/>
          <a:srcRect t="13190" b="13916"/>
          <a:stretch>
            <a:fillRect/>
          </a:stretch>
        </p:blipFill>
        <p:spPr>
          <a:xfrm>
            <a:off x="6949448" y="6303169"/>
            <a:ext cx="1342066" cy="352425"/>
          </a:xfrm>
          <a:prstGeom prst="rect">
            <a:avLst/>
          </a:prstGeom>
        </p:spPr>
      </p:pic>
      <p:pic>
        <p:nvPicPr>
          <p:cNvPr id="3389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3389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4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6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6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62"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63"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64"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65"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66"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pic>
        <p:nvPicPr>
          <p:cNvPr id="8" name="Picture 7" descr="SBD.004_simple_bar.png"/>
          <p:cNvPicPr>
            <a:picLocks noChangeAspect="1"/>
          </p:cNvPicPr>
          <p:nvPr/>
        </p:nvPicPr>
        <p:blipFill>
          <a:blip r:embed="rId4" cstate="screen"/>
          <a:stretch>
            <a:fillRect/>
          </a:stretch>
        </p:blipFill>
        <p:spPr>
          <a:xfrm>
            <a:off x="228958" y="6330721"/>
            <a:ext cx="8686083" cy="298678"/>
          </a:xfrm>
          <a:prstGeom prst="rect">
            <a:avLst/>
          </a:prstGeom>
        </p:spPr>
      </p:pic>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CCS 10.0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pic>
        <p:nvPicPr>
          <p:cNvPr id="9" name="Picture 8" descr="SYMANTEC_LOGO.png"/>
          <p:cNvPicPr>
            <a:picLocks noChangeAspect="1"/>
          </p:cNvPicPr>
          <p:nvPr/>
        </p:nvPicPr>
        <p:blipFill>
          <a:blip r:embed="rId5" cstate="screen"/>
          <a:srcRect t="13190" b="13916"/>
          <a:stretch>
            <a:fillRect/>
          </a:stretch>
        </p:blipFill>
        <p:spPr>
          <a:xfrm>
            <a:off x="6949448" y="6303169"/>
            <a:ext cx="1342066" cy="3524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dirty="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CCS 10.0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FE9AF97-FD05-43A5-BF6A-D84016CECF67}"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dirty="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What’s New in CCS 10.0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196715"/>
            <a:ext cx="8382000" cy="403485"/>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dirty="0" smtClean="0"/>
              <a:t>Click icon to add table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z="1000" dirty="0" smtClean="0"/>
              <a:t>What’s New in CCS 10.0</a:t>
            </a:r>
            <a:endParaRPr lang="en-US" sz="1000" dirty="0"/>
          </a:p>
        </p:txBody>
      </p:sp>
      <p:sp>
        <p:nvSpPr>
          <p:cNvPr id="5" name="Rectangle 6"/>
          <p:cNvSpPr>
            <a:spLocks noGrp="1" noChangeArrowheads="1"/>
          </p:cNvSpPr>
          <p:nvPr>
            <p:ph type="sldNum" sz="quarter" idx="11"/>
          </p:nvPr>
        </p:nvSpPr>
        <p:spPr>
          <a:ln/>
        </p:spPr>
        <p:txBody>
          <a:bodyPr/>
          <a:lstStyle>
            <a:lvl1pPr>
              <a:defRPr/>
            </a:lvl1pPr>
          </a:lstStyle>
          <a:p>
            <a:pPr>
              <a:defRPr/>
            </a:pPr>
            <a:fld id="{EAF72264-4352-4B91-A239-C5C5F9855C9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2" name="Picture 11" descr="SBD.004_simple_bar.png"/>
          <p:cNvPicPr>
            <a:picLocks noChangeAspect="1"/>
          </p:cNvPicPr>
          <p:nvPr/>
        </p:nvPicPr>
        <p:blipFill>
          <a:blip r:embed="rId23" cstate="screen"/>
          <a:stretch>
            <a:fillRect/>
          </a:stretch>
        </p:blipFill>
        <p:spPr>
          <a:xfrm>
            <a:off x="228958" y="6330721"/>
            <a:ext cx="8686083" cy="298678"/>
          </a:xfrm>
          <a:prstGeom prst="rect">
            <a:avLst/>
          </a:prstGeom>
        </p:spPr>
      </p:pic>
      <p:sp>
        <p:nvSpPr>
          <p:cNvPr id="12293" name="Rectangle 2"/>
          <p:cNvSpPr>
            <a:spLocks noGrp="1" noChangeArrowheads="1"/>
          </p:cNvSpPr>
          <p:nvPr>
            <p:ph type="title"/>
          </p:nvPr>
        </p:nvSpPr>
        <p:spPr bwMode="black">
          <a:xfrm>
            <a:off x="381000" y="304800"/>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371600"/>
            <a:ext cx="8382000" cy="4800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What’s New in CCS 10.0</a:t>
            </a:r>
            <a:endParaRPr lang="en-US" dirty="0"/>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8" name="Picture 7" descr="SYMANTEC_LOGO.png"/>
          <p:cNvPicPr>
            <a:picLocks noChangeAspect="1"/>
          </p:cNvPicPr>
          <p:nvPr/>
        </p:nvPicPr>
        <p:blipFill>
          <a:blip r:embed="rId24" cstate="screen"/>
          <a:srcRect t="13190" b="13916"/>
          <a:stretch>
            <a:fillRect/>
          </a:stretch>
        </p:blipFill>
        <p:spPr>
          <a:xfrm>
            <a:off x="6949448" y="6303169"/>
            <a:ext cx="1342066" cy="352425"/>
          </a:xfrm>
          <a:prstGeom prst="rect">
            <a:avLst/>
          </a:prstGeom>
        </p:spPr>
      </p:pic>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8" r:id="rId18"/>
    <p:sldLayoutId id="2147483898" r:id="rId19"/>
    <p:sldLayoutId id="2147483784" r:id="rId20"/>
    <p:sldLayoutId id="2147483919" r:id="rId21"/>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hyperlink" Target="http://www.workflowswat.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27742" y="2852057"/>
            <a:ext cx="7772400" cy="914400"/>
          </a:xfrm>
        </p:spPr>
        <p:txBody>
          <a:bodyPr/>
          <a:lstStyle/>
          <a:p>
            <a:pPr eaLnBrk="1" hangingPunct="1"/>
            <a:r>
              <a:rPr lang="en-US" dirty="0" smtClean="0"/>
              <a:t>What’s New in CCS 10.0 and Beyond</a:t>
            </a:r>
          </a:p>
        </p:txBody>
      </p:sp>
      <p:sp>
        <p:nvSpPr>
          <p:cNvPr id="5" name="Slide Number Placeholder 4"/>
          <p:cNvSpPr>
            <a:spLocks noGrp="1"/>
          </p:cNvSpPr>
          <p:nvPr>
            <p:ph type="sldNum" sz="quarter" idx="4"/>
          </p:nvPr>
        </p:nvSpPr>
        <p:spPr/>
        <p:txBody>
          <a:bodyPr/>
          <a:lstStyle/>
          <a:p>
            <a:pPr>
              <a:defRPr/>
            </a:pPr>
            <a:fld id="{46082381-925A-4C25-AB18-0C99AD89CFC0}" type="slidenum">
              <a:rPr lang="en-US" smtClean="0"/>
              <a:pPr>
                <a:defRPr/>
              </a:pPr>
              <a:t>1</a:t>
            </a:fld>
            <a:endParaRPr lang="en-US" dirty="0"/>
          </a:p>
        </p:txBody>
      </p:sp>
      <p:sp>
        <p:nvSpPr>
          <p:cNvPr id="6" name="Footer Placeholder 5"/>
          <p:cNvSpPr>
            <a:spLocks noGrp="1"/>
          </p:cNvSpPr>
          <p:nvPr>
            <p:ph type="ftr" sz="quarter" idx="3"/>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
        <p:nvSpPr>
          <p:cNvPr id="2" name="Subtitle 1"/>
          <p:cNvSpPr>
            <a:spLocks noGrp="1"/>
          </p:cNvSpPr>
          <p:nvPr>
            <p:ph type="subTitle" idx="1"/>
          </p:nvPr>
        </p:nvSpPr>
        <p:spPr/>
        <p:txBody>
          <a:bodyPr/>
          <a:lstStyle/>
          <a:p>
            <a:r>
              <a:rPr lang="en-US" dirty="0" smtClean="0"/>
              <a:t>Jason </a:t>
            </a:r>
            <a:r>
              <a:rPr lang="en-US" dirty="0" err="1" smtClean="0"/>
              <a:t>Fenner</a:t>
            </a:r>
            <a:r>
              <a:rPr lang="en-US" dirty="0" smtClean="0"/>
              <a:t>, CISSP</a:t>
            </a:r>
            <a:endParaRPr lang="en-US" dirty="0"/>
          </a:p>
        </p:txBody>
      </p:sp>
      <p:sp>
        <p:nvSpPr>
          <p:cNvPr id="3" name="Text Placeholder 2"/>
          <p:cNvSpPr>
            <a:spLocks noGrp="1"/>
          </p:cNvSpPr>
          <p:nvPr>
            <p:ph type="body" sz="quarter" idx="10"/>
          </p:nvPr>
        </p:nvSpPr>
        <p:spPr/>
        <p:txBody>
          <a:bodyPr/>
          <a:lstStyle/>
          <a:p>
            <a:r>
              <a:rPr lang="en-US" dirty="0" smtClean="0"/>
              <a:t>Sr. Compliance and Risk Specialist Engineer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152400"/>
            <a:ext cx="8382000" cy="838200"/>
          </a:xfrm>
        </p:spPr>
        <p:txBody>
          <a:bodyPr anchor="ctr"/>
          <a:lstStyle/>
          <a:p>
            <a:r>
              <a:rPr lang="en-US" dirty="0" smtClean="0"/>
              <a:t>CCS Vulnerability Manager Benefits</a:t>
            </a: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10</a:t>
            </a:fld>
            <a:endParaRPr lang="en-US" dirty="0"/>
          </a:p>
        </p:txBody>
      </p:sp>
      <p:sp>
        <p:nvSpPr>
          <p:cNvPr id="9" name="Footer Placeholder 8"/>
          <p:cNvSpPr>
            <a:spLocks noGrp="1"/>
          </p:cNvSpPr>
          <p:nvPr>
            <p:ph type="ftr" sz="quarter" idx="10"/>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
        <p:nvSpPr>
          <p:cNvPr id="11" name="Content Placeholder 2"/>
          <p:cNvSpPr txBox="1">
            <a:spLocks/>
          </p:cNvSpPr>
          <p:nvPr/>
        </p:nvSpPr>
        <p:spPr bwMode="auto">
          <a:xfrm>
            <a:off x="453579" y="1074056"/>
            <a:ext cx="8516250" cy="4731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33363" lvl="0" indent="-233363" algn="l">
              <a:lnSpc>
                <a:spcPct val="120000"/>
              </a:lnSpc>
              <a:spcBef>
                <a:spcPts val="600"/>
              </a:spcBef>
              <a:spcAft>
                <a:spcPts val="600"/>
              </a:spcAft>
              <a:buClr>
                <a:schemeClr val="bg2">
                  <a:lumMod val="50000"/>
                </a:schemeClr>
              </a:buClr>
              <a:buFontTx/>
              <a:buChar char="•"/>
              <a:defRPr/>
            </a:pPr>
            <a:r>
              <a:rPr lang="en-US" kern="0" dirty="0" smtClean="0">
                <a:latin typeface="Arial" pitchFamily="34" charset="0"/>
                <a:cs typeface="Arial" pitchFamily="34" charset="0"/>
              </a:rPr>
              <a:t>Complements CCS Standards Manager</a:t>
            </a:r>
          </a:p>
          <a:p>
            <a:pPr marL="690459" lvl="1" indent="-233363" algn="l">
              <a:lnSpc>
                <a:spcPct val="120000"/>
              </a:lnSpc>
              <a:spcBef>
                <a:spcPts val="600"/>
              </a:spcBef>
              <a:spcAft>
                <a:spcPts val="600"/>
              </a:spcAft>
              <a:buClr>
                <a:schemeClr val="bg2">
                  <a:lumMod val="50000"/>
                </a:schemeClr>
              </a:buClr>
              <a:buFontTx/>
              <a:buChar char="•"/>
              <a:defRPr/>
            </a:pPr>
            <a:r>
              <a:rPr lang="en-US" sz="2000" dirty="0" smtClean="0"/>
              <a:t>Customers increasingly adopt combination of network VA and technical standards management</a:t>
            </a:r>
          </a:p>
          <a:p>
            <a:pPr marL="233363" lvl="0" indent="-233363" algn="l">
              <a:lnSpc>
                <a:spcPct val="120000"/>
              </a:lnSpc>
              <a:spcBef>
                <a:spcPts val="600"/>
              </a:spcBef>
              <a:spcAft>
                <a:spcPts val="600"/>
              </a:spcAft>
              <a:buClr>
                <a:schemeClr val="bg2">
                  <a:lumMod val="50000"/>
                </a:schemeClr>
              </a:buClr>
              <a:buFontTx/>
              <a:buChar char="•"/>
              <a:defRPr/>
            </a:pPr>
            <a:r>
              <a:rPr lang="en-US" kern="0" dirty="0" smtClean="0">
                <a:latin typeface="Arial" pitchFamily="34" charset="0"/>
                <a:cs typeface="Arial" pitchFamily="34" charset="0"/>
              </a:rPr>
              <a:t>Proactively prevent threats to confidential data &amp; critical assets</a:t>
            </a:r>
          </a:p>
          <a:p>
            <a:pPr marL="233363" lvl="0" indent="-233363" algn="l">
              <a:lnSpc>
                <a:spcPct val="120000"/>
              </a:lnSpc>
              <a:spcBef>
                <a:spcPts val="600"/>
              </a:spcBef>
              <a:spcAft>
                <a:spcPts val="600"/>
              </a:spcAft>
              <a:buClr>
                <a:schemeClr val="bg2">
                  <a:lumMod val="50000"/>
                </a:schemeClr>
              </a:buClr>
              <a:buFontTx/>
              <a:buChar char="•"/>
              <a:defRPr/>
            </a:pPr>
            <a:r>
              <a:rPr kumimoji="0" lang="en-US" b="0" i="0" u="none" strike="noStrike" kern="0" cap="none" spc="0" normalizeH="0" noProof="0" dirty="0" smtClean="0">
                <a:ln>
                  <a:noFill/>
                </a:ln>
                <a:effectLst/>
                <a:uLnTx/>
                <a:uFillTx/>
                <a:latin typeface="Arial" pitchFamily="34" charset="0"/>
                <a:cs typeface="Arial" pitchFamily="34" charset="0"/>
              </a:rPr>
              <a:t>Gain immediate insight </a:t>
            </a:r>
            <a:r>
              <a:rPr lang="en-US" kern="0" dirty="0" smtClean="0">
                <a:latin typeface="Arial" pitchFamily="34" charset="0"/>
                <a:cs typeface="Arial" pitchFamily="34" charset="0"/>
              </a:rPr>
              <a:t>into the </a:t>
            </a:r>
            <a:r>
              <a:rPr kumimoji="0" lang="en-US" b="0" i="0" u="none" strike="noStrike" kern="0" cap="none" spc="0" normalizeH="0" noProof="0" dirty="0" smtClean="0">
                <a:ln>
                  <a:noFill/>
                </a:ln>
                <a:effectLst/>
                <a:uLnTx/>
                <a:uFillTx/>
                <a:latin typeface="Arial" pitchFamily="34" charset="0"/>
                <a:cs typeface="Arial" pitchFamily="34" charset="0"/>
              </a:rPr>
              <a:t>security posture of network, OS, DB, Apps</a:t>
            </a:r>
          </a:p>
          <a:p>
            <a:pPr marL="233363" lvl="0" indent="-233363" algn="l">
              <a:lnSpc>
                <a:spcPct val="120000"/>
              </a:lnSpc>
              <a:spcBef>
                <a:spcPts val="600"/>
              </a:spcBef>
              <a:spcAft>
                <a:spcPts val="600"/>
              </a:spcAft>
              <a:buClr>
                <a:schemeClr val="bg2">
                  <a:lumMod val="50000"/>
                </a:schemeClr>
              </a:buClr>
              <a:buFontTx/>
              <a:buChar char="•"/>
              <a:defRPr/>
            </a:pPr>
            <a:r>
              <a:rPr lang="en-US" kern="0" dirty="0" smtClean="0">
                <a:latin typeface="Arial" pitchFamily="34" charset="0"/>
                <a:cs typeface="Arial" pitchFamily="34" charset="0"/>
              </a:rPr>
              <a:t>Reduce cost of vulnerability management</a:t>
            </a:r>
          </a:p>
          <a:p>
            <a:pPr marL="690459" lvl="1" indent="-233363" algn="l">
              <a:lnSpc>
                <a:spcPct val="120000"/>
              </a:lnSpc>
              <a:spcBef>
                <a:spcPts val="600"/>
              </a:spcBef>
              <a:spcAft>
                <a:spcPts val="600"/>
              </a:spcAft>
              <a:buClr>
                <a:schemeClr val="bg2">
                  <a:lumMod val="50000"/>
                </a:schemeClr>
              </a:buClr>
              <a:buFontTx/>
              <a:buChar char="•"/>
              <a:defRPr/>
            </a:pPr>
            <a:endParaRPr kumimoji="0" lang="en-US" b="0" i="0" u="none" strike="noStrike" kern="0" cap="none" spc="0" normalizeH="0" noProof="0" dirty="0" smtClean="0">
              <a:ln>
                <a:noFill/>
              </a:ln>
              <a:effectLst/>
              <a:uLnTx/>
              <a:uFillTx/>
              <a:latin typeface="Arial" pitchFamily="34" charset="0"/>
              <a:cs typeface="Arial" pitchFamily="34" charset="0"/>
            </a:endParaRPr>
          </a:p>
          <a:p>
            <a:pPr marL="690459" lvl="1" indent="-233363" algn="l">
              <a:lnSpc>
                <a:spcPct val="120000"/>
              </a:lnSpc>
              <a:spcBef>
                <a:spcPts val="600"/>
              </a:spcBef>
              <a:spcAft>
                <a:spcPts val="600"/>
              </a:spcAft>
              <a:buClr>
                <a:schemeClr val="bg2">
                  <a:lumMod val="50000"/>
                </a:schemeClr>
              </a:buClr>
              <a:buFontTx/>
              <a:buChar char="•"/>
              <a:defRPr/>
            </a:pPr>
            <a:endParaRPr kumimoji="0" lang="en-US" b="0" i="0" u="none" strike="noStrike" kern="0" cap="none" spc="0" normalizeH="0" noProof="0" dirty="0" smtClean="0">
              <a:ln>
                <a:noFill/>
              </a:ln>
              <a:effectLst/>
              <a:uLnTx/>
              <a:uFillTx/>
              <a:latin typeface="Arial" pitchFamily="34" charset="0"/>
              <a:cs typeface="Arial" pitchFamily="34" charset="0"/>
            </a:endParaRPr>
          </a:p>
          <a:p>
            <a:pPr marL="233363" lvl="0" indent="-233363" algn="l">
              <a:lnSpc>
                <a:spcPct val="120000"/>
              </a:lnSpc>
              <a:spcBef>
                <a:spcPts val="600"/>
              </a:spcBef>
              <a:spcAft>
                <a:spcPts val="600"/>
              </a:spcAft>
              <a:buClr>
                <a:schemeClr val="bg2">
                  <a:lumMod val="50000"/>
                </a:schemeClr>
              </a:buClr>
              <a:buFontTx/>
              <a:buChar char="•"/>
              <a:defRPr/>
            </a:pPr>
            <a:endParaRPr kumimoji="0" lang="en-US" b="0" i="0" u="none" strike="noStrike" kern="0" cap="none" spc="0" normalizeH="0" noProof="0" dirty="0" smtClean="0">
              <a:ln>
                <a:noFill/>
              </a:ln>
              <a:effectLst/>
              <a:uLnTx/>
              <a:uFillTx/>
              <a:latin typeface="Arial" pitchFamily="34" charset="0"/>
              <a:cs typeface="Arial" pitchFamily="34" charset="0"/>
            </a:endParaRPr>
          </a:p>
          <a:p>
            <a:pPr marL="571500" marR="0" lvl="1" indent="-233363" algn="l" defTabSz="914400" rtl="0" eaLnBrk="1" fontAlgn="base" latinLnBrk="0" hangingPunct="1">
              <a:lnSpc>
                <a:spcPct val="120000"/>
              </a:lnSpc>
              <a:spcBef>
                <a:spcPts val="600"/>
              </a:spcBef>
              <a:spcAft>
                <a:spcPts val="600"/>
              </a:spcAft>
              <a:buClr>
                <a:schemeClr val="bg2">
                  <a:lumMod val="50000"/>
                </a:schemeClr>
              </a:buClr>
              <a:buSzTx/>
              <a:buFont typeface="Arial" charset="0"/>
              <a:buChar char="–"/>
              <a:tabLst/>
              <a:defRPr/>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584193" y="174172"/>
            <a:ext cx="8382000" cy="838200"/>
          </a:xfrm>
          <a:prstGeom prst="rect">
            <a:avLst/>
          </a:prstGeom>
        </p:spPr>
        <p:txBody>
          <a:bodyPr lIns="91440" tIns="45720" rIns="91440" bIns="45720" anchor="ctr"/>
          <a:lstStyle/>
          <a:p>
            <a:pPr eaLnBrk="1" hangingPunct="1"/>
            <a:r>
              <a:rPr lang="en-US" dirty="0" smtClean="0"/>
              <a:t>Integration with DLP</a:t>
            </a:r>
          </a:p>
        </p:txBody>
      </p:sp>
      <p:sp>
        <p:nvSpPr>
          <p:cNvPr id="16389" name="Content Placeholder 2"/>
          <p:cNvSpPr>
            <a:spLocks noGrp="1"/>
          </p:cNvSpPr>
          <p:nvPr>
            <p:ph idx="1"/>
          </p:nvPr>
        </p:nvSpPr>
        <p:spPr>
          <a:xfrm>
            <a:off x="47179" y="1081313"/>
            <a:ext cx="4423224" cy="4724400"/>
          </a:xfrm>
        </p:spPr>
        <p:txBody>
          <a:bodyPr lIns="91440" tIns="45720" rIns="91440" bIns="45720">
            <a:normAutofit lnSpcReduction="10000"/>
          </a:bodyPr>
          <a:lstStyle/>
          <a:p>
            <a:pPr marL="233363" indent="-233363" eaLnBrk="1" hangingPunct="1">
              <a:lnSpc>
                <a:spcPct val="100000"/>
              </a:lnSpc>
              <a:spcBef>
                <a:spcPts val="600"/>
              </a:spcBef>
              <a:spcAft>
                <a:spcPts val="600"/>
              </a:spcAft>
            </a:pPr>
            <a:r>
              <a:rPr lang="en-US" b="1" dirty="0" smtClean="0">
                <a:cs typeface="Arial" pitchFamily="34" charset="0"/>
              </a:rPr>
              <a:t>What is it?</a:t>
            </a:r>
          </a:p>
          <a:p>
            <a:pPr marL="571500" lvl="1">
              <a:lnSpc>
                <a:spcPct val="100000"/>
              </a:lnSpc>
              <a:spcBef>
                <a:spcPts val="600"/>
              </a:spcBef>
              <a:spcAft>
                <a:spcPts val="600"/>
              </a:spcAft>
              <a:buFont typeface="Arial" pitchFamily="34" charset="0"/>
              <a:buChar char="•"/>
            </a:pPr>
            <a:r>
              <a:rPr lang="en-US" dirty="0" smtClean="0">
                <a:cs typeface="Arial" pitchFamily="34" charset="0"/>
              </a:rPr>
              <a:t>Use DLP discovery information to identify assets for compliance assessment</a:t>
            </a:r>
          </a:p>
          <a:p>
            <a:pPr marL="571500" lvl="1">
              <a:lnSpc>
                <a:spcPct val="100000"/>
              </a:lnSpc>
              <a:spcBef>
                <a:spcPts val="600"/>
              </a:spcBef>
              <a:spcAft>
                <a:spcPts val="600"/>
              </a:spcAft>
              <a:buFont typeface="Arial" pitchFamily="34" charset="0"/>
              <a:buChar char="•"/>
            </a:pPr>
            <a:r>
              <a:rPr lang="en-US" dirty="0" smtClean="0">
                <a:cs typeface="Arial" pitchFamily="34" charset="0"/>
              </a:rPr>
              <a:t>Show data leakage information side-by-side with CCS data</a:t>
            </a:r>
            <a:endParaRPr lang="en-US" sz="2200" dirty="0" smtClean="0">
              <a:cs typeface="Arial" pitchFamily="34" charset="0"/>
            </a:endParaRPr>
          </a:p>
          <a:p>
            <a:pPr marL="233363" indent="-233363" eaLnBrk="1" hangingPunct="1">
              <a:lnSpc>
                <a:spcPct val="100000"/>
              </a:lnSpc>
              <a:spcBef>
                <a:spcPts val="600"/>
              </a:spcBef>
              <a:spcAft>
                <a:spcPts val="600"/>
              </a:spcAft>
            </a:pPr>
            <a:r>
              <a:rPr lang="en-US" b="1" dirty="0" smtClean="0">
                <a:cs typeface="Arial" pitchFamily="34" charset="0"/>
              </a:rPr>
              <a:t>Key Benefits</a:t>
            </a:r>
          </a:p>
          <a:p>
            <a:pPr marL="571500" lvl="1" indent="-233363" eaLnBrk="1" hangingPunct="1">
              <a:lnSpc>
                <a:spcPct val="100000"/>
              </a:lnSpc>
              <a:spcBef>
                <a:spcPts val="600"/>
              </a:spcBef>
              <a:spcAft>
                <a:spcPts val="600"/>
              </a:spcAft>
              <a:buFont typeface="Arial" pitchFamily="34" charset="0"/>
              <a:buChar char="•"/>
            </a:pPr>
            <a:r>
              <a:rPr lang="en-US" dirty="0" smtClean="0">
                <a:cs typeface="Arial" pitchFamily="34" charset="0"/>
              </a:rPr>
              <a:t>Discover critical assets</a:t>
            </a:r>
          </a:p>
          <a:p>
            <a:pPr marL="571500" lvl="1" indent="-233363" eaLnBrk="1" hangingPunct="1">
              <a:lnSpc>
                <a:spcPct val="100000"/>
              </a:lnSpc>
              <a:spcBef>
                <a:spcPts val="600"/>
              </a:spcBef>
              <a:spcAft>
                <a:spcPts val="600"/>
              </a:spcAft>
              <a:buFont typeface="Arial" pitchFamily="34" charset="0"/>
              <a:buChar char="•"/>
            </a:pPr>
            <a:r>
              <a:rPr lang="en-US" dirty="0" smtClean="0">
                <a:cs typeface="Arial" pitchFamily="34" charset="0"/>
              </a:rPr>
              <a:t>Prioritize compliance assessments &amp; remediation</a:t>
            </a:r>
          </a:p>
          <a:p>
            <a:pPr marL="571500" lvl="1" indent="-233363" eaLnBrk="1" hangingPunct="1">
              <a:lnSpc>
                <a:spcPct val="100000"/>
              </a:lnSpc>
              <a:spcBef>
                <a:spcPts val="600"/>
              </a:spcBef>
              <a:spcAft>
                <a:spcPts val="600"/>
              </a:spcAft>
              <a:buFont typeface="Arial" pitchFamily="34" charset="0"/>
              <a:buChar char="•"/>
            </a:pPr>
            <a:r>
              <a:rPr lang="en-US" dirty="0" smtClean="0">
                <a:cs typeface="Arial" pitchFamily="34" charset="0"/>
              </a:rPr>
              <a:t>Obtain a comprehensive view of compliance &amp; security posture</a:t>
            </a:r>
          </a:p>
          <a:p>
            <a:pPr marL="571500" lvl="1" indent="-233363" eaLnBrk="1" hangingPunct="1">
              <a:lnSpc>
                <a:spcPct val="100000"/>
              </a:lnSpc>
              <a:spcBef>
                <a:spcPts val="600"/>
              </a:spcBef>
              <a:spcAft>
                <a:spcPts val="600"/>
              </a:spcAft>
            </a:pPr>
            <a:endParaRPr lang="en-US" dirty="0" smtClean="0">
              <a:latin typeface="Arial" pitchFamily="34" charset="0"/>
              <a:cs typeface="Arial" pitchFamily="34" charset="0"/>
            </a:endParaRPr>
          </a:p>
        </p:txBody>
      </p:sp>
      <p:sp>
        <p:nvSpPr>
          <p:cNvPr id="16387" name="Slide Number Placeholder 7"/>
          <p:cNvSpPr>
            <a:spLocks noGrp="1"/>
          </p:cNvSpPr>
          <p:nvPr>
            <p:ph type="sldNum" sz="quarter" idx="11"/>
          </p:nvPr>
        </p:nvSpPr>
        <p:spPr>
          <a:noFill/>
        </p:spPr>
        <p:txBody>
          <a:bodyPr/>
          <a:lstStyle/>
          <a:p>
            <a:fld id="{C8777822-24F0-4F46-BF15-42E373336B8E}" type="slidenum">
              <a:rPr lang="en-US" smtClean="0"/>
              <a:pPr/>
              <a:t>11</a:t>
            </a:fld>
            <a:endParaRPr lang="en-US" dirty="0" smtClean="0"/>
          </a:p>
        </p:txBody>
      </p:sp>
      <p:sp>
        <p:nvSpPr>
          <p:cNvPr id="7" name="Footer Placeholder 6"/>
          <p:cNvSpPr>
            <a:spLocks noGrp="1"/>
          </p:cNvSpPr>
          <p:nvPr>
            <p:ph type="ftr" sz="quarter" idx="10"/>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
        <p:nvSpPr>
          <p:cNvPr id="8" name="Oval 7"/>
          <p:cNvSpPr/>
          <p:nvPr/>
        </p:nvSpPr>
        <p:spPr bwMode="auto">
          <a:xfrm>
            <a:off x="72575" y="87153"/>
            <a:ext cx="624118" cy="580587"/>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smtClean="0">
                <a:latin typeface="+mn-lt"/>
              </a:rPr>
              <a:t>3</a:t>
            </a:r>
            <a:endParaRPr kumimoji="0" lang="en-US" sz="2400" b="1" i="0" u="none" strike="noStrike" cap="none" normalizeH="0" baseline="0" dirty="0" smtClean="0">
              <a:ln>
                <a:noFill/>
              </a:ln>
              <a:effectLst/>
              <a:latin typeface="+mn-lt"/>
            </a:endParaRPr>
          </a:p>
        </p:txBody>
      </p:sp>
      <p:pic>
        <p:nvPicPr>
          <p:cNvPr id="343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89" y="781050"/>
            <a:ext cx="3903574"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90" y="3233738"/>
            <a:ext cx="3922776"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35857" y="0"/>
            <a:ext cx="8382000" cy="838200"/>
          </a:xfrm>
        </p:spPr>
        <p:txBody>
          <a:bodyPr anchor="ctr"/>
          <a:lstStyle/>
          <a:p>
            <a:pPr marL="457200" indent="-457200" eaLnBrk="1" hangingPunct="1">
              <a:tabLst>
                <a:tab pos="457200" algn="l"/>
              </a:tabLst>
            </a:pPr>
            <a:r>
              <a:rPr lang="en-US" dirty="0" smtClean="0"/>
              <a:t>Content-Aware Technical Controls Discovery</a:t>
            </a:r>
          </a:p>
        </p:txBody>
      </p:sp>
      <p:sp>
        <p:nvSpPr>
          <p:cNvPr id="19460" name="Slide Number Placeholder 2"/>
          <p:cNvSpPr>
            <a:spLocks noGrp="1"/>
          </p:cNvSpPr>
          <p:nvPr>
            <p:ph type="sldNum" sz="quarter" idx="11"/>
          </p:nvPr>
        </p:nvSpPr>
        <p:spPr>
          <a:xfrm>
            <a:off x="8882063" y="6643688"/>
            <a:ext cx="139700" cy="152400"/>
          </a:xfrm>
          <a:noFill/>
        </p:spPr>
        <p:txBody>
          <a:bodyPr/>
          <a:lstStyle/>
          <a:p>
            <a:fld id="{9E4A77D1-BCC6-45C0-ADF7-F4386A94500B}" type="slidenum">
              <a:rPr lang="en-US" smtClean="0"/>
              <a:pPr/>
              <a:t>12</a:t>
            </a:fld>
            <a:endParaRPr lang="en-US" dirty="0" smtClean="0"/>
          </a:p>
        </p:txBody>
      </p:sp>
      <p:sp>
        <p:nvSpPr>
          <p:cNvPr id="4" name="Rounded Rectangle 3"/>
          <p:cNvSpPr>
            <a:spLocks noChangeArrowheads="1"/>
          </p:cNvSpPr>
          <p:nvPr/>
        </p:nvSpPr>
        <p:spPr bwMode="auto">
          <a:xfrm rot="16200000">
            <a:off x="1603253" y="3596933"/>
            <a:ext cx="1741487" cy="44450"/>
          </a:xfrm>
          <a:prstGeom prst="roundRect">
            <a:avLst>
              <a:gd name="adj" fmla="val 43218"/>
            </a:avLst>
          </a:prstGeom>
          <a:gradFill rotWithShape="1">
            <a:gsLst>
              <a:gs pos="0">
                <a:srgbClr val="9CB1C4"/>
              </a:gs>
              <a:gs pos="28999">
                <a:srgbClr val="9CB1C4"/>
              </a:gs>
              <a:gs pos="60001">
                <a:srgbClr val="7193AB"/>
              </a:gs>
              <a:gs pos="100000">
                <a:srgbClr val="7193AB"/>
              </a:gs>
            </a:gsLst>
            <a:lin ang="16200000"/>
          </a:gradFill>
          <a:ln w="9525" algn="ctr">
            <a:noFill/>
            <a:round/>
            <a:headEnd/>
            <a:tailEnd/>
          </a:ln>
        </p:spPr>
        <p:txBody>
          <a:bodyPr rot="10800000" vert="eaVert" anchor="ctr"/>
          <a:lstStyle/>
          <a:p>
            <a:pPr algn="ctr">
              <a:defRPr/>
            </a:pPr>
            <a:endParaRPr lang="en-US" dirty="0">
              <a:solidFill>
                <a:srgbClr val="FFFFFF"/>
              </a:solidFill>
              <a:latin typeface="+mn-lt"/>
              <a:ea typeface="ＭＳ Ｐゴシック" pitchFamily="-109" charset="-128"/>
              <a:cs typeface="+mn-cs"/>
            </a:endParaRPr>
          </a:p>
        </p:txBody>
      </p:sp>
      <p:sp>
        <p:nvSpPr>
          <p:cNvPr id="5" name="Rounded Rectangle 4"/>
          <p:cNvSpPr>
            <a:spLocks noChangeArrowheads="1"/>
          </p:cNvSpPr>
          <p:nvPr/>
        </p:nvSpPr>
        <p:spPr bwMode="auto">
          <a:xfrm flipV="1">
            <a:off x="3299497" y="4777239"/>
            <a:ext cx="2216150" cy="46037"/>
          </a:xfrm>
          <a:prstGeom prst="roundRect">
            <a:avLst>
              <a:gd name="adj" fmla="val 43218"/>
            </a:avLst>
          </a:prstGeom>
          <a:gradFill rotWithShape="1">
            <a:gsLst>
              <a:gs pos="0">
                <a:srgbClr val="9CB1C4"/>
              </a:gs>
              <a:gs pos="28999">
                <a:srgbClr val="9CB1C4"/>
              </a:gs>
              <a:gs pos="60001">
                <a:srgbClr val="7193AB"/>
              </a:gs>
              <a:gs pos="100000">
                <a:srgbClr val="7193AB"/>
              </a:gs>
            </a:gsLst>
            <a:lin ang="16200000"/>
          </a:gradFill>
          <a:ln w="9525" algn="ctr">
            <a:noFill/>
            <a:round/>
            <a:headEnd/>
            <a:tailEnd/>
          </a:ln>
        </p:spPr>
        <p:txBody>
          <a:bodyPr rot="10800000" anchor="ctr"/>
          <a:lstStyle/>
          <a:p>
            <a:pPr algn="ctr">
              <a:defRPr/>
            </a:pPr>
            <a:endParaRPr lang="en-US" dirty="0">
              <a:solidFill>
                <a:srgbClr val="FFFFFF"/>
              </a:solidFill>
              <a:latin typeface="+mn-lt"/>
              <a:ea typeface="ＭＳ Ｐゴシック" pitchFamily="-109" charset="-128"/>
              <a:cs typeface="+mn-cs"/>
            </a:endParaRPr>
          </a:p>
        </p:txBody>
      </p:sp>
      <p:sp>
        <p:nvSpPr>
          <p:cNvPr id="6" name="Rounded Rectangle 5"/>
          <p:cNvSpPr>
            <a:spLocks noChangeAspect="1" noChangeArrowheads="1"/>
          </p:cNvSpPr>
          <p:nvPr/>
        </p:nvSpPr>
        <p:spPr bwMode="auto">
          <a:xfrm>
            <a:off x="1935619" y="4192971"/>
            <a:ext cx="1153386" cy="1122409"/>
          </a:xfrm>
          <a:prstGeom prst="roundRect">
            <a:avLst>
              <a:gd name="adj" fmla="val 5394"/>
            </a:avLst>
          </a:prstGeom>
          <a:solidFill>
            <a:schemeClr val="bg1">
              <a:lumMod val="85000"/>
            </a:schemeClr>
          </a:solidFill>
          <a:ln w="57150" cap="flat" cmpd="sng" algn="ctr">
            <a:solidFill>
              <a:srgbClr val="537697"/>
            </a:solidFill>
            <a:prstDash val="solid"/>
            <a:round/>
            <a:headEnd type="none" w="med" len="med"/>
            <a:tailEnd type="none" w="med" len="med"/>
          </a:ln>
          <a:effectLst>
            <a:outerShdw blurRad="50800" dist="38100" dir="8100000" algn="bl">
              <a:srgbClr val="000000">
                <a:alpha val="43000"/>
              </a:srgbClr>
            </a:outerShdw>
          </a:effectLst>
          <a:scene3d>
            <a:camera prst="isometricTopUp">
              <a:rot lat="19476000" lon="18882001" rev="3612000"/>
            </a:camera>
            <a:lightRig rig="threePt" dir="t"/>
          </a:scene3d>
          <a:sp3d extrusionH="107950"/>
        </p:spPr>
        <p:txBody>
          <a:bodyPr anchor="ctr"/>
          <a:lstStyle/>
          <a:p>
            <a:pPr algn="ctr">
              <a:defRPr/>
            </a:pPr>
            <a:endParaRPr lang="en-US" dirty="0">
              <a:solidFill>
                <a:srgbClr val="FFFFFF"/>
              </a:solidFill>
              <a:latin typeface="Arial" pitchFamily="-109" charset="0"/>
              <a:ea typeface="ＭＳ Ｐゴシック" pitchFamily="-109" charset="-128"/>
              <a:cs typeface="ＭＳ Ｐゴシック" pitchFamily="-109" charset="-128"/>
            </a:endParaRPr>
          </a:p>
        </p:txBody>
      </p:sp>
      <p:pic>
        <p:nvPicPr>
          <p:cNvPr id="7" name="Picture 34" descr="computer"/>
          <p:cNvPicPr>
            <a:picLocks noChangeAspect="1" noChangeArrowheads="1"/>
          </p:cNvPicPr>
          <p:nvPr/>
        </p:nvPicPr>
        <p:blipFill>
          <a:blip r:embed="rId3">
            <a:lum bright="10000" contrast="-16000"/>
          </a:blip>
          <a:srcRect/>
          <a:stretch>
            <a:fillRect/>
          </a:stretch>
        </p:blipFill>
        <p:spPr bwMode="auto">
          <a:xfrm>
            <a:off x="2302547" y="4191451"/>
            <a:ext cx="517525" cy="701675"/>
          </a:xfrm>
          <a:prstGeom prst="rect">
            <a:avLst/>
          </a:prstGeom>
          <a:noFill/>
          <a:ln w="9525">
            <a:noFill/>
            <a:miter lim="800000"/>
            <a:headEnd/>
            <a:tailEnd/>
          </a:ln>
          <a:effectLst>
            <a:outerShdw sy="23000" kx="1199993" algn="br" rotWithShape="0">
              <a:srgbClr val="808080">
                <a:alpha val="14998"/>
              </a:srgbClr>
            </a:outerShdw>
          </a:effectLst>
        </p:spPr>
      </p:pic>
      <p:sp>
        <p:nvSpPr>
          <p:cNvPr id="8" name="Rectangle 7"/>
          <p:cNvSpPr>
            <a:spLocks noChangeArrowheads="1"/>
          </p:cNvSpPr>
          <p:nvPr/>
        </p:nvSpPr>
        <p:spPr bwMode="auto">
          <a:xfrm>
            <a:off x="1700884" y="5367446"/>
            <a:ext cx="1590675" cy="424732"/>
          </a:xfrm>
          <a:prstGeom prst="rect">
            <a:avLst/>
          </a:prstGeom>
          <a:noFill/>
          <a:ln w="9525">
            <a:noFill/>
            <a:miter lim="800000"/>
            <a:headEnd/>
            <a:tailEnd/>
          </a:ln>
          <a:scene3d>
            <a:camera prst="orthographicFront"/>
            <a:lightRig rig="threePt" dir="t"/>
          </a:scene3d>
        </p:spPr>
        <p:txBody>
          <a:bodyPr>
            <a:spAutoFit/>
          </a:bodyPr>
          <a:lstStyle/>
          <a:p>
            <a:pPr algn="ctr" eaLnBrk="0" hangingPunct="0">
              <a:lnSpc>
                <a:spcPct val="90000"/>
              </a:lnSpc>
              <a:spcBef>
                <a:spcPct val="50000"/>
              </a:spcBef>
              <a:defRPr/>
            </a:pPr>
            <a:r>
              <a:rPr lang="en-US" sz="1200" dirty="0">
                <a:solidFill>
                  <a:srgbClr val="153758"/>
                </a:solidFill>
                <a:latin typeface="Arial" pitchFamily="-109" charset="0"/>
                <a:ea typeface="ＭＳ Ｐゴシック" pitchFamily="-109" charset="-128"/>
                <a:cs typeface="ＭＳ Ｐゴシック" pitchFamily="-109" charset="-128"/>
              </a:rPr>
              <a:t>STORAGE</a:t>
            </a:r>
            <a:br>
              <a:rPr lang="en-US" sz="1200" dirty="0">
                <a:solidFill>
                  <a:srgbClr val="153758"/>
                </a:solidFill>
                <a:latin typeface="Arial" pitchFamily="-109" charset="0"/>
                <a:ea typeface="ＭＳ Ｐゴシック" pitchFamily="-109" charset="-128"/>
                <a:cs typeface="ＭＳ Ｐゴシック" pitchFamily="-109" charset="-128"/>
              </a:rPr>
            </a:br>
            <a:r>
              <a:rPr lang="en-US" sz="1200" dirty="0">
                <a:solidFill>
                  <a:srgbClr val="153758"/>
                </a:solidFill>
                <a:latin typeface="Arial" pitchFamily="-109" charset="0"/>
                <a:ea typeface="ＭＳ Ｐゴシック" pitchFamily="-109" charset="-128"/>
                <a:cs typeface="ＭＳ Ｐゴシック" pitchFamily="-109" charset="-128"/>
              </a:rPr>
              <a:t>DLP</a:t>
            </a:r>
          </a:p>
        </p:txBody>
      </p:sp>
      <p:sp>
        <p:nvSpPr>
          <p:cNvPr id="9" name="Text Box 42"/>
          <p:cNvSpPr txBox="1">
            <a:spLocks noChangeArrowheads="1"/>
          </p:cNvSpPr>
          <p:nvPr/>
        </p:nvSpPr>
        <p:spPr bwMode="auto">
          <a:xfrm>
            <a:off x="1493989" y="4795522"/>
            <a:ext cx="1504932" cy="258532"/>
          </a:xfrm>
          <a:prstGeom prst="rect">
            <a:avLst/>
          </a:prstGeom>
          <a:noFill/>
          <a:ln w="9525">
            <a:noFill/>
            <a:miter lim="800000"/>
            <a:headEnd/>
            <a:tailEnd/>
          </a:ln>
          <a:scene3d>
            <a:camera prst="isometricBottomUp">
              <a:rot lat="2124000" lon="18882001" rev="17987999"/>
            </a:camera>
            <a:lightRig rig="threePt" dir="t"/>
          </a:scene3d>
        </p:spPr>
        <p:txBody>
          <a:bodyPr>
            <a:spAutoFit/>
            <a:scene3d>
              <a:camera prst="isometricTopUp">
                <a:rot lat="19476000" lon="18882001" rev="3612000"/>
              </a:camera>
              <a:lightRig rig="threePt" dir="t"/>
            </a:scene3d>
          </a:bodyPr>
          <a:lstStyle/>
          <a:p>
            <a:pPr algn="ctr" eaLnBrk="0" hangingPunct="0">
              <a:lnSpc>
                <a:spcPct val="90000"/>
              </a:lnSpc>
              <a:spcBef>
                <a:spcPct val="50000"/>
              </a:spcBef>
              <a:defRPr/>
            </a:pPr>
            <a:r>
              <a:rPr lang="en-US" sz="1200" dirty="0">
                <a:latin typeface="Arial" pitchFamily="-109" charset="0"/>
                <a:ea typeface="ＭＳ Ｐゴシック" pitchFamily="-109" charset="-128"/>
                <a:cs typeface="ＭＳ Ｐゴシック" pitchFamily="-109" charset="-128"/>
              </a:rPr>
              <a:t>DISCOVER</a:t>
            </a:r>
            <a:endParaRPr lang="en-US" sz="1400" dirty="0">
              <a:latin typeface="Arial" pitchFamily="-109" charset="0"/>
              <a:ea typeface="ＭＳ Ｐゴシック" pitchFamily="-109" charset="-128"/>
              <a:cs typeface="ＭＳ Ｐゴシック" pitchFamily="-109" charset="-128"/>
            </a:endParaRPr>
          </a:p>
        </p:txBody>
      </p:sp>
      <p:grpSp>
        <p:nvGrpSpPr>
          <p:cNvPr id="2" name="Group 67"/>
          <p:cNvGrpSpPr>
            <a:grpSpLocks/>
          </p:cNvGrpSpPr>
          <p:nvPr/>
        </p:nvGrpSpPr>
        <p:grpSpPr bwMode="auto">
          <a:xfrm>
            <a:off x="1554834" y="1491114"/>
            <a:ext cx="1589088" cy="1195387"/>
            <a:chOff x="985694" y="3029045"/>
            <a:chExt cx="1590383" cy="1195013"/>
          </a:xfrm>
        </p:grpSpPr>
        <p:grpSp>
          <p:nvGrpSpPr>
            <p:cNvPr id="3" name="Group 52"/>
            <p:cNvGrpSpPr>
              <a:grpSpLocks/>
            </p:cNvGrpSpPr>
            <p:nvPr/>
          </p:nvGrpSpPr>
          <p:grpSpPr bwMode="auto">
            <a:xfrm>
              <a:off x="1377514" y="3100108"/>
              <a:ext cx="1198563" cy="1123950"/>
              <a:chOff x="3183461" y="4421353"/>
              <a:chExt cx="1752600" cy="1742368"/>
            </a:xfrm>
          </p:grpSpPr>
          <p:sp>
            <p:nvSpPr>
              <p:cNvPr id="14" name="Rounded Rectangle 13"/>
              <p:cNvSpPr>
                <a:spLocks noChangeArrowheads="1"/>
              </p:cNvSpPr>
              <p:nvPr/>
            </p:nvSpPr>
            <p:spPr bwMode="auto">
              <a:xfrm>
                <a:off x="3183461" y="4459453"/>
                <a:ext cx="1752600" cy="1704268"/>
              </a:xfrm>
              <a:prstGeom prst="roundRect">
                <a:avLst>
                  <a:gd name="adj" fmla="val 5394"/>
                </a:avLst>
              </a:prstGeom>
              <a:solidFill>
                <a:schemeClr val="bg1">
                  <a:lumMod val="85000"/>
                </a:schemeClr>
              </a:solidFill>
              <a:ln w="57150" cap="flat" cmpd="sng" algn="ctr">
                <a:solidFill>
                  <a:srgbClr val="537697"/>
                </a:solidFill>
                <a:prstDash val="solid"/>
                <a:round/>
                <a:headEnd type="none" w="med" len="med"/>
                <a:tailEnd type="none" w="med" len="med"/>
              </a:ln>
              <a:effectLst>
                <a:outerShdw blurRad="50800" dist="38100" dir="8100000" algn="bl">
                  <a:srgbClr val="000000">
                    <a:alpha val="43000"/>
                  </a:srgbClr>
                </a:outerShdw>
              </a:effectLst>
              <a:scene3d>
                <a:camera prst="isometricTopUp">
                  <a:rot lat="19476000" lon="18882001" rev="3612000"/>
                </a:camera>
                <a:lightRig rig="threePt" dir="t"/>
              </a:scene3d>
              <a:sp3d extrusionH="317500"/>
            </p:spPr>
            <p:txBody>
              <a:bodyPr anchor="ctr"/>
              <a:lstStyle/>
              <a:p>
                <a:pPr algn="ctr">
                  <a:defRPr/>
                </a:pPr>
                <a:endParaRPr lang="en-US" dirty="0">
                  <a:solidFill>
                    <a:srgbClr val="FFFFFF"/>
                  </a:solidFill>
                  <a:latin typeface="Arial" pitchFamily="-109" charset="0"/>
                  <a:ea typeface="ＭＳ Ｐゴシック" pitchFamily="-109" charset="-128"/>
                  <a:cs typeface="ＭＳ Ｐゴシック" pitchFamily="-109" charset="-128"/>
                </a:endParaRPr>
              </a:p>
            </p:txBody>
          </p:sp>
          <p:sp>
            <p:nvSpPr>
              <p:cNvPr id="15" name="Rounded Rectangle 14"/>
              <p:cNvSpPr>
                <a:spLocks noChangeArrowheads="1"/>
              </p:cNvSpPr>
              <p:nvPr/>
            </p:nvSpPr>
            <p:spPr bwMode="auto">
              <a:xfrm>
                <a:off x="3183461" y="4421353"/>
                <a:ext cx="1752600" cy="1704268"/>
              </a:xfrm>
              <a:prstGeom prst="roundRect">
                <a:avLst>
                  <a:gd name="adj" fmla="val 5394"/>
                </a:avLst>
              </a:prstGeom>
              <a:solidFill>
                <a:schemeClr val="bg1">
                  <a:lumMod val="85000"/>
                </a:schemeClr>
              </a:solidFill>
              <a:ln w="57150" cap="flat" cmpd="sng" algn="ctr">
                <a:solidFill>
                  <a:srgbClr val="77A4C5"/>
                </a:solidFill>
                <a:prstDash val="solid"/>
                <a:round/>
                <a:headEnd type="none" w="med" len="med"/>
                <a:tailEnd type="none" w="med" len="med"/>
              </a:ln>
              <a:effectLst>
                <a:outerShdw blurRad="50800" dist="38100" dir="8100000" algn="bl" rotWithShape="0">
                  <a:srgbClr val="000000">
                    <a:alpha val="43000"/>
                  </a:srgbClr>
                </a:outerShdw>
              </a:effectLst>
              <a:scene3d>
                <a:camera prst="isometricTopUp">
                  <a:rot lat="19476000" lon="18882001" rev="3612000"/>
                </a:camera>
                <a:lightRig rig="threePt" dir="t"/>
              </a:scene3d>
              <a:sp3d extrusionH="44450"/>
            </p:spPr>
            <p:txBody>
              <a:bodyPr anchor="ctr"/>
              <a:lstStyle/>
              <a:p>
                <a:pPr algn="ctr">
                  <a:defRPr/>
                </a:pPr>
                <a:endParaRPr lang="en-US" dirty="0">
                  <a:solidFill>
                    <a:srgbClr val="FFFFFF"/>
                  </a:solidFill>
                  <a:latin typeface="Arial" pitchFamily="-109" charset="0"/>
                  <a:ea typeface="ＭＳ Ｐゴシック" pitchFamily="-109" charset="-128"/>
                  <a:cs typeface="ＭＳ Ｐゴシック" pitchFamily="-109" charset="-128"/>
                </a:endParaRPr>
              </a:p>
            </p:txBody>
          </p:sp>
        </p:grpSp>
        <p:pic>
          <p:nvPicPr>
            <p:cNvPr id="12" name="Picture 34" descr="computer"/>
            <p:cNvPicPr>
              <a:picLocks noChangeAspect="1" noChangeArrowheads="1"/>
            </p:cNvPicPr>
            <p:nvPr/>
          </p:nvPicPr>
          <p:blipFill>
            <a:blip r:embed="rId3">
              <a:lum bright="10000" contrast="-16000"/>
            </a:blip>
            <a:srcRect/>
            <a:stretch>
              <a:fillRect/>
            </a:stretch>
          </p:blipFill>
          <p:spPr bwMode="auto">
            <a:xfrm>
              <a:off x="1803923" y="3029045"/>
              <a:ext cx="511592" cy="691933"/>
            </a:xfrm>
            <a:prstGeom prst="rect">
              <a:avLst/>
            </a:prstGeom>
            <a:noFill/>
            <a:ln w="9525">
              <a:noFill/>
              <a:miter lim="800000"/>
              <a:headEnd/>
              <a:tailEnd/>
            </a:ln>
            <a:effectLst>
              <a:outerShdw sy="23000" kx="1199993" algn="br" rotWithShape="0">
                <a:srgbClr val="808080">
                  <a:alpha val="14998"/>
                </a:srgbClr>
              </a:outerShdw>
            </a:effectLst>
          </p:spPr>
        </p:pic>
        <p:sp>
          <p:nvSpPr>
            <p:cNvPr id="13" name="Text Box 42"/>
            <p:cNvSpPr txBox="1">
              <a:spLocks noChangeArrowheads="1"/>
            </p:cNvSpPr>
            <p:nvPr/>
          </p:nvSpPr>
          <p:spPr bwMode="auto">
            <a:xfrm>
              <a:off x="985694" y="3609132"/>
              <a:ext cx="1504933" cy="410882"/>
            </a:xfrm>
            <a:prstGeom prst="rect">
              <a:avLst/>
            </a:prstGeom>
            <a:noFill/>
            <a:ln w="9525">
              <a:noFill/>
              <a:miter lim="800000"/>
              <a:headEnd/>
              <a:tailEnd/>
            </a:ln>
            <a:scene3d>
              <a:camera prst="isometricBottomUp">
                <a:rot lat="2124000" lon="18882001" rev="17987999"/>
              </a:camera>
              <a:lightRig rig="threePt" dir="t"/>
            </a:scene3d>
          </p:spPr>
          <p:txBody>
            <a:bodyPr>
              <a:spAutoFit/>
              <a:scene3d>
                <a:camera prst="isometricTopUp">
                  <a:rot lat="19476000" lon="18882001" rev="3612000"/>
                </a:camera>
                <a:lightRig rig="threePt" dir="t"/>
              </a:scene3d>
            </a:bodyPr>
            <a:lstStyle/>
            <a:p>
              <a:pPr algn="ctr" eaLnBrk="0" hangingPunct="0">
                <a:lnSpc>
                  <a:spcPct val="90000"/>
                </a:lnSpc>
                <a:spcBef>
                  <a:spcPct val="50000"/>
                </a:spcBef>
                <a:defRPr/>
              </a:pPr>
              <a:r>
                <a:rPr lang="en-US" sz="1100" dirty="0">
                  <a:latin typeface="Arial" pitchFamily="-109" charset="0"/>
                  <a:ea typeface="ＭＳ Ｐゴシック" pitchFamily="-109" charset="-128"/>
                  <a:cs typeface="ＭＳ Ｐゴシック" pitchFamily="-109" charset="-128"/>
                </a:rPr>
                <a:t>ENFORCE </a:t>
              </a:r>
              <a:r>
                <a:rPr lang="en-US" sz="1200" dirty="0">
                  <a:latin typeface="Arial" pitchFamily="-109" charset="0"/>
                  <a:ea typeface="ＭＳ Ｐゴシック" pitchFamily="-109" charset="-128"/>
                  <a:cs typeface="ＭＳ Ｐゴシック" pitchFamily="-109" charset="-128"/>
                </a:rPr>
                <a:t>PLATFORM</a:t>
              </a:r>
              <a:endParaRPr lang="en-US" sz="1400" dirty="0">
                <a:latin typeface="Arial" pitchFamily="-109" charset="0"/>
                <a:ea typeface="ＭＳ Ｐゴシック" pitchFamily="-109" charset="-128"/>
                <a:cs typeface="ＭＳ Ｐゴシック" pitchFamily="-109" charset="-128"/>
              </a:endParaRPr>
            </a:p>
          </p:txBody>
        </p:sp>
      </p:grpSp>
      <p:sp>
        <p:nvSpPr>
          <p:cNvPr id="16" name="Rectangle 15"/>
          <p:cNvSpPr>
            <a:spLocks noChangeArrowheads="1"/>
          </p:cNvSpPr>
          <p:nvPr/>
        </p:nvSpPr>
        <p:spPr bwMode="auto">
          <a:xfrm>
            <a:off x="2306688" y="2694978"/>
            <a:ext cx="1590675" cy="590931"/>
          </a:xfrm>
          <a:prstGeom prst="rect">
            <a:avLst/>
          </a:prstGeom>
          <a:noFill/>
          <a:ln w="9525">
            <a:noFill/>
            <a:miter lim="800000"/>
            <a:headEnd/>
            <a:tailEnd/>
          </a:ln>
          <a:scene3d>
            <a:camera prst="orthographicFront"/>
            <a:lightRig rig="threePt" dir="t"/>
          </a:scene3d>
        </p:spPr>
        <p:txBody>
          <a:bodyPr>
            <a:spAutoFit/>
          </a:bodyPr>
          <a:lstStyle/>
          <a:p>
            <a:pPr algn="ctr" eaLnBrk="0" hangingPunct="0">
              <a:lnSpc>
                <a:spcPct val="90000"/>
              </a:lnSpc>
              <a:spcBef>
                <a:spcPct val="50000"/>
              </a:spcBef>
              <a:defRPr/>
            </a:pPr>
            <a:r>
              <a:rPr lang="en-US" sz="1200" dirty="0">
                <a:solidFill>
                  <a:srgbClr val="153758"/>
                </a:solidFill>
                <a:latin typeface="Arial" pitchFamily="-109" charset="0"/>
                <a:ea typeface="ＭＳ Ｐゴシック" pitchFamily="-109" charset="-128"/>
                <a:cs typeface="ＭＳ Ｐゴシック" pitchFamily="-109" charset="-128"/>
              </a:rPr>
              <a:t>DLP MANAGEMENT</a:t>
            </a:r>
            <a:br>
              <a:rPr lang="en-US" sz="1200" dirty="0">
                <a:solidFill>
                  <a:srgbClr val="153758"/>
                </a:solidFill>
                <a:latin typeface="Arial" pitchFamily="-109" charset="0"/>
                <a:ea typeface="ＭＳ Ｐゴシック" pitchFamily="-109" charset="-128"/>
                <a:cs typeface="ＭＳ Ｐゴシック" pitchFamily="-109" charset="-128"/>
              </a:rPr>
            </a:br>
            <a:r>
              <a:rPr lang="en-US" sz="1200" dirty="0">
                <a:solidFill>
                  <a:srgbClr val="153758"/>
                </a:solidFill>
                <a:latin typeface="Arial" pitchFamily="-109" charset="0"/>
                <a:ea typeface="ＭＳ Ｐゴシック" pitchFamily="-109" charset="-128"/>
                <a:cs typeface="ＭＳ Ｐゴシック" pitchFamily="-109" charset="-128"/>
              </a:rPr>
              <a:t>PLATFORM</a:t>
            </a:r>
          </a:p>
        </p:txBody>
      </p:sp>
      <p:pic>
        <p:nvPicPr>
          <p:cNvPr id="19469" name="Picture 6"/>
          <p:cNvPicPr>
            <a:picLocks noChangeAspect="1" noChangeArrowheads="1"/>
          </p:cNvPicPr>
          <p:nvPr/>
        </p:nvPicPr>
        <p:blipFill>
          <a:blip r:embed="rId4"/>
          <a:srcRect/>
          <a:stretch>
            <a:fillRect/>
          </a:stretch>
        </p:blipFill>
        <p:spPr bwMode="auto">
          <a:xfrm>
            <a:off x="5488659" y="4032701"/>
            <a:ext cx="631825" cy="1122363"/>
          </a:xfrm>
          <a:prstGeom prst="rect">
            <a:avLst/>
          </a:prstGeom>
          <a:noFill/>
          <a:ln w="9525">
            <a:noFill/>
            <a:miter lim="800000"/>
            <a:headEnd/>
            <a:tailEnd/>
          </a:ln>
        </p:spPr>
      </p:pic>
      <p:sp>
        <p:nvSpPr>
          <p:cNvPr id="19470" name="TextBox 20"/>
          <p:cNvSpPr txBox="1">
            <a:spLocks noChangeArrowheads="1"/>
          </p:cNvSpPr>
          <p:nvPr/>
        </p:nvSpPr>
        <p:spPr bwMode="auto">
          <a:xfrm>
            <a:off x="5404522" y="5267776"/>
            <a:ext cx="1560512" cy="461963"/>
          </a:xfrm>
          <a:prstGeom prst="rect">
            <a:avLst/>
          </a:prstGeom>
          <a:noFill/>
          <a:ln w="9525">
            <a:noFill/>
            <a:miter lim="800000"/>
            <a:headEnd/>
            <a:tailEnd/>
          </a:ln>
        </p:spPr>
        <p:txBody>
          <a:bodyPr>
            <a:spAutoFit/>
          </a:bodyPr>
          <a:lstStyle/>
          <a:p>
            <a:pPr algn="ctr"/>
            <a:r>
              <a:rPr lang="en-US" sz="1200" dirty="0"/>
              <a:t>Servers with </a:t>
            </a:r>
            <a:br>
              <a:rPr lang="en-US" sz="1200" dirty="0"/>
            </a:br>
            <a:r>
              <a:rPr lang="en-US" sz="1200" dirty="0"/>
              <a:t>HIPAA data</a:t>
            </a:r>
          </a:p>
        </p:txBody>
      </p:sp>
      <p:sp>
        <p:nvSpPr>
          <p:cNvPr id="20" name="TextBox 19"/>
          <p:cNvSpPr txBox="1">
            <a:spLocks noChangeArrowheads="1"/>
          </p:cNvSpPr>
          <p:nvPr/>
        </p:nvSpPr>
        <p:spPr bwMode="auto">
          <a:xfrm>
            <a:off x="1037309" y="3319914"/>
            <a:ext cx="1508125" cy="461962"/>
          </a:xfrm>
          <a:prstGeom prst="rect">
            <a:avLst/>
          </a:prstGeom>
          <a:noFill/>
          <a:ln w="9525">
            <a:noFill/>
            <a:miter lim="800000"/>
            <a:headEnd/>
            <a:tailEnd/>
          </a:ln>
        </p:spPr>
        <p:txBody>
          <a:bodyPr>
            <a:spAutoFit/>
          </a:bodyPr>
          <a:lstStyle/>
          <a:p>
            <a:pPr algn="ctr"/>
            <a:r>
              <a:rPr lang="en-US" sz="1200" dirty="0"/>
              <a:t>Crack Content and Record Incidents</a:t>
            </a:r>
          </a:p>
        </p:txBody>
      </p:sp>
      <p:cxnSp>
        <p:nvCxnSpPr>
          <p:cNvPr id="21" name="Straight Arrow Connector 20"/>
          <p:cNvCxnSpPr/>
          <p:nvPr/>
        </p:nvCxnSpPr>
        <p:spPr>
          <a:xfrm rot="10800000">
            <a:off x="3385222" y="4913764"/>
            <a:ext cx="2033587" cy="1587"/>
          </a:xfrm>
          <a:prstGeom prst="straightConnector1">
            <a:avLst/>
          </a:prstGeom>
          <a:ln w="31750">
            <a:solidFill>
              <a:srgbClr val="F1821F"/>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3707484" y="4993139"/>
            <a:ext cx="1819275" cy="276225"/>
          </a:xfrm>
          <a:prstGeom prst="rect">
            <a:avLst/>
          </a:prstGeom>
          <a:noFill/>
          <a:ln w="9525">
            <a:noFill/>
            <a:miter lim="800000"/>
            <a:headEnd/>
            <a:tailEnd/>
          </a:ln>
        </p:spPr>
        <p:txBody>
          <a:bodyPr>
            <a:spAutoFit/>
          </a:bodyPr>
          <a:lstStyle/>
          <a:p>
            <a:pPr algn="ctr"/>
            <a:r>
              <a:rPr lang="en-US" sz="1200" dirty="0"/>
              <a:t>Scan and Retrieve Data</a:t>
            </a:r>
          </a:p>
        </p:txBody>
      </p:sp>
      <p:sp>
        <p:nvSpPr>
          <p:cNvPr id="23" name="Oval 22"/>
          <p:cNvSpPr/>
          <p:nvPr/>
        </p:nvSpPr>
        <p:spPr bwMode="auto">
          <a:xfrm>
            <a:off x="3480472" y="4989964"/>
            <a:ext cx="274637" cy="273050"/>
          </a:xfrm>
          <a:prstGeom prst="ellipse">
            <a:avLst/>
          </a:prstGeom>
          <a:gradFill rotWithShape="1">
            <a:gsLst>
              <a:gs pos="0">
                <a:srgbClr val="FFFBDC"/>
              </a:gs>
              <a:gs pos="64999">
                <a:srgbClr val="FFF4AA"/>
              </a:gs>
              <a:gs pos="100000">
                <a:srgbClr val="FFF284"/>
              </a:gs>
            </a:gsLst>
            <a:lin ang="5400000" scaled="1"/>
          </a:gradFill>
          <a:ln w="28575">
            <a:solidFill>
              <a:srgbClr val="E6B900"/>
            </a:solidFill>
            <a:round/>
            <a:headEnd/>
            <a:tailEnd/>
          </a:ln>
          <a:effectLst>
            <a:outerShdw dist="20000" dir="5400000" rotWithShape="0">
              <a:srgbClr val="808080">
                <a:alpha val="37999"/>
              </a:srgbClr>
            </a:outerShdw>
          </a:effectLst>
        </p:spPr>
        <p:txBody>
          <a:bodyPr anchor="ctr"/>
          <a:lstStyle/>
          <a:p>
            <a:pPr algn="ctr">
              <a:defRPr/>
            </a:pPr>
            <a:r>
              <a:rPr lang="en-US" sz="1400" dirty="0">
                <a:ea typeface="ＭＳ Ｐゴシック" pitchFamily="-109" charset="-128"/>
                <a:cs typeface="+mn-cs"/>
              </a:rPr>
              <a:t>1</a:t>
            </a:r>
          </a:p>
        </p:txBody>
      </p:sp>
      <p:sp>
        <p:nvSpPr>
          <p:cNvPr id="24" name="Oval 23"/>
          <p:cNvSpPr/>
          <p:nvPr/>
        </p:nvSpPr>
        <p:spPr bwMode="auto">
          <a:xfrm>
            <a:off x="1665959" y="3053214"/>
            <a:ext cx="274638" cy="274637"/>
          </a:xfrm>
          <a:prstGeom prst="ellipse">
            <a:avLst/>
          </a:prstGeom>
          <a:gradFill rotWithShape="1">
            <a:gsLst>
              <a:gs pos="0">
                <a:srgbClr val="FFFBDC"/>
              </a:gs>
              <a:gs pos="64999">
                <a:srgbClr val="FFF4AA"/>
              </a:gs>
              <a:gs pos="100000">
                <a:srgbClr val="FFF284"/>
              </a:gs>
            </a:gsLst>
            <a:lin ang="5400000" scaled="1"/>
          </a:gradFill>
          <a:ln w="28575">
            <a:solidFill>
              <a:srgbClr val="E6B900"/>
            </a:solidFill>
            <a:round/>
            <a:headEnd/>
            <a:tailEnd/>
          </a:ln>
          <a:effectLst>
            <a:outerShdw dist="20000" dir="5400000" rotWithShape="0">
              <a:srgbClr val="808080">
                <a:alpha val="37999"/>
              </a:srgbClr>
            </a:outerShdw>
          </a:effectLst>
        </p:spPr>
        <p:txBody>
          <a:bodyPr anchor="ctr"/>
          <a:lstStyle/>
          <a:p>
            <a:pPr algn="ctr">
              <a:defRPr/>
            </a:pPr>
            <a:r>
              <a:rPr lang="en-US" sz="1400" dirty="0">
                <a:ea typeface="ＭＳ Ｐゴシック" pitchFamily="-109" charset="-128"/>
                <a:cs typeface="+mn-cs"/>
              </a:rPr>
              <a:t>2</a:t>
            </a:r>
          </a:p>
        </p:txBody>
      </p:sp>
      <p:sp>
        <p:nvSpPr>
          <p:cNvPr id="25" name="Oval 24"/>
          <p:cNvSpPr/>
          <p:nvPr/>
        </p:nvSpPr>
        <p:spPr bwMode="auto">
          <a:xfrm>
            <a:off x="3345534" y="1568901"/>
            <a:ext cx="273050" cy="274638"/>
          </a:xfrm>
          <a:prstGeom prst="ellipse">
            <a:avLst/>
          </a:prstGeom>
          <a:gradFill rotWithShape="1">
            <a:gsLst>
              <a:gs pos="0">
                <a:srgbClr val="FFFBDC"/>
              </a:gs>
              <a:gs pos="64999">
                <a:srgbClr val="FFF4AA"/>
              </a:gs>
              <a:gs pos="100000">
                <a:srgbClr val="FFF284"/>
              </a:gs>
            </a:gsLst>
            <a:lin ang="5400000" scaled="1"/>
          </a:gradFill>
          <a:ln w="28575">
            <a:solidFill>
              <a:srgbClr val="E6B900"/>
            </a:solidFill>
            <a:round/>
            <a:headEnd/>
            <a:tailEnd/>
          </a:ln>
          <a:effectLst>
            <a:outerShdw dist="20000" dir="5400000" rotWithShape="0">
              <a:srgbClr val="808080">
                <a:alpha val="37999"/>
              </a:srgbClr>
            </a:outerShdw>
          </a:effectLst>
        </p:spPr>
        <p:txBody>
          <a:bodyPr anchor="ctr"/>
          <a:lstStyle/>
          <a:p>
            <a:pPr algn="ctr">
              <a:defRPr/>
            </a:pPr>
            <a:r>
              <a:rPr lang="en-US" sz="1400" dirty="0">
                <a:ea typeface="ＭＳ Ｐゴシック" pitchFamily="-109" charset="-128"/>
                <a:cs typeface="+mn-cs"/>
              </a:rPr>
              <a:t>3</a:t>
            </a:r>
          </a:p>
        </p:txBody>
      </p:sp>
      <p:pic>
        <p:nvPicPr>
          <p:cNvPr id="19477" name="Picture 6"/>
          <p:cNvPicPr>
            <a:picLocks noChangeAspect="1" noChangeArrowheads="1"/>
          </p:cNvPicPr>
          <p:nvPr/>
        </p:nvPicPr>
        <p:blipFill>
          <a:blip r:embed="rId4"/>
          <a:srcRect/>
          <a:stretch>
            <a:fillRect/>
          </a:stretch>
        </p:blipFill>
        <p:spPr bwMode="auto">
          <a:xfrm>
            <a:off x="5717259" y="4147001"/>
            <a:ext cx="631825" cy="1122363"/>
          </a:xfrm>
          <a:prstGeom prst="rect">
            <a:avLst/>
          </a:prstGeom>
          <a:noFill/>
          <a:ln w="9525">
            <a:noFill/>
            <a:miter lim="800000"/>
            <a:headEnd/>
            <a:tailEnd/>
          </a:ln>
        </p:spPr>
      </p:pic>
      <p:pic>
        <p:nvPicPr>
          <p:cNvPr id="19478" name="Picture 6"/>
          <p:cNvPicPr>
            <a:picLocks noChangeAspect="1" noChangeArrowheads="1"/>
          </p:cNvPicPr>
          <p:nvPr/>
        </p:nvPicPr>
        <p:blipFill>
          <a:blip r:embed="rId4"/>
          <a:srcRect/>
          <a:stretch>
            <a:fillRect/>
          </a:stretch>
        </p:blipFill>
        <p:spPr bwMode="auto">
          <a:xfrm>
            <a:off x="5955384" y="4242251"/>
            <a:ext cx="631825" cy="1122363"/>
          </a:xfrm>
          <a:prstGeom prst="rect">
            <a:avLst/>
          </a:prstGeom>
          <a:noFill/>
          <a:ln w="9525">
            <a:noFill/>
            <a:miter lim="800000"/>
            <a:headEnd/>
            <a:tailEnd/>
          </a:ln>
        </p:spPr>
      </p:pic>
      <p:cxnSp>
        <p:nvCxnSpPr>
          <p:cNvPr id="30" name="Straight Arrow Connector 29"/>
          <p:cNvCxnSpPr/>
          <p:nvPr/>
        </p:nvCxnSpPr>
        <p:spPr>
          <a:xfrm rot="10800000">
            <a:off x="3375697" y="4656589"/>
            <a:ext cx="2033587" cy="1587"/>
          </a:xfrm>
          <a:prstGeom prst="straightConnector1">
            <a:avLst/>
          </a:prstGeom>
          <a:ln w="31750">
            <a:solidFill>
              <a:srgbClr val="F1821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3586834" y="1572076"/>
            <a:ext cx="2573338" cy="277813"/>
          </a:xfrm>
          <a:prstGeom prst="rect">
            <a:avLst/>
          </a:prstGeom>
          <a:noFill/>
          <a:ln w="9525">
            <a:noFill/>
            <a:miter lim="800000"/>
            <a:headEnd/>
            <a:tailEnd/>
          </a:ln>
        </p:spPr>
        <p:txBody>
          <a:bodyPr>
            <a:spAutoFit/>
          </a:bodyPr>
          <a:lstStyle/>
          <a:p>
            <a:pPr algn="ctr"/>
            <a:r>
              <a:rPr lang="en-US" sz="1200" dirty="0"/>
              <a:t>Send incident and asset info </a:t>
            </a:r>
          </a:p>
        </p:txBody>
      </p:sp>
      <p:sp>
        <p:nvSpPr>
          <p:cNvPr id="42" name="Freeform 41"/>
          <p:cNvSpPr>
            <a:spLocks noChangeArrowheads="1"/>
          </p:cNvSpPr>
          <p:nvPr/>
        </p:nvSpPr>
        <p:spPr bwMode="auto">
          <a:xfrm rot="-1382951">
            <a:off x="3590468" y="1597702"/>
            <a:ext cx="2238375" cy="1085850"/>
          </a:xfrm>
          <a:custGeom>
            <a:avLst/>
            <a:gdLst>
              <a:gd name="T0" fmla="*/ 0 w 2238375"/>
              <a:gd name="T1" fmla="*/ 0 h 1343025"/>
              <a:gd name="T2" fmla="*/ 1362083 w 2238375"/>
              <a:gd name="T3" fmla="*/ 151417 h 1343025"/>
              <a:gd name="T4" fmla="*/ 2238375 w 2238375"/>
              <a:gd name="T5" fmla="*/ 464126 h 1343025"/>
              <a:gd name="T6" fmla="*/ 0 60000 65536"/>
              <a:gd name="T7" fmla="*/ 0 60000 65536"/>
              <a:gd name="T8" fmla="*/ 0 60000 65536"/>
              <a:gd name="T9" fmla="*/ 0 w 2238375"/>
              <a:gd name="T10" fmla="*/ 0 h 1343025"/>
              <a:gd name="T11" fmla="*/ 2238375 w 2238375"/>
              <a:gd name="T12" fmla="*/ 1343025 h 1343025"/>
            </a:gdLst>
            <a:ahLst/>
            <a:cxnLst>
              <a:cxn ang="T6">
                <a:pos x="T0" y="T1"/>
              </a:cxn>
              <a:cxn ang="T7">
                <a:pos x="T2" y="T3"/>
              </a:cxn>
              <a:cxn ang="T8">
                <a:pos x="T4" y="T5"/>
              </a:cxn>
            </a:cxnLst>
            <a:rect l="T9" t="T10" r="T11" b="T12"/>
            <a:pathLst>
              <a:path w="2238375" h="1343025">
                <a:moveTo>
                  <a:pt x="0" y="0"/>
                </a:moveTo>
                <a:cubicBezTo>
                  <a:pt x="494506" y="107156"/>
                  <a:pt x="989013" y="214313"/>
                  <a:pt x="1362075" y="438150"/>
                </a:cubicBezTo>
                <a:cubicBezTo>
                  <a:pt x="1735137" y="661987"/>
                  <a:pt x="2041525" y="1208088"/>
                  <a:pt x="2238375" y="1343025"/>
                </a:cubicBezTo>
              </a:path>
            </a:pathLst>
          </a:custGeom>
          <a:noFill/>
          <a:ln w="31750" algn="ctr">
            <a:solidFill>
              <a:srgbClr val="FF0000"/>
            </a:solidFill>
            <a:round/>
            <a:headEnd/>
            <a:tailEnd type="triangle" w="med" len="med"/>
          </a:ln>
        </p:spPr>
        <p:txBody>
          <a:bodyPr anchor="ctr"/>
          <a:lstStyle/>
          <a:p>
            <a:pPr algn="ctr"/>
            <a:endParaRPr lang="en-US" dirty="0"/>
          </a:p>
        </p:txBody>
      </p:sp>
      <p:grpSp>
        <p:nvGrpSpPr>
          <p:cNvPr id="10" name="Group 67"/>
          <p:cNvGrpSpPr>
            <a:grpSpLocks/>
          </p:cNvGrpSpPr>
          <p:nvPr/>
        </p:nvGrpSpPr>
        <p:grpSpPr bwMode="auto">
          <a:xfrm>
            <a:off x="5902997" y="1505401"/>
            <a:ext cx="1589087" cy="1195388"/>
            <a:chOff x="985694" y="3029045"/>
            <a:chExt cx="1590383" cy="1195013"/>
          </a:xfrm>
        </p:grpSpPr>
        <p:grpSp>
          <p:nvGrpSpPr>
            <p:cNvPr id="11" name="Group 52"/>
            <p:cNvGrpSpPr>
              <a:grpSpLocks/>
            </p:cNvGrpSpPr>
            <p:nvPr/>
          </p:nvGrpSpPr>
          <p:grpSpPr bwMode="auto">
            <a:xfrm>
              <a:off x="1377514" y="3100108"/>
              <a:ext cx="1198563" cy="1123950"/>
              <a:chOff x="3183461" y="4421353"/>
              <a:chExt cx="1752600" cy="1742368"/>
            </a:xfrm>
          </p:grpSpPr>
          <p:sp>
            <p:nvSpPr>
              <p:cNvPr id="47" name="Rounded Rectangle 46"/>
              <p:cNvSpPr>
                <a:spLocks noChangeArrowheads="1"/>
              </p:cNvSpPr>
              <p:nvPr/>
            </p:nvSpPr>
            <p:spPr bwMode="auto">
              <a:xfrm>
                <a:off x="3183461" y="4459453"/>
                <a:ext cx="1752600" cy="1704268"/>
              </a:xfrm>
              <a:prstGeom prst="roundRect">
                <a:avLst>
                  <a:gd name="adj" fmla="val 5394"/>
                </a:avLst>
              </a:prstGeom>
              <a:solidFill>
                <a:schemeClr val="bg1">
                  <a:lumMod val="85000"/>
                </a:schemeClr>
              </a:solidFill>
              <a:ln w="57150" cap="flat" cmpd="sng" algn="ctr">
                <a:solidFill>
                  <a:srgbClr val="537697"/>
                </a:solidFill>
                <a:prstDash val="solid"/>
                <a:round/>
                <a:headEnd type="none" w="med" len="med"/>
                <a:tailEnd type="none" w="med" len="med"/>
              </a:ln>
              <a:effectLst>
                <a:outerShdw blurRad="50800" dist="38100" dir="8100000" algn="bl">
                  <a:srgbClr val="000000">
                    <a:alpha val="43000"/>
                  </a:srgbClr>
                </a:outerShdw>
              </a:effectLst>
              <a:scene3d>
                <a:camera prst="isometricTopUp">
                  <a:rot lat="19476000" lon="18882001" rev="3612000"/>
                </a:camera>
                <a:lightRig rig="threePt" dir="t"/>
              </a:scene3d>
              <a:sp3d extrusionH="317500"/>
            </p:spPr>
            <p:txBody>
              <a:bodyPr anchor="ctr"/>
              <a:lstStyle/>
              <a:p>
                <a:pPr algn="ctr">
                  <a:defRPr/>
                </a:pPr>
                <a:endParaRPr lang="en-US" dirty="0">
                  <a:solidFill>
                    <a:srgbClr val="FFFFFF"/>
                  </a:solidFill>
                  <a:latin typeface="Arial" pitchFamily="-109" charset="0"/>
                  <a:ea typeface="ＭＳ Ｐゴシック" pitchFamily="-109" charset="-128"/>
                  <a:cs typeface="ＭＳ Ｐゴシック" pitchFamily="-109" charset="-128"/>
                </a:endParaRPr>
              </a:p>
            </p:txBody>
          </p:sp>
          <p:sp>
            <p:nvSpPr>
              <p:cNvPr id="48" name="Rounded Rectangle 47"/>
              <p:cNvSpPr>
                <a:spLocks noChangeArrowheads="1"/>
              </p:cNvSpPr>
              <p:nvPr/>
            </p:nvSpPr>
            <p:spPr bwMode="auto">
              <a:xfrm>
                <a:off x="3183461" y="4421353"/>
                <a:ext cx="1752600" cy="1704268"/>
              </a:xfrm>
              <a:prstGeom prst="roundRect">
                <a:avLst>
                  <a:gd name="adj" fmla="val 5394"/>
                </a:avLst>
              </a:prstGeom>
              <a:solidFill>
                <a:schemeClr val="bg1">
                  <a:lumMod val="85000"/>
                </a:schemeClr>
              </a:solidFill>
              <a:ln w="57150" cap="flat" cmpd="sng" algn="ctr">
                <a:solidFill>
                  <a:srgbClr val="77A4C5"/>
                </a:solidFill>
                <a:prstDash val="solid"/>
                <a:round/>
                <a:headEnd type="none" w="med" len="med"/>
                <a:tailEnd type="none" w="med" len="med"/>
              </a:ln>
              <a:effectLst>
                <a:outerShdw blurRad="50800" dist="38100" dir="8100000" algn="bl" rotWithShape="0">
                  <a:srgbClr val="000000">
                    <a:alpha val="43000"/>
                  </a:srgbClr>
                </a:outerShdw>
              </a:effectLst>
              <a:scene3d>
                <a:camera prst="isometricTopUp">
                  <a:rot lat="19476000" lon="18882001" rev="3612000"/>
                </a:camera>
                <a:lightRig rig="threePt" dir="t"/>
              </a:scene3d>
              <a:sp3d extrusionH="44450"/>
            </p:spPr>
            <p:txBody>
              <a:bodyPr anchor="ctr"/>
              <a:lstStyle/>
              <a:p>
                <a:pPr algn="ctr">
                  <a:defRPr/>
                </a:pPr>
                <a:endParaRPr lang="en-US" dirty="0">
                  <a:solidFill>
                    <a:srgbClr val="FFFFFF"/>
                  </a:solidFill>
                  <a:latin typeface="Arial" pitchFamily="-109" charset="0"/>
                  <a:ea typeface="ＭＳ Ｐゴシック" pitchFamily="-109" charset="-128"/>
                  <a:cs typeface="ＭＳ Ｐゴシック" pitchFamily="-109" charset="-128"/>
                </a:endParaRPr>
              </a:p>
            </p:txBody>
          </p:sp>
        </p:grpSp>
        <p:pic>
          <p:nvPicPr>
            <p:cNvPr id="45" name="Picture 34" descr="computer"/>
            <p:cNvPicPr>
              <a:picLocks noChangeAspect="1" noChangeArrowheads="1"/>
            </p:cNvPicPr>
            <p:nvPr/>
          </p:nvPicPr>
          <p:blipFill>
            <a:blip r:embed="rId3">
              <a:lum bright="10000" contrast="-16000"/>
            </a:blip>
            <a:srcRect/>
            <a:stretch>
              <a:fillRect/>
            </a:stretch>
          </p:blipFill>
          <p:spPr bwMode="auto">
            <a:xfrm>
              <a:off x="1803923" y="3029045"/>
              <a:ext cx="511592" cy="691933"/>
            </a:xfrm>
            <a:prstGeom prst="rect">
              <a:avLst/>
            </a:prstGeom>
            <a:noFill/>
            <a:ln w="9525">
              <a:noFill/>
              <a:miter lim="800000"/>
              <a:headEnd/>
              <a:tailEnd/>
            </a:ln>
            <a:effectLst>
              <a:outerShdw sy="23000" kx="1199993" algn="br" rotWithShape="0">
                <a:srgbClr val="808080">
                  <a:alpha val="14998"/>
                </a:srgbClr>
              </a:outerShdw>
            </a:effectLst>
          </p:spPr>
        </p:pic>
        <p:sp>
          <p:nvSpPr>
            <p:cNvPr id="46" name="Text Box 42"/>
            <p:cNvSpPr txBox="1">
              <a:spLocks noChangeArrowheads="1"/>
            </p:cNvSpPr>
            <p:nvPr/>
          </p:nvSpPr>
          <p:spPr bwMode="auto">
            <a:xfrm>
              <a:off x="985694" y="3685309"/>
              <a:ext cx="1504933" cy="244605"/>
            </a:xfrm>
            <a:prstGeom prst="rect">
              <a:avLst/>
            </a:prstGeom>
            <a:noFill/>
            <a:ln w="9525">
              <a:noFill/>
              <a:miter lim="800000"/>
              <a:headEnd/>
              <a:tailEnd/>
            </a:ln>
            <a:scene3d>
              <a:camera prst="isometricBottomUp">
                <a:rot lat="2124000" lon="18882001" rev="17987999"/>
              </a:camera>
              <a:lightRig rig="threePt" dir="t"/>
            </a:scene3d>
          </p:spPr>
          <p:txBody>
            <a:bodyPr>
              <a:spAutoFit/>
              <a:scene3d>
                <a:camera prst="isometricTopUp">
                  <a:rot lat="19476000" lon="18882001" rev="3612000"/>
                </a:camera>
                <a:lightRig rig="threePt" dir="t"/>
              </a:scene3d>
            </a:bodyPr>
            <a:lstStyle/>
            <a:p>
              <a:pPr algn="ctr" eaLnBrk="0" hangingPunct="0">
                <a:lnSpc>
                  <a:spcPct val="90000"/>
                </a:lnSpc>
                <a:spcBef>
                  <a:spcPct val="50000"/>
                </a:spcBef>
                <a:defRPr/>
              </a:pPr>
              <a:r>
                <a:rPr lang="en-US" sz="1100" b="1" dirty="0">
                  <a:latin typeface="Arial" pitchFamily="-109" charset="0"/>
                  <a:ea typeface="ＭＳ Ｐゴシック" pitchFamily="-109" charset="-128"/>
                  <a:cs typeface="ＭＳ Ｐゴシック" pitchFamily="-109" charset="-128"/>
                </a:rPr>
                <a:t>CCS</a:t>
              </a:r>
              <a:endParaRPr lang="en-US" sz="1400" b="1" dirty="0">
                <a:latin typeface="Arial" pitchFamily="-109" charset="0"/>
                <a:ea typeface="ＭＳ Ｐゴシック" pitchFamily="-109" charset="-128"/>
                <a:cs typeface="ＭＳ Ｐゴシック" pitchFamily="-109" charset="-128"/>
              </a:endParaRPr>
            </a:p>
          </p:txBody>
        </p:sp>
      </p:grpSp>
      <p:sp>
        <p:nvSpPr>
          <p:cNvPr id="49" name="Oval 48"/>
          <p:cNvSpPr/>
          <p:nvPr/>
        </p:nvSpPr>
        <p:spPr bwMode="auto">
          <a:xfrm>
            <a:off x="4591722" y="2926214"/>
            <a:ext cx="273050" cy="274637"/>
          </a:xfrm>
          <a:prstGeom prst="ellipse">
            <a:avLst/>
          </a:prstGeom>
          <a:gradFill rotWithShape="1">
            <a:gsLst>
              <a:gs pos="0">
                <a:srgbClr val="FFFBDC"/>
              </a:gs>
              <a:gs pos="64999">
                <a:srgbClr val="FFF4AA"/>
              </a:gs>
              <a:gs pos="100000">
                <a:srgbClr val="FFF284"/>
              </a:gs>
            </a:gsLst>
            <a:lin ang="5400000" scaled="1"/>
          </a:gradFill>
          <a:ln w="28575">
            <a:solidFill>
              <a:srgbClr val="E6B900"/>
            </a:solidFill>
            <a:round/>
            <a:headEnd/>
            <a:tailEnd/>
          </a:ln>
          <a:effectLst>
            <a:outerShdw dist="20000" dir="5400000" rotWithShape="0">
              <a:srgbClr val="808080">
                <a:alpha val="37999"/>
              </a:srgbClr>
            </a:outerShdw>
          </a:effectLst>
        </p:spPr>
        <p:txBody>
          <a:bodyPr anchor="ctr"/>
          <a:lstStyle/>
          <a:p>
            <a:pPr algn="ctr">
              <a:defRPr/>
            </a:pPr>
            <a:r>
              <a:rPr lang="en-US" sz="1400" dirty="0">
                <a:ea typeface="ＭＳ Ｐゴシック" pitchFamily="-109" charset="-128"/>
                <a:cs typeface="+mn-cs"/>
              </a:rPr>
              <a:t>4</a:t>
            </a:r>
          </a:p>
        </p:txBody>
      </p:sp>
      <p:sp>
        <p:nvSpPr>
          <p:cNvPr id="51" name="TextBox 50"/>
          <p:cNvSpPr txBox="1">
            <a:spLocks noChangeArrowheads="1"/>
          </p:cNvSpPr>
          <p:nvPr/>
        </p:nvSpPr>
        <p:spPr bwMode="auto">
          <a:xfrm>
            <a:off x="4836197" y="2930976"/>
            <a:ext cx="1982787" cy="647700"/>
          </a:xfrm>
          <a:prstGeom prst="rect">
            <a:avLst/>
          </a:prstGeom>
          <a:noFill/>
          <a:ln w="9525">
            <a:noFill/>
            <a:miter lim="800000"/>
            <a:headEnd/>
            <a:tailEnd/>
          </a:ln>
        </p:spPr>
        <p:txBody>
          <a:bodyPr>
            <a:spAutoFit/>
          </a:bodyPr>
          <a:lstStyle/>
          <a:p>
            <a:pPr algn="ctr"/>
            <a:r>
              <a:rPr lang="en-US" sz="1200" dirty="0"/>
              <a:t>Scans assets to assess server hardening and compliance</a:t>
            </a:r>
          </a:p>
        </p:txBody>
      </p:sp>
      <p:sp>
        <p:nvSpPr>
          <p:cNvPr id="53" name="Rectangle 52"/>
          <p:cNvSpPr>
            <a:spLocks noChangeArrowheads="1"/>
          </p:cNvSpPr>
          <p:nvPr/>
        </p:nvSpPr>
        <p:spPr bwMode="auto">
          <a:xfrm>
            <a:off x="6696746" y="2863835"/>
            <a:ext cx="1590675" cy="590931"/>
          </a:xfrm>
          <a:prstGeom prst="rect">
            <a:avLst/>
          </a:prstGeom>
          <a:noFill/>
          <a:ln w="9525">
            <a:noFill/>
            <a:miter lim="800000"/>
            <a:headEnd/>
            <a:tailEnd/>
          </a:ln>
          <a:scene3d>
            <a:camera prst="orthographicFront"/>
            <a:lightRig rig="threePt" dir="t"/>
          </a:scene3d>
        </p:spPr>
        <p:txBody>
          <a:bodyPr>
            <a:spAutoFit/>
          </a:bodyPr>
          <a:lstStyle/>
          <a:p>
            <a:pPr algn="ctr" eaLnBrk="0" hangingPunct="0">
              <a:lnSpc>
                <a:spcPct val="90000"/>
              </a:lnSpc>
              <a:spcBef>
                <a:spcPct val="50000"/>
              </a:spcBef>
              <a:defRPr/>
            </a:pPr>
            <a:r>
              <a:rPr lang="en-US" sz="1200" dirty="0">
                <a:solidFill>
                  <a:srgbClr val="153758"/>
                </a:solidFill>
                <a:latin typeface="Arial" pitchFamily="-109" charset="0"/>
                <a:ea typeface="ＭＳ Ｐゴシック" pitchFamily="-109" charset="-128"/>
                <a:cs typeface="ＭＳ Ｐゴシック" pitchFamily="-109" charset="-128"/>
              </a:rPr>
              <a:t>CONTROL COMPLIANCE SUITE</a:t>
            </a:r>
          </a:p>
        </p:txBody>
      </p:sp>
      <p:sp>
        <p:nvSpPr>
          <p:cNvPr id="54" name="24-Point Star 53"/>
          <p:cNvSpPr>
            <a:spLocks noChangeArrowheads="1"/>
          </p:cNvSpPr>
          <p:nvPr/>
        </p:nvSpPr>
        <p:spPr bwMode="auto">
          <a:xfrm>
            <a:off x="4321847" y="2005464"/>
            <a:ext cx="876300" cy="457200"/>
          </a:xfrm>
          <a:prstGeom prst="star24">
            <a:avLst>
              <a:gd name="adj" fmla="val 37500"/>
            </a:avLst>
          </a:prstGeom>
          <a:solidFill>
            <a:schemeClr val="accent2"/>
          </a:solidFill>
          <a:ln w="12700" algn="ctr">
            <a:solidFill>
              <a:schemeClr val="bg2"/>
            </a:solidFill>
            <a:round/>
            <a:headEnd/>
            <a:tailEnd/>
          </a:ln>
        </p:spPr>
        <p:txBody>
          <a:bodyPr lIns="45720" rIns="45720" anchor="ctr"/>
          <a:lstStyle/>
          <a:p>
            <a:pPr algn="ctr"/>
            <a:r>
              <a:rPr lang="en-US" sz="1000" dirty="0"/>
              <a:t>New in v10</a:t>
            </a:r>
          </a:p>
        </p:txBody>
      </p:sp>
      <p:sp>
        <p:nvSpPr>
          <p:cNvPr id="55" name="Freeform 54"/>
          <p:cNvSpPr>
            <a:spLocks noChangeArrowheads="1"/>
          </p:cNvSpPr>
          <p:nvPr/>
        </p:nvSpPr>
        <p:spPr bwMode="auto">
          <a:xfrm rot="4573562">
            <a:off x="5931572" y="3084963"/>
            <a:ext cx="1016000" cy="854075"/>
          </a:xfrm>
          <a:custGeom>
            <a:avLst/>
            <a:gdLst>
              <a:gd name="T0" fmla="*/ 0 w 2238375"/>
              <a:gd name="T1" fmla="*/ 0 h 1343025"/>
              <a:gd name="T2" fmla="*/ 26238 w 2238375"/>
              <a:gd name="T3" fmla="*/ 45553 h 1343025"/>
              <a:gd name="T4" fmla="*/ 43119 w 2238375"/>
              <a:gd name="T5" fmla="*/ 139631 h 1343025"/>
              <a:gd name="T6" fmla="*/ 0 60000 65536"/>
              <a:gd name="T7" fmla="*/ 0 60000 65536"/>
              <a:gd name="T8" fmla="*/ 0 60000 65536"/>
              <a:gd name="T9" fmla="*/ 0 w 2238375"/>
              <a:gd name="T10" fmla="*/ 0 h 1343025"/>
              <a:gd name="T11" fmla="*/ 2238375 w 2238375"/>
              <a:gd name="T12" fmla="*/ 1343025 h 1343025"/>
            </a:gdLst>
            <a:ahLst/>
            <a:cxnLst>
              <a:cxn ang="T6">
                <a:pos x="T0" y="T1"/>
              </a:cxn>
              <a:cxn ang="T7">
                <a:pos x="T2" y="T3"/>
              </a:cxn>
              <a:cxn ang="T8">
                <a:pos x="T4" y="T5"/>
              </a:cxn>
            </a:cxnLst>
            <a:rect l="T9" t="T10" r="T11" b="T12"/>
            <a:pathLst>
              <a:path w="2238375" h="1343025">
                <a:moveTo>
                  <a:pt x="0" y="0"/>
                </a:moveTo>
                <a:cubicBezTo>
                  <a:pt x="494506" y="107156"/>
                  <a:pt x="989013" y="214313"/>
                  <a:pt x="1362075" y="438150"/>
                </a:cubicBezTo>
                <a:cubicBezTo>
                  <a:pt x="1735137" y="661987"/>
                  <a:pt x="2041525" y="1208088"/>
                  <a:pt x="2238375" y="1343025"/>
                </a:cubicBezTo>
              </a:path>
            </a:pathLst>
          </a:custGeom>
          <a:noFill/>
          <a:ln w="31750" algn="ctr">
            <a:solidFill>
              <a:srgbClr val="FF0000"/>
            </a:solidFill>
            <a:round/>
            <a:headEnd/>
            <a:tailEnd type="triangle" w="med" len="med"/>
          </a:ln>
        </p:spPr>
        <p:txBody>
          <a:bodyPr anchor="ctr"/>
          <a:lstStyle/>
          <a:p>
            <a:pPr algn="ctr"/>
            <a:endParaRPr lang="en-US" dirty="0"/>
          </a:p>
        </p:txBody>
      </p:sp>
      <p:sp>
        <p:nvSpPr>
          <p:cNvPr id="50" name="Footer Placeholder 49"/>
          <p:cNvSpPr>
            <a:spLocks noGrp="1"/>
          </p:cNvSpPr>
          <p:nvPr>
            <p:ph type="ftr" sz="quarter" idx="10"/>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
        <p:nvSpPr>
          <p:cNvPr id="52" name="Slide Number Placeholder 7"/>
          <p:cNvSpPr txBox="1">
            <a:spLocks/>
          </p:cNvSpPr>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8777822-24F0-4F46-BF15-42E373336B8E}" type="slidenum">
              <a:rPr kumimoji="0" lang="en-US" sz="1000" b="1" i="0" u="none" strike="noStrike" kern="1200" cap="none" spc="0" normalizeH="0" baseline="0" noProof="0" smtClean="0">
                <a:ln>
                  <a:noFill/>
                </a:ln>
                <a:solidFill>
                  <a:schemeClr val="bg1"/>
                </a:solidFill>
                <a:effectLst/>
                <a:uLnTx/>
                <a:uFillTx/>
                <a:latin typeface="Calibri" pitchFamily="34" charset="0"/>
                <a:ea typeface="+mn-ea"/>
                <a:cs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000" b="1"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up)">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24" grpId="0" animBg="1"/>
      <p:bldP spid="25" grpId="0" animBg="1"/>
      <p:bldP spid="31" grpId="0"/>
      <p:bldP spid="42" grpId="0" animBg="1"/>
      <p:bldP spid="49" grpId="0" animBg="1"/>
      <p:bldP spid="51" grpId="0"/>
      <p:bldP spid="54"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410026" y="261257"/>
            <a:ext cx="8382000" cy="838200"/>
          </a:xfrm>
          <a:prstGeom prst="rect">
            <a:avLst/>
          </a:prstGeom>
        </p:spPr>
        <p:txBody>
          <a:bodyPr lIns="91440" tIns="45720" rIns="91440" bIns="45720" anchor="ctr"/>
          <a:lstStyle/>
          <a:p>
            <a:pPr eaLnBrk="1" hangingPunct="1"/>
            <a:r>
              <a:rPr lang="en-US" dirty="0" smtClean="0"/>
              <a:t>Integration Interfaces</a:t>
            </a:r>
          </a:p>
        </p:txBody>
      </p:sp>
      <p:sp>
        <p:nvSpPr>
          <p:cNvPr id="16389" name="Content Placeholder 2"/>
          <p:cNvSpPr>
            <a:spLocks noGrp="1"/>
          </p:cNvSpPr>
          <p:nvPr>
            <p:ph idx="1"/>
          </p:nvPr>
        </p:nvSpPr>
        <p:spPr>
          <a:xfrm>
            <a:off x="279400" y="1081313"/>
            <a:ext cx="8675914" cy="5145315"/>
          </a:xfrm>
        </p:spPr>
        <p:txBody>
          <a:bodyPr lIns="91440" tIns="45720" rIns="91440" bIns="45720">
            <a:normAutofit/>
          </a:bodyPr>
          <a:lstStyle/>
          <a:p>
            <a:pPr marL="287285">
              <a:lnSpc>
                <a:spcPct val="100000"/>
              </a:lnSpc>
              <a:spcBef>
                <a:spcPts val="600"/>
              </a:spcBef>
              <a:spcAft>
                <a:spcPts val="600"/>
              </a:spcAft>
            </a:pPr>
            <a:r>
              <a:rPr lang="en-US" b="1" dirty="0" smtClean="0">
                <a:cs typeface="Arial" pitchFamily="34" charset="0"/>
              </a:rPr>
              <a:t>What is it?</a:t>
            </a:r>
          </a:p>
          <a:p>
            <a:pPr marL="571500" lvl="1">
              <a:lnSpc>
                <a:spcPct val="100000"/>
              </a:lnSpc>
              <a:spcBef>
                <a:spcPts val="600"/>
              </a:spcBef>
              <a:spcAft>
                <a:spcPts val="600"/>
              </a:spcAft>
            </a:pPr>
            <a:r>
              <a:rPr lang="en-US" dirty="0" smtClean="0">
                <a:cs typeface="Arial" pitchFamily="34" charset="0"/>
              </a:rPr>
              <a:t>CCS 10 provides web services APIs to enable integration</a:t>
            </a:r>
          </a:p>
          <a:p>
            <a:pPr marL="571500" lvl="1">
              <a:lnSpc>
                <a:spcPct val="100000"/>
              </a:lnSpc>
              <a:spcBef>
                <a:spcPts val="600"/>
              </a:spcBef>
              <a:spcAft>
                <a:spcPts val="600"/>
              </a:spcAft>
            </a:pPr>
            <a:r>
              <a:rPr lang="en-US" dirty="0" smtClean="0">
                <a:cs typeface="Arial" pitchFamily="34" charset="0"/>
              </a:rPr>
              <a:t>Covers most of CCS functionality: standards evaluation, exception management, data import, asset import and so on</a:t>
            </a:r>
          </a:p>
          <a:p>
            <a:pPr marL="233363" indent="-233363" eaLnBrk="1" hangingPunct="1">
              <a:lnSpc>
                <a:spcPct val="100000"/>
              </a:lnSpc>
              <a:spcBef>
                <a:spcPts val="600"/>
              </a:spcBef>
              <a:spcAft>
                <a:spcPts val="600"/>
              </a:spcAft>
            </a:pPr>
            <a:r>
              <a:rPr lang="en-US" b="1" dirty="0" smtClean="0">
                <a:cs typeface="Arial" pitchFamily="34" charset="0"/>
              </a:rPr>
              <a:t>Key Benefits</a:t>
            </a:r>
          </a:p>
          <a:p>
            <a:pPr marL="571500" lvl="1" indent="-233363" eaLnBrk="1" hangingPunct="1">
              <a:lnSpc>
                <a:spcPct val="100000"/>
              </a:lnSpc>
              <a:spcBef>
                <a:spcPts val="600"/>
              </a:spcBef>
              <a:spcAft>
                <a:spcPts val="600"/>
              </a:spcAft>
            </a:pPr>
            <a:r>
              <a:rPr lang="en-US" dirty="0" smtClean="0">
                <a:cs typeface="Arial" pitchFamily="34" charset="0"/>
              </a:rPr>
              <a:t>Enable easy integration with customer’s environment</a:t>
            </a:r>
          </a:p>
          <a:p>
            <a:pPr marL="571500" lvl="1" indent="-233363" eaLnBrk="1" hangingPunct="1">
              <a:lnSpc>
                <a:spcPct val="100000"/>
              </a:lnSpc>
              <a:spcBef>
                <a:spcPts val="600"/>
              </a:spcBef>
              <a:spcAft>
                <a:spcPts val="600"/>
              </a:spcAft>
            </a:pPr>
            <a:r>
              <a:rPr lang="en-US" dirty="0" smtClean="0">
                <a:cs typeface="Arial" pitchFamily="34" charset="0"/>
              </a:rPr>
              <a:t>Execute CCS from CCS or call it from “Altiris Workflow Server”</a:t>
            </a:r>
          </a:p>
        </p:txBody>
      </p:sp>
      <p:sp>
        <p:nvSpPr>
          <p:cNvPr id="16387" name="Slide Number Placeholder 7"/>
          <p:cNvSpPr>
            <a:spLocks noGrp="1"/>
          </p:cNvSpPr>
          <p:nvPr>
            <p:ph type="sldNum" sz="quarter" idx="11"/>
          </p:nvPr>
        </p:nvSpPr>
        <p:spPr>
          <a:noFill/>
        </p:spPr>
        <p:txBody>
          <a:bodyPr/>
          <a:lstStyle/>
          <a:p>
            <a:fld id="{C8777822-24F0-4F46-BF15-42E373336B8E}" type="slidenum">
              <a:rPr lang="en-US" smtClean="0"/>
              <a:pPr/>
              <a:t>13</a:t>
            </a:fld>
            <a:endParaRPr lang="en-US" dirty="0" smtClean="0"/>
          </a:p>
        </p:txBody>
      </p:sp>
      <p:sp>
        <p:nvSpPr>
          <p:cNvPr id="5" name="Footer Placeholder 4"/>
          <p:cNvSpPr>
            <a:spLocks noGrp="1"/>
          </p:cNvSpPr>
          <p:nvPr>
            <p:ph type="ftr" sz="quarter" idx="10"/>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7"/>
          <p:cNvSpPr>
            <a:spLocks noGrp="1"/>
          </p:cNvSpPr>
          <p:nvPr>
            <p:ph type="sldNum" sz="quarter" idx="11"/>
          </p:nvPr>
        </p:nvSpPr>
        <p:spPr>
          <a:noFill/>
        </p:spPr>
        <p:txBody>
          <a:bodyPr/>
          <a:lstStyle/>
          <a:p>
            <a:fld id="{F96D2F52-0FE3-482E-913F-A5CB65D566B5}" type="slidenum">
              <a:rPr lang="en-US" smtClean="0"/>
              <a:pPr/>
              <a:t>14</a:t>
            </a:fld>
            <a:endParaRPr lang="en-US" dirty="0" smtClean="0"/>
          </a:p>
        </p:txBody>
      </p:sp>
      <p:sp>
        <p:nvSpPr>
          <p:cNvPr id="13316" name="Title 1"/>
          <p:cNvSpPr>
            <a:spLocks noGrp="1"/>
          </p:cNvSpPr>
          <p:nvPr>
            <p:ph type="title" idx="4294967295"/>
          </p:nvPr>
        </p:nvSpPr>
        <p:spPr>
          <a:xfrm>
            <a:off x="0" y="520700"/>
            <a:ext cx="6611938" cy="508000"/>
          </a:xfrm>
          <a:prstGeom prst="rect">
            <a:avLst/>
          </a:prstGeom>
        </p:spPr>
        <p:txBody>
          <a:bodyPr lIns="91440" tIns="45720" rIns="91440" bIns="45720"/>
          <a:lstStyle/>
          <a:p>
            <a:pPr eaLnBrk="1" hangingPunct="1"/>
            <a:r>
              <a:rPr lang="en-US" dirty="0" smtClean="0"/>
              <a:t>      Enhanced Controls Collection </a:t>
            </a:r>
            <a:r>
              <a:rPr lang="en-US" sz="1800" dirty="0" smtClean="0"/>
              <a:t> </a:t>
            </a:r>
            <a:endParaRPr lang="en-US" dirty="0" smtClean="0"/>
          </a:p>
        </p:txBody>
      </p:sp>
      <p:sp>
        <p:nvSpPr>
          <p:cNvPr id="14339" name="Content Placeholder 2"/>
          <p:cNvSpPr>
            <a:spLocks noGrp="1"/>
          </p:cNvSpPr>
          <p:nvPr>
            <p:ph idx="4294967295"/>
          </p:nvPr>
        </p:nvSpPr>
        <p:spPr>
          <a:xfrm>
            <a:off x="452438" y="1300163"/>
            <a:ext cx="8691562" cy="5361894"/>
          </a:xfrm>
        </p:spPr>
        <p:txBody>
          <a:bodyPr lIns="91440" tIns="45720" rIns="91440" bIns="45720"/>
          <a:lstStyle/>
          <a:p>
            <a:pPr marL="233363" indent="-233363" eaLnBrk="1" hangingPunct="1">
              <a:lnSpc>
                <a:spcPct val="100000"/>
              </a:lnSpc>
              <a:spcAft>
                <a:spcPts val="600"/>
              </a:spcAft>
              <a:defRPr/>
            </a:pPr>
            <a:r>
              <a:rPr lang="en-US" b="1" dirty="0" smtClean="0"/>
              <a:t>What is it?</a:t>
            </a:r>
          </a:p>
          <a:p>
            <a:pPr marL="571500" lvl="1">
              <a:lnSpc>
                <a:spcPct val="100000"/>
              </a:lnSpc>
              <a:spcAft>
                <a:spcPts val="600"/>
              </a:spcAft>
              <a:defRPr/>
            </a:pPr>
            <a:r>
              <a:rPr lang="en-US" sz="2400" dirty="0" smtClean="0"/>
              <a:t>New Third Party Evidence connector and UI</a:t>
            </a:r>
          </a:p>
          <a:p>
            <a:pPr marL="571500" lvl="1" indent="-233363" eaLnBrk="1" hangingPunct="1">
              <a:lnSpc>
                <a:spcPct val="100000"/>
              </a:lnSpc>
              <a:spcAft>
                <a:spcPts val="600"/>
              </a:spcAft>
              <a:defRPr/>
            </a:pPr>
            <a:r>
              <a:rPr lang="en-US" sz="2400" dirty="0" smtClean="0"/>
              <a:t>Improved ODBC (Open Database Connectivity) data collector</a:t>
            </a:r>
          </a:p>
          <a:p>
            <a:pPr marL="571500" lvl="1" indent="-233363" eaLnBrk="1" hangingPunct="1">
              <a:lnSpc>
                <a:spcPct val="100000"/>
              </a:lnSpc>
              <a:spcAft>
                <a:spcPts val="600"/>
              </a:spcAft>
              <a:buFont typeface="Arial" charset="0"/>
              <a:buNone/>
              <a:defRPr/>
            </a:pPr>
            <a:r>
              <a:rPr lang="en-US" sz="2400" dirty="0" smtClean="0"/>
              <a:t>	</a:t>
            </a:r>
          </a:p>
          <a:p>
            <a:pPr marL="233363" indent="-233363" eaLnBrk="1" hangingPunct="1">
              <a:lnSpc>
                <a:spcPct val="100000"/>
              </a:lnSpc>
              <a:spcAft>
                <a:spcPts val="600"/>
              </a:spcAft>
              <a:defRPr/>
            </a:pPr>
            <a:r>
              <a:rPr lang="en-US" b="1" dirty="0" smtClean="0"/>
              <a:t>Key Benefits</a:t>
            </a:r>
          </a:p>
          <a:p>
            <a:pPr marL="571500" lvl="1" indent="-233363" eaLnBrk="1" hangingPunct="1">
              <a:lnSpc>
                <a:spcPct val="100000"/>
              </a:lnSpc>
              <a:spcAft>
                <a:spcPts val="600"/>
              </a:spcAft>
              <a:defRPr/>
            </a:pPr>
            <a:r>
              <a:rPr lang="en-US" sz="2400" dirty="0" smtClean="0"/>
              <a:t>Enable easy integration with and compliance assessment of wide variety of database platforms and applications</a:t>
            </a:r>
          </a:p>
          <a:p>
            <a:pPr marL="571500" lvl="1" indent="-233363" eaLnBrk="1" hangingPunct="1">
              <a:lnSpc>
                <a:spcPct val="100000"/>
              </a:lnSpc>
              <a:spcAft>
                <a:spcPts val="600"/>
              </a:spcAft>
              <a:defRPr/>
            </a:pPr>
            <a:r>
              <a:rPr lang="en-US" sz="2400" dirty="0" smtClean="0"/>
              <a:t>Can be used to roll up data from third party systems</a:t>
            </a:r>
          </a:p>
          <a:p>
            <a:pPr marL="571500" lvl="1" indent="-233363" eaLnBrk="1" hangingPunct="1">
              <a:lnSpc>
                <a:spcPct val="100000"/>
              </a:lnSpc>
              <a:spcAft>
                <a:spcPts val="600"/>
              </a:spcAft>
              <a:defRPr/>
            </a:pPr>
            <a:r>
              <a:rPr lang="en-US" sz="2400" dirty="0" smtClean="0"/>
              <a:t>Example: </a:t>
            </a:r>
          </a:p>
          <a:p>
            <a:pPr marL="742950" lvl="2" indent="-233363">
              <a:lnSpc>
                <a:spcPct val="100000"/>
              </a:lnSpc>
              <a:spcAft>
                <a:spcPts val="600"/>
              </a:spcAft>
              <a:defRPr/>
            </a:pPr>
            <a:r>
              <a:rPr lang="en-US" sz="2000" dirty="0" smtClean="0"/>
              <a:t>Provide compliance reporting for Informix</a:t>
            </a:r>
          </a:p>
          <a:p>
            <a:pPr marL="742950" lvl="2" indent="-233363">
              <a:lnSpc>
                <a:spcPct val="100000"/>
              </a:lnSpc>
              <a:spcAft>
                <a:spcPts val="600"/>
              </a:spcAft>
              <a:defRPr/>
            </a:pPr>
            <a:r>
              <a:rPr lang="en-US" sz="2000" dirty="0" smtClean="0"/>
              <a:t>Map evidence from CSP &amp; SSIM to  PCI</a:t>
            </a:r>
          </a:p>
          <a:p>
            <a:pPr marL="571500" lvl="1" indent="-233363" eaLnBrk="1" hangingPunct="1">
              <a:lnSpc>
                <a:spcPct val="100000"/>
              </a:lnSpc>
              <a:spcAft>
                <a:spcPts val="600"/>
              </a:spcAft>
              <a:defRPr/>
            </a:pPr>
            <a:endParaRPr lang="en-US" dirty="0" smtClean="0"/>
          </a:p>
        </p:txBody>
      </p:sp>
      <p:sp>
        <p:nvSpPr>
          <p:cNvPr id="6" name="Footer Placeholder 4"/>
          <p:cNvSpPr>
            <a:spLocks noGrp="1"/>
          </p:cNvSpPr>
          <p:nvPr>
            <p:ph type="ftr" sz="quarter" idx="10"/>
          </p:nvPr>
        </p:nvSpPr>
        <p:spPr>
          <a:xfrm>
            <a:off x="381000" y="6358518"/>
            <a:ext cx="4183380" cy="232782"/>
          </a:xfrm>
        </p:spPr>
        <p:txBody>
          <a:bodyPr/>
          <a:lstStyle/>
          <a:p>
            <a:pPr>
              <a:defRPr/>
            </a:pPr>
            <a:r>
              <a:rPr lang="en-US" sz="1000" dirty="0" smtClean="0"/>
              <a:t>What’s New in CCS 10.0</a:t>
            </a:r>
            <a:endParaRPr lang="en-US" sz="1000" dirty="0"/>
          </a:p>
        </p:txBody>
      </p:sp>
      <p:sp>
        <p:nvSpPr>
          <p:cNvPr id="7" name="Oval 6"/>
          <p:cNvSpPr/>
          <p:nvPr/>
        </p:nvSpPr>
        <p:spPr bwMode="auto">
          <a:xfrm>
            <a:off x="72575" y="87153"/>
            <a:ext cx="624118" cy="580587"/>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smtClean="0">
                <a:latin typeface="+mn-lt"/>
              </a:rPr>
              <a:t>4</a:t>
            </a:r>
            <a:endParaRPr kumimoji="0" lang="en-US" sz="2400" b="1" i="0" u="none" strike="noStrike" cap="none" normalizeH="0" baseline="0" dirty="0" smtClean="0">
              <a:ln>
                <a:noFill/>
              </a:ln>
              <a:effectLst/>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Third-party Connector </a:t>
            </a:r>
            <a:endParaRPr lang="en-US" dirty="0"/>
          </a:p>
        </p:txBody>
      </p:sp>
      <p:sp>
        <p:nvSpPr>
          <p:cNvPr id="3" name="Content Placeholder 2"/>
          <p:cNvSpPr>
            <a:spLocks noGrp="1"/>
          </p:cNvSpPr>
          <p:nvPr>
            <p:ph idx="1"/>
          </p:nvPr>
        </p:nvSpPr>
        <p:spPr/>
        <p:txBody>
          <a:bodyPr>
            <a:normAutofit/>
          </a:bodyPr>
          <a:lstStyle/>
          <a:p>
            <a:r>
              <a:rPr lang="en-US" dirty="0" smtClean="0"/>
              <a:t>The third party connector will </a:t>
            </a:r>
          </a:p>
          <a:p>
            <a:pPr lvl="1"/>
            <a:r>
              <a:rPr lang="en-US" dirty="0" smtClean="0"/>
              <a:t>Identify a new provider</a:t>
            </a:r>
          </a:p>
          <a:p>
            <a:pPr lvl="1"/>
            <a:r>
              <a:rPr lang="en-US" dirty="0" smtClean="0"/>
              <a:t>Collect the data</a:t>
            </a:r>
          </a:p>
          <a:p>
            <a:pPr lvl="1"/>
            <a:r>
              <a:rPr lang="en-US" dirty="0" smtClean="0"/>
              <a:t>Drop it into the required CCS format</a:t>
            </a:r>
          </a:p>
          <a:p>
            <a:pPr lvl="1"/>
            <a:r>
              <a:rPr lang="en-US" dirty="0" smtClean="0"/>
              <a:t>Map the data/evidence to controls</a:t>
            </a:r>
          </a:p>
          <a:p>
            <a:pPr lvl="1"/>
            <a:r>
              <a:rPr lang="en-US" dirty="0" smtClean="0"/>
              <a:t>Trigger a CCS job, e.g. for evaluation</a:t>
            </a: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15</a:t>
            </a:fld>
            <a:endParaRPr lang="en-US" dirty="0"/>
          </a:p>
        </p:txBody>
      </p:sp>
      <p:sp>
        <p:nvSpPr>
          <p:cNvPr id="9" name="Footer Placeholder 4"/>
          <p:cNvSpPr>
            <a:spLocks noGrp="1"/>
          </p:cNvSpPr>
          <p:nvPr>
            <p:ph type="ftr" sz="quarter" idx="10"/>
          </p:nvPr>
        </p:nvSpPr>
        <p:spPr>
          <a:xfrm>
            <a:off x="381000" y="6358518"/>
            <a:ext cx="4183380" cy="232782"/>
          </a:xfrm>
        </p:spPr>
        <p:txBody>
          <a:bodyPr/>
          <a:lstStyle/>
          <a:p>
            <a:pPr>
              <a:defRPr/>
            </a:pPr>
            <a:r>
              <a:rPr lang="en-US" sz="1000" dirty="0" smtClean="0"/>
              <a:t>What’s New in CCS 10.0</a:t>
            </a:r>
            <a:endParaRPr lang="en-US" sz="1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 10.5 – 10.5.1</a:t>
            </a:r>
            <a:endParaRPr lang="en-US" dirty="0"/>
          </a:p>
        </p:txBody>
      </p:sp>
      <p:sp>
        <p:nvSpPr>
          <p:cNvPr id="6" name="Content Placeholder 5"/>
          <p:cNvSpPr>
            <a:spLocks noGrp="1"/>
          </p:cNvSpPr>
          <p:nvPr>
            <p:ph idx="1"/>
          </p:nvPr>
        </p:nvSpPr>
        <p:spPr>
          <a:xfrm>
            <a:off x="380999" y="1219200"/>
            <a:ext cx="8763001" cy="4953000"/>
          </a:xfrm>
        </p:spPr>
        <p:txBody>
          <a:bodyPr>
            <a:normAutofit/>
          </a:bodyPr>
          <a:lstStyle/>
          <a:p>
            <a:pPr marL="0" indent="0">
              <a:buNone/>
            </a:pPr>
            <a:r>
              <a:rPr lang="en-US" b="1" dirty="0" smtClean="0">
                <a:solidFill>
                  <a:schemeClr val="tx1">
                    <a:lumMod val="50000"/>
                    <a:lumOff val="50000"/>
                  </a:schemeClr>
                </a:solidFill>
              </a:rPr>
              <a:t>Increase Visibility across information, infrastructure, and people</a:t>
            </a:r>
          </a:p>
          <a:p>
            <a:pPr lvl="1"/>
            <a:r>
              <a:rPr lang="en-US" dirty="0" smtClean="0"/>
              <a:t>Security </a:t>
            </a:r>
            <a:r>
              <a:rPr lang="en-US" dirty="0"/>
              <a:t>Content Automation </a:t>
            </a:r>
            <a:r>
              <a:rPr lang="en-US" dirty="0" smtClean="0"/>
              <a:t>Protocol (SCAP) support</a:t>
            </a:r>
            <a:endParaRPr lang="en-US" dirty="0"/>
          </a:p>
          <a:p>
            <a:pPr lvl="1"/>
            <a:r>
              <a:rPr lang="en-US" dirty="0" smtClean="0"/>
              <a:t>CCS dashboard views across SCP, RAM, and VM</a:t>
            </a:r>
          </a:p>
          <a:p>
            <a:pPr lvl="2"/>
            <a:r>
              <a:rPr lang="en-US" dirty="0" smtClean="0"/>
              <a:t>Third Party Connectors being build</a:t>
            </a:r>
          </a:p>
          <a:p>
            <a:pPr lvl="2"/>
            <a:r>
              <a:rPr lang="en-US" dirty="0" err="1" smtClean="0"/>
              <a:t>Qualys</a:t>
            </a:r>
            <a:r>
              <a:rPr lang="en-US" dirty="0" smtClean="0"/>
              <a:t>, Bit9, SFDC, </a:t>
            </a:r>
            <a:r>
              <a:rPr lang="en-US" dirty="0" err="1" smtClean="0"/>
              <a:t>Courion</a:t>
            </a:r>
            <a:endParaRPr lang="en-US" dirty="0" smtClean="0"/>
          </a:p>
          <a:p>
            <a:pPr lvl="1"/>
            <a:r>
              <a:rPr lang="en-US" dirty="0" smtClean="0"/>
              <a:t>CCS </a:t>
            </a:r>
            <a:r>
              <a:rPr lang="en-US" dirty="0"/>
              <a:t>dashboards included in Symantec Protection Center</a:t>
            </a:r>
          </a:p>
          <a:p>
            <a:pPr marL="0" indent="0">
              <a:buNone/>
            </a:pPr>
            <a:endParaRPr lang="en-US" dirty="0"/>
          </a:p>
        </p:txBody>
      </p:sp>
      <p:sp>
        <p:nvSpPr>
          <p:cNvPr id="3" name="Footer Placeholder 2"/>
          <p:cNvSpPr>
            <a:spLocks noGrp="1"/>
          </p:cNvSpPr>
          <p:nvPr>
            <p:ph type="ftr" sz="quarter" idx="10"/>
          </p:nvPr>
        </p:nvSpPr>
        <p:spPr/>
        <p:txBody>
          <a:bodyPr/>
          <a:lstStyle/>
          <a:p>
            <a:pPr>
              <a:defRPr/>
            </a:pPr>
            <a:r>
              <a:rPr lang="en-US" smtClean="0"/>
              <a:t>CCS 10.5 What's New</a:t>
            </a:r>
            <a:endParaRPr lang="en-US" dirty="0"/>
          </a:p>
        </p:txBody>
      </p:sp>
      <p:sp>
        <p:nvSpPr>
          <p:cNvPr id="5" name="Slide Number Placeholder 4"/>
          <p:cNvSpPr>
            <a:spLocks noGrp="1"/>
          </p:cNvSpPr>
          <p:nvPr>
            <p:ph type="sldNum" sz="quarter" idx="11"/>
          </p:nvPr>
        </p:nvSpPr>
        <p:spPr>
          <a:prstGeom prst="rect">
            <a:avLst/>
          </a:prstGeom>
        </p:spPr>
        <p:txBody>
          <a:bodyPr/>
          <a:lstStyle/>
          <a:p>
            <a:pPr>
              <a:defRPr/>
            </a:pPr>
            <a:fld id="{56D850FE-3A7E-4831-A612-824D9E44F45A}" type="slidenum">
              <a:rPr lang="en-US" sz="1200" b="1" smtClean="0">
                <a:solidFill>
                  <a:schemeClr val="bg1"/>
                </a:solidFill>
              </a:rPr>
              <a:pPr>
                <a:defRPr/>
              </a:pPr>
              <a:t>16</a:t>
            </a:fld>
            <a:endParaRPr lang="en-US" sz="1200" b="1" dirty="0">
              <a:solidFill>
                <a:schemeClr val="bg1"/>
              </a:solidFill>
            </a:endParaRPr>
          </a:p>
        </p:txBody>
      </p:sp>
    </p:spTree>
    <p:extLst>
      <p:ext uri="{BB962C8B-B14F-4D97-AF65-F5344CB8AC3E}">
        <p14:creationId xmlns:p14="http://schemas.microsoft.com/office/powerpoint/2010/main" val="408872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58" y="304800"/>
            <a:ext cx="8610601" cy="642048"/>
          </a:xfrm>
        </p:spPr>
        <p:txBody>
          <a:bodyPr anchor="t"/>
          <a:lstStyle/>
          <a:p>
            <a:r>
              <a:rPr lang="en-US" dirty="0"/>
              <a:t> Security Content Automation Protocol (SCAP</a:t>
            </a:r>
            <a:r>
              <a:rPr lang="en-US" dirty="0" smtClean="0"/>
              <a:t>)  support</a:t>
            </a:r>
            <a:endParaRPr lang="en-US" dirty="0"/>
          </a:p>
        </p:txBody>
      </p:sp>
      <p:sp>
        <p:nvSpPr>
          <p:cNvPr id="3" name="Content Placeholder 2"/>
          <p:cNvSpPr>
            <a:spLocks noGrp="1"/>
          </p:cNvSpPr>
          <p:nvPr>
            <p:ph idx="1"/>
          </p:nvPr>
        </p:nvSpPr>
        <p:spPr>
          <a:xfrm>
            <a:off x="143540" y="1060962"/>
            <a:ext cx="4961860" cy="5339837"/>
          </a:xfrm>
        </p:spPr>
        <p:txBody>
          <a:bodyPr>
            <a:normAutofit fontScale="77500" lnSpcReduction="20000"/>
          </a:bodyPr>
          <a:lstStyle/>
          <a:p>
            <a:pPr>
              <a:buNone/>
            </a:pPr>
            <a:r>
              <a:rPr lang="en-US" sz="3100" b="1" dirty="0" smtClean="0"/>
              <a:t>Problem</a:t>
            </a:r>
            <a:r>
              <a:rPr lang="en-US" sz="3100" dirty="0" smtClean="0"/>
              <a:t>: </a:t>
            </a:r>
          </a:p>
          <a:p>
            <a:pPr>
              <a:lnSpc>
                <a:spcPct val="100000"/>
              </a:lnSpc>
              <a:buNone/>
            </a:pPr>
            <a:r>
              <a:rPr lang="en-US" sz="2800" dirty="0" smtClean="0"/>
              <a:t>	</a:t>
            </a:r>
            <a:r>
              <a:rPr lang="en-US" sz="2600" dirty="0" smtClean="0"/>
              <a:t>Standardize security content to easily consolidate results from multiple products </a:t>
            </a:r>
          </a:p>
          <a:p>
            <a:pPr>
              <a:lnSpc>
                <a:spcPct val="100000"/>
              </a:lnSpc>
              <a:buNone/>
            </a:pPr>
            <a:r>
              <a:rPr lang="en-US" sz="3100" b="1" dirty="0" smtClean="0"/>
              <a:t>Solution</a:t>
            </a:r>
            <a:r>
              <a:rPr lang="en-US" sz="3100" dirty="0" smtClean="0"/>
              <a:t>: </a:t>
            </a:r>
          </a:p>
          <a:p>
            <a:pPr>
              <a:buNone/>
            </a:pPr>
            <a:r>
              <a:rPr lang="en-US" sz="2900" dirty="0" smtClean="0"/>
              <a:t>	</a:t>
            </a:r>
            <a:r>
              <a:rPr lang="en-US" sz="2600" dirty="0" smtClean="0"/>
              <a:t>Support for SCAP in CCS SM</a:t>
            </a:r>
          </a:p>
          <a:p>
            <a:pPr lvl="1">
              <a:lnSpc>
                <a:spcPct val="100000"/>
              </a:lnSpc>
            </a:pPr>
            <a:r>
              <a:rPr lang="en-US" sz="2600" dirty="0" smtClean="0"/>
              <a:t>Includes support for CVSS</a:t>
            </a:r>
            <a:r>
              <a:rPr lang="en-US" sz="2600" dirty="0"/>
              <a:t>, OVAL, </a:t>
            </a:r>
            <a:r>
              <a:rPr lang="en-US" sz="2600" dirty="0" smtClean="0"/>
              <a:t>XCCDF..</a:t>
            </a:r>
          </a:p>
          <a:p>
            <a:pPr lvl="1">
              <a:lnSpc>
                <a:spcPct val="100000"/>
              </a:lnSpc>
            </a:pPr>
            <a:r>
              <a:rPr lang="en-US" sz="2600" dirty="0" smtClean="0"/>
              <a:t>Product Validations for Authenticated </a:t>
            </a:r>
            <a:r>
              <a:rPr lang="en-US" sz="2600" dirty="0"/>
              <a:t>Configuration </a:t>
            </a:r>
            <a:r>
              <a:rPr lang="en-US" sz="2600" dirty="0" smtClean="0"/>
              <a:t>Scanning, Authenticated </a:t>
            </a:r>
            <a:r>
              <a:rPr lang="en-US" sz="2600" dirty="0"/>
              <a:t>and Unauthenticated Vulnerability &amp; Patch </a:t>
            </a:r>
            <a:r>
              <a:rPr lang="en-US" sz="2600" dirty="0" smtClean="0"/>
              <a:t>scanning</a:t>
            </a:r>
          </a:p>
          <a:p>
            <a:pPr>
              <a:buNone/>
            </a:pPr>
            <a:r>
              <a:rPr lang="en-US" sz="3100" b="1" dirty="0" smtClean="0"/>
              <a:t>Benefits:</a:t>
            </a:r>
          </a:p>
          <a:p>
            <a:pPr lvl="1"/>
            <a:r>
              <a:rPr lang="en-US" sz="2600" dirty="0" smtClean="0"/>
              <a:t>Accelerates </a:t>
            </a:r>
            <a:r>
              <a:rPr lang="en-US" sz="2600" dirty="0"/>
              <a:t>delivery of new technical benchmarks</a:t>
            </a:r>
          </a:p>
          <a:p>
            <a:pPr lvl="1"/>
            <a:r>
              <a:rPr lang="en-US" sz="2600" dirty="0"/>
              <a:t>Facilitates reporting across multiple </a:t>
            </a:r>
            <a:r>
              <a:rPr lang="en-US" sz="2600" dirty="0" smtClean="0"/>
              <a:t>products</a:t>
            </a:r>
            <a:endParaRPr lang="en-US" sz="2600" dirty="0"/>
          </a:p>
        </p:txBody>
      </p:sp>
      <p:sp>
        <p:nvSpPr>
          <p:cNvPr id="4" name="Slide Number Placeholder 3"/>
          <p:cNvSpPr>
            <a:spLocks noGrp="1"/>
          </p:cNvSpPr>
          <p:nvPr>
            <p:ph type="sldNum" sz="quarter" idx="4294967295"/>
          </p:nvPr>
        </p:nvSpPr>
        <p:spPr>
          <a:xfrm>
            <a:off x="8548896" y="6397965"/>
            <a:ext cx="153888" cy="153888"/>
          </a:xfrm>
          <a:prstGeom prst="rect">
            <a:avLst/>
          </a:prstGeom>
        </p:spPr>
        <p:txBody>
          <a:bodyPr/>
          <a:lstStyle/>
          <a:p>
            <a:pPr>
              <a:defRPr/>
            </a:pPr>
            <a:fld id="{446C9BED-6FD4-4BA4-B6B0-4A26058AC9EF}" type="slidenum">
              <a:rPr lang="en-US" smtClean="0"/>
              <a:pPr>
                <a:defRPr/>
              </a:pPr>
              <a:t>17</a:t>
            </a:fld>
            <a:endParaRPr lang="en-US" dirty="0"/>
          </a:p>
        </p:txBody>
      </p:sp>
      <p:pic>
        <p:nvPicPr>
          <p:cNvPr id="9"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81600" y="1676400"/>
            <a:ext cx="3829212" cy="2205076"/>
          </a:xfrm>
          <a:ln w="12700">
            <a:solidFill>
              <a:schemeClr val="bg2">
                <a:lumMod val="50000"/>
              </a:schemeClr>
            </a:solidFill>
          </a:ln>
        </p:spPr>
      </p:pic>
      <p:pic>
        <p:nvPicPr>
          <p:cNvPr id="10" name="Picture 4"/>
          <p:cNvPicPr>
            <a:picLocks noChangeAspect="1" noChangeArrowheads="1"/>
          </p:cNvPicPr>
          <p:nvPr/>
        </p:nvPicPr>
        <p:blipFill>
          <a:blip r:embed="rId4" cstate="print"/>
          <a:srcRect/>
          <a:stretch>
            <a:fillRect/>
          </a:stretch>
        </p:blipFill>
        <p:spPr bwMode="auto">
          <a:xfrm>
            <a:off x="7745131" y="4404333"/>
            <a:ext cx="1137928" cy="624867"/>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lum bright="36000"/>
          </a:blip>
          <a:srcRect/>
          <a:stretch>
            <a:fillRect/>
          </a:stretch>
        </p:blipFill>
        <p:spPr bwMode="auto">
          <a:xfrm>
            <a:off x="6781800" y="4762335"/>
            <a:ext cx="885825" cy="343065"/>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a:off x="7391399" y="5104227"/>
            <a:ext cx="1268301" cy="534573"/>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defRPr/>
            </a:pPr>
            <a:r>
              <a:rPr lang="en-US" smtClean="0"/>
              <a:t>CCS 10.5 What's New</a:t>
            </a:r>
            <a:endParaRPr lang="en-US" dirty="0"/>
          </a:p>
        </p:txBody>
      </p:sp>
    </p:spTree>
    <p:extLst>
      <p:ext uri="{BB962C8B-B14F-4D97-AF65-F5344CB8AC3E}">
        <p14:creationId xmlns:p14="http://schemas.microsoft.com/office/powerpoint/2010/main" val="1488157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1719"/>
            <a:ext cx="5486400" cy="642048"/>
          </a:xfrm>
        </p:spPr>
        <p:txBody>
          <a:bodyPr anchor="t"/>
          <a:lstStyle/>
          <a:p>
            <a:r>
              <a:rPr lang="en-US" dirty="0" smtClean="0"/>
              <a:t>CCS Dashboard Connectors</a:t>
            </a:r>
            <a:endParaRPr lang="en-US" dirty="0"/>
          </a:p>
        </p:txBody>
      </p:sp>
      <p:sp>
        <p:nvSpPr>
          <p:cNvPr id="3" name="Content Placeholder 2"/>
          <p:cNvSpPr>
            <a:spLocks noGrp="1"/>
          </p:cNvSpPr>
          <p:nvPr>
            <p:ph idx="1"/>
          </p:nvPr>
        </p:nvSpPr>
        <p:spPr>
          <a:xfrm>
            <a:off x="143540" y="1060962"/>
            <a:ext cx="4276060" cy="5339837"/>
          </a:xfrm>
        </p:spPr>
        <p:txBody>
          <a:bodyPr>
            <a:normAutofit fontScale="70000" lnSpcReduction="20000"/>
          </a:bodyPr>
          <a:lstStyle/>
          <a:p>
            <a:pPr>
              <a:buNone/>
            </a:pPr>
            <a:r>
              <a:rPr lang="en-US" sz="3400" b="1" dirty="0" smtClean="0"/>
              <a:t>Problem</a:t>
            </a:r>
            <a:r>
              <a:rPr lang="en-US" sz="3400" dirty="0" smtClean="0"/>
              <a:t>: </a:t>
            </a:r>
          </a:p>
          <a:p>
            <a:pPr>
              <a:lnSpc>
                <a:spcPct val="100000"/>
              </a:lnSpc>
              <a:buNone/>
            </a:pPr>
            <a:r>
              <a:rPr lang="en-US" sz="2800" dirty="0" smtClean="0"/>
              <a:t>	Consolidated view of compliance across </a:t>
            </a:r>
            <a:r>
              <a:rPr lang="en-US" sz="2900" dirty="0" smtClean="0"/>
              <a:t>multiple Symantec products</a:t>
            </a:r>
          </a:p>
          <a:p>
            <a:pPr>
              <a:lnSpc>
                <a:spcPct val="100000"/>
              </a:lnSpc>
              <a:buNone/>
            </a:pPr>
            <a:r>
              <a:rPr lang="en-US" sz="3400" b="1" dirty="0" smtClean="0"/>
              <a:t>Solution</a:t>
            </a:r>
            <a:r>
              <a:rPr lang="en-US" sz="3400" dirty="0" smtClean="0"/>
              <a:t>: </a:t>
            </a:r>
          </a:p>
          <a:p>
            <a:pPr>
              <a:buNone/>
            </a:pPr>
            <a:r>
              <a:rPr lang="en-US" sz="2900" dirty="0" smtClean="0"/>
              <a:t>	CCS Dashboard Connectors that  </a:t>
            </a:r>
          </a:p>
          <a:p>
            <a:pPr lvl="1">
              <a:lnSpc>
                <a:spcPct val="100000"/>
              </a:lnSpc>
            </a:pPr>
            <a:r>
              <a:rPr lang="en-US" sz="2600" dirty="0" smtClean="0"/>
              <a:t>Gather data from CSP, CCS VM and CCS RAM</a:t>
            </a:r>
          </a:p>
          <a:p>
            <a:pPr lvl="1">
              <a:lnSpc>
                <a:spcPct val="100000"/>
              </a:lnSpc>
            </a:pPr>
            <a:r>
              <a:rPr lang="en-US" sz="2600" dirty="0" smtClean="0"/>
              <a:t>Define KPIs around this data for presentation in the dashboard panels</a:t>
            </a:r>
          </a:p>
          <a:p>
            <a:pPr lvl="1">
              <a:lnSpc>
                <a:spcPct val="100000"/>
              </a:lnSpc>
            </a:pPr>
            <a:r>
              <a:rPr lang="en-US" sz="2600" dirty="0" smtClean="0"/>
              <a:t>Deliver predefined panels addressing key customer requirements </a:t>
            </a:r>
          </a:p>
          <a:p>
            <a:pPr>
              <a:buNone/>
            </a:pPr>
            <a:r>
              <a:rPr lang="en-US" sz="3400" b="1" dirty="0" smtClean="0"/>
              <a:t>Benefits:</a:t>
            </a:r>
          </a:p>
          <a:p>
            <a:pPr>
              <a:lnSpc>
                <a:spcPct val="100000"/>
              </a:lnSpc>
              <a:buNone/>
            </a:pPr>
            <a:r>
              <a:rPr lang="en-US" b="1" dirty="0"/>
              <a:t>	</a:t>
            </a:r>
            <a:r>
              <a:rPr lang="en-US" sz="2900" dirty="0" smtClean="0"/>
              <a:t>Monitor compliance posture and identify risks across key compliance technologies</a:t>
            </a:r>
          </a:p>
        </p:txBody>
      </p:sp>
      <p:sp>
        <p:nvSpPr>
          <p:cNvPr id="4" name="Slide Number Placeholder 3"/>
          <p:cNvSpPr>
            <a:spLocks noGrp="1"/>
          </p:cNvSpPr>
          <p:nvPr>
            <p:ph type="sldNum" sz="quarter" idx="4294967295"/>
          </p:nvPr>
        </p:nvSpPr>
        <p:spPr>
          <a:xfrm>
            <a:off x="8548896" y="6397965"/>
            <a:ext cx="153888" cy="153888"/>
          </a:xfrm>
          <a:prstGeom prst="rect">
            <a:avLst/>
          </a:prstGeom>
        </p:spPr>
        <p:txBody>
          <a:bodyPr/>
          <a:lstStyle/>
          <a:p>
            <a:pPr>
              <a:defRPr/>
            </a:pPr>
            <a:fld id="{446C9BED-6FD4-4BA4-B6B0-4A26058AC9EF}" type="slidenum">
              <a:rPr lang="en-US" smtClean="0"/>
              <a:pPr>
                <a:defRPr/>
              </a:pPr>
              <a:t>18</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7888" b="27568"/>
          <a:stretch/>
        </p:blipFill>
        <p:spPr>
          <a:xfrm>
            <a:off x="4777075" y="2743200"/>
            <a:ext cx="4077140" cy="3270960"/>
          </a:xfrm>
          <a:prstGeom prst="rect">
            <a:avLst/>
          </a:prstGeom>
          <a:ln w="19050">
            <a:solidFill>
              <a:schemeClr val="accent1">
                <a:lumMod val="50000"/>
              </a:schemeClr>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38185" b="43795"/>
          <a:stretch/>
        </p:blipFill>
        <p:spPr>
          <a:xfrm>
            <a:off x="4419600" y="1385229"/>
            <a:ext cx="3733800" cy="2715942"/>
          </a:xfrm>
          <a:prstGeom prst="rect">
            <a:avLst/>
          </a:prstGeom>
          <a:ln w="19050">
            <a:solidFill>
              <a:schemeClr val="accent1">
                <a:lumMod val="50000"/>
              </a:schemeClr>
            </a:solidFill>
          </a:ln>
        </p:spPr>
      </p:pic>
      <p:sp>
        <p:nvSpPr>
          <p:cNvPr id="8" name="Footer Placeholder 7"/>
          <p:cNvSpPr>
            <a:spLocks noGrp="1"/>
          </p:cNvSpPr>
          <p:nvPr>
            <p:ph type="ftr" sz="quarter" idx="10"/>
          </p:nvPr>
        </p:nvSpPr>
        <p:spPr/>
        <p:txBody>
          <a:bodyPr/>
          <a:lstStyle/>
          <a:p>
            <a:r>
              <a:rPr lang="en-US" smtClean="0"/>
              <a:t>CCS 10.5 What's New</a:t>
            </a:r>
            <a:endParaRPr lang="en-US"/>
          </a:p>
        </p:txBody>
      </p:sp>
    </p:spTree>
    <p:extLst>
      <p:ext uri="{BB962C8B-B14F-4D97-AF65-F5344CB8AC3E}">
        <p14:creationId xmlns:p14="http://schemas.microsoft.com/office/powerpoint/2010/main" val="3038123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air1.JPG"/>
          <p:cNvPicPr>
            <a:picLocks noChangeAspect="1"/>
          </p:cNvPicPr>
          <p:nvPr/>
        </p:nvPicPr>
        <p:blipFill>
          <a:blip r:embed="rId2" cstate="print"/>
          <a:stretch>
            <a:fillRect/>
          </a:stretch>
        </p:blipFill>
        <p:spPr>
          <a:xfrm>
            <a:off x="3831871" y="228600"/>
            <a:ext cx="4186292" cy="3254188"/>
          </a:xfrm>
          <a:prstGeom prst="rect">
            <a:avLst/>
          </a:prstGeom>
        </p:spPr>
      </p:pic>
      <p:sp>
        <p:nvSpPr>
          <p:cNvPr id="2" name="Title 1"/>
          <p:cNvSpPr>
            <a:spLocks noGrp="1"/>
          </p:cNvSpPr>
          <p:nvPr>
            <p:ph type="title"/>
          </p:nvPr>
        </p:nvSpPr>
        <p:spPr/>
        <p:txBody>
          <a:bodyPr/>
          <a:lstStyle/>
          <a:p>
            <a:r>
              <a:rPr lang="en-US" dirty="0" smtClean="0"/>
              <a:t>RAM v10.0</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19</a:t>
            </a:fld>
            <a:endParaRPr lang="en-US" dirty="0"/>
          </a:p>
        </p:txBody>
      </p:sp>
      <p:pic>
        <p:nvPicPr>
          <p:cNvPr id="6" name="Picture 5" descr="coair2.JPG"/>
          <p:cNvPicPr>
            <a:picLocks noChangeAspect="1"/>
          </p:cNvPicPr>
          <p:nvPr/>
        </p:nvPicPr>
        <p:blipFill>
          <a:blip r:embed="rId3" cstate="print"/>
          <a:stretch>
            <a:fillRect/>
          </a:stretch>
        </p:blipFill>
        <p:spPr>
          <a:xfrm>
            <a:off x="4688199" y="1129553"/>
            <a:ext cx="4294436" cy="3348318"/>
          </a:xfrm>
          <a:prstGeom prst="rect">
            <a:avLst/>
          </a:prstGeom>
        </p:spPr>
      </p:pic>
      <p:sp>
        <p:nvSpPr>
          <p:cNvPr id="3" name="Content Placeholder 2"/>
          <p:cNvSpPr>
            <a:spLocks noGrp="1"/>
          </p:cNvSpPr>
          <p:nvPr>
            <p:ph idx="1"/>
          </p:nvPr>
        </p:nvSpPr>
        <p:spPr>
          <a:xfrm>
            <a:off x="381000" y="1371600"/>
            <a:ext cx="3599329" cy="4800600"/>
          </a:xfrm>
        </p:spPr>
        <p:txBody>
          <a:bodyPr/>
          <a:lstStyle/>
          <a:p>
            <a:r>
              <a:rPr lang="en-US" dirty="0" smtClean="0"/>
              <a:t>Enhanced Web Interface</a:t>
            </a:r>
          </a:p>
          <a:p>
            <a:pPr lvl="1"/>
            <a:r>
              <a:rPr lang="en-US" dirty="0" smtClean="0"/>
              <a:t>Supports multiple questions per page</a:t>
            </a:r>
          </a:p>
          <a:p>
            <a:pPr lvl="1"/>
            <a:r>
              <a:rPr lang="en-US" dirty="0" smtClean="0"/>
              <a:t>Supports multiple paragraphs per question</a:t>
            </a:r>
          </a:p>
          <a:p>
            <a:pPr lvl="1"/>
            <a:r>
              <a:rPr lang="en-US" dirty="0" smtClean="0"/>
              <a:t>Updated look and feel</a:t>
            </a:r>
          </a:p>
          <a:p>
            <a:pPr lvl="1"/>
            <a:r>
              <a:rPr lang="en-US" dirty="0" smtClean="0"/>
              <a:t>Searching across questions within a questionnaire</a:t>
            </a:r>
          </a:p>
        </p:txBody>
      </p:sp>
      <p:pic>
        <p:nvPicPr>
          <p:cNvPr id="9" name="Picture 8" descr="coair3.JPG"/>
          <p:cNvPicPr>
            <a:picLocks noChangeAspect="1"/>
          </p:cNvPicPr>
          <p:nvPr/>
        </p:nvPicPr>
        <p:blipFill>
          <a:blip r:embed="rId4" cstate="print"/>
          <a:srcRect l="6727" t="34314"/>
          <a:stretch>
            <a:fillRect/>
          </a:stretch>
        </p:blipFill>
        <p:spPr>
          <a:xfrm>
            <a:off x="3496868" y="3939003"/>
            <a:ext cx="4410001" cy="2286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Footer Placeholder 4"/>
          <p:cNvSpPr>
            <a:spLocks noGrp="1"/>
          </p:cNvSpPr>
          <p:nvPr>
            <p:ph type="ftr" sz="quarter" idx="10"/>
          </p:nvPr>
        </p:nvSpPr>
        <p:spPr>
          <a:xfrm>
            <a:off x="381000" y="6358518"/>
            <a:ext cx="4183380" cy="232782"/>
          </a:xfrm>
        </p:spPr>
        <p:txBody>
          <a:bodyPr/>
          <a:lstStyle/>
          <a:p>
            <a:pPr>
              <a:defRPr/>
            </a:pPr>
            <a:r>
              <a:rPr lang="en-US" sz="1000" dirty="0" smtClean="0"/>
              <a:t>What’s New in CCS 10.0</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txBox="1">
            <a:spLocks noGrp="1"/>
          </p:cNvSpPr>
          <p:nvPr/>
        </p:nvSpPr>
        <p:spPr bwMode="auto">
          <a:xfrm>
            <a:off x="8539617" y="6389687"/>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281B2FEC-D0AF-47F8-8AA7-223CA51FC2E3}" type="slidenum">
              <a:rPr lang="en-US" sz="1000">
                <a:solidFill>
                  <a:schemeClr val="bg1"/>
                </a:solidFill>
                <a:ea typeface="ＭＳ Ｐゴシック" pitchFamily="34" charset="-128"/>
              </a:rPr>
              <a:pPr algn="ctr" eaLnBrk="0" hangingPunct="0"/>
              <a:t>2</a:t>
            </a:fld>
            <a:endParaRPr lang="en-US" sz="1000" dirty="0">
              <a:solidFill>
                <a:schemeClr val="bg1"/>
              </a:solidFill>
              <a:ea typeface="ＭＳ Ｐゴシック" pitchFamily="34" charset="-128"/>
            </a:endParaRPr>
          </a:p>
        </p:txBody>
      </p:sp>
      <p:sp>
        <p:nvSpPr>
          <p:cNvPr id="11267" name="Rectangle 2"/>
          <p:cNvSpPr>
            <a:spLocks noGrp="1" noChangeArrowheads="1"/>
          </p:cNvSpPr>
          <p:nvPr>
            <p:ph type="title" idx="4294967295"/>
          </p:nvPr>
        </p:nvSpPr>
        <p:spPr>
          <a:xfrm>
            <a:off x="244473" y="395741"/>
            <a:ext cx="6699250" cy="522287"/>
          </a:xfrm>
        </p:spPr>
        <p:txBody>
          <a:bodyPr anchor="ctr"/>
          <a:lstStyle/>
          <a:p>
            <a:r>
              <a:rPr lang="en-US" dirty="0" smtClean="0"/>
              <a:t>What Will You Learn?</a:t>
            </a:r>
          </a:p>
        </p:txBody>
      </p:sp>
      <p:sp>
        <p:nvSpPr>
          <p:cNvPr id="11268" name="Rectangle 4"/>
          <p:cNvSpPr>
            <a:spLocks noChangeArrowheads="1"/>
          </p:cNvSpPr>
          <p:nvPr/>
        </p:nvSpPr>
        <p:spPr bwMode="ltGray">
          <a:xfrm>
            <a:off x="375566" y="2306191"/>
            <a:ext cx="7461250" cy="785812"/>
          </a:xfrm>
          <a:prstGeom prst="rect">
            <a:avLst/>
          </a:prstGeom>
          <a:gradFill rotWithShape="1">
            <a:gsLst>
              <a:gs pos="0">
                <a:srgbClr val="678BA8"/>
              </a:gs>
              <a:gs pos="100000">
                <a:schemeClr val="bg1">
                  <a:alpha val="17998"/>
                </a:schemeClr>
              </a:gs>
            </a:gsLst>
            <a:lin ang="0" scaled="1"/>
          </a:gradFill>
          <a:ln w="9525">
            <a:noFill/>
            <a:miter lim="800000"/>
            <a:headEnd/>
            <a:tailEnd/>
          </a:ln>
        </p:spPr>
        <p:txBody>
          <a:bodyPr wrap="none" lIns="457200" anchor="ctr"/>
          <a:lstStyle/>
          <a:p>
            <a:pPr algn="l">
              <a:spcBef>
                <a:spcPct val="50000"/>
              </a:spcBef>
            </a:pPr>
            <a:endParaRPr lang="en-US" sz="2400" b="0" dirty="0">
              <a:ea typeface="ＭＳ Ｐゴシック" pitchFamily="34" charset="-128"/>
            </a:endParaRPr>
          </a:p>
          <a:p>
            <a:pPr algn="l">
              <a:spcBef>
                <a:spcPct val="50000"/>
              </a:spcBef>
            </a:pPr>
            <a:r>
              <a:rPr lang="en-US" dirty="0" smtClean="0">
                <a:ea typeface="ＭＳ Ｐゴシック" pitchFamily="34" charset="-128"/>
              </a:rPr>
              <a:t>Symantec CCS 10.5.1 Key Features</a:t>
            </a:r>
            <a:endParaRPr lang="en-US" sz="2400" b="0" dirty="0">
              <a:ea typeface="ＭＳ Ｐゴシック" pitchFamily="34" charset="-128"/>
            </a:endParaRPr>
          </a:p>
          <a:p>
            <a:pPr algn="l">
              <a:spcBef>
                <a:spcPct val="50000"/>
              </a:spcBef>
            </a:pPr>
            <a:endParaRPr lang="en-US" sz="2400" b="0" dirty="0">
              <a:solidFill>
                <a:schemeClr val="tx2"/>
              </a:solidFill>
              <a:ea typeface="ＭＳ Ｐゴシック" pitchFamily="34" charset="-128"/>
            </a:endParaRPr>
          </a:p>
        </p:txBody>
      </p:sp>
      <p:sp>
        <p:nvSpPr>
          <p:cNvPr id="11270" name="Rectangle 13"/>
          <p:cNvSpPr>
            <a:spLocks noChangeArrowheads="1"/>
          </p:cNvSpPr>
          <p:nvPr/>
        </p:nvSpPr>
        <p:spPr bwMode="ltGray">
          <a:xfrm>
            <a:off x="388266" y="1358453"/>
            <a:ext cx="7461250" cy="785813"/>
          </a:xfrm>
          <a:prstGeom prst="rect">
            <a:avLst/>
          </a:prstGeom>
          <a:gradFill rotWithShape="1">
            <a:gsLst>
              <a:gs pos="0">
                <a:srgbClr val="678BA8"/>
              </a:gs>
              <a:gs pos="100000">
                <a:schemeClr val="bg1">
                  <a:alpha val="17998"/>
                </a:schemeClr>
              </a:gs>
            </a:gsLst>
            <a:lin ang="0" scaled="1"/>
          </a:gradFill>
          <a:ln w="9525">
            <a:noFill/>
            <a:miter lim="800000"/>
            <a:headEnd/>
            <a:tailEnd/>
          </a:ln>
        </p:spPr>
        <p:txBody>
          <a:bodyPr wrap="none" lIns="457200" anchor="ctr"/>
          <a:lstStyle/>
          <a:p>
            <a:pPr algn="l">
              <a:spcBef>
                <a:spcPct val="50000"/>
              </a:spcBef>
            </a:pPr>
            <a:r>
              <a:rPr lang="en-US" sz="2400" b="0" dirty="0">
                <a:ea typeface="ＭＳ Ｐゴシック" pitchFamily="34" charset="-128"/>
              </a:rPr>
              <a:t>Symantec </a:t>
            </a:r>
            <a:r>
              <a:rPr lang="en-US" sz="2400" b="0" dirty="0" smtClean="0">
                <a:ea typeface="ＭＳ Ｐゴシック" pitchFamily="34" charset="-128"/>
              </a:rPr>
              <a:t>CCS 10.0 Key </a:t>
            </a:r>
            <a:r>
              <a:rPr lang="en-US" dirty="0" smtClean="0">
                <a:ea typeface="ＭＳ Ｐゴシック" pitchFamily="34" charset="-128"/>
              </a:rPr>
              <a:t>F</a:t>
            </a:r>
            <a:r>
              <a:rPr lang="en-US" sz="2400" b="0" dirty="0" smtClean="0">
                <a:ea typeface="ＭＳ Ｐゴシック" pitchFamily="34" charset="-128"/>
              </a:rPr>
              <a:t>eatures</a:t>
            </a:r>
            <a:endParaRPr lang="en-US" sz="2400" b="0" dirty="0">
              <a:ea typeface="ＭＳ Ｐゴシック" pitchFamily="34" charset="-128"/>
            </a:endParaRPr>
          </a:p>
        </p:txBody>
      </p:sp>
      <p:sp>
        <p:nvSpPr>
          <p:cNvPr id="11271" name="Rectangle 10"/>
          <p:cNvSpPr>
            <a:spLocks noChangeArrowheads="1"/>
          </p:cNvSpPr>
          <p:nvPr/>
        </p:nvSpPr>
        <p:spPr bwMode="ltGray">
          <a:xfrm>
            <a:off x="362866" y="3211292"/>
            <a:ext cx="7461250" cy="787400"/>
          </a:xfrm>
          <a:prstGeom prst="rect">
            <a:avLst/>
          </a:prstGeom>
          <a:gradFill rotWithShape="1">
            <a:gsLst>
              <a:gs pos="0">
                <a:srgbClr val="678BA8"/>
              </a:gs>
              <a:gs pos="100000">
                <a:schemeClr val="bg1">
                  <a:alpha val="17998"/>
                </a:schemeClr>
              </a:gs>
            </a:gsLst>
            <a:lin ang="0" scaled="1"/>
          </a:gradFill>
          <a:ln w="9525">
            <a:noFill/>
            <a:miter lim="800000"/>
            <a:headEnd/>
            <a:tailEnd/>
          </a:ln>
        </p:spPr>
        <p:txBody>
          <a:bodyPr wrap="none" lIns="457200" anchor="ctr"/>
          <a:lstStyle/>
          <a:p>
            <a:pPr algn="l">
              <a:spcBef>
                <a:spcPct val="50000"/>
              </a:spcBef>
            </a:pPr>
            <a:r>
              <a:rPr lang="en-US" sz="2400" b="0" dirty="0" smtClean="0">
                <a:ea typeface="ＭＳ Ｐゴシック" pitchFamily="34" charset="-128"/>
              </a:rPr>
              <a:t>What’s Next</a:t>
            </a:r>
            <a:endParaRPr lang="en-US" sz="2400" b="0" dirty="0">
              <a:ea typeface="ＭＳ Ｐゴシック" pitchFamily="34" charset="-128"/>
            </a:endParaRPr>
          </a:p>
        </p:txBody>
      </p:sp>
      <p:sp>
        <p:nvSpPr>
          <p:cNvPr id="8" name="Slide Number Placeholder 7"/>
          <p:cNvSpPr>
            <a:spLocks noGrp="1"/>
          </p:cNvSpPr>
          <p:nvPr>
            <p:ph type="sldNum" sz="quarter" idx="11"/>
          </p:nvPr>
        </p:nvSpPr>
        <p:spPr/>
        <p:txBody>
          <a:bodyPr/>
          <a:lstStyle/>
          <a:p>
            <a:pPr>
              <a:defRPr/>
            </a:pPr>
            <a:fld id="{29F62691-FC9C-4E2F-9CE1-4D4177CD1763}" type="slidenum">
              <a:rPr lang="en-US" smtClean="0"/>
              <a:pPr>
                <a:defRPr/>
              </a:pPr>
              <a:t>2</a:t>
            </a:fld>
            <a:endParaRPr lang="en-US" dirty="0"/>
          </a:p>
        </p:txBody>
      </p:sp>
      <p:sp>
        <p:nvSpPr>
          <p:cNvPr id="9" name="Footer Placeholder 8"/>
          <p:cNvSpPr>
            <a:spLocks noGrp="1"/>
          </p:cNvSpPr>
          <p:nvPr>
            <p:ph type="ftr" sz="quarter" idx="10"/>
          </p:nvPr>
        </p:nvSpPr>
        <p:spPr>
          <a:xfrm>
            <a:off x="395439" y="6418717"/>
            <a:ext cx="1891544" cy="153888"/>
          </a:xfrm>
        </p:spPr>
        <p:txBody>
          <a:bodyPr/>
          <a:lstStyle/>
          <a:p>
            <a:pPr>
              <a:defRPr/>
            </a:pPr>
            <a:r>
              <a:rPr lang="en-US" sz="1200" dirty="0" smtClean="0">
                <a:latin typeface="Arial" pitchFamily="34" charset="0"/>
                <a:cs typeface="Arial" pitchFamily="34" charset="0"/>
              </a:rPr>
              <a:t>What’s New in CCS 10.0</a:t>
            </a:r>
            <a:endParaRPr lang="en-US" sz="12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1719"/>
            <a:ext cx="5486400" cy="642048"/>
          </a:xfrm>
        </p:spPr>
        <p:txBody>
          <a:bodyPr anchor="t"/>
          <a:lstStyle/>
          <a:p>
            <a:r>
              <a:rPr lang="en-US" dirty="0" smtClean="0"/>
              <a:t>RAM Dashboard Connector</a:t>
            </a:r>
            <a:endParaRPr lang="en-US" dirty="0"/>
          </a:p>
        </p:txBody>
      </p:sp>
      <p:sp>
        <p:nvSpPr>
          <p:cNvPr id="3" name="Content Placeholder 2"/>
          <p:cNvSpPr>
            <a:spLocks noGrp="1"/>
          </p:cNvSpPr>
          <p:nvPr>
            <p:ph idx="1"/>
          </p:nvPr>
        </p:nvSpPr>
        <p:spPr>
          <a:xfrm>
            <a:off x="76200" y="914400"/>
            <a:ext cx="4876800" cy="5339837"/>
          </a:xfrm>
        </p:spPr>
        <p:txBody>
          <a:bodyPr>
            <a:noAutofit/>
          </a:bodyPr>
          <a:lstStyle/>
          <a:p>
            <a:pPr>
              <a:buNone/>
            </a:pPr>
            <a:r>
              <a:rPr lang="en-US" b="1" dirty="0" smtClean="0"/>
              <a:t>Problem</a:t>
            </a:r>
            <a:r>
              <a:rPr lang="en-US" dirty="0" smtClean="0"/>
              <a:t>: </a:t>
            </a:r>
          </a:p>
          <a:p>
            <a:pPr>
              <a:lnSpc>
                <a:spcPct val="100000"/>
              </a:lnSpc>
              <a:buNone/>
            </a:pPr>
            <a:r>
              <a:rPr lang="en-US" sz="1800" dirty="0" smtClean="0"/>
              <a:t>	</a:t>
            </a:r>
            <a:r>
              <a:rPr lang="en-US" sz="2000" dirty="0" smtClean="0"/>
              <a:t>RAM administrative views require</a:t>
            </a:r>
            <a:br>
              <a:rPr lang="en-US" sz="2000" dirty="0" smtClean="0"/>
            </a:br>
            <a:r>
              <a:rPr lang="en-US" sz="2000" dirty="0" smtClean="0"/>
              <a:t>opening RAM UI</a:t>
            </a:r>
          </a:p>
          <a:p>
            <a:pPr>
              <a:buNone/>
            </a:pPr>
            <a:r>
              <a:rPr lang="en-US" b="1" dirty="0" smtClean="0"/>
              <a:t>Solution</a:t>
            </a:r>
            <a:r>
              <a:rPr lang="en-US" dirty="0" smtClean="0"/>
              <a:t>: </a:t>
            </a:r>
          </a:p>
          <a:p>
            <a:pPr>
              <a:buNone/>
            </a:pPr>
            <a:r>
              <a:rPr lang="en-US" sz="2000" dirty="0" smtClean="0"/>
              <a:t>	CCS Dashboard Connectors that  </a:t>
            </a:r>
          </a:p>
          <a:p>
            <a:pPr lvl="1">
              <a:lnSpc>
                <a:spcPct val="100000"/>
              </a:lnSpc>
            </a:pPr>
            <a:r>
              <a:rPr lang="en-US" sz="1800" dirty="0" smtClean="0"/>
              <a:t>Brings in questionnaire status info </a:t>
            </a:r>
          </a:p>
          <a:p>
            <a:pPr lvl="1">
              <a:lnSpc>
                <a:spcPct val="100000"/>
              </a:lnSpc>
            </a:pPr>
            <a:r>
              <a:rPr lang="en-US" sz="1800" dirty="0" smtClean="0"/>
              <a:t>Deliver predefined panels addressing key </a:t>
            </a:r>
            <a:r>
              <a:rPr lang="en-US" sz="1800" dirty="0"/>
              <a:t>customer requirements such as “ Questionnaire Status” and “ Questionnaire Scoring” </a:t>
            </a:r>
            <a:endParaRPr lang="en-US" sz="1800" dirty="0" smtClean="0"/>
          </a:p>
          <a:p>
            <a:pPr lvl="1">
              <a:lnSpc>
                <a:spcPct val="100000"/>
              </a:lnSpc>
            </a:pPr>
            <a:r>
              <a:rPr lang="en-US" sz="1800" dirty="0"/>
              <a:t>Enables custom panel definition </a:t>
            </a:r>
          </a:p>
          <a:p>
            <a:pPr marL="0" indent="-53">
              <a:lnSpc>
                <a:spcPct val="100000"/>
              </a:lnSpc>
              <a:buNone/>
            </a:pPr>
            <a:r>
              <a:rPr lang="en-US" b="1" dirty="0" smtClean="0"/>
              <a:t>Benefits:</a:t>
            </a:r>
          </a:p>
          <a:p>
            <a:pPr>
              <a:lnSpc>
                <a:spcPct val="100000"/>
              </a:lnSpc>
              <a:buNone/>
            </a:pPr>
            <a:r>
              <a:rPr lang="en-US" sz="1600" b="1" dirty="0"/>
              <a:t>	</a:t>
            </a:r>
            <a:r>
              <a:rPr lang="en-US" sz="2000" dirty="0" smtClean="0"/>
              <a:t>Provides a unified compliance process view across CCS &amp; RAM</a:t>
            </a:r>
          </a:p>
        </p:txBody>
      </p:sp>
      <p:sp>
        <p:nvSpPr>
          <p:cNvPr id="4" name="Slide Number Placeholder 3"/>
          <p:cNvSpPr>
            <a:spLocks noGrp="1"/>
          </p:cNvSpPr>
          <p:nvPr>
            <p:ph type="sldNum" sz="quarter" idx="4294967295"/>
          </p:nvPr>
        </p:nvSpPr>
        <p:spPr>
          <a:xfrm>
            <a:off x="8548896" y="6397965"/>
            <a:ext cx="153888" cy="153888"/>
          </a:xfrm>
          <a:prstGeom prst="rect">
            <a:avLst/>
          </a:prstGeom>
        </p:spPr>
        <p:txBody>
          <a:bodyPr/>
          <a:lstStyle/>
          <a:p>
            <a:pPr>
              <a:defRPr/>
            </a:pPr>
            <a:fld id="{446C9BED-6FD4-4BA4-B6B0-4A26058AC9EF}" type="slidenum">
              <a:rPr lang="en-US" smtClean="0"/>
              <a:pPr>
                <a:defRPr/>
              </a:pPr>
              <a:t>20</a:t>
            </a:fld>
            <a:endParaRPr lang="en-US" dirty="0"/>
          </a:p>
        </p:txBody>
      </p:sp>
      <p:sp>
        <p:nvSpPr>
          <p:cNvPr id="8" name="Footer Placeholder 7"/>
          <p:cNvSpPr>
            <a:spLocks noGrp="1"/>
          </p:cNvSpPr>
          <p:nvPr>
            <p:ph type="ftr" sz="quarter" idx="10"/>
          </p:nvPr>
        </p:nvSpPr>
        <p:spPr/>
        <p:txBody>
          <a:bodyPr/>
          <a:lstStyle/>
          <a:p>
            <a:r>
              <a:rPr lang="en-US" smtClean="0"/>
              <a:t>CCS 10.5 What's New</a:t>
            </a:r>
            <a:endParaRPr lang="en-US"/>
          </a:p>
        </p:txBody>
      </p:sp>
      <p:pic>
        <p:nvPicPr>
          <p:cNvPr id="4099" name="Picture 3" descr="C:\Users\MAchard\Pictures\RAM Dashboard_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066800"/>
            <a:ext cx="4087501" cy="2317444"/>
          </a:xfrm>
          <a:prstGeom prst="rect">
            <a:avLst/>
          </a:prstGeom>
          <a:noFill/>
          <a:ln w="19050">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4098" name="Picture 2" descr="C:\Users\MAchard\Pictures\Questionnaireby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8554" y="2895600"/>
            <a:ext cx="2925446" cy="2857500"/>
          </a:xfrm>
          <a:prstGeom prst="rect">
            <a:avLst/>
          </a:prstGeom>
          <a:noFill/>
          <a:ln w="19050">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87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46" y="315433"/>
            <a:ext cx="7114953" cy="838200"/>
          </a:xfrm>
        </p:spPr>
        <p:txBody>
          <a:bodyPr anchor="t"/>
          <a:lstStyle/>
          <a:p>
            <a:r>
              <a:rPr lang="en-US" dirty="0" smtClean="0"/>
              <a:t>Symantec Protection Center Integration</a:t>
            </a:r>
            <a:endParaRPr lang="en-US" dirty="0"/>
          </a:p>
        </p:txBody>
      </p:sp>
      <p:sp>
        <p:nvSpPr>
          <p:cNvPr id="3" name="Content Placeholder 2"/>
          <p:cNvSpPr>
            <a:spLocks noGrp="1"/>
          </p:cNvSpPr>
          <p:nvPr>
            <p:ph idx="1"/>
          </p:nvPr>
        </p:nvSpPr>
        <p:spPr>
          <a:xfrm>
            <a:off x="274674" y="1244009"/>
            <a:ext cx="4631155" cy="5229361"/>
          </a:xfrm>
        </p:spPr>
        <p:txBody>
          <a:bodyPr>
            <a:normAutofit fontScale="92500" lnSpcReduction="20000"/>
          </a:bodyPr>
          <a:lstStyle/>
          <a:p>
            <a:pPr>
              <a:buNone/>
            </a:pPr>
            <a:r>
              <a:rPr lang="en-US" b="1" dirty="0" smtClean="0"/>
              <a:t>Problem</a:t>
            </a:r>
            <a:r>
              <a:rPr lang="en-US" dirty="0" smtClean="0"/>
              <a:t>: </a:t>
            </a:r>
          </a:p>
          <a:p>
            <a:pPr>
              <a:buNone/>
            </a:pPr>
            <a:r>
              <a:rPr lang="en-US" sz="2800" dirty="0" smtClean="0"/>
              <a:t>	</a:t>
            </a:r>
            <a:r>
              <a:rPr lang="en-US" dirty="0" smtClean="0"/>
              <a:t>Need a holistic view of security </a:t>
            </a:r>
          </a:p>
          <a:p>
            <a:pPr lvl="1"/>
            <a:r>
              <a:rPr lang="en-US" dirty="0" smtClean="0"/>
              <a:t>CCS contributes to a comprehensive security program </a:t>
            </a:r>
          </a:p>
          <a:p>
            <a:pPr lvl="1"/>
            <a:r>
              <a:rPr lang="en-US" dirty="0" smtClean="0"/>
              <a:t>Difficult to have a holistic view with multiple consoles</a:t>
            </a:r>
          </a:p>
          <a:p>
            <a:pPr>
              <a:buNone/>
            </a:pPr>
            <a:r>
              <a:rPr lang="en-US" b="1" dirty="0" smtClean="0"/>
              <a:t>Solution</a:t>
            </a:r>
            <a:r>
              <a:rPr lang="en-US" dirty="0" smtClean="0"/>
              <a:t>: </a:t>
            </a:r>
          </a:p>
          <a:p>
            <a:pPr>
              <a:buNone/>
            </a:pPr>
            <a:r>
              <a:rPr lang="en-US" dirty="0" smtClean="0"/>
              <a:t>	Integrate CCS into SPC for single console</a:t>
            </a:r>
          </a:p>
          <a:p>
            <a:pPr lvl="1"/>
            <a:r>
              <a:rPr lang="en-US" dirty="0" smtClean="0"/>
              <a:t>Views across End Point Protection, End Point Management, DLP and CCS</a:t>
            </a:r>
          </a:p>
          <a:p>
            <a:pPr lvl="1"/>
            <a:r>
              <a:rPr lang="en-US" dirty="0" smtClean="0"/>
              <a:t>Common dashboards</a:t>
            </a:r>
          </a:p>
          <a:p>
            <a:pPr lvl="1"/>
            <a:r>
              <a:rPr lang="en-US" dirty="0" smtClean="0"/>
              <a:t>Common user mgmt</a:t>
            </a:r>
          </a:p>
          <a:p>
            <a:pPr>
              <a:buNone/>
            </a:pPr>
            <a:r>
              <a:rPr lang="en-US" b="1" dirty="0" smtClean="0"/>
              <a:t>Benefits:</a:t>
            </a:r>
          </a:p>
          <a:p>
            <a:pPr lvl="1"/>
            <a:r>
              <a:rPr lang="en-US" dirty="0" smtClean="0"/>
              <a:t>A single console across all Symantec security products</a:t>
            </a:r>
            <a:endParaRPr lang="en-US" dirty="0"/>
          </a:p>
        </p:txBody>
      </p:sp>
      <p:sp>
        <p:nvSpPr>
          <p:cNvPr id="4" name="Slide Number Placeholder 3"/>
          <p:cNvSpPr>
            <a:spLocks noGrp="1"/>
          </p:cNvSpPr>
          <p:nvPr>
            <p:ph type="sldNum" sz="quarter" idx="4294967295"/>
          </p:nvPr>
        </p:nvSpPr>
        <p:spPr>
          <a:xfrm>
            <a:off x="8548896" y="6397965"/>
            <a:ext cx="153888" cy="153888"/>
          </a:xfrm>
          <a:prstGeom prst="rect">
            <a:avLst/>
          </a:prstGeom>
        </p:spPr>
        <p:txBody>
          <a:bodyPr/>
          <a:lstStyle/>
          <a:p>
            <a:pPr>
              <a:defRPr/>
            </a:pPr>
            <a:fld id="{446C9BED-6FD4-4BA4-B6B0-4A26058AC9EF}" type="slidenum">
              <a:rPr lang="en-US" smtClean="0"/>
              <a:pPr>
                <a:defRPr/>
              </a:pPr>
              <a:t>21</a:t>
            </a:fld>
            <a:endParaRPr lang="en-US" dirty="0"/>
          </a:p>
        </p:txBody>
      </p:sp>
      <p:pic>
        <p:nvPicPr>
          <p:cNvPr id="355330" name="Picture 2"/>
          <p:cNvPicPr>
            <a:picLocks noChangeAspect="1" noChangeArrowheads="1"/>
          </p:cNvPicPr>
          <p:nvPr/>
        </p:nvPicPr>
        <p:blipFill>
          <a:blip r:embed="rId3" cstate="print"/>
          <a:srcRect/>
          <a:stretch>
            <a:fillRect/>
          </a:stretch>
        </p:blipFill>
        <p:spPr bwMode="auto">
          <a:xfrm>
            <a:off x="4891313" y="1358330"/>
            <a:ext cx="4037693" cy="3181920"/>
          </a:xfrm>
          <a:prstGeom prst="rect">
            <a:avLst/>
          </a:prstGeom>
          <a:noFill/>
          <a:ln w="15875">
            <a:solidFill>
              <a:schemeClr val="bg2">
                <a:lumMod val="50000"/>
              </a:schemeClr>
            </a:solidFill>
            <a:miter lim="800000"/>
            <a:headEnd/>
            <a:tailEnd/>
          </a:ln>
          <a:effectLst/>
        </p:spPr>
      </p:pic>
      <p:sp>
        <p:nvSpPr>
          <p:cNvPr id="5" name="Footer Placeholder 4"/>
          <p:cNvSpPr>
            <a:spLocks noGrp="1"/>
          </p:cNvSpPr>
          <p:nvPr>
            <p:ph type="ftr" sz="quarter" idx="10"/>
          </p:nvPr>
        </p:nvSpPr>
        <p:spPr/>
        <p:txBody>
          <a:bodyPr/>
          <a:lstStyle/>
          <a:p>
            <a:pPr>
              <a:defRPr/>
            </a:pPr>
            <a:r>
              <a:rPr lang="en-US" smtClean="0"/>
              <a:t>CCS 10.5 What's New</a:t>
            </a:r>
            <a:endParaRPr lang="en-US" dirty="0"/>
          </a:p>
        </p:txBody>
      </p:sp>
    </p:spTree>
    <p:extLst>
      <p:ext uri="{BB962C8B-B14F-4D97-AF65-F5344CB8AC3E}">
        <p14:creationId xmlns:p14="http://schemas.microsoft.com/office/powerpoint/2010/main" val="629431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46" y="315433"/>
            <a:ext cx="8410353" cy="838200"/>
          </a:xfrm>
        </p:spPr>
        <p:txBody>
          <a:bodyPr anchor="t"/>
          <a:lstStyle/>
          <a:p>
            <a:r>
              <a:rPr lang="en-US" dirty="0"/>
              <a:t>Federal Desktop Core </a:t>
            </a:r>
            <a:r>
              <a:rPr lang="en-US" dirty="0" smtClean="0"/>
              <a:t>Configuration Support</a:t>
            </a:r>
            <a:endParaRPr lang="en-US" dirty="0"/>
          </a:p>
        </p:txBody>
      </p:sp>
      <p:sp>
        <p:nvSpPr>
          <p:cNvPr id="3" name="Content Placeholder 2"/>
          <p:cNvSpPr>
            <a:spLocks noGrp="1"/>
          </p:cNvSpPr>
          <p:nvPr>
            <p:ph idx="1"/>
          </p:nvPr>
        </p:nvSpPr>
        <p:spPr>
          <a:xfrm>
            <a:off x="228600" y="1066800"/>
            <a:ext cx="6934200" cy="5061096"/>
          </a:xfrm>
        </p:spPr>
        <p:txBody>
          <a:bodyPr>
            <a:normAutofit fontScale="92500" lnSpcReduction="10000"/>
          </a:bodyPr>
          <a:lstStyle/>
          <a:p>
            <a:pPr>
              <a:buNone/>
            </a:pPr>
            <a:r>
              <a:rPr lang="en-US" b="1" dirty="0" smtClean="0"/>
              <a:t>Problem</a:t>
            </a:r>
            <a:r>
              <a:rPr lang="en-US" dirty="0" smtClean="0"/>
              <a:t>: </a:t>
            </a:r>
          </a:p>
          <a:p>
            <a:pPr marL="285750" lvl="1" indent="0">
              <a:buNone/>
            </a:pPr>
            <a:r>
              <a:rPr lang="en-US" sz="2200" dirty="0" smtClean="0"/>
              <a:t>85</a:t>
            </a:r>
            <a:r>
              <a:rPr lang="en-US" sz="2200" dirty="0"/>
              <a:t>% of total reported security breaches can be traced to end user </a:t>
            </a:r>
            <a:r>
              <a:rPr lang="en-US" sz="2200" dirty="0" smtClean="0"/>
              <a:t>actions</a:t>
            </a:r>
            <a:r>
              <a:rPr lang="en-US" sz="1300" baseline="30000" dirty="0" smtClean="0"/>
              <a:t>1</a:t>
            </a:r>
            <a:endParaRPr lang="en-US" sz="1300" baseline="30000" dirty="0"/>
          </a:p>
          <a:p>
            <a:pPr>
              <a:buNone/>
            </a:pPr>
            <a:r>
              <a:rPr lang="en-US" b="1" dirty="0" smtClean="0"/>
              <a:t>Solution</a:t>
            </a:r>
            <a:r>
              <a:rPr lang="en-US" dirty="0" smtClean="0"/>
              <a:t>:</a:t>
            </a:r>
          </a:p>
          <a:p>
            <a:pPr>
              <a:buNone/>
            </a:pPr>
            <a:r>
              <a:rPr lang="en-US" dirty="0" smtClean="0"/>
              <a:t> 	Automate the assessment of the FDCC standard, which prevents the actions of one user from affecting other users</a:t>
            </a:r>
          </a:p>
          <a:p>
            <a:pPr lvl="1"/>
            <a:r>
              <a:rPr lang="en-US" sz="1800" dirty="0"/>
              <a:t>300 configuration settings in Windows XP / Vista</a:t>
            </a:r>
          </a:p>
          <a:p>
            <a:pPr lvl="1"/>
            <a:r>
              <a:rPr lang="en-US" sz="1800" dirty="0"/>
              <a:t>Enforces Rule of Least Privilege</a:t>
            </a:r>
          </a:p>
          <a:p>
            <a:pPr lvl="1"/>
            <a:r>
              <a:rPr lang="en-US" sz="1800" dirty="0"/>
              <a:t>Ensures that non-elevated users can only write to their own profile</a:t>
            </a:r>
          </a:p>
          <a:p>
            <a:pPr lvl="1"/>
            <a:r>
              <a:rPr lang="en-US" sz="1800" dirty="0"/>
              <a:t>Prevents users from modifying system files such as EXE’s and DLL’s</a:t>
            </a:r>
          </a:p>
          <a:p>
            <a:pPr>
              <a:buNone/>
            </a:pPr>
            <a:r>
              <a:rPr lang="en-US" b="1" dirty="0" smtClean="0"/>
              <a:t>Benefits:</a:t>
            </a:r>
          </a:p>
          <a:p>
            <a:pPr>
              <a:buNone/>
            </a:pPr>
            <a:r>
              <a:rPr lang="en-US" b="1" dirty="0" smtClean="0"/>
              <a:t>	</a:t>
            </a:r>
            <a:r>
              <a:rPr lang="en-US" dirty="0" smtClean="0"/>
              <a:t>Increases security by addressing a known attack vector and meet US federal requirements</a:t>
            </a:r>
          </a:p>
        </p:txBody>
      </p:sp>
      <p:sp>
        <p:nvSpPr>
          <p:cNvPr id="4" name="Slide Number Placeholder 3"/>
          <p:cNvSpPr>
            <a:spLocks noGrp="1"/>
          </p:cNvSpPr>
          <p:nvPr>
            <p:ph type="sldNum" sz="quarter" idx="4294967295"/>
          </p:nvPr>
        </p:nvSpPr>
        <p:spPr>
          <a:xfrm>
            <a:off x="8410221" y="6397964"/>
            <a:ext cx="395111" cy="239903"/>
          </a:xfrm>
          <a:prstGeom prst="rect">
            <a:avLst/>
          </a:prstGeom>
        </p:spPr>
        <p:txBody>
          <a:bodyPr/>
          <a:lstStyle/>
          <a:p>
            <a:pPr>
              <a:defRPr/>
            </a:pPr>
            <a:fld id="{446C9BED-6FD4-4BA4-B6B0-4A26058AC9EF}" type="slidenum">
              <a:rPr lang="en-US" sz="1000" smtClean="0">
                <a:solidFill>
                  <a:schemeClr val="bg1"/>
                </a:solidFill>
                <a:latin typeface="+mj-lt"/>
              </a:rPr>
              <a:pPr>
                <a:defRPr/>
              </a:pPr>
              <a:t>22</a:t>
            </a:fld>
            <a:endParaRPr lang="en-US" sz="1000" dirty="0">
              <a:solidFill>
                <a:schemeClr val="bg1"/>
              </a:solidFill>
              <a:latin typeface="+mj-lt"/>
            </a:endParaRPr>
          </a:p>
        </p:txBody>
      </p:sp>
      <p:sp>
        <p:nvSpPr>
          <p:cNvPr id="5" name="Rectangle 4"/>
          <p:cNvSpPr/>
          <p:nvPr/>
        </p:nvSpPr>
        <p:spPr>
          <a:xfrm>
            <a:off x="228600" y="6615637"/>
            <a:ext cx="6172200" cy="276999"/>
          </a:xfrm>
          <a:prstGeom prst="rect">
            <a:avLst/>
          </a:prstGeom>
        </p:spPr>
        <p:txBody>
          <a:bodyPr wrap="square">
            <a:spAutoFit/>
          </a:bodyPr>
          <a:lstStyle/>
          <a:p>
            <a:r>
              <a:rPr lang="en-US" sz="1200" baseline="30000" dirty="0" smtClean="0"/>
              <a:t>1</a:t>
            </a:r>
            <a:r>
              <a:rPr lang="en-US" sz="1200" dirty="0" smtClean="0"/>
              <a:t> Michael </a:t>
            </a:r>
            <a:r>
              <a:rPr lang="en-US" sz="1200" dirty="0" err="1" smtClean="0"/>
              <a:t>Bednarczyk</a:t>
            </a:r>
            <a:r>
              <a:rPr lang="en-US" sz="1200" dirty="0" smtClean="0"/>
              <a:t>, Information </a:t>
            </a:r>
            <a:r>
              <a:rPr lang="en-US" sz="1200" dirty="0"/>
              <a:t>Week Analytics</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104899"/>
            <a:ext cx="17240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0"/>
          </p:nvPr>
        </p:nvSpPr>
        <p:spPr/>
        <p:txBody>
          <a:bodyPr/>
          <a:lstStyle/>
          <a:p>
            <a:pPr>
              <a:defRPr/>
            </a:pPr>
            <a:r>
              <a:rPr lang="en-US" smtClean="0"/>
              <a:t>CCS 10.5 What's New</a:t>
            </a:r>
            <a:endParaRPr lang="en-US" dirty="0"/>
          </a:p>
        </p:txBody>
      </p:sp>
    </p:spTree>
    <p:extLst>
      <p:ext uri="{BB962C8B-B14F-4D97-AF65-F5344CB8AC3E}">
        <p14:creationId xmlns:p14="http://schemas.microsoft.com/office/powerpoint/2010/main" val="1350395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46" y="315433"/>
            <a:ext cx="8410353" cy="838200"/>
          </a:xfrm>
        </p:spPr>
        <p:txBody>
          <a:bodyPr anchor="t"/>
          <a:lstStyle/>
          <a:p>
            <a:r>
              <a:rPr lang="en-US" dirty="0"/>
              <a:t>Open Web Application Security Project (OWASP</a:t>
            </a:r>
            <a:r>
              <a:rPr lang="en-US" dirty="0" smtClean="0"/>
              <a:t>) Vulnerability Scanning Support</a:t>
            </a:r>
            <a:endParaRPr lang="en-US" dirty="0"/>
          </a:p>
        </p:txBody>
      </p:sp>
      <p:sp>
        <p:nvSpPr>
          <p:cNvPr id="3" name="Content Placeholder 2"/>
          <p:cNvSpPr>
            <a:spLocks noGrp="1"/>
          </p:cNvSpPr>
          <p:nvPr>
            <p:ph idx="1"/>
          </p:nvPr>
        </p:nvSpPr>
        <p:spPr>
          <a:xfrm>
            <a:off x="304800" y="1283681"/>
            <a:ext cx="4456415" cy="5061096"/>
          </a:xfrm>
        </p:spPr>
        <p:txBody>
          <a:bodyPr>
            <a:normAutofit fontScale="92500" lnSpcReduction="10000"/>
          </a:bodyPr>
          <a:lstStyle/>
          <a:p>
            <a:pPr>
              <a:buNone/>
            </a:pPr>
            <a:r>
              <a:rPr lang="en-US" b="1" dirty="0" smtClean="0"/>
              <a:t>Problem</a:t>
            </a:r>
            <a:r>
              <a:rPr lang="en-US" dirty="0" smtClean="0"/>
              <a:t>: </a:t>
            </a:r>
          </a:p>
          <a:p>
            <a:pPr>
              <a:buNone/>
            </a:pPr>
            <a:r>
              <a:rPr lang="en-US" dirty="0" smtClean="0"/>
              <a:t>	</a:t>
            </a:r>
            <a:r>
              <a:rPr lang="en-US" sz="2200" dirty="0" smtClean="0"/>
              <a:t>Exploits are increasingly leveraging vulnerabilities in web applications</a:t>
            </a:r>
          </a:p>
          <a:p>
            <a:pPr>
              <a:buNone/>
            </a:pPr>
            <a:r>
              <a:rPr lang="en-US" b="1" dirty="0" smtClean="0"/>
              <a:t>Solution</a:t>
            </a:r>
            <a:r>
              <a:rPr lang="en-US" dirty="0" smtClean="0"/>
              <a:t>:</a:t>
            </a:r>
          </a:p>
          <a:p>
            <a:pPr>
              <a:buNone/>
            </a:pPr>
            <a:r>
              <a:rPr lang="en-US" dirty="0" smtClean="0"/>
              <a:t> 	</a:t>
            </a:r>
            <a:r>
              <a:rPr lang="en-US" sz="2200" dirty="0" smtClean="0"/>
              <a:t>Automate scanning of web applications to detect key vulnerabilities</a:t>
            </a:r>
          </a:p>
          <a:p>
            <a:pPr lvl="2"/>
            <a:r>
              <a:rPr lang="en-US" sz="1900" dirty="0" smtClean="0"/>
              <a:t>SQL </a:t>
            </a:r>
            <a:r>
              <a:rPr lang="en-US" sz="1900" dirty="0"/>
              <a:t>injections</a:t>
            </a:r>
          </a:p>
          <a:p>
            <a:pPr lvl="2"/>
            <a:r>
              <a:rPr lang="en-US" sz="1900" dirty="0"/>
              <a:t>Cross-site scripting</a:t>
            </a:r>
          </a:p>
          <a:p>
            <a:pPr lvl="2"/>
            <a:r>
              <a:rPr lang="en-US" sz="1900" dirty="0"/>
              <a:t>Cross-site request forgery</a:t>
            </a:r>
          </a:p>
          <a:p>
            <a:pPr lvl="2"/>
            <a:r>
              <a:rPr lang="en-US" sz="1900" dirty="0"/>
              <a:t>Unrestricted URL access,</a:t>
            </a:r>
          </a:p>
          <a:p>
            <a:pPr lvl="2"/>
            <a:r>
              <a:rPr lang="en-US" sz="1900" dirty="0" err="1"/>
              <a:t>Unvalidated</a:t>
            </a:r>
            <a:r>
              <a:rPr lang="en-US" sz="1900" dirty="0"/>
              <a:t> redirects and </a:t>
            </a:r>
            <a:r>
              <a:rPr lang="en-US" sz="1900" dirty="0" smtClean="0"/>
              <a:t>forwards</a:t>
            </a:r>
            <a:endParaRPr lang="en-US" dirty="0" smtClean="0"/>
          </a:p>
          <a:p>
            <a:pPr>
              <a:buNone/>
            </a:pPr>
            <a:r>
              <a:rPr lang="en-US" b="1" dirty="0" smtClean="0"/>
              <a:t>Benefits:</a:t>
            </a:r>
          </a:p>
          <a:p>
            <a:pPr>
              <a:buNone/>
            </a:pPr>
            <a:r>
              <a:rPr lang="en-US" b="1" dirty="0" smtClean="0"/>
              <a:t>	</a:t>
            </a:r>
            <a:r>
              <a:rPr lang="en-US" sz="2200" dirty="0" smtClean="0"/>
              <a:t>Increase web application security and reduce costs for PCI 2.0 compliance</a:t>
            </a:r>
          </a:p>
        </p:txBody>
      </p:sp>
      <p:sp>
        <p:nvSpPr>
          <p:cNvPr id="4" name="Slide Number Placeholder 3"/>
          <p:cNvSpPr>
            <a:spLocks noGrp="1"/>
          </p:cNvSpPr>
          <p:nvPr>
            <p:ph type="sldNum" sz="quarter" idx="4294967295"/>
          </p:nvPr>
        </p:nvSpPr>
        <p:spPr>
          <a:xfrm>
            <a:off x="8410221" y="6397964"/>
            <a:ext cx="395111" cy="239903"/>
          </a:xfrm>
          <a:prstGeom prst="rect">
            <a:avLst/>
          </a:prstGeom>
        </p:spPr>
        <p:txBody>
          <a:bodyPr/>
          <a:lstStyle/>
          <a:p>
            <a:pPr>
              <a:defRPr/>
            </a:pPr>
            <a:fld id="{446C9BED-6FD4-4BA4-B6B0-4A26058AC9EF}" type="slidenum">
              <a:rPr lang="en-US" sz="1000" smtClean="0">
                <a:solidFill>
                  <a:schemeClr val="bg1"/>
                </a:solidFill>
                <a:latin typeface="+mj-lt"/>
              </a:rPr>
              <a:pPr>
                <a:defRPr/>
              </a:pPr>
              <a:t>23</a:t>
            </a:fld>
            <a:endParaRPr lang="en-US" sz="1000" dirty="0">
              <a:solidFill>
                <a:schemeClr val="bg1"/>
              </a:solidFill>
              <a:latin typeface="+mj-lt"/>
            </a:endParaRPr>
          </a:p>
        </p:txBody>
      </p:sp>
      <p:pic>
        <p:nvPicPr>
          <p:cNvPr id="7" name="Picture 6" descr="owasp-logo"/>
          <p:cNvPicPr>
            <a:picLocks noChangeAspect="1" noChangeArrowheads="1"/>
          </p:cNvPicPr>
          <p:nvPr/>
        </p:nvPicPr>
        <p:blipFill>
          <a:blip r:embed="rId3" cstate="print"/>
          <a:srcRect/>
          <a:stretch>
            <a:fillRect/>
          </a:stretch>
        </p:blipFill>
        <p:spPr bwMode="auto">
          <a:xfrm>
            <a:off x="6096000" y="4953000"/>
            <a:ext cx="2876033" cy="691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descr="C:\Users\MAchard\Documents\Symantec\CCS VM Screenshots\10-28-2010 5-51-47 P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215" y="1673787"/>
            <a:ext cx="4438393" cy="2412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Achard\Documents\Symantec\CCS VM Screenshots\ListofVu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327" y="2908404"/>
            <a:ext cx="3291673" cy="181165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a:defRPr/>
            </a:pPr>
            <a:r>
              <a:rPr lang="en-US" smtClean="0"/>
              <a:t>CCS 10.5 What's New</a:t>
            </a:r>
            <a:endParaRPr lang="en-US" dirty="0"/>
          </a:p>
        </p:txBody>
      </p:sp>
    </p:spTree>
    <p:extLst>
      <p:ext uri="{BB962C8B-B14F-4D97-AF65-F5344CB8AC3E}">
        <p14:creationId xmlns:p14="http://schemas.microsoft.com/office/powerpoint/2010/main" val="1814285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46" y="315433"/>
            <a:ext cx="5743353" cy="838200"/>
          </a:xfrm>
        </p:spPr>
        <p:txBody>
          <a:bodyPr anchor="t"/>
          <a:lstStyle/>
          <a:p>
            <a:r>
              <a:rPr lang="en-US" dirty="0" smtClean="0"/>
              <a:t>Flash Application Scanning Support</a:t>
            </a:r>
            <a:endParaRPr lang="en-US" dirty="0"/>
          </a:p>
        </p:txBody>
      </p:sp>
      <p:sp>
        <p:nvSpPr>
          <p:cNvPr id="3" name="Content Placeholder 2"/>
          <p:cNvSpPr>
            <a:spLocks noGrp="1"/>
          </p:cNvSpPr>
          <p:nvPr>
            <p:ph idx="1"/>
          </p:nvPr>
        </p:nvSpPr>
        <p:spPr>
          <a:xfrm>
            <a:off x="274674" y="1244010"/>
            <a:ext cx="4602126" cy="5061096"/>
          </a:xfrm>
        </p:spPr>
        <p:txBody>
          <a:bodyPr>
            <a:normAutofit fontScale="92500" lnSpcReduction="10000"/>
          </a:bodyPr>
          <a:lstStyle/>
          <a:p>
            <a:pPr>
              <a:buNone/>
            </a:pPr>
            <a:r>
              <a:rPr lang="en-US" b="1" dirty="0" smtClean="0"/>
              <a:t>Problem</a:t>
            </a:r>
            <a:r>
              <a:rPr lang="en-US" dirty="0" smtClean="0"/>
              <a:t>: </a:t>
            </a:r>
          </a:p>
          <a:p>
            <a:pPr>
              <a:buNone/>
            </a:pPr>
            <a:r>
              <a:rPr lang="en-US" dirty="0" smtClean="0"/>
              <a:t>	</a:t>
            </a:r>
            <a:r>
              <a:rPr lang="en-US" sz="2200" dirty="0" smtClean="0"/>
              <a:t>Harmful exploits are leveraging vulnerabilities in web media, like Flash </a:t>
            </a:r>
          </a:p>
          <a:p>
            <a:pPr>
              <a:buNone/>
            </a:pPr>
            <a:r>
              <a:rPr lang="en-US" b="1" dirty="0" smtClean="0"/>
              <a:t>Solution</a:t>
            </a:r>
            <a:r>
              <a:rPr lang="en-US" dirty="0" smtClean="0"/>
              <a:t>:</a:t>
            </a:r>
          </a:p>
          <a:p>
            <a:pPr>
              <a:buNone/>
            </a:pPr>
            <a:r>
              <a:rPr lang="en-US" dirty="0" smtClean="0"/>
              <a:t> 	</a:t>
            </a:r>
            <a:r>
              <a:rPr lang="en-US" sz="2200" dirty="0" smtClean="0"/>
              <a:t>Scan Adobe Flash Web applications  for vulnerabilities</a:t>
            </a:r>
          </a:p>
          <a:p>
            <a:pPr lvl="1"/>
            <a:r>
              <a:rPr lang="en-US" sz="1900" dirty="0" smtClean="0"/>
              <a:t>Make sure Adobe Flash is patched</a:t>
            </a:r>
          </a:p>
          <a:p>
            <a:pPr lvl="1"/>
            <a:r>
              <a:rPr lang="en-US" sz="1900" dirty="0" smtClean="0"/>
              <a:t>Identify application-level vulnerabilities</a:t>
            </a:r>
          </a:p>
          <a:p>
            <a:pPr lvl="1"/>
            <a:r>
              <a:rPr lang="en-US" sz="1900" dirty="0" smtClean="0"/>
              <a:t>Prioritize remediation of Adobe Flash risks along with other key systems</a:t>
            </a:r>
          </a:p>
          <a:p>
            <a:pPr>
              <a:buNone/>
            </a:pPr>
            <a:r>
              <a:rPr lang="en-US" b="1" dirty="0" smtClean="0"/>
              <a:t>Benefits:</a:t>
            </a:r>
          </a:p>
          <a:p>
            <a:pPr>
              <a:buNone/>
            </a:pPr>
            <a:r>
              <a:rPr lang="en-US" dirty="0" smtClean="0"/>
              <a:t>	</a:t>
            </a:r>
            <a:r>
              <a:rPr lang="en-US" sz="2200" dirty="0" smtClean="0"/>
              <a:t>CCS VM gives customers confidence their Flash applications are secure from threats</a:t>
            </a:r>
          </a:p>
        </p:txBody>
      </p:sp>
      <p:sp>
        <p:nvSpPr>
          <p:cNvPr id="4" name="Slide Number Placeholder 3"/>
          <p:cNvSpPr>
            <a:spLocks noGrp="1"/>
          </p:cNvSpPr>
          <p:nvPr>
            <p:ph type="sldNum" sz="quarter" idx="4294967295"/>
          </p:nvPr>
        </p:nvSpPr>
        <p:spPr>
          <a:xfrm>
            <a:off x="8410221" y="6397964"/>
            <a:ext cx="395111" cy="239903"/>
          </a:xfrm>
          <a:prstGeom prst="rect">
            <a:avLst/>
          </a:prstGeom>
        </p:spPr>
        <p:txBody>
          <a:bodyPr/>
          <a:lstStyle/>
          <a:p>
            <a:pPr>
              <a:defRPr/>
            </a:pPr>
            <a:fld id="{446C9BED-6FD4-4BA4-B6B0-4A26058AC9EF}" type="slidenum">
              <a:rPr lang="en-US" sz="1000" smtClean="0">
                <a:solidFill>
                  <a:schemeClr val="bg1"/>
                </a:solidFill>
                <a:latin typeface="+mj-lt"/>
              </a:rPr>
              <a:pPr>
                <a:defRPr/>
              </a:pPr>
              <a:t>24</a:t>
            </a:fld>
            <a:endParaRPr lang="en-US" sz="1000" dirty="0">
              <a:solidFill>
                <a:schemeClr val="bg1"/>
              </a:solidFill>
              <a:latin typeface="+mj-lt"/>
            </a:endParaRPr>
          </a:p>
        </p:txBody>
      </p:sp>
      <p:pic>
        <p:nvPicPr>
          <p:cNvPr id="1029" name="Picture 5"/>
          <p:cNvPicPr>
            <a:picLocks noChangeAspect="1" noChangeArrowheads="1"/>
          </p:cNvPicPr>
          <p:nvPr/>
        </p:nvPicPr>
        <p:blipFill>
          <a:blip r:embed="rId3" cstate="print"/>
          <a:srcRect/>
          <a:stretch>
            <a:fillRect/>
          </a:stretch>
        </p:blipFill>
        <p:spPr bwMode="auto">
          <a:xfrm>
            <a:off x="5867400" y="1600200"/>
            <a:ext cx="2819400" cy="28575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6324600" y="4038600"/>
            <a:ext cx="690562" cy="690562"/>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defRPr/>
            </a:pPr>
            <a:r>
              <a:rPr lang="en-US" smtClean="0"/>
              <a:t>CCS 10.5 What's New</a:t>
            </a:r>
            <a:endParaRPr lang="en-US" dirty="0"/>
          </a:p>
        </p:txBody>
      </p:sp>
    </p:spTree>
    <p:extLst>
      <p:ext uri="{BB962C8B-B14F-4D97-AF65-F5344CB8AC3E}">
        <p14:creationId xmlns:p14="http://schemas.microsoft.com/office/powerpoint/2010/main" val="1820845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Manager APIs– Use Cases</a:t>
            </a:r>
            <a:endParaRPr lang="en-US" dirty="0"/>
          </a:p>
        </p:txBody>
      </p:sp>
      <p:sp>
        <p:nvSpPr>
          <p:cNvPr id="3" name="Content Placeholder 2"/>
          <p:cNvSpPr>
            <a:spLocks noGrp="1"/>
          </p:cNvSpPr>
          <p:nvPr>
            <p:ph idx="1"/>
          </p:nvPr>
        </p:nvSpPr>
        <p:spPr>
          <a:xfrm>
            <a:off x="381000" y="1295400"/>
            <a:ext cx="4648200" cy="4876800"/>
          </a:xfrm>
        </p:spPr>
        <p:txBody>
          <a:bodyPr>
            <a:normAutofit/>
          </a:bodyPr>
          <a:lstStyle/>
          <a:p>
            <a:r>
              <a:rPr lang="en-US" b="1" dirty="0" smtClean="0"/>
              <a:t>Advanced </a:t>
            </a:r>
            <a:br>
              <a:rPr lang="en-US" b="1" dirty="0" smtClean="0"/>
            </a:br>
            <a:r>
              <a:rPr lang="en-US" b="1" dirty="0" smtClean="0"/>
              <a:t>Policy </a:t>
            </a:r>
            <a:r>
              <a:rPr lang="en-US" b="1" dirty="0"/>
              <a:t>Review &amp; Approval</a:t>
            </a:r>
          </a:p>
          <a:p>
            <a:pPr lvl="1"/>
            <a:r>
              <a:rPr lang="en-US" dirty="0" smtClean="0"/>
              <a:t>Multiple approval levels</a:t>
            </a:r>
          </a:p>
          <a:p>
            <a:pPr lvl="1"/>
            <a:r>
              <a:rPr lang="en-US" dirty="0" smtClean="0"/>
              <a:t>Complex routing</a:t>
            </a:r>
          </a:p>
          <a:p>
            <a:pPr lvl="1"/>
            <a:r>
              <a:rPr lang="en-US" dirty="0" smtClean="0"/>
              <a:t>Different Approval / Review cycles based on geographic and country</a:t>
            </a:r>
          </a:p>
          <a:p>
            <a:pPr lvl="1"/>
            <a:r>
              <a:rPr lang="en-US" dirty="0" smtClean="0"/>
              <a:t>Supports escalation and timeout</a:t>
            </a:r>
          </a:p>
          <a:p>
            <a:r>
              <a:rPr lang="en-US" b="1" dirty="0"/>
              <a:t>Enablement of Policy Portal</a:t>
            </a:r>
          </a:p>
          <a:p>
            <a:pPr lvl="1"/>
            <a:r>
              <a:rPr lang="en-US" dirty="0" smtClean="0"/>
              <a:t>Enable </a:t>
            </a:r>
            <a:r>
              <a:rPr lang="en-US" dirty="0"/>
              <a:t>access to Policy Manager from 3</a:t>
            </a:r>
            <a:r>
              <a:rPr lang="en-US" baseline="30000" dirty="0"/>
              <a:t>rd</a:t>
            </a:r>
            <a:r>
              <a:rPr lang="en-US" dirty="0"/>
              <a:t> Party applications</a:t>
            </a: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CCS 10.5 What's New</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25</a:t>
            </a:fld>
            <a:endParaRPr lang="en-US" dirty="0"/>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539876"/>
            <a:ext cx="3746986" cy="2529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788924"/>
            <a:ext cx="2237094" cy="5605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2783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4685936" y="914400"/>
            <a:ext cx="4043624" cy="3216737"/>
          </a:xfrm>
          <a:prstGeom prst="rect">
            <a:avLst/>
          </a:prstGeom>
          <a:noFill/>
          <a:ln w="25400">
            <a:solidFill>
              <a:schemeClr val="accent1">
                <a:lumMod val="50000"/>
              </a:schemeClr>
            </a:solidFill>
            <a:miter lim="800000"/>
            <a:headEnd/>
            <a:tailEnd/>
          </a:ln>
          <a:effectLst/>
        </p:spPr>
      </p:pic>
      <p:sp>
        <p:nvSpPr>
          <p:cNvPr id="2" name="Title 1"/>
          <p:cNvSpPr>
            <a:spLocks noGrp="1"/>
          </p:cNvSpPr>
          <p:nvPr>
            <p:ph type="title"/>
          </p:nvPr>
        </p:nvSpPr>
        <p:spPr>
          <a:xfrm>
            <a:off x="200247" y="315433"/>
            <a:ext cx="5062870" cy="838200"/>
          </a:xfrm>
        </p:spPr>
        <p:txBody>
          <a:bodyPr anchor="t"/>
          <a:lstStyle/>
          <a:p>
            <a:r>
              <a:rPr lang="en-US" dirty="0" smtClean="0"/>
              <a:t>Workflow API Integration</a:t>
            </a:r>
            <a:endParaRPr lang="en-US" dirty="0"/>
          </a:p>
        </p:txBody>
      </p:sp>
      <p:sp>
        <p:nvSpPr>
          <p:cNvPr id="3" name="Content Placeholder 2"/>
          <p:cNvSpPr>
            <a:spLocks noGrp="1"/>
          </p:cNvSpPr>
          <p:nvPr>
            <p:ph idx="1"/>
          </p:nvPr>
        </p:nvSpPr>
        <p:spPr>
          <a:xfrm>
            <a:off x="228600" y="1066800"/>
            <a:ext cx="4339855" cy="5061096"/>
          </a:xfrm>
        </p:spPr>
        <p:txBody>
          <a:bodyPr>
            <a:normAutofit fontScale="92500" lnSpcReduction="20000"/>
          </a:bodyPr>
          <a:lstStyle/>
          <a:p>
            <a:pPr>
              <a:buNone/>
            </a:pPr>
            <a:r>
              <a:rPr lang="en-US" b="1" dirty="0" smtClean="0"/>
              <a:t>Problem</a:t>
            </a:r>
            <a:r>
              <a:rPr lang="en-US" dirty="0" smtClean="0"/>
              <a:t>: </a:t>
            </a:r>
          </a:p>
          <a:p>
            <a:pPr>
              <a:buNone/>
            </a:pPr>
            <a:r>
              <a:rPr lang="en-US" sz="2800" dirty="0" smtClean="0"/>
              <a:t>	</a:t>
            </a:r>
            <a:r>
              <a:rPr lang="en-US" sz="2200" dirty="0" smtClean="0"/>
              <a:t>Need to integrate CCS with the business change control process</a:t>
            </a:r>
          </a:p>
          <a:p>
            <a:pPr>
              <a:buNone/>
            </a:pPr>
            <a:r>
              <a:rPr lang="en-US" b="1" dirty="0" smtClean="0"/>
              <a:t>Solution</a:t>
            </a:r>
            <a:r>
              <a:rPr lang="en-US" dirty="0" smtClean="0"/>
              <a:t>: </a:t>
            </a:r>
          </a:p>
          <a:p>
            <a:pPr>
              <a:buNone/>
            </a:pPr>
            <a:r>
              <a:rPr lang="en-US" dirty="0" smtClean="0"/>
              <a:t>	</a:t>
            </a:r>
            <a:r>
              <a:rPr lang="en-US" sz="2200" dirty="0" smtClean="0"/>
              <a:t>Deliver ready to deploy workflows to automate complex tasks</a:t>
            </a:r>
          </a:p>
          <a:p>
            <a:pPr>
              <a:buNone/>
            </a:pPr>
            <a:r>
              <a:rPr lang="en-US" sz="1800" dirty="0"/>
              <a:t>	</a:t>
            </a:r>
            <a:r>
              <a:rPr lang="en-US" sz="1800" dirty="0" smtClean="0"/>
              <a:t>- Change approval and Remediation </a:t>
            </a:r>
          </a:p>
          <a:p>
            <a:pPr>
              <a:buNone/>
            </a:pPr>
            <a:r>
              <a:rPr lang="en-US" sz="1800" dirty="0"/>
              <a:t>	</a:t>
            </a:r>
            <a:r>
              <a:rPr lang="en-US" sz="1800" dirty="0" smtClean="0"/>
              <a:t>- Sever Certification / Decommissioning</a:t>
            </a:r>
          </a:p>
          <a:p>
            <a:pPr>
              <a:buNone/>
            </a:pPr>
            <a:r>
              <a:rPr lang="en-US" sz="1800" dirty="0"/>
              <a:t>	</a:t>
            </a:r>
            <a:r>
              <a:rPr lang="en-US" sz="1800" dirty="0" smtClean="0"/>
              <a:t>- Audit Preparation</a:t>
            </a:r>
          </a:p>
          <a:p>
            <a:pPr>
              <a:buNone/>
            </a:pPr>
            <a:r>
              <a:rPr lang="en-US" sz="1800" dirty="0"/>
              <a:t>	</a:t>
            </a:r>
            <a:r>
              <a:rPr lang="en-US" sz="1800" dirty="0" smtClean="0"/>
              <a:t>- Entitlement Review </a:t>
            </a:r>
          </a:p>
          <a:p>
            <a:pPr>
              <a:buNone/>
            </a:pPr>
            <a:r>
              <a:rPr lang="en-US" sz="1800" dirty="0"/>
              <a:t>	</a:t>
            </a:r>
            <a:r>
              <a:rPr lang="en-US" sz="1800" dirty="0" smtClean="0"/>
              <a:t>- Exception Management</a:t>
            </a:r>
            <a:endParaRPr lang="en-US" dirty="0" smtClean="0"/>
          </a:p>
          <a:p>
            <a:pPr>
              <a:buNone/>
            </a:pPr>
            <a:r>
              <a:rPr lang="en-US" b="1" dirty="0" smtClean="0"/>
              <a:t>Benefits:</a:t>
            </a:r>
          </a:p>
          <a:p>
            <a:pPr marL="284162" lvl="1" indent="0">
              <a:buNone/>
            </a:pPr>
            <a:r>
              <a:rPr lang="en-US" sz="2200" dirty="0" smtClean="0"/>
              <a:t>Streamlined business processes and ensure integration between technology and business process</a:t>
            </a:r>
          </a:p>
        </p:txBody>
      </p:sp>
      <p:sp>
        <p:nvSpPr>
          <p:cNvPr id="4" name="Slide Number Placeholder 3"/>
          <p:cNvSpPr>
            <a:spLocks noGrp="1"/>
          </p:cNvSpPr>
          <p:nvPr>
            <p:ph type="sldNum" sz="quarter" idx="4294967295"/>
          </p:nvPr>
        </p:nvSpPr>
        <p:spPr>
          <a:xfrm>
            <a:off x="8410221" y="6397964"/>
            <a:ext cx="395111" cy="239903"/>
          </a:xfrm>
          <a:prstGeom prst="rect">
            <a:avLst/>
          </a:prstGeom>
        </p:spPr>
        <p:txBody>
          <a:bodyPr/>
          <a:lstStyle/>
          <a:p>
            <a:pPr>
              <a:defRPr/>
            </a:pPr>
            <a:fld id="{446C9BED-6FD4-4BA4-B6B0-4A26058AC9EF}" type="slidenum">
              <a:rPr lang="en-US" sz="1000" smtClean="0">
                <a:solidFill>
                  <a:schemeClr val="bg1"/>
                </a:solidFill>
                <a:latin typeface="+mj-lt"/>
              </a:rPr>
              <a:pPr>
                <a:defRPr/>
              </a:pPr>
              <a:t>26</a:t>
            </a:fld>
            <a:endParaRPr lang="en-US" sz="1000" dirty="0">
              <a:solidFill>
                <a:schemeClr val="bg1"/>
              </a:solidFill>
              <a:latin typeface="+mj-l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962400"/>
            <a:ext cx="3458356" cy="1407502"/>
          </a:xfrm>
          <a:prstGeom prst="rect">
            <a:avLst/>
          </a:prstGeom>
          <a:ln w="19050">
            <a:solidFill>
              <a:schemeClr val="accent1">
                <a:lumMod val="50000"/>
              </a:schemeClr>
            </a:solidFill>
          </a:ln>
        </p:spPr>
      </p:pic>
      <p:sp>
        <p:nvSpPr>
          <p:cNvPr id="6" name="Footer Placeholder 5"/>
          <p:cNvSpPr>
            <a:spLocks noGrp="1"/>
          </p:cNvSpPr>
          <p:nvPr>
            <p:ph type="ftr" sz="quarter" idx="10"/>
          </p:nvPr>
        </p:nvSpPr>
        <p:spPr/>
        <p:txBody>
          <a:bodyPr/>
          <a:lstStyle/>
          <a:p>
            <a:r>
              <a:rPr lang="en-US" smtClean="0"/>
              <a:t>CCS 10.5 What's New</a:t>
            </a:r>
            <a:endParaRPr lang="en-US"/>
          </a:p>
        </p:txBody>
      </p:sp>
    </p:spTree>
    <p:extLst>
      <p:ext uri="{BB962C8B-B14F-4D97-AF65-F5344CB8AC3E}">
        <p14:creationId xmlns:p14="http://schemas.microsoft.com/office/powerpoint/2010/main" val="231286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APIs – Key Use Cases</a:t>
            </a:r>
            <a:endParaRPr lang="en-US" dirty="0"/>
          </a:p>
        </p:txBody>
      </p:sp>
      <p:sp>
        <p:nvSpPr>
          <p:cNvPr id="3" name="Content Placeholder 2"/>
          <p:cNvSpPr>
            <a:spLocks noGrp="1"/>
          </p:cNvSpPr>
          <p:nvPr>
            <p:ph idx="1"/>
          </p:nvPr>
        </p:nvSpPr>
        <p:spPr/>
        <p:txBody>
          <a:bodyPr/>
          <a:lstStyle/>
          <a:p>
            <a:r>
              <a:rPr lang="en-US" dirty="0" smtClean="0"/>
              <a:t>DLP (or other application)</a:t>
            </a:r>
          </a:p>
          <a:p>
            <a:pPr lvl="1"/>
            <a:r>
              <a:rPr lang="en-US" dirty="0" smtClean="0"/>
              <a:t>discovers a user that should take security awareness training</a:t>
            </a:r>
          </a:p>
          <a:p>
            <a:pPr lvl="1"/>
            <a:r>
              <a:rPr lang="en-US" dirty="0" smtClean="0"/>
              <a:t>Finds that user in RAM (or adds them)</a:t>
            </a:r>
          </a:p>
          <a:p>
            <a:pPr lvl="1"/>
            <a:r>
              <a:rPr lang="en-US" dirty="0" smtClean="0"/>
              <a:t>Schedules the user for security awareness training</a:t>
            </a: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CCS 10.5 What's New</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27</a:t>
            </a:fld>
            <a:endParaRPr lang="en-US" dirty="0"/>
          </a:p>
        </p:txBody>
      </p:sp>
      <p:sp>
        <p:nvSpPr>
          <p:cNvPr id="6" name="Content Placeholder 5"/>
          <p:cNvSpPr>
            <a:spLocks noGrp="1"/>
          </p:cNvSpPr>
          <p:nvPr>
            <p:ph idx="12"/>
          </p:nvPr>
        </p:nvSpPr>
        <p:spPr/>
        <p:txBody>
          <a:bodyPr/>
          <a:lstStyle/>
          <a:p>
            <a:r>
              <a:rPr lang="en-US" dirty="0" smtClean="0"/>
              <a:t>Send a survey based upon the answers to a previous surveys</a:t>
            </a:r>
          </a:p>
          <a:p>
            <a:pPr lvl="1"/>
            <a:r>
              <a:rPr lang="en-US" dirty="0" smtClean="0"/>
              <a:t>Gating </a:t>
            </a:r>
          </a:p>
          <a:p>
            <a:pPr lvl="1"/>
            <a:r>
              <a:rPr lang="en-US" dirty="0" smtClean="0"/>
              <a:t>Ask a 10 question Vendor Risk Survey that fires off additional questions</a:t>
            </a:r>
          </a:p>
          <a:p>
            <a:pPr lvl="1"/>
            <a:r>
              <a:rPr lang="en-US" dirty="0" smtClean="0"/>
              <a:t>Enable automation of users and group management</a:t>
            </a:r>
            <a:endParaRPr lang="en-US" dirty="0"/>
          </a:p>
        </p:txBody>
      </p:sp>
      <p:sp>
        <p:nvSpPr>
          <p:cNvPr id="7" name="Text Placeholder 6"/>
          <p:cNvSpPr>
            <a:spLocks noGrp="1"/>
          </p:cNvSpPr>
          <p:nvPr>
            <p:ph type="body" sz="quarter" idx="13"/>
          </p:nvPr>
        </p:nvSpPr>
        <p:spPr/>
        <p:txBody>
          <a:bodyPr/>
          <a:lstStyle/>
          <a:p>
            <a:r>
              <a:rPr lang="en-US" dirty="0" smtClean="0"/>
              <a:t>Integration with DLP</a:t>
            </a:r>
            <a:endParaRPr lang="en-US" dirty="0"/>
          </a:p>
        </p:txBody>
      </p:sp>
      <p:sp>
        <p:nvSpPr>
          <p:cNvPr id="8" name="Text Placeholder 7"/>
          <p:cNvSpPr>
            <a:spLocks noGrp="1"/>
          </p:cNvSpPr>
          <p:nvPr>
            <p:ph type="body" sz="quarter" idx="14"/>
          </p:nvPr>
        </p:nvSpPr>
        <p:spPr/>
        <p:txBody>
          <a:bodyPr/>
          <a:lstStyle/>
          <a:p>
            <a:r>
              <a:rPr lang="en-US" dirty="0" smtClean="0"/>
              <a:t>Vendor Risk &amp; Multi Level </a:t>
            </a:r>
          </a:p>
          <a:p>
            <a:endParaRPr lang="en-US" dirty="0"/>
          </a:p>
        </p:txBody>
      </p:sp>
    </p:spTree>
    <p:extLst>
      <p:ext uri="{BB962C8B-B14F-4D97-AF65-F5344CB8AC3E}">
        <p14:creationId xmlns:p14="http://schemas.microsoft.com/office/powerpoint/2010/main" val="13680265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rPr>
              <a:t>RAM APIs enable DLP Integration </a:t>
            </a:r>
            <a:r>
              <a:rPr lang="en-US" dirty="0">
                <a:solidFill>
                  <a:srgbClr val="FFCC00"/>
                </a:solidFill>
              </a:rPr>
              <a:t>– </a:t>
            </a:r>
            <a:r>
              <a:rPr lang="en-US" dirty="0" smtClean="0">
                <a:solidFill>
                  <a:srgbClr val="FFCC00"/>
                </a:solidFill>
              </a:rPr>
              <a:t/>
            </a:r>
            <a:br>
              <a:rPr lang="en-US" dirty="0" smtClean="0">
                <a:solidFill>
                  <a:srgbClr val="FFCC00"/>
                </a:solidFill>
              </a:rPr>
            </a:br>
            <a:r>
              <a:rPr lang="en-US" dirty="0" smtClean="0"/>
              <a:t>Targeted Security Awareness Training</a:t>
            </a:r>
            <a:endParaRPr lang="en-US" dirty="0"/>
          </a:p>
        </p:txBody>
      </p:sp>
      <p:sp>
        <p:nvSpPr>
          <p:cNvPr id="5" name="Footer Placeholder 4"/>
          <p:cNvSpPr>
            <a:spLocks noGrp="1"/>
          </p:cNvSpPr>
          <p:nvPr>
            <p:ph type="ftr" sz="quarter" idx="10"/>
          </p:nvPr>
        </p:nvSpPr>
        <p:spPr/>
        <p:txBody>
          <a:bodyPr/>
          <a:lstStyle/>
          <a:p>
            <a:pPr>
              <a:defRPr/>
            </a:pPr>
            <a:r>
              <a:rPr lang="en-US" smtClean="0"/>
              <a:t>CCS 10.5 What's New</a:t>
            </a:r>
            <a:endParaRPr lang="en-US" dirty="0"/>
          </a:p>
        </p:txBody>
      </p:sp>
      <p:sp>
        <p:nvSpPr>
          <p:cNvPr id="6" name="Rectangle 3"/>
          <p:cNvSpPr txBox="1">
            <a:spLocks noChangeArrowheads="1"/>
          </p:cNvSpPr>
          <p:nvPr/>
        </p:nvSpPr>
        <p:spPr>
          <a:xfrm>
            <a:off x="-165264" y="1198388"/>
            <a:ext cx="5675415" cy="4221678"/>
          </a:xfrm>
          <a:prstGeom prst="rect">
            <a:avLst/>
          </a:prstGeom>
        </p:spPr>
        <p:txBody>
          <a:bodyPr/>
          <a:lstStyle/>
          <a:p>
            <a:pPr marL="231775" marR="0" lvl="0" indent="-231775" algn="l" defTabSz="914400" rtl="0" eaLnBrk="1" fontAlgn="base" latinLnBrk="0" hangingPunct="1">
              <a:lnSpc>
                <a:spcPct val="100000"/>
              </a:lnSpc>
              <a:spcBef>
                <a:spcPct val="0"/>
              </a:spcBef>
              <a:spcAft>
                <a:spcPts val="1200"/>
              </a:spcAft>
              <a:buClr>
                <a:srgbClr val="4E4845"/>
              </a:buClr>
              <a:buSzTx/>
              <a:buFontTx/>
              <a:buChar char="•"/>
              <a:tabLst/>
              <a:defRPr/>
            </a:pPr>
            <a:endParaRPr kumimoji="0" lang="en-US" b="0" i="0" u="none" strike="noStrike" kern="0" cap="none" spc="0" normalizeH="0" baseline="0" noProof="0" dirty="0" smtClean="0">
              <a:ln>
                <a:noFill/>
              </a:ln>
              <a:solidFill>
                <a:srgbClr val="4E4845"/>
              </a:solidFill>
              <a:effectLst/>
              <a:uLnTx/>
              <a:uFillTx/>
              <a:latin typeface="+mn-lt"/>
              <a:ea typeface="+mn-ea"/>
              <a:cs typeface="+mn-cs"/>
            </a:endParaRPr>
          </a:p>
        </p:txBody>
      </p:sp>
      <p:sp>
        <p:nvSpPr>
          <p:cNvPr id="8" name="TextBox 7"/>
          <p:cNvSpPr txBox="1"/>
          <p:nvPr/>
        </p:nvSpPr>
        <p:spPr bwMode="ltGray">
          <a:xfrm>
            <a:off x="368800" y="1221184"/>
            <a:ext cx="3392709" cy="5366414"/>
          </a:xfrm>
          <a:prstGeom prst="rect">
            <a:avLst/>
          </a:prstGeom>
          <a:noFill/>
          <a:ln w="9525">
            <a:noFill/>
            <a:miter lim="800000"/>
            <a:headEnd/>
            <a:tailEnd/>
          </a:ln>
        </p:spPr>
        <p:txBody>
          <a:bodyPr wrap="square" lIns="91419" tIns="45710" rIns="91419" bIns="45710" rtlCol="0" anchor="t" anchorCtr="0">
            <a:noAutofit/>
          </a:bodyPr>
          <a:lstStyle/>
          <a:p>
            <a:pPr marL="231775" indent="-231775" algn="l">
              <a:spcAft>
                <a:spcPts val="600"/>
              </a:spcAft>
              <a:buClr>
                <a:srgbClr val="4E4845"/>
              </a:buClr>
              <a:buFontTx/>
              <a:buChar char="•"/>
              <a:defRPr/>
            </a:pPr>
            <a:r>
              <a:rPr lang="en-US" sz="2000" b="1" i="1" kern="0" dirty="0" smtClean="0">
                <a:solidFill>
                  <a:schemeClr val="bg2">
                    <a:lumMod val="50000"/>
                  </a:schemeClr>
                </a:solidFill>
                <a:latin typeface="+mn-lt"/>
              </a:rPr>
              <a:t>Target your security awareness training to those who violate policy</a:t>
            </a:r>
          </a:p>
          <a:p>
            <a:pPr marL="231775" lvl="0" indent="-231775" algn="l">
              <a:spcAft>
                <a:spcPts val="600"/>
              </a:spcAft>
              <a:buClr>
                <a:srgbClr val="4E4845"/>
              </a:buClr>
              <a:buFontTx/>
              <a:buChar char="•"/>
              <a:defRPr/>
            </a:pPr>
            <a:r>
              <a:rPr lang="en-US" sz="1600" kern="0" dirty="0" smtClean="0">
                <a:solidFill>
                  <a:schemeClr val="bg2">
                    <a:lumMod val="50000"/>
                  </a:schemeClr>
                </a:solidFill>
                <a:latin typeface="+mn-lt"/>
              </a:rPr>
              <a:t>Use Symantec Data Loss Prevention policy reports to identify individuals who are non-compliant</a:t>
            </a:r>
          </a:p>
          <a:p>
            <a:pPr marL="231775" lvl="0" indent="-231775" algn="l">
              <a:spcAft>
                <a:spcPts val="600"/>
              </a:spcAft>
              <a:buClr>
                <a:srgbClr val="4E4845"/>
              </a:buClr>
              <a:buFontTx/>
              <a:buChar char="•"/>
              <a:defRPr/>
            </a:pPr>
            <a:r>
              <a:rPr lang="en-US" sz="1600" kern="0" dirty="0" smtClean="0">
                <a:solidFill>
                  <a:schemeClr val="bg2">
                    <a:lumMod val="50000"/>
                  </a:schemeClr>
                </a:solidFill>
                <a:latin typeface="+mn-lt"/>
              </a:rPr>
              <a:t>Leverage Symantec Workflow to automate the distribution of Response Assessment Manager Security Awareness Content</a:t>
            </a:r>
          </a:p>
          <a:p>
            <a:pPr marL="231775" lvl="0" indent="-231775" algn="l">
              <a:spcAft>
                <a:spcPts val="600"/>
              </a:spcAft>
              <a:buClr>
                <a:srgbClr val="4E4845"/>
              </a:buClr>
              <a:buFontTx/>
              <a:buChar char="•"/>
              <a:defRPr/>
            </a:pPr>
            <a:r>
              <a:rPr lang="en-US" sz="1600" kern="0" dirty="0" smtClean="0">
                <a:solidFill>
                  <a:schemeClr val="bg2">
                    <a:lumMod val="50000"/>
                  </a:schemeClr>
                </a:solidFill>
                <a:latin typeface="+mn-lt"/>
              </a:rPr>
              <a:t>Use Symantec Response Assessment Manager to “test” understanding of the content</a:t>
            </a:r>
          </a:p>
          <a:p>
            <a:pPr marL="231775" lvl="0" indent="-231775" algn="l">
              <a:spcAft>
                <a:spcPts val="600"/>
              </a:spcAft>
              <a:buClr>
                <a:srgbClr val="4E4845"/>
              </a:buClr>
              <a:buFontTx/>
              <a:buChar char="•"/>
              <a:defRPr/>
            </a:pPr>
            <a:r>
              <a:rPr lang="en-US" sz="1600" kern="0" dirty="0" smtClean="0">
                <a:solidFill>
                  <a:schemeClr val="bg2">
                    <a:lumMod val="50000"/>
                  </a:schemeClr>
                </a:solidFill>
                <a:latin typeface="+mn-lt"/>
              </a:rPr>
              <a:t>Use Symantec Response Assessment Manager to monitor training progress</a:t>
            </a:r>
          </a:p>
          <a:p>
            <a:pPr marL="231775" lvl="0" indent="-231775" algn="l">
              <a:spcAft>
                <a:spcPts val="600"/>
              </a:spcAft>
              <a:buClr>
                <a:srgbClr val="4E4845"/>
              </a:buClr>
              <a:buFontTx/>
              <a:buChar char="•"/>
              <a:defRPr/>
            </a:pPr>
            <a:endParaRPr lang="en-US" sz="2000" kern="0" dirty="0" smtClean="0">
              <a:solidFill>
                <a:schemeClr val="bg2">
                  <a:lumMod val="50000"/>
                </a:schemeClr>
              </a:solidFill>
              <a:latin typeface="+mn-lt"/>
              <a:cs typeface="+mn-cs"/>
            </a:endParaRPr>
          </a:p>
          <a:p>
            <a:pPr>
              <a:lnSpc>
                <a:spcPct val="90000"/>
              </a:lnSpc>
              <a:spcBef>
                <a:spcPts val="0"/>
              </a:spcBef>
              <a:spcAft>
                <a:spcPts val="600"/>
              </a:spcAft>
            </a:pPr>
            <a:endParaRPr lang="en-US" sz="2000" dirty="0" smtClean="0">
              <a:solidFill>
                <a:schemeClr val="bg2">
                  <a:lumMod val="50000"/>
                </a:schemeClr>
              </a:solidFill>
              <a:latin typeface="Calibri" pitchFamily="34" charset="0"/>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28</a:t>
            </a:fld>
            <a:endParaRPr lang="en-US" dirty="0"/>
          </a:p>
        </p:txBody>
      </p:sp>
      <p:pic>
        <p:nvPicPr>
          <p:cNvPr id="10" name="Picture 9" descr="C:\Work\PM - CCS\Projects\RAM - SSAP\September 2010\Sales Training\Training Mod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318" y="1338340"/>
            <a:ext cx="4032106" cy="3941774"/>
          </a:xfrm>
          <a:prstGeom prst="rect">
            <a:avLst/>
          </a:prstGeom>
          <a:ln>
            <a:solidFill>
              <a:schemeClr val="bg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2" descr="C:\Work\PM - CCS\Projects\RAM - SSAP\September 2010\Sales Training\Protecting Sensitive Electronic Information - Q - 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843" y="2931631"/>
            <a:ext cx="3221648" cy="2253724"/>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0151" y="4058493"/>
            <a:ext cx="1991371" cy="2124841"/>
          </a:xfrm>
          <a:prstGeom prst="rect">
            <a:avLst/>
          </a:prstGeom>
          <a:ln>
            <a:solidFill>
              <a:schemeClr val="accent1">
                <a:lumMod val="50000"/>
              </a:schemeClr>
            </a:solidFill>
          </a:ln>
        </p:spPr>
      </p:pic>
    </p:spTree>
    <p:extLst>
      <p:ext uri="{BB962C8B-B14F-4D97-AF65-F5344CB8AC3E}">
        <p14:creationId xmlns:p14="http://schemas.microsoft.com/office/powerpoint/2010/main" val="572966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Awareness Content – January 2011</a:t>
            </a:r>
            <a:endParaRPr lang="en-US" dirty="0"/>
          </a:p>
        </p:txBody>
      </p:sp>
      <p:sp>
        <p:nvSpPr>
          <p:cNvPr id="3" name="Content Placeholder 2"/>
          <p:cNvSpPr>
            <a:spLocks noGrp="1"/>
          </p:cNvSpPr>
          <p:nvPr>
            <p:ph idx="1"/>
          </p:nvPr>
        </p:nvSpPr>
        <p:spPr>
          <a:xfrm>
            <a:off x="381000" y="1219200"/>
            <a:ext cx="3657600" cy="4953000"/>
          </a:xfrm>
        </p:spPr>
        <p:txBody>
          <a:bodyPr/>
          <a:lstStyle/>
          <a:p>
            <a:pPr lvl="0"/>
            <a:r>
              <a:rPr lang="en-US" dirty="0"/>
              <a:t>Quarterly Newsletter</a:t>
            </a:r>
          </a:p>
          <a:p>
            <a:pPr lvl="0"/>
            <a:r>
              <a:rPr lang="en-US" dirty="0"/>
              <a:t>HIPAA , PHI and HITECH – What are the key takeaways for all HealthCare employees in 2010?</a:t>
            </a:r>
          </a:p>
          <a:p>
            <a:pPr lvl="0"/>
            <a:r>
              <a:rPr lang="en-US" dirty="0"/>
              <a:t>Why should you never disable security software on your </a:t>
            </a:r>
            <a:r>
              <a:rPr lang="en-US" dirty="0" smtClean="0"/>
              <a:t>workstation</a:t>
            </a:r>
            <a:endParaRPr lang="en-US" dirty="0"/>
          </a:p>
        </p:txBody>
      </p:sp>
      <p:sp>
        <p:nvSpPr>
          <p:cNvPr id="4" name="Footer Placeholder 3"/>
          <p:cNvSpPr>
            <a:spLocks noGrp="1"/>
          </p:cNvSpPr>
          <p:nvPr>
            <p:ph type="ftr" sz="quarter" idx="10"/>
          </p:nvPr>
        </p:nvSpPr>
        <p:spPr/>
        <p:txBody>
          <a:bodyPr/>
          <a:lstStyle/>
          <a:p>
            <a:pPr>
              <a:defRPr/>
            </a:pPr>
            <a:r>
              <a:rPr lang="en-US" smtClean="0"/>
              <a:t>CCS 10.5 What's New</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29</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632" y="1274285"/>
            <a:ext cx="3082777" cy="30691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581400"/>
            <a:ext cx="3408919" cy="23669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372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Same Side Corner Rectangle 31"/>
          <p:cNvSpPr/>
          <p:nvPr/>
        </p:nvSpPr>
        <p:spPr>
          <a:xfrm>
            <a:off x="329376" y="2530944"/>
            <a:ext cx="8523732" cy="3849095"/>
          </a:xfrm>
          <a:prstGeom prst="round2SameRect">
            <a:avLst>
              <a:gd name="adj1" fmla="val 9026"/>
              <a:gd name="adj2" fmla="val 4546"/>
            </a:avLst>
          </a:prstGeom>
          <a:gradFill flip="none" rotWithShape="1">
            <a:gsLst>
              <a:gs pos="0">
                <a:srgbClr val="AABFCF"/>
              </a:gs>
              <a:gs pos="100000">
                <a:srgbClr val="FFFFFF"/>
              </a:gs>
            </a:gsLst>
            <a:lin ang="16200000" scaled="0"/>
            <a:tileRect/>
          </a:gradFill>
          <a:ln>
            <a:noFill/>
          </a:ln>
          <a:effectLst>
            <a:outerShdw blurRad="40000" dist="23000" dir="5400000" rotWithShape="0">
              <a:srgbClr val="000000">
                <a:alpha val="35000"/>
              </a:srgbClr>
            </a:outerShdw>
          </a:effectLst>
          <a:scene3d>
            <a:camera prst="perspectiveFront" fov="900000">
              <a:rot lat="16980000" lon="0" rev="0"/>
            </a:camera>
            <a:lightRig rig="threePt" dir="t"/>
          </a:scene3d>
          <a:sp3d extrusionH="1403350" prstMaterial="softEdge">
            <a:extrusionClr>
              <a:srgbClr val="678BA9"/>
            </a:extrusionClr>
            <a:contourClr>
              <a:srgbClr val="678BA9"/>
            </a:contourClr>
          </a:sp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b="0" dirty="0">
              <a:latin typeface="Arial" pitchFamily="34" charset="0"/>
              <a:cs typeface="Arial" pitchFamily="34" charset="0"/>
            </a:endParaRPr>
          </a:p>
        </p:txBody>
      </p:sp>
      <p:sp>
        <p:nvSpPr>
          <p:cNvPr id="36" name="Rounded Rectangle 35"/>
          <p:cNvSpPr>
            <a:spLocks noChangeArrowheads="1"/>
          </p:cNvSpPr>
          <p:nvPr/>
        </p:nvSpPr>
        <p:spPr bwMode="auto">
          <a:xfrm>
            <a:off x="507687" y="1480457"/>
            <a:ext cx="3730481" cy="3062515"/>
          </a:xfrm>
          <a:prstGeom prst="roundRect">
            <a:avLst>
              <a:gd name="adj" fmla="val 9343"/>
            </a:avLst>
          </a:prstGeom>
          <a:gradFill rotWithShape="1">
            <a:gsLst>
              <a:gs pos="0">
                <a:srgbClr val="F8F8F8"/>
              </a:gs>
              <a:gs pos="74001">
                <a:srgbClr val="F7F7F7"/>
              </a:gs>
              <a:gs pos="100000">
                <a:srgbClr val="D9D9D9"/>
              </a:gs>
            </a:gsLst>
            <a:lin ang="5400000"/>
          </a:gradFill>
          <a:ln w="50800" cap="flat" cmpd="sng" algn="ctr">
            <a:solidFill>
              <a:srgbClr val="F1821F"/>
            </a:solidFill>
            <a:prstDash val="solid"/>
            <a:round/>
            <a:headEnd type="none" w="med" len="med"/>
            <a:tailEnd type="none" w="med" len="med"/>
          </a:ln>
          <a:effectLst>
            <a:outerShdw blurRad="25400" dist="23000" dir="5400000" rotWithShape="0">
              <a:srgbClr val="808080">
                <a:alpha val="72000"/>
              </a:srgbClr>
            </a:outerShdw>
            <a:reflection stA="38000" endPos="10000" dist="12700" dir="5400000" sy="-100000" algn="bl" rotWithShape="0"/>
          </a:effectLst>
        </p:spPr>
        <p:txBody>
          <a:bodyPr anchor="ctr"/>
          <a:lstStyle/>
          <a:p>
            <a:pPr algn="ctr">
              <a:defRPr/>
            </a:pPr>
            <a:endParaRPr lang="en-US" b="0" dirty="0">
              <a:solidFill>
                <a:srgbClr val="FFFFFF"/>
              </a:solidFill>
              <a:latin typeface="Arial" pitchFamily="34" charset="0"/>
              <a:ea typeface="ＭＳ Ｐゴシック" pitchFamily="-109" charset="-128"/>
              <a:cs typeface="Arial" pitchFamily="34" charset="0"/>
            </a:endParaRPr>
          </a:p>
        </p:txBody>
      </p:sp>
      <p:sp>
        <p:nvSpPr>
          <p:cNvPr id="41" name="Rounded Rectangle 40"/>
          <p:cNvSpPr>
            <a:spLocks noChangeArrowheads="1"/>
          </p:cNvSpPr>
          <p:nvPr/>
        </p:nvSpPr>
        <p:spPr bwMode="auto">
          <a:xfrm>
            <a:off x="5007802" y="1917400"/>
            <a:ext cx="3744316" cy="2596544"/>
          </a:xfrm>
          <a:prstGeom prst="roundRect">
            <a:avLst>
              <a:gd name="adj" fmla="val 9343"/>
            </a:avLst>
          </a:prstGeom>
          <a:gradFill rotWithShape="1">
            <a:gsLst>
              <a:gs pos="0">
                <a:srgbClr val="F8F8F8"/>
              </a:gs>
              <a:gs pos="74001">
                <a:srgbClr val="F7F7F7"/>
              </a:gs>
              <a:gs pos="100000">
                <a:srgbClr val="D9D9D9"/>
              </a:gs>
            </a:gsLst>
            <a:lin ang="5400000"/>
          </a:gradFill>
          <a:ln w="50800" cap="flat" cmpd="sng" algn="ctr">
            <a:solidFill>
              <a:schemeClr val="accent1"/>
            </a:solidFill>
            <a:prstDash val="solid"/>
            <a:round/>
            <a:headEnd type="none" w="med" len="med"/>
            <a:tailEnd type="none" w="med" len="med"/>
          </a:ln>
          <a:effectLst>
            <a:outerShdw blurRad="25400" dist="23000" dir="5400000" rotWithShape="0">
              <a:srgbClr val="808080">
                <a:alpha val="72000"/>
              </a:srgbClr>
            </a:outerShdw>
            <a:reflection stA="38000" endPos="10000" dir="5400000" sy="-100000" algn="bl" rotWithShape="0"/>
          </a:effectLst>
        </p:spPr>
        <p:txBody>
          <a:bodyPr anchor="ctr"/>
          <a:lstStyle/>
          <a:p>
            <a:pPr algn="ctr">
              <a:defRPr/>
            </a:pPr>
            <a:endParaRPr lang="en-US" b="0" dirty="0">
              <a:solidFill>
                <a:srgbClr val="FFFFFF"/>
              </a:solidFill>
              <a:latin typeface="Arial" pitchFamily="34" charset="0"/>
              <a:ea typeface="ＭＳ Ｐゴシック" pitchFamily="-109" charset="-128"/>
              <a:cs typeface="Arial" pitchFamily="34" charset="0"/>
            </a:endParaRPr>
          </a:p>
        </p:txBody>
      </p:sp>
      <p:sp>
        <p:nvSpPr>
          <p:cNvPr id="12294" name="Title 80"/>
          <p:cNvSpPr>
            <a:spLocks noGrp="1"/>
          </p:cNvSpPr>
          <p:nvPr>
            <p:ph type="title" idx="4294967295"/>
          </p:nvPr>
        </p:nvSpPr>
        <p:spPr>
          <a:xfrm>
            <a:off x="337458" y="217716"/>
            <a:ext cx="8382000" cy="838200"/>
          </a:xfrm>
        </p:spPr>
        <p:txBody>
          <a:bodyPr anchor="ctr"/>
          <a:lstStyle/>
          <a:p>
            <a:r>
              <a:rPr lang="en-US" dirty="0" smtClean="0"/>
              <a:t>We Did a Lot in CCS 10!</a:t>
            </a:r>
          </a:p>
        </p:txBody>
      </p:sp>
      <p:sp>
        <p:nvSpPr>
          <p:cNvPr id="12295" name="Rectangle 10"/>
          <p:cNvSpPr>
            <a:spLocks noChangeArrowheads="1"/>
          </p:cNvSpPr>
          <p:nvPr/>
        </p:nvSpPr>
        <p:spPr bwMode="auto">
          <a:xfrm>
            <a:off x="166688" y="4937125"/>
            <a:ext cx="8810625" cy="384175"/>
          </a:xfrm>
          <a:prstGeom prst="rect">
            <a:avLst/>
          </a:prstGeom>
          <a:noFill/>
          <a:ln w="9525">
            <a:noFill/>
            <a:miter lim="800000"/>
            <a:headEnd/>
            <a:tailEnd/>
          </a:ln>
        </p:spPr>
        <p:txBody>
          <a:bodyPr>
            <a:spAutoFit/>
          </a:bodyPr>
          <a:lstStyle/>
          <a:p>
            <a:pPr algn="ctr">
              <a:lnSpc>
                <a:spcPct val="95000"/>
              </a:lnSpc>
              <a:spcBef>
                <a:spcPct val="100000"/>
              </a:spcBef>
            </a:pPr>
            <a:r>
              <a:rPr lang="en-US" sz="2000" dirty="0" smtClean="0">
                <a:solidFill>
                  <a:schemeClr val="bg1"/>
                </a:solidFill>
                <a:latin typeface="Arial" pitchFamily="34" charset="0"/>
                <a:ea typeface="ＭＳ Ｐゴシック" pitchFamily="34" charset="-128"/>
                <a:cs typeface="Arial" pitchFamily="34" charset="0"/>
              </a:rPr>
              <a:t>Symantec Control Compliance Suite</a:t>
            </a:r>
            <a:endParaRPr lang="en-US" sz="2000" dirty="0">
              <a:solidFill>
                <a:schemeClr val="bg1"/>
              </a:solidFill>
              <a:latin typeface="Arial" pitchFamily="34" charset="0"/>
              <a:ea typeface="ＭＳ Ｐゴシック" pitchFamily="34" charset="-128"/>
              <a:cs typeface="Arial" pitchFamily="34" charset="0"/>
            </a:endParaRPr>
          </a:p>
        </p:txBody>
      </p:sp>
      <p:sp>
        <p:nvSpPr>
          <p:cNvPr id="12297" name="Rectangle 65"/>
          <p:cNvSpPr>
            <a:spLocks noChangeArrowheads="1"/>
          </p:cNvSpPr>
          <p:nvPr/>
        </p:nvSpPr>
        <p:spPr bwMode="auto">
          <a:xfrm>
            <a:off x="481463" y="2235194"/>
            <a:ext cx="3553505" cy="2185214"/>
          </a:xfrm>
          <a:prstGeom prst="rect">
            <a:avLst/>
          </a:prstGeom>
          <a:noFill/>
          <a:ln w="9525">
            <a:noFill/>
            <a:miter lim="800000"/>
            <a:headEnd/>
            <a:tailEnd/>
          </a:ln>
        </p:spPr>
        <p:txBody>
          <a:bodyPr wrap="square">
            <a:spAutoFit/>
          </a:bodyPr>
          <a:lstStyle/>
          <a:p>
            <a:pPr marL="233310" lvl="0" indent="-233310" algn="l" defTabSz="912813">
              <a:spcBef>
                <a:spcPts val="600"/>
              </a:spcBef>
              <a:spcAft>
                <a:spcPts val="600"/>
              </a:spcAft>
              <a:buClr>
                <a:srgbClr val="678BA8"/>
              </a:buClr>
              <a:buFontTx/>
              <a:buChar char="•"/>
              <a:defRPr/>
            </a:pPr>
            <a:r>
              <a:rPr lang="en-US" sz="1600" dirty="0" smtClean="0">
                <a:latin typeface="Arial" pitchFamily="34" charset="0"/>
                <a:cs typeface="Arial" pitchFamily="34" charset="0"/>
              </a:rPr>
              <a:t>Vulnerability Management</a:t>
            </a:r>
          </a:p>
          <a:p>
            <a:pPr marL="233310" lvl="0" indent="-233310" algn="l" defTabSz="912813">
              <a:spcBef>
                <a:spcPts val="600"/>
              </a:spcBef>
              <a:spcAft>
                <a:spcPts val="600"/>
              </a:spcAft>
              <a:buClr>
                <a:srgbClr val="678BA8"/>
              </a:buClr>
              <a:buFontTx/>
              <a:buChar char="•"/>
              <a:defRPr/>
            </a:pPr>
            <a:r>
              <a:rPr lang="en-US" sz="1600" dirty="0" smtClean="0">
                <a:latin typeface="Arial" pitchFamily="34" charset="0"/>
                <a:cs typeface="Arial" pitchFamily="34" charset="0"/>
              </a:rPr>
              <a:t>Web-Based Dynamic Dashboards</a:t>
            </a:r>
          </a:p>
          <a:p>
            <a:pPr marL="233310" lvl="0" indent="-233310" algn="l" defTabSz="912813">
              <a:spcBef>
                <a:spcPts val="600"/>
              </a:spcBef>
              <a:spcAft>
                <a:spcPts val="600"/>
              </a:spcAft>
              <a:buClr>
                <a:srgbClr val="678BA8"/>
              </a:buClr>
              <a:buFontTx/>
              <a:buChar char="•"/>
              <a:defRPr/>
            </a:pPr>
            <a:r>
              <a:rPr lang="en-US" sz="1600" dirty="0" smtClean="0">
                <a:latin typeface="Arial" pitchFamily="34" charset="0"/>
                <a:cs typeface="Arial" pitchFamily="34" charset="0"/>
              </a:rPr>
              <a:t>Integration with DLP</a:t>
            </a:r>
          </a:p>
          <a:p>
            <a:pPr marL="233310" lvl="0" indent="-233310" algn="l" defTabSz="912813">
              <a:spcBef>
                <a:spcPts val="600"/>
              </a:spcBef>
              <a:spcAft>
                <a:spcPts val="600"/>
              </a:spcAft>
              <a:buClr>
                <a:srgbClr val="678BA8"/>
              </a:buClr>
              <a:buFontTx/>
              <a:buChar char="•"/>
            </a:pPr>
            <a:r>
              <a:rPr lang="en-US" sz="1600" dirty="0" smtClean="0">
                <a:latin typeface="Arial" pitchFamily="34" charset="0"/>
                <a:cs typeface="Arial" pitchFamily="34" charset="0"/>
              </a:rPr>
              <a:t>3</a:t>
            </a:r>
            <a:r>
              <a:rPr lang="en-US" sz="1600" baseline="30000" dirty="0" smtClean="0">
                <a:latin typeface="Arial" pitchFamily="34" charset="0"/>
                <a:cs typeface="Arial" pitchFamily="34" charset="0"/>
              </a:rPr>
              <a:t>rd</a:t>
            </a:r>
            <a:r>
              <a:rPr lang="en-US" sz="1600" dirty="0" smtClean="0">
                <a:latin typeface="Arial" pitchFamily="34" charset="0"/>
                <a:cs typeface="Arial" pitchFamily="34" charset="0"/>
              </a:rPr>
              <a:t> Party Evidence Integration &amp; Management</a:t>
            </a:r>
          </a:p>
          <a:p>
            <a:pPr marL="233310" lvl="0" indent="-233310" algn="l" defTabSz="912813">
              <a:spcBef>
                <a:spcPts val="600"/>
              </a:spcBef>
              <a:spcAft>
                <a:spcPts val="600"/>
              </a:spcAft>
              <a:buClr>
                <a:srgbClr val="678BA8"/>
              </a:buClr>
              <a:buFontTx/>
              <a:buChar char="•"/>
            </a:pPr>
            <a:r>
              <a:rPr lang="en-US" sz="1600" dirty="0" smtClean="0">
                <a:latin typeface="Arial" pitchFamily="34" charset="0"/>
                <a:cs typeface="Arial" pitchFamily="34" charset="0"/>
              </a:rPr>
              <a:t>Web Services APIs</a:t>
            </a:r>
          </a:p>
        </p:txBody>
      </p:sp>
      <p:sp>
        <p:nvSpPr>
          <p:cNvPr id="12298" name="Rectangle 71"/>
          <p:cNvSpPr>
            <a:spLocks noChangeArrowheads="1"/>
          </p:cNvSpPr>
          <p:nvPr/>
        </p:nvSpPr>
        <p:spPr bwMode="auto">
          <a:xfrm>
            <a:off x="5002216" y="2343379"/>
            <a:ext cx="3677327" cy="1969770"/>
          </a:xfrm>
          <a:prstGeom prst="rect">
            <a:avLst/>
          </a:prstGeom>
          <a:noFill/>
          <a:ln w="9525">
            <a:noFill/>
            <a:miter lim="800000"/>
            <a:headEnd/>
            <a:tailEnd/>
          </a:ln>
        </p:spPr>
        <p:txBody>
          <a:bodyPr wrap="square">
            <a:spAutoFit/>
          </a:bodyPr>
          <a:lstStyle/>
          <a:p>
            <a:pPr marL="233310" lvl="0" indent="-233310" algn="l" defTabSz="912813">
              <a:spcBef>
                <a:spcPts val="600"/>
              </a:spcBef>
              <a:spcAft>
                <a:spcPts val="600"/>
              </a:spcAft>
              <a:buClr>
                <a:srgbClr val="678BA8"/>
              </a:buClr>
              <a:buFontTx/>
              <a:buChar char="•"/>
            </a:pPr>
            <a:r>
              <a:rPr lang="en-US" sz="1600" dirty="0" smtClean="0">
                <a:latin typeface="Arial" pitchFamily="34" charset="0"/>
                <a:cs typeface="Arial" pitchFamily="34" charset="0"/>
              </a:rPr>
              <a:t>Web Portal</a:t>
            </a:r>
          </a:p>
          <a:p>
            <a:pPr marL="233310" lvl="0" indent="-233310" algn="l" defTabSz="912813">
              <a:spcBef>
                <a:spcPts val="600"/>
              </a:spcBef>
              <a:spcAft>
                <a:spcPts val="600"/>
              </a:spcAft>
              <a:buClr>
                <a:srgbClr val="678BA8"/>
              </a:buClr>
              <a:buFontTx/>
              <a:buChar char="•"/>
              <a:defRPr/>
            </a:pPr>
            <a:r>
              <a:rPr lang="en-US" sz="1600" dirty="0" smtClean="0">
                <a:latin typeface="Arial" pitchFamily="34" charset="0"/>
                <a:ea typeface="ＭＳ Ｐゴシック" pitchFamily="34" charset="-128"/>
                <a:cs typeface="Arial" pitchFamily="34" charset="0"/>
              </a:rPr>
              <a:t>SM, ESM, PM, RAM enhancements</a:t>
            </a:r>
          </a:p>
          <a:p>
            <a:pPr marL="233310" lvl="0" indent="-233310" algn="l" defTabSz="912813">
              <a:spcBef>
                <a:spcPts val="600"/>
              </a:spcBef>
              <a:spcAft>
                <a:spcPts val="600"/>
              </a:spcAft>
              <a:buClr>
                <a:srgbClr val="678BA8"/>
              </a:buClr>
              <a:buFontTx/>
              <a:buChar char="•"/>
              <a:defRPr/>
            </a:pPr>
            <a:r>
              <a:rPr lang="en-US" sz="1600" dirty="0" smtClean="0">
                <a:latin typeface="Arial" pitchFamily="34" charset="0"/>
                <a:ea typeface="ＭＳ Ｐゴシック" pitchFamily="34" charset="-128"/>
                <a:cs typeface="Arial" pitchFamily="34" charset="0"/>
              </a:rPr>
              <a:t>Security Awareness</a:t>
            </a:r>
          </a:p>
          <a:p>
            <a:pPr marL="233310" lvl="0" indent="-233310" algn="l" defTabSz="912813">
              <a:spcBef>
                <a:spcPts val="600"/>
              </a:spcBef>
              <a:spcAft>
                <a:spcPts val="600"/>
              </a:spcAft>
              <a:buClr>
                <a:srgbClr val="678BA8"/>
              </a:buClr>
              <a:buFontTx/>
              <a:buChar char="•"/>
              <a:defRPr/>
            </a:pPr>
            <a:r>
              <a:rPr lang="en-US" sz="1600" dirty="0" smtClean="0">
                <a:latin typeface="Arial" pitchFamily="34" charset="0"/>
                <a:ea typeface="ＭＳ Ｐゴシック" pitchFamily="34" charset="-128"/>
                <a:cs typeface="Arial" pitchFamily="34" charset="0"/>
              </a:rPr>
              <a:t>Install &amp; upgrade</a:t>
            </a:r>
          </a:p>
          <a:p>
            <a:pPr marL="233310" lvl="0" indent="-233310" algn="l" defTabSz="912813">
              <a:spcBef>
                <a:spcPts val="600"/>
              </a:spcBef>
              <a:spcAft>
                <a:spcPts val="600"/>
              </a:spcAft>
              <a:buClr>
                <a:srgbClr val="678BA8"/>
              </a:buClr>
              <a:buFontTx/>
              <a:buChar char="•"/>
              <a:defRPr/>
            </a:pPr>
            <a:endParaRPr lang="en-US" sz="1800" b="0" dirty="0">
              <a:latin typeface="Arial" pitchFamily="34" charset="0"/>
              <a:ea typeface="ＭＳ Ｐゴシック" pitchFamily="34" charset="-128"/>
              <a:cs typeface="Arial" pitchFamily="34" charset="0"/>
            </a:endParaRPr>
          </a:p>
        </p:txBody>
      </p:sp>
      <p:sp>
        <p:nvSpPr>
          <p:cNvPr id="27" name="Round Same Side Corner Rectangle 26"/>
          <p:cNvSpPr/>
          <p:nvPr/>
        </p:nvSpPr>
        <p:spPr bwMode="auto">
          <a:xfrm>
            <a:off x="475113" y="1233715"/>
            <a:ext cx="3792083" cy="986972"/>
          </a:xfrm>
          <a:prstGeom prst="round2SameRect">
            <a:avLst>
              <a:gd name="adj1" fmla="val 50000"/>
              <a:gd name="adj2" fmla="val 0"/>
            </a:avLst>
          </a:prstGeom>
          <a:gradFill flip="none" rotWithShape="1">
            <a:gsLst>
              <a:gs pos="61000">
                <a:srgbClr val="F37F1A"/>
              </a:gs>
              <a:gs pos="100000">
                <a:srgbClr val="FFAC6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dirty="0">
              <a:solidFill>
                <a:srgbClr val="FFFFFF"/>
              </a:solidFill>
              <a:latin typeface="Arial" pitchFamily="34" charset="0"/>
              <a:ea typeface="ＭＳ Ｐゴシック" pitchFamily="-109" charset="-128"/>
              <a:cs typeface="Arial" pitchFamily="34" charset="0"/>
            </a:endParaRPr>
          </a:p>
        </p:txBody>
      </p:sp>
      <p:sp>
        <p:nvSpPr>
          <p:cNvPr id="12302" name="TextBox 11"/>
          <p:cNvSpPr txBox="1">
            <a:spLocks noChangeArrowheads="1"/>
          </p:cNvSpPr>
          <p:nvPr/>
        </p:nvSpPr>
        <p:spPr bwMode="auto">
          <a:xfrm>
            <a:off x="1214208" y="1610186"/>
            <a:ext cx="2206625" cy="400110"/>
          </a:xfrm>
          <a:prstGeom prst="rect">
            <a:avLst/>
          </a:prstGeom>
          <a:noFill/>
          <a:ln w="9525">
            <a:noFill/>
            <a:miter lim="800000"/>
            <a:headEnd/>
            <a:tailEnd/>
          </a:ln>
        </p:spPr>
        <p:txBody>
          <a:bodyPr>
            <a:spAutoFit/>
          </a:bodyPr>
          <a:lstStyle/>
          <a:p>
            <a:pPr algn="ctr"/>
            <a:r>
              <a:rPr lang="en-US" sz="2000" b="1" dirty="0" smtClean="0">
                <a:solidFill>
                  <a:schemeClr val="bg1"/>
                </a:solidFill>
                <a:latin typeface="Arial" pitchFamily="34" charset="0"/>
                <a:ea typeface="ＭＳ Ｐゴシック" pitchFamily="34" charset="-128"/>
                <a:cs typeface="Arial" pitchFamily="34" charset="0"/>
              </a:rPr>
              <a:t>New Capabilities</a:t>
            </a:r>
            <a:endParaRPr lang="en-US" sz="2000" b="1" dirty="0">
              <a:solidFill>
                <a:schemeClr val="bg1"/>
              </a:solidFill>
              <a:latin typeface="Arial" pitchFamily="34" charset="0"/>
              <a:ea typeface="ＭＳ Ｐゴシック" pitchFamily="34" charset="-128"/>
              <a:cs typeface="Arial" pitchFamily="34" charset="0"/>
            </a:endParaRPr>
          </a:p>
        </p:txBody>
      </p:sp>
      <p:sp>
        <p:nvSpPr>
          <p:cNvPr id="31" name="Round Same Side Corner Rectangle 30"/>
          <p:cNvSpPr/>
          <p:nvPr/>
        </p:nvSpPr>
        <p:spPr>
          <a:xfrm>
            <a:off x="4979991" y="1233714"/>
            <a:ext cx="3801152" cy="972457"/>
          </a:xfrm>
          <a:prstGeom prst="round2SameRect">
            <a:avLst>
              <a:gd name="adj1" fmla="val 50000"/>
              <a:gd name="adj2" fmla="val 0"/>
            </a:avLst>
          </a:prstGeom>
          <a:gradFill flip="none" rotWithShape="1">
            <a:gsLst>
              <a:gs pos="61000">
                <a:srgbClr val="838661"/>
              </a:gs>
              <a:gs pos="100000">
                <a:srgbClr val="9C9D7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dirty="0">
              <a:solidFill>
                <a:srgbClr val="FFFFFF"/>
              </a:solidFill>
              <a:latin typeface="Arial" pitchFamily="34" charset="0"/>
              <a:ea typeface="ＭＳ Ｐゴシック" pitchFamily="-109" charset="-128"/>
              <a:cs typeface="Arial" pitchFamily="34" charset="0"/>
            </a:endParaRPr>
          </a:p>
        </p:txBody>
      </p:sp>
      <p:sp>
        <p:nvSpPr>
          <p:cNvPr id="12306" name="TextBox 11"/>
          <p:cNvSpPr txBox="1">
            <a:spLocks noChangeArrowheads="1"/>
          </p:cNvSpPr>
          <p:nvPr/>
        </p:nvSpPr>
        <p:spPr bwMode="auto">
          <a:xfrm>
            <a:off x="5138061" y="1610185"/>
            <a:ext cx="3614057" cy="400110"/>
          </a:xfrm>
          <a:prstGeom prst="rect">
            <a:avLst/>
          </a:prstGeom>
          <a:noFill/>
          <a:ln w="9525">
            <a:noFill/>
            <a:miter lim="800000"/>
            <a:headEnd/>
            <a:tailEnd/>
          </a:ln>
        </p:spPr>
        <p:txBody>
          <a:bodyPr wrap="square" anchor="ctr">
            <a:spAutoFit/>
          </a:bodyPr>
          <a:lstStyle/>
          <a:p>
            <a:r>
              <a:rPr lang="en-US" sz="2000" b="1" dirty="0" smtClean="0">
                <a:solidFill>
                  <a:schemeClr val="bg1"/>
                </a:solidFill>
                <a:latin typeface="Arial" pitchFamily="34" charset="0"/>
                <a:ea typeface="ＭＳ Ｐゴシック" pitchFamily="34" charset="-128"/>
                <a:cs typeface="Arial" pitchFamily="34" charset="0"/>
              </a:rPr>
              <a:t>Core Improvements</a:t>
            </a:r>
            <a:endParaRPr lang="en-US" sz="2000" b="1" dirty="0">
              <a:solidFill>
                <a:schemeClr val="bg1"/>
              </a:solidFill>
              <a:latin typeface="Arial" pitchFamily="34" charset="0"/>
              <a:ea typeface="ＭＳ Ｐゴシック" pitchFamily="34" charset="-128"/>
              <a:cs typeface="Arial" pitchFamily="34" charset="0"/>
            </a:endParaRPr>
          </a:p>
        </p:txBody>
      </p:sp>
      <p:sp>
        <p:nvSpPr>
          <p:cNvPr id="23" name="Round Same Side Corner Rectangle 22"/>
          <p:cNvSpPr/>
          <p:nvPr/>
        </p:nvSpPr>
        <p:spPr>
          <a:xfrm>
            <a:off x="430976" y="5260762"/>
            <a:ext cx="8192324" cy="130629"/>
          </a:xfrm>
          <a:prstGeom prst="round2SameRect">
            <a:avLst>
              <a:gd name="adj1" fmla="val 9026"/>
              <a:gd name="adj2" fmla="val 4546"/>
            </a:avLst>
          </a:prstGeom>
          <a:gradFill flip="none" rotWithShape="1">
            <a:gsLst>
              <a:gs pos="0">
                <a:srgbClr val="AABFCF"/>
              </a:gs>
              <a:gs pos="100000">
                <a:srgbClr val="FFFFFF"/>
              </a:gs>
            </a:gsLst>
            <a:lin ang="16200000" scaled="0"/>
            <a:tileRect/>
          </a:gradFill>
          <a:ln>
            <a:noFill/>
          </a:ln>
          <a:effectLst>
            <a:outerShdw blurRad="40000" dist="23000" dir="5400000" rotWithShape="0">
              <a:srgbClr val="000000">
                <a:alpha val="35000"/>
              </a:srgbClr>
            </a:outerShdw>
          </a:effectLst>
          <a:scene3d>
            <a:camera prst="perspectiveFront" fov="900000">
              <a:rot lat="16980000" lon="0" rev="0"/>
            </a:camera>
            <a:lightRig rig="threePt" dir="t"/>
          </a:scene3d>
          <a:sp3d extrusionH="901700" prstMaterial="softEdge">
            <a:extrusionClr>
              <a:schemeClr val="bg1">
                <a:lumMod val="95000"/>
              </a:schemeClr>
            </a:extrusionClr>
            <a:contourClr>
              <a:srgbClr val="678BA9"/>
            </a:contourClr>
          </a:sp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b="0" dirty="0">
              <a:latin typeface="Arial" pitchFamily="34" charset="0"/>
              <a:cs typeface="Arial" pitchFamily="34" charset="0"/>
            </a:endParaRPr>
          </a:p>
        </p:txBody>
      </p:sp>
      <p:sp>
        <p:nvSpPr>
          <p:cNvPr id="12309" name="Rectangle 22"/>
          <p:cNvSpPr>
            <a:spLocks noChangeArrowheads="1"/>
          </p:cNvSpPr>
          <p:nvPr/>
        </p:nvSpPr>
        <p:spPr bwMode="auto">
          <a:xfrm>
            <a:off x="864727" y="5489800"/>
            <a:ext cx="7466466" cy="677108"/>
          </a:xfrm>
          <a:prstGeom prst="rect">
            <a:avLst/>
          </a:prstGeom>
          <a:noFill/>
          <a:ln w="9525">
            <a:noFill/>
            <a:miter lim="800000"/>
            <a:headEnd/>
            <a:tailEnd/>
          </a:ln>
        </p:spPr>
        <p:txBody>
          <a:bodyPr wrap="square">
            <a:spAutoFit/>
          </a:bodyPr>
          <a:lstStyle/>
          <a:p>
            <a:pPr marL="177800" lvl="1" indent="-177800">
              <a:lnSpc>
                <a:spcPct val="95000"/>
              </a:lnSpc>
              <a:spcBef>
                <a:spcPts val="363"/>
              </a:spcBef>
              <a:buClr>
                <a:srgbClr val="547496"/>
              </a:buClr>
              <a:defRPr/>
            </a:pPr>
            <a:r>
              <a:rPr lang="en-US" sz="2000" b="1" dirty="0" smtClean="0">
                <a:solidFill>
                  <a:srgbClr val="404040"/>
                </a:solidFill>
                <a:latin typeface="Arial" pitchFamily="34" charset="0"/>
                <a:ea typeface="ＭＳ Ｐゴシック" pitchFamily="34" charset="-128"/>
                <a:cs typeface="Arial" pitchFamily="34" charset="0"/>
              </a:rPr>
              <a:t>Builds upon the infrastructure introduced in CCS 9.0 with new features and functionality</a:t>
            </a:r>
          </a:p>
        </p:txBody>
      </p:sp>
      <p:sp>
        <p:nvSpPr>
          <p:cNvPr id="16" name="Slide Number Placeholder 15"/>
          <p:cNvSpPr>
            <a:spLocks noGrp="1"/>
          </p:cNvSpPr>
          <p:nvPr>
            <p:ph type="sldNum" sz="quarter" idx="11"/>
          </p:nvPr>
        </p:nvSpPr>
        <p:spPr>
          <a:xfrm>
            <a:off x="8505371" y="6270174"/>
            <a:ext cx="217714" cy="457200"/>
          </a:xfrm>
        </p:spPr>
        <p:txBody>
          <a:bodyPr/>
          <a:lstStyle/>
          <a:p>
            <a:pPr>
              <a:defRPr/>
            </a:pPr>
            <a:fld id="{29F62691-FC9C-4E2F-9CE1-4D4177CD1763}" type="slidenum">
              <a:rPr lang="en-US" smtClean="0"/>
              <a:pPr>
                <a:defRPr/>
              </a:pPr>
              <a:t>3</a:t>
            </a:fld>
            <a:endParaRPr lang="en-US" dirty="0"/>
          </a:p>
        </p:txBody>
      </p:sp>
      <p:sp>
        <p:nvSpPr>
          <p:cNvPr id="17" name="Footer Placeholder 16"/>
          <p:cNvSpPr>
            <a:spLocks noGrp="1"/>
          </p:cNvSpPr>
          <p:nvPr>
            <p:ph type="ftr" sz="quarter" idx="10"/>
          </p:nvPr>
        </p:nvSpPr>
        <p:spPr>
          <a:xfrm>
            <a:off x="351896" y="6404202"/>
            <a:ext cx="1891544" cy="153888"/>
          </a:xfrm>
        </p:spPr>
        <p:txBody>
          <a:bodyPr/>
          <a:lstStyle/>
          <a:p>
            <a:pPr>
              <a:defRPr/>
            </a:pPr>
            <a:r>
              <a:rPr lang="en-US" sz="1200" dirty="0" smtClean="0">
                <a:latin typeface="Arial" pitchFamily="34" charset="0"/>
                <a:cs typeface="Arial" pitchFamily="34" charset="0"/>
              </a:rPr>
              <a:t>What’s New in CCS 10.0</a:t>
            </a:r>
            <a:endParaRPr lang="en-US" sz="12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Templates</a:t>
            </a:r>
            <a:endParaRPr lang="en-US" dirty="0"/>
          </a:p>
        </p:txBody>
      </p:sp>
      <p:sp>
        <p:nvSpPr>
          <p:cNvPr id="3" name="Content Placeholder 2"/>
          <p:cNvSpPr>
            <a:spLocks noGrp="1"/>
          </p:cNvSpPr>
          <p:nvPr>
            <p:ph idx="1"/>
          </p:nvPr>
        </p:nvSpPr>
        <p:spPr/>
        <p:txBody>
          <a:bodyPr/>
          <a:lstStyle/>
          <a:p>
            <a:r>
              <a:rPr lang="en-US" dirty="0" smtClean="0">
                <a:hlinkClick r:id="rId2"/>
              </a:rPr>
              <a:t>www.workflowswat.com</a:t>
            </a:r>
            <a:endParaRPr lang="en-US" dirty="0" smtClean="0"/>
          </a:p>
          <a:p>
            <a:r>
              <a:rPr lang="en-US" dirty="0" smtClean="0"/>
              <a:t>Asset Import and Scan</a:t>
            </a:r>
          </a:p>
          <a:p>
            <a:r>
              <a:rPr lang="en-US" dirty="0" smtClean="0"/>
              <a:t>Policy Approvals</a:t>
            </a:r>
          </a:p>
          <a:p>
            <a:r>
              <a:rPr lang="en-US" dirty="0" smtClean="0"/>
              <a:t>Send RAM Questionnaire/Quiz</a:t>
            </a:r>
          </a:p>
          <a:p>
            <a:r>
              <a:rPr lang="en-US" dirty="0" smtClean="0"/>
              <a:t>Subscribe to Evaluation Results</a:t>
            </a:r>
          </a:p>
          <a:p>
            <a:r>
              <a:rPr lang="en-US" dirty="0" smtClean="0"/>
              <a:t>RMS Remediation for AD Groups</a:t>
            </a:r>
          </a:p>
          <a:p>
            <a:r>
              <a:rPr lang="en-US" dirty="0" smtClean="0"/>
              <a:t>CCS Remediation</a:t>
            </a:r>
          </a:p>
          <a:p>
            <a:r>
              <a:rPr lang="en-US" dirty="0" smtClean="0"/>
              <a:t>CCS VM Exploit Remediation</a:t>
            </a:r>
            <a:endParaRPr lang="en-US" dirty="0"/>
          </a:p>
        </p:txBody>
      </p:sp>
      <p:sp>
        <p:nvSpPr>
          <p:cNvPr id="4" name="Footer Placeholder 3"/>
          <p:cNvSpPr>
            <a:spLocks noGrp="1"/>
          </p:cNvSpPr>
          <p:nvPr>
            <p:ph type="ftr" sz="quarter" idx="10"/>
          </p:nvPr>
        </p:nvSpPr>
        <p:spPr/>
        <p:txBody>
          <a:bodyPr/>
          <a:lstStyle/>
          <a:p>
            <a:pPr>
              <a:defRPr/>
            </a:pPr>
            <a:r>
              <a:rPr lang="en-US" sz="1000" smtClean="0"/>
              <a:t>What’s New in CCS 10.0</a:t>
            </a:r>
            <a:endParaRPr lang="en-US" sz="1000"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30</a:t>
            </a:fld>
            <a:endParaRPr lang="en-US" dirty="0"/>
          </a:p>
        </p:txBody>
      </p:sp>
    </p:spTree>
    <p:extLst>
      <p:ext uri="{BB962C8B-B14F-4D97-AF65-F5344CB8AC3E}">
        <p14:creationId xmlns:p14="http://schemas.microsoft.com/office/powerpoint/2010/main" val="1094072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a:r>
            <a:r>
              <a:rPr lang="en-US" dirty="0" smtClean="0"/>
              <a:t>Next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a:r>
            <a:r>
              <a:rPr lang="en-US" dirty="0" err="1" smtClean="0"/>
              <a:t>Enzo</a:t>
            </a:r>
            <a:r>
              <a:rPr lang="en-US" dirty="0" smtClean="0"/>
              <a:t>” slated for March, 2012</a:t>
            </a:r>
          </a:p>
          <a:p>
            <a:r>
              <a:rPr lang="en-US" dirty="0" smtClean="0"/>
              <a:t>Risk Manager</a:t>
            </a:r>
          </a:p>
          <a:p>
            <a:pPr lvl="1"/>
            <a:r>
              <a:rPr lang="en-US" dirty="0" smtClean="0"/>
              <a:t>Control Objectives by Risk</a:t>
            </a:r>
          </a:p>
          <a:p>
            <a:pPr lvl="1"/>
            <a:r>
              <a:rPr lang="en-US" dirty="0" smtClean="0"/>
              <a:t>Risk Thresholds and Projections</a:t>
            </a:r>
          </a:p>
          <a:p>
            <a:pPr lvl="1"/>
            <a:r>
              <a:rPr lang="en-US" dirty="0" smtClean="0"/>
              <a:t>Visualizations</a:t>
            </a:r>
          </a:p>
          <a:p>
            <a:pPr lvl="1"/>
            <a:r>
              <a:rPr lang="en-US" dirty="0" smtClean="0"/>
              <a:t>Remediation from Dashboard via Workflow</a:t>
            </a:r>
          </a:p>
          <a:p>
            <a:r>
              <a:rPr lang="en-US" dirty="0" smtClean="0"/>
              <a:t>Consolidated Collection Infrastructure</a:t>
            </a:r>
          </a:p>
          <a:p>
            <a:pPr lvl="1"/>
            <a:r>
              <a:rPr lang="en-US" dirty="0" smtClean="0"/>
              <a:t>Query Engine and Agent consolidation</a:t>
            </a:r>
          </a:p>
          <a:p>
            <a:pPr lvl="1"/>
            <a:r>
              <a:rPr lang="en-US" dirty="0" err="1" smtClean="0"/>
              <a:t>Adhoc</a:t>
            </a:r>
            <a:r>
              <a:rPr lang="en-US" dirty="0" smtClean="0"/>
              <a:t> query from Agent</a:t>
            </a:r>
          </a:p>
          <a:p>
            <a:pPr lvl="1"/>
            <a:r>
              <a:rPr lang="en-US" dirty="0" smtClean="0"/>
              <a:t>Single Management </a:t>
            </a:r>
            <a:r>
              <a:rPr lang="en-US" dirty="0" smtClean="0"/>
              <a:t>Infrastructure</a:t>
            </a:r>
          </a:p>
          <a:p>
            <a:pPr marL="284162" lvl="1" indent="0">
              <a:buNone/>
            </a:pPr>
            <a:endParaRPr lang="en-US" dirty="0" smtClean="0"/>
          </a:p>
          <a:p>
            <a:pPr marL="0" indent="0">
              <a:buNone/>
            </a:pPr>
            <a:endParaRPr lang="en-US" b="1" dirty="0" smtClean="0"/>
          </a:p>
          <a:p>
            <a:pPr marL="0" indent="0">
              <a:buNone/>
            </a:pPr>
            <a:r>
              <a:rPr lang="en-US" b="1" dirty="0" smtClean="0"/>
              <a:t>**Please note, these are features on the product roadmap and may or may not be available in the next release.** (</a:t>
            </a:r>
            <a:r>
              <a:rPr lang="en-US" b="1" smtClean="0"/>
              <a:t>Legal disclaimer)</a:t>
            </a:r>
            <a:endParaRPr lang="en-US" b="1" dirty="0" smtClean="0"/>
          </a:p>
          <a:p>
            <a:endParaRPr lang="en-US" dirty="0"/>
          </a:p>
        </p:txBody>
      </p:sp>
      <p:sp>
        <p:nvSpPr>
          <p:cNvPr id="4" name="Footer Placeholder 3"/>
          <p:cNvSpPr>
            <a:spLocks noGrp="1"/>
          </p:cNvSpPr>
          <p:nvPr>
            <p:ph type="ftr" sz="quarter" idx="10"/>
          </p:nvPr>
        </p:nvSpPr>
        <p:spPr/>
        <p:txBody>
          <a:bodyPr/>
          <a:lstStyle/>
          <a:p>
            <a:pPr>
              <a:defRPr/>
            </a:pPr>
            <a:r>
              <a:rPr lang="en-US" sz="1000" smtClean="0"/>
              <a:t>What’s New in CCS 10.0</a:t>
            </a:r>
            <a:endParaRPr lang="en-US" sz="1000"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31</a:t>
            </a:fld>
            <a:endParaRPr lang="en-US" dirty="0"/>
          </a:p>
        </p:txBody>
      </p:sp>
    </p:spTree>
    <p:extLst>
      <p:ext uri="{BB962C8B-B14F-4D97-AF65-F5344CB8AC3E}">
        <p14:creationId xmlns:p14="http://schemas.microsoft.com/office/powerpoint/2010/main" val="419966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a:prstGeom prst="rect">
            <a:avLst/>
          </a:prstGeom>
        </p:spPr>
        <p:txBody>
          <a:bodyPr lIns="91440" tIns="45720" rIns="91440" bIns="45720" anchor="ctr"/>
          <a:lstStyle/>
          <a:p>
            <a:pPr eaLnBrk="1" hangingPunct="1"/>
            <a:r>
              <a:rPr lang="en-US" dirty="0" smtClean="0"/>
              <a:t>CCS 10.0 Key Features </a:t>
            </a:r>
          </a:p>
        </p:txBody>
      </p:sp>
      <p:sp>
        <p:nvSpPr>
          <p:cNvPr id="12291" name="Slide Number Placeholder 7"/>
          <p:cNvSpPr>
            <a:spLocks noGrp="1"/>
          </p:cNvSpPr>
          <p:nvPr>
            <p:ph type="sldNum" sz="quarter" idx="11"/>
          </p:nvPr>
        </p:nvSpPr>
        <p:spPr>
          <a:noFill/>
        </p:spPr>
        <p:txBody>
          <a:bodyPr/>
          <a:lstStyle/>
          <a:p>
            <a:fld id="{EEF4FF11-D5DD-4414-9209-81C6793E4467}" type="slidenum">
              <a:rPr lang="en-US" smtClean="0"/>
              <a:pPr/>
              <a:t>4</a:t>
            </a:fld>
            <a:endParaRPr lang="en-US" dirty="0" smtClean="0"/>
          </a:p>
        </p:txBody>
      </p:sp>
      <p:sp>
        <p:nvSpPr>
          <p:cNvPr id="6" name="Rectangle 5"/>
          <p:cNvSpPr/>
          <p:nvPr/>
        </p:nvSpPr>
        <p:spPr bwMode="auto">
          <a:xfrm>
            <a:off x="725733" y="1538522"/>
            <a:ext cx="7358724" cy="682171"/>
          </a:xfrm>
          <a:prstGeom prst="rect">
            <a:avLst/>
          </a:prstGeom>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400" i="0" u="none" strike="noStrike" cap="none" normalizeH="0" baseline="0" dirty="0" smtClean="0">
                <a:ln>
                  <a:noFill/>
                </a:ln>
                <a:solidFill>
                  <a:schemeClr val="bg1"/>
                </a:solidFill>
                <a:effectLst/>
                <a:latin typeface="+mn-lt"/>
              </a:rPr>
              <a:t>        Dashboards</a:t>
            </a:r>
          </a:p>
        </p:txBody>
      </p:sp>
      <p:sp>
        <p:nvSpPr>
          <p:cNvPr id="7" name="Rectangle 6"/>
          <p:cNvSpPr/>
          <p:nvPr/>
        </p:nvSpPr>
        <p:spPr bwMode="auto">
          <a:xfrm>
            <a:off x="703961" y="2634349"/>
            <a:ext cx="7409525" cy="682171"/>
          </a:xfrm>
          <a:prstGeom prst="rect">
            <a:avLst/>
          </a:prstGeom>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mn-lt"/>
              </a:rPr>
              <a:t>        Vulnerability Management</a:t>
            </a:r>
            <a:endParaRPr kumimoji="0" lang="en-US" sz="2400" i="0" u="none" strike="noStrike" cap="none" normalizeH="0" baseline="0" dirty="0" smtClean="0">
              <a:ln>
                <a:noFill/>
              </a:ln>
              <a:solidFill>
                <a:schemeClr val="bg1"/>
              </a:solidFill>
              <a:effectLst/>
              <a:latin typeface="+mn-lt"/>
            </a:endParaRPr>
          </a:p>
        </p:txBody>
      </p:sp>
      <p:sp>
        <p:nvSpPr>
          <p:cNvPr id="8" name="Rectangle 7"/>
          <p:cNvSpPr/>
          <p:nvPr/>
        </p:nvSpPr>
        <p:spPr bwMode="auto">
          <a:xfrm>
            <a:off x="696704" y="3715664"/>
            <a:ext cx="7445810" cy="682171"/>
          </a:xfrm>
          <a:prstGeom prst="rect">
            <a:avLst/>
          </a:prstGeom>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mn-lt"/>
              </a:rPr>
              <a:t>         DLP-CCS Integration</a:t>
            </a:r>
            <a:endParaRPr kumimoji="0" lang="en-US" sz="2400" i="0" u="none" strike="noStrike" cap="none" normalizeH="0" baseline="0" dirty="0" smtClean="0">
              <a:ln>
                <a:noFill/>
              </a:ln>
              <a:solidFill>
                <a:schemeClr val="bg1"/>
              </a:solidFill>
              <a:effectLst/>
              <a:latin typeface="+mn-lt"/>
            </a:endParaRPr>
          </a:p>
        </p:txBody>
      </p:sp>
      <p:sp>
        <p:nvSpPr>
          <p:cNvPr id="9" name="Oval 8"/>
          <p:cNvSpPr/>
          <p:nvPr/>
        </p:nvSpPr>
        <p:spPr bwMode="auto">
          <a:xfrm>
            <a:off x="420911" y="1480456"/>
            <a:ext cx="827314" cy="812800"/>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400" b="1" i="0" u="none" strike="noStrike" cap="none" normalizeH="0" baseline="0" dirty="0" smtClean="0">
                <a:ln>
                  <a:noFill/>
                </a:ln>
                <a:effectLst/>
                <a:latin typeface="+mn-lt"/>
              </a:rPr>
              <a:t>1</a:t>
            </a:r>
          </a:p>
        </p:txBody>
      </p:sp>
      <p:sp>
        <p:nvSpPr>
          <p:cNvPr id="10" name="Oval 9"/>
          <p:cNvSpPr/>
          <p:nvPr/>
        </p:nvSpPr>
        <p:spPr bwMode="auto">
          <a:xfrm>
            <a:off x="413654" y="2561769"/>
            <a:ext cx="827314" cy="812800"/>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400" b="1" i="0" u="none" strike="noStrike" cap="none" normalizeH="0" baseline="0" dirty="0" smtClean="0">
                <a:ln>
                  <a:noFill/>
                </a:ln>
                <a:effectLst/>
                <a:latin typeface="+mn-lt"/>
              </a:rPr>
              <a:t>2</a:t>
            </a:r>
          </a:p>
        </p:txBody>
      </p:sp>
      <p:sp>
        <p:nvSpPr>
          <p:cNvPr id="11" name="Oval 10"/>
          <p:cNvSpPr/>
          <p:nvPr/>
        </p:nvSpPr>
        <p:spPr bwMode="auto">
          <a:xfrm>
            <a:off x="420911" y="3628569"/>
            <a:ext cx="827314" cy="812800"/>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400" b="1" i="0" u="none" strike="noStrike" cap="none" normalizeH="0" baseline="0" dirty="0" smtClean="0">
                <a:ln>
                  <a:noFill/>
                </a:ln>
                <a:effectLst/>
                <a:latin typeface="+mn-lt"/>
              </a:rPr>
              <a:t>3</a:t>
            </a:r>
          </a:p>
        </p:txBody>
      </p:sp>
      <p:sp>
        <p:nvSpPr>
          <p:cNvPr id="12" name="Footer Placeholder 11"/>
          <p:cNvSpPr>
            <a:spLocks noGrp="1"/>
          </p:cNvSpPr>
          <p:nvPr>
            <p:ph type="ftr" sz="quarter" idx="10"/>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
        <p:nvSpPr>
          <p:cNvPr id="13" name="Rectangle 12"/>
          <p:cNvSpPr/>
          <p:nvPr/>
        </p:nvSpPr>
        <p:spPr bwMode="auto">
          <a:xfrm>
            <a:off x="718474" y="4869550"/>
            <a:ext cx="7445810" cy="682171"/>
          </a:xfrm>
          <a:prstGeom prst="rect">
            <a:avLst/>
          </a:prstGeom>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mn-lt"/>
              </a:rPr>
              <a:t>         Third-party Data Management</a:t>
            </a:r>
            <a:endParaRPr kumimoji="0" lang="en-US" sz="2400" i="0" u="none" strike="noStrike" cap="none" normalizeH="0" baseline="0" dirty="0" smtClean="0">
              <a:ln>
                <a:noFill/>
              </a:ln>
              <a:solidFill>
                <a:schemeClr val="bg1"/>
              </a:solidFill>
              <a:effectLst/>
              <a:latin typeface="+mn-lt"/>
            </a:endParaRPr>
          </a:p>
        </p:txBody>
      </p:sp>
      <p:sp>
        <p:nvSpPr>
          <p:cNvPr id="14" name="Oval 13"/>
          <p:cNvSpPr/>
          <p:nvPr/>
        </p:nvSpPr>
        <p:spPr bwMode="auto">
          <a:xfrm>
            <a:off x="442681" y="4782455"/>
            <a:ext cx="827314" cy="812800"/>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smtClean="0">
                <a:latin typeface="+mn-lt"/>
              </a:rPr>
              <a:t>4</a:t>
            </a:r>
            <a:endParaRPr kumimoji="0" lang="en-US" sz="2400" b="1" i="0" u="none" strike="noStrike" cap="none" normalizeH="0" baseline="0" dirty="0" smtClean="0">
              <a:ln>
                <a:noFill/>
              </a:ln>
              <a:effectLst/>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a:prstGeom prst="rect">
            <a:avLst/>
          </a:prstGeom>
        </p:spPr>
        <p:txBody>
          <a:bodyPr lIns="91440" tIns="45720" rIns="91440" bIns="45720"/>
          <a:lstStyle/>
          <a:p>
            <a:pPr eaLnBrk="1" hangingPunct="1"/>
            <a:r>
              <a:rPr lang="en-US" dirty="0" smtClean="0"/>
              <a:t>      CCS 10.0 Dynamic Dashboards</a:t>
            </a:r>
          </a:p>
        </p:txBody>
      </p:sp>
      <p:sp>
        <p:nvSpPr>
          <p:cNvPr id="27651" name="Content Placeholder 2"/>
          <p:cNvSpPr>
            <a:spLocks noGrp="1"/>
          </p:cNvSpPr>
          <p:nvPr>
            <p:ph idx="1"/>
          </p:nvPr>
        </p:nvSpPr>
        <p:spPr>
          <a:xfrm>
            <a:off x="348336" y="1436921"/>
            <a:ext cx="3860807" cy="4963880"/>
          </a:xfrm>
        </p:spPr>
        <p:txBody>
          <a:bodyPr lIns="91440" tIns="45720" rIns="91440" bIns="45720">
            <a:normAutofit/>
          </a:bodyPr>
          <a:lstStyle/>
          <a:p>
            <a:pPr marL="233363" indent="-233363" eaLnBrk="1" hangingPunct="1">
              <a:lnSpc>
                <a:spcPct val="100000"/>
              </a:lnSpc>
              <a:spcAft>
                <a:spcPts val="600"/>
              </a:spcAft>
              <a:defRPr/>
            </a:pPr>
            <a:r>
              <a:rPr lang="en-US" b="1" dirty="0" smtClean="0">
                <a:latin typeface="Arial" pitchFamily="34" charset="0"/>
                <a:cs typeface="Arial" pitchFamily="34" charset="0"/>
              </a:rPr>
              <a:t>What are they? </a:t>
            </a:r>
            <a:endParaRPr lang="en-US" dirty="0" smtClean="0">
              <a:latin typeface="Arial" pitchFamily="34" charset="0"/>
              <a:cs typeface="Arial" pitchFamily="34" charset="0"/>
            </a:endParaRPr>
          </a:p>
          <a:p>
            <a:pPr marL="571500" lvl="1" indent="-233363" eaLnBrk="1" hangingPunct="1">
              <a:lnSpc>
                <a:spcPct val="100000"/>
              </a:lnSpc>
              <a:spcAft>
                <a:spcPts val="600"/>
              </a:spcAft>
              <a:defRPr/>
            </a:pPr>
            <a:r>
              <a:rPr lang="en-US" sz="2400" dirty="0" smtClean="0">
                <a:latin typeface="Arial" pitchFamily="34" charset="0"/>
                <a:cs typeface="Arial" pitchFamily="34" charset="0"/>
              </a:rPr>
              <a:t>New way to visualize CCS and other data</a:t>
            </a:r>
          </a:p>
          <a:p>
            <a:pPr marL="571500" lvl="1" indent="-233363" eaLnBrk="1" hangingPunct="1">
              <a:lnSpc>
                <a:spcPct val="100000"/>
              </a:lnSpc>
              <a:spcAft>
                <a:spcPts val="600"/>
              </a:spcAft>
              <a:defRPr/>
            </a:pPr>
            <a:r>
              <a:rPr lang="en-US" sz="2400" dirty="0" smtClean="0">
                <a:latin typeface="Arial" pitchFamily="34" charset="0"/>
                <a:cs typeface="Arial" pitchFamily="34" charset="0"/>
              </a:rPr>
              <a:t>Web-delivered</a:t>
            </a:r>
          </a:p>
          <a:p>
            <a:pPr marL="571500" lvl="1" indent="-233363" eaLnBrk="1" hangingPunct="1">
              <a:lnSpc>
                <a:spcPct val="100000"/>
              </a:lnSpc>
              <a:spcAft>
                <a:spcPts val="600"/>
              </a:spcAft>
              <a:defRPr/>
            </a:pPr>
            <a:r>
              <a:rPr lang="en-US" sz="2400" dirty="0" smtClean="0">
                <a:latin typeface="Arial" pitchFamily="34" charset="0"/>
                <a:cs typeface="Arial" pitchFamily="34" charset="0"/>
              </a:rPr>
              <a:t>Customizable</a:t>
            </a:r>
          </a:p>
          <a:p>
            <a:pPr marL="571500" lvl="1" indent="-233363" eaLnBrk="1" hangingPunct="1">
              <a:lnSpc>
                <a:spcPct val="100000"/>
              </a:lnSpc>
              <a:spcAft>
                <a:spcPts val="600"/>
              </a:spcAft>
              <a:defRPr/>
            </a:pPr>
            <a:r>
              <a:rPr lang="en-US" sz="2400" dirty="0" smtClean="0">
                <a:latin typeface="Arial" pitchFamily="34" charset="0"/>
                <a:cs typeface="Arial" pitchFamily="34" charset="0"/>
              </a:rPr>
              <a:t>Filtered</a:t>
            </a:r>
          </a:p>
          <a:p>
            <a:pPr marL="571500" lvl="1">
              <a:lnSpc>
                <a:spcPct val="100000"/>
              </a:lnSpc>
              <a:spcAft>
                <a:spcPts val="600"/>
              </a:spcAft>
              <a:defRPr/>
            </a:pPr>
            <a:r>
              <a:rPr lang="en-US" sz="2400" dirty="0" smtClean="0">
                <a:latin typeface="Arial" pitchFamily="34" charset="0"/>
                <a:cs typeface="Arial" pitchFamily="34" charset="0"/>
              </a:rPr>
              <a:t>Drill down to details</a:t>
            </a:r>
          </a:p>
          <a:p>
            <a:pPr marL="571500" lvl="1" indent="-233363" eaLnBrk="1" hangingPunct="1">
              <a:lnSpc>
                <a:spcPct val="100000"/>
              </a:lnSpc>
              <a:spcAft>
                <a:spcPts val="600"/>
              </a:spcAft>
              <a:buNone/>
              <a:defRPr/>
            </a:pPr>
            <a:endParaRPr lang="en-US" sz="2400" dirty="0" smtClean="0">
              <a:latin typeface="Arial" pitchFamily="34" charset="0"/>
              <a:cs typeface="Arial" pitchFamily="34" charset="0"/>
            </a:endParaRPr>
          </a:p>
          <a:p>
            <a:pPr marL="742950" lvl="2" indent="-233363">
              <a:lnSpc>
                <a:spcPct val="100000"/>
              </a:lnSpc>
              <a:spcAft>
                <a:spcPts val="600"/>
              </a:spcAft>
              <a:defRPr/>
            </a:pPr>
            <a:endParaRPr lang="en-US" dirty="0" smtClean="0">
              <a:latin typeface="Arial" pitchFamily="34" charset="0"/>
              <a:cs typeface="Arial" pitchFamily="34" charset="0"/>
            </a:endParaRPr>
          </a:p>
        </p:txBody>
      </p:sp>
      <p:sp>
        <p:nvSpPr>
          <p:cNvPr id="12291" name="Slide Number Placeholder 7"/>
          <p:cNvSpPr>
            <a:spLocks noGrp="1"/>
          </p:cNvSpPr>
          <p:nvPr>
            <p:ph type="sldNum" sz="quarter" idx="11"/>
          </p:nvPr>
        </p:nvSpPr>
        <p:spPr>
          <a:noFill/>
        </p:spPr>
        <p:txBody>
          <a:bodyPr/>
          <a:lstStyle/>
          <a:p>
            <a:fld id="{EEF4FF11-D5DD-4414-9209-81C6793E4467}" type="slidenum">
              <a:rPr lang="en-US" smtClean="0"/>
              <a:pPr/>
              <a:t>5</a:t>
            </a:fld>
            <a:endParaRPr lang="en-US" dirty="0" smtClean="0"/>
          </a:p>
        </p:txBody>
      </p:sp>
      <p:sp>
        <p:nvSpPr>
          <p:cNvPr id="6" name="Oval 5"/>
          <p:cNvSpPr/>
          <p:nvPr/>
        </p:nvSpPr>
        <p:spPr bwMode="auto">
          <a:xfrm>
            <a:off x="362855" y="174196"/>
            <a:ext cx="595089" cy="595087"/>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400" b="1" i="0" u="none" strike="noStrike" cap="none" normalizeH="0" baseline="0" dirty="0" smtClean="0">
                <a:ln>
                  <a:noFill/>
                </a:ln>
                <a:effectLst/>
                <a:latin typeface="+mn-lt"/>
              </a:rPr>
              <a:t>1</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7888" b="27568"/>
          <a:stretch/>
        </p:blipFill>
        <p:spPr>
          <a:xfrm>
            <a:off x="4686361" y="2727960"/>
            <a:ext cx="4077140" cy="3270960"/>
          </a:xfrm>
          <a:prstGeom prst="rect">
            <a:avLst/>
          </a:prstGeom>
          <a:ln w="19050">
            <a:solidFill>
              <a:schemeClr val="accent1">
                <a:lumMod val="50000"/>
              </a:schemeClr>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38185" b="43795"/>
          <a:stretch/>
        </p:blipFill>
        <p:spPr>
          <a:xfrm>
            <a:off x="4045231" y="1204712"/>
            <a:ext cx="3733800" cy="2715942"/>
          </a:xfrm>
          <a:prstGeom prst="rect">
            <a:avLst/>
          </a:prstGeom>
          <a:ln w="19050">
            <a:solidFill>
              <a:schemeClr val="accent1">
                <a:lumMod val="5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a:xfrm>
            <a:off x="337458" y="188688"/>
            <a:ext cx="8382000" cy="838200"/>
          </a:xfrm>
          <a:prstGeom prst="rect">
            <a:avLst/>
          </a:prstGeom>
        </p:spPr>
        <p:txBody>
          <a:bodyPr lIns="91440" tIns="45720" rIns="91440" bIns="45720" anchor="ctr"/>
          <a:lstStyle/>
          <a:p>
            <a:pPr eaLnBrk="1" hangingPunct="1">
              <a:lnSpc>
                <a:spcPct val="100000"/>
              </a:lnSpc>
            </a:pPr>
            <a:r>
              <a:rPr lang="en-US" dirty="0" smtClean="0"/>
              <a:t>CCS 10.0 Dashboards are Flexible &amp; Easy-to-Use</a:t>
            </a:r>
          </a:p>
        </p:txBody>
      </p:sp>
      <p:sp>
        <p:nvSpPr>
          <p:cNvPr id="27651" name="Content Placeholder 2"/>
          <p:cNvSpPr>
            <a:spLocks noGrp="1"/>
          </p:cNvSpPr>
          <p:nvPr>
            <p:ph idx="1"/>
          </p:nvPr>
        </p:nvSpPr>
        <p:spPr>
          <a:xfrm>
            <a:off x="322946" y="1110343"/>
            <a:ext cx="8501739" cy="5159828"/>
          </a:xfrm>
        </p:spPr>
        <p:txBody>
          <a:bodyPr lIns="91440" tIns="45720" rIns="91440" bIns="45720">
            <a:normAutofit/>
          </a:bodyPr>
          <a:lstStyle/>
          <a:p>
            <a:pPr marL="287285" indent="-233363">
              <a:lnSpc>
                <a:spcPct val="110000"/>
              </a:lnSpc>
              <a:spcBef>
                <a:spcPts val="600"/>
              </a:spcBef>
              <a:spcAft>
                <a:spcPts val="600"/>
              </a:spcAft>
              <a:defRPr/>
            </a:pPr>
            <a:r>
              <a:rPr lang="en-US" dirty="0" smtClean="0">
                <a:latin typeface="Arial" pitchFamily="34" charset="0"/>
                <a:cs typeface="Arial" pitchFamily="34" charset="0"/>
              </a:rPr>
              <a:t>Ability to view information based on user needs</a:t>
            </a:r>
          </a:p>
          <a:p>
            <a:pPr marL="966840" lvl="2" indent="-457200">
              <a:lnSpc>
                <a:spcPct val="110000"/>
              </a:lnSpc>
              <a:spcBef>
                <a:spcPts val="600"/>
              </a:spcBef>
              <a:spcAft>
                <a:spcPts val="600"/>
              </a:spcAft>
              <a:buFont typeface="Arial" pitchFamily="34" charset="0"/>
              <a:buChar char="–"/>
              <a:defRPr/>
            </a:pPr>
            <a:r>
              <a:rPr lang="en-US" sz="2000" dirty="0" smtClean="0">
                <a:latin typeface="Arial" pitchFamily="34" charset="0"/>
                <a:cs typeface="Arial" pitchFamily="34" charset="0"/>
              </a:rPr>
              <a:t>High-level graphs for the CISO</a:t>
            </a:r>
          </a:p>
          <a:p>
            <a:pPr marL="966840" lvl="2" indent="-457200">
              <a:lnSpc>
                <a:spcPct val="110000"/>
              </a:lnSpc>
              <a:spcBef>
                <a:spcPts val="600"/>
              </a:spcBef>
              <a:spcAft>
                <a:spcPts val="600"/>
              </a:spcAft>
              <a:buFont typeface="Arial" pitchFamily="34" charset="0"/>
              <a:buChar char="–"/>
              <a:defRPr/>
            </a:pPr>
            <a:r>
              <a:rPr lang="en-US" sz="2000" dirty="0" smtClean="0">
                <a:latin typeface="Arial" pitchFamily="34" charset="0"/>
                <a:cs typeface="Arial" pitchFamily="34" charset="0"/>
              </a:rPr>
              <a:t>Detailed for the SA, who will remediate</a:t>
            </a:r>
            <a:endParaRPr lang="en-US" dirty="0" smtClean="0">
              <a:latin typeface="Arial" pitchFamily="34" charset="0"/>
              <a:cs typeface="Arial" pitchFamily="34" charset="0"/>
            </a:endParaRPr>
          </a:p>
          <a:p>
            <a:pPr marL="287285" indent="-233363">
              <a:lnSpc>
                <a:spcPct val="110000"/>
              </a:lnSpc>
              <a:spcBef>
                <a:spcPts val="600"/>
              </a:spcBef>
              <a:spcAft>
                <a:spcPts val="600"/>
              </a:spcAft>
              <a:defRPr/>
            </a:pPr>
            <a:r>
              <a:rPr lang="en-US" dirty="0" smtClean="0">
                <a:latin typeface="Arial" pitchFamily="34" charset="0"/>
                <a:cs typeface="Arial" pitchFamily="34" charset="0"/>
              </a:rPr>
              <a:t>Easily obtain information based on user’s entitlements and roles within the organizations</a:t>
            </a:r>
          </a:p>
          <a:p>
            <a:pPr marL="287285">
              <a:lnSpc>
                <a:spcPct val="110000"/>
              </a:lnSpc>
              <a:spcBef>
                <a:spcPts val="600"/>
              </a:spcBef>
              <a:spcAft>
                <a:spcPts val="600"/>
              </a:spcAft>
              <a:buFont typeface="Arial" pitchFamily="34" charset="0"/>
              <a:buChar char="•"/>
              <a:defRPr/>
            </a:pPr>
            <a:r>
              <a:rPr lang="en-US" dirty="0" smtClean="0">
                <a:latin typeface="Arial" pitchFamily="34" charset="0"/>
                <a:cs typeface="Arial" pitchFamily="34" charset="0"/>
              </a:rPr>
              <a:t>Dashboard features also include</a:t>
            </a:r>
            <a:r>
              <a:rPr lang="en-US" sz="2800" dirty="0" smtClean="0">
                <a:latin typeface="Arial" pitchFamily="34" charset="0"/>
                <a:cs typeface="Arial" pitchFamily="34" charset="0"/>
              </a:rPr>
              <a:t>:</a:t>
            </a:r>
          </a:p>
          <a:p>
            <a:pPr marL="966840" lvl="2" indent="-457200">
              <a:lnSpc>
                <a:spcPct val="110000"/>
              </a:lnSpc>
              <a:spcBef>
                <a:spcPts val="600"/>
              </a:spcBef>
              <a:spcAft>
                <a:spcPts val="600"/>
              </a:spcAft>
              <a:buFont typeface="Arial" pitchFamily="34" charset="0"/>
              <a:buChar char="–"/>
              <a:defRPr/>
            </a:pPr>
            <a:r>
              <a:rPr lang="en-US" sz="2000" dirty="0" smtClean="0">
                <a:latin typeface="Arial" pitchFamily="34" charset="0"/>
                <a:cs typeface="Arial" pitchFamily="34" charset="0"/>
              </a:rPr>
              <a:t>Easy to create and edit</a:t>
            </a:r>
          </a:p>
          <a:p>
            <a:pPr marL="966840" lvl="2" indent="-457200">
              <a:lnSpc>
                <a:spcPct val="110000"/>
              </a:lnSpc>
              <a:spcBef>
                <a:spcPts val="600"/>
              </a:spcBef>
              <a:spcAft>
                <a:spcPts val="600"/>
              </a:spcAft>
              <a:buFont typeface="Arial" pitchFamily="34" charset="0"/>
              <a:buChar char="–"/>
              <a:defRPr/>
            </a:pPr>
            <a:r>
              <a:rPr lang="en-US" sz="2000" dirty="0" smtClean="0">
                <a:latin typeface="Arial" pitchFamily="34" charset="0"/>
                <a:cs typeface="Arial" pitchFamily="34" charset="0"/>
              </a:rPr>
              <a:t>Easy to share</a:t>
            </a:r>
          </a:p>
          <a:p>
            <a:pPr marL="966840" lvl="2" indent="-457200">
              <a:lnSpc>
                <a:spcPct val="110000"/>
              </a:lnSpc>
              <a:spcBef>
                <a:spcPts val="600"/>
              </a:spcBef>
              <a:spcAft>
                <a:spcPts val="600"/>
              </a:spcAft>
              <a:buFont typeface="Arial" pitchFamily="34" charset="0"/>
              <a:buChar char="–"/>
              <a:defRPr/>
            </a:pPr>
            <a:r>
              <a:rPr lang="en-US" sz="2000" dirty="0" smtClean="0">
                <a:latin typeface="Arial" pitchFamily="34" charset="0"/>
                <a:cs typeface="Arial" pitchFamily="34" charset="0"/>
              </a:rPr>
              <a:t>Export, send as a link, print</a:t>
            </a:r>
            <a:br>
              <a:rPr lang="en-US" sz="2000" dirty="0" smtClean="0">
                <a:latin typeface="Arial" pitchFamily="34" charset="0"/>
                <a:cs typeface="Arial" pitchFamily="34" charset="0"/>
              </a:rPr>
            </a:br>
            <a:endParaRPr lang="en-US" dirty="0" smtClean="0">
              <a:latin typeface="Arial" pitchFamily="34" charset="0"/>
              <a:cs typeface="Arial" pitchFamily="34" charset="0"/>
            </a:endParaRPr>
          </a:p>
          <a:p>
            <a:pPr marL="571500" lvl="1">
              <a:lnSpc>
                <a:spcPct val="110000"/>
              </a:lnSpc>
              <a:spcBef>
                <a:spcPts val="600"/>
              </a:spcBef>
              <a:spcAft>
                <a:spcPts val="600"/>
              </a:spcAft>
              <a:defRPr/>
            </a:pPr>
            <a:endParaRPr lang="en-US" sz="2800" b="1" dirty="0" smtClean="0">
              <a:latin typeface="Arial" pitchFamily="34" charset="0"/>
              <a:cs typeface="Arial" pitchFamily="34" charset="0"/>
            </a:endParaRPr>
          </a:p>
        </p:txBody>
      </p:sp>
      <p:sp>
        <p:nvSpPr>
          <p:cNvPr id="12291" name="Slide Number Placeholder 7"/>
          <p:cNvSpPr>
            <a:spLocks noGrp="1"/>
          </p:cNvSpPr>
          <p:nvPr>
            <p:ph type="sldNum" sz="quarter" idx="11"/>
          </p:nvPr>
        </p:nvSpPr>
        <p:spPr>
          <a:noFill/>
        </p:spPr>
        <p:txBody>
          <a:bodyPr/>
          <a:lstStyle/>
          <a:p>
            <a:fld id="{EEF4FF11-D5DD-4414-9209-81C6793E4467}" type="slidenum">
              <a:rPr lang="en-US" smtClean="0">
                <a:latin typeface="Arial" pitchFamily="34" charset="0"/>
                <a:cs typeface="Arial" pitchFamily="34" charset="0"/>
              </a:rPr>
              <a:pPr/>
              <a:t>6</a:t>
            </a:fld>
            <a:endParaRPr lang="en-US" dirty="0" smtClean="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43542"/>
            <a:ext cx="8382000" cy="838200"/>
          </a:xfrm>
        </p:spPr>
        <p:txBody>
          <a:bodyPr anchor="ctr"/>
          <a:lstStyle/>
          <a:p>
            <a:r>
              <a:rPr lang="en-US" dirty="0" smtClean="0"/>
              <a:t>High-level Visualization with Drill-down</a:t>
            </a:r>
            <a:endParaRPr lang="en-US" dirty="0"/>
          </a:p>
        </p:txBody>
      </p:sp>
      <p:sp>
        <p:nvSpPr>
          <p:cNvPr id="4" name="Slide Number Placeholder 3"/>
          <p:cNvSpPr>
            <a:spLocks noGrp="1"/>
          </p:cNvSpPr>
          <p:nvPr>
            <p:ph type="sldNum" sz="quarter" idx="11"/>
          </p:nvPr>
        </p:nvSpPr>
        <p:spPr>
          <a:xfrm>
            <a:off x="4513924" y="6267336"/>
            <a:ext cx="310917" cy="158133"/>
          </a:xfrm>
        </p:spPr>
        <p:txBody>
          <a:bodyPr/>
          <a:lstStyle/>
          <a:p>
            <a:pPr>
              <a:defRPr/>
            </a:pPr>
            <a:fld id="{446C9BED-6FD4-4BA4-B6B0-4A26058AC9EF}" type="slidenum">
              <a:rPr lang="en-US" smtClean="0"/>
              <a:pPr>
                <a:defRPr/>
              </a:pPr>
              <a:t>7</a:t>
            </a:fld>
            <a:endParaRPr lang="en-US" dirty="0"/>
          </a:p>
        </p:txBody>
      </p:sp>
      <p:sp>
        <p:nvSpPr>
          <p:cNvPr id="5" name="Footer Placeholder 4"/>
          <p:cNvSpPr>
            <a:spLocks noGrp="1"/>
          </p:cNvSpPr>
          <p:nvPr>
            <p:ph type="ftr" sz="quarter" idx="10"/>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
        <p:nvSpPr>
          <p:cNvPr id="7" name="Rectangle 6"/>
          <p:cNvSpPr/>
          <p:nvPr/>
        </p:nvSpPr>
        <p:spPr>
          <a:xfrm>
            <a:off x="8479374" y="6347765"/>
            <a:ext cx="255198" cy="246221"/>
          </a:xfrm>
          <a:prstGeom prst="rect">
            <a:avLst/>
          </a:prstGeom>
        </p:spPr>
        <p:txBody>
          <a:bodyPr wrap="none">
            <a:spAutoFit/>
          </a:bodyPr>
          <a:lstStyle/>
          <a:p>
            <a:fld id="{EEF4FF11-D5DD-4414-9209-81C6793E4467}" type="slidenum">
              <a:rPr lang="en-US" sz="1000" b="1" smtClean="0">
                <a:solidFill>
                  <a:schemeClr val="bg1"/>
                </a:solidFill>
              </a:rPr>
              <a:pPr/>
              <a:t>7</a:t>
            </a:fld>
            <a:endParaRPr lang="en-US" sz="1000" b="1" dirty="0" smtClean="0">
              <a:solidFill>
                <a:schemeClr val="bg1"/>
              </a:solidFill>
            </a:endParaRPr>
          </a:p>
        </p:txBody>
      </p:sp>
      <p:pic>
        <p:nvPicPr>
          <p:cNvPr id="342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90613"/>
            <a:ext cx="74676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0137"/>
            <a:ext cx="753427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0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90613"/>
            <a:ext cx="75152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42018"/>
                                        </p:tgtEl>
                                      </p:cBhvr>
                                    </p:animEffect>
                                    <p:set>
                                      <p:cBhvr>
                                        <p:cTn id="7" dur="1" fill="hold">
                                          <p:stCondLst>
                                            <p:cond delay="499"/>
                                          </p:stCondLst>
                                        </p:cTn>
                                        <p:tgtEl>
                                          <p:spTgt spid="342018"/>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2020"/>
                                        </p:tgtEl>
                                        <p:attrNameLst>
                                          <p:attrName>style.visibility</p:attrName>
                                        </p:attrNameLst>
                                      </p:cBhvr>
                                      <p:to>
                                        <p:strVal val="visible"/>
                                      </p:to>
                                    </p:set>
                                    <p:animEffect transition="in" filter="wipe(down)">
                                      <p:cBhvr>
                                        <p:cTn id="11" dur="500"/>
                                        <p:tgtEl>
                                          <p:spTgt spid="3420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42021"/>
                                        </p:tgtEl>
                                        <p:attrNameLst>
                                          <p:attrName>style.visibility</p:attrName>
                                        </p:attrNameLst>
                                      </p:cBhvr>
                                      <p:to>
                                        <p:strVal val="visible"/>
                                      </p:to>
                                    </p:set>
                                    <p:animEffect transition="in" filter="wipe(down)">
                                      <p:cBhvr>
                                        <p:cTn id="16" dur="500"/>
                                        <p:tgtEl>
                                          <p:spTgt spid="34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736590" y="210456"/>
            <a:ext cx="8382000" cy="838200"/>
          </a:xfrm>
        </p:spPr>
        <p:txBody>
          <a:bodyPr anchor="ctr"/>
          <a:lstStyle/>
          <a:p>
            <a:r>
              <a:rPr lang="en-US" dirty="0" smtClean="0"/>
              <a:t>CCS Vulnerability Manager</a:t>
            </a: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8</a:t>
            </a:fld>
            <a:endParaRPr lang="en-US" dirty="0"/>
          </a:p>
        </p:txBody>
      </p:sp>
      <p:sp>
        <p:nvSpPr>
          <p:cNvPr id="10" name="Content Placeholder 2"/>
          <p:cNvSpPr txBox="1">
            <a:spLocks/>
          </p:cNvSpPr>
          <p:nvPr/>
        </p:nvSpPr>
        <p:spPr bwMode="auto">
          <a:xfrm>
            <a:off x="134265" y="1030513"/>
            <a:ext cx="5366650" cy="41220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marL="233363" marR="0" lvl="0" indent="-233363" algn="l" defTabSz="914400" rtl="0" eaLnBrk="1" fontAlgn="base" latinLnBrk="0" hangingPunct="1">
              <a:lnSpc>
                <a:spcPct val="120000"/>
              </a:lnSpc>
              <a:spcBef>
                <a:spcPts val="600"/>
              </a:spcBef>
              <a:spcAft>
                <a:spcPts val="600"/>
              </a:spcAft>
              <a:buClr>
                <a:schemeClr val="bg2">
                  <a:lumMod val="50000"/>
                </a:schemeClr>
              </a:buClr>
              <a:buSzTx/>
              <a:buFontTx/>
              <a:buChar char="•"/>
              <a:tabLst/>
              <a:defRPr/>
            </a:pPr>
            <a:r>
              <a:rPr kumimoji="0" lang="en-US" sz="3400" b="1" i="0" u="none" strike="noStrike" kern="0" cap="none" spc="0" normalizeH="0" baseline="0" noProof="0" dirty="0" smtClean="0">
                <a:ln>
                  <a:noFill/>
                </a:ln>
                <a:solidFill>
                  <a:schemeClr val="bg2">
                    <a:lumMod val="50000"/>
                  </a:schemeClr>
                </a:solidFill>
                <a:effectLst/>
                <a:uLnTx/>
                <a:uFillTx/>
                <a:latin typeface="Arial" pitchFamily="34" charset="0"/>
                <a:cs typeface="Arial" pitchFamily="34" charset="0"/>
              </a:rPr>
              <a:t>What is</a:t>
            </a:r>
            <a:r>
              <a:rPr kumimoji="0" lang="en-US" sz="3400" b="1" i="0" u="none" strike="noStrike" kern="0" cap="none" spc="0" normalizeH="0" noProof="0" dirty="0" smtClean="0">
                <a:ln>
                  <a:noFill/>
                </a:ln>
                <a:solidFill>
                  <a:schemeClr val="bg2">
                    <a:lumMod val="50000"/>
                  </a:schemeClr>
                </a:solidFill>
                <a:effectLst/>
                <a:uLnTx/>
                <a:uFillTx/>
                <a:latin typeface="Arial" pitchFamily="34" charset="0"/>
                <a:cs typeface="Arial" pitchFamily="34" charset="0"/>
              </a:rPr>
              <a:t> it</a:t>
            </a:r>
            <a:r>
              <a:rPr kumimoji="0" lang="en-US" sz="3400" b="1" i="0" u="none" strike="noStrike" kern="0" cap="none" spc="0" normalizeH="0" baseline="0" noProof="0" dirty="0" smtClean="0">
                <a:ln>
                  <a:noFill/>
                </a:ln>
                <a:solidFill>
                  <a:schemeClr val="bg2">
                    <a:lumMod val="50000"/>
                  </a:schemeClr>
                </a:solidFill>
                <a:effectLst/>
                <a:uLnTx/>
                <a:uFillTx/>
                <a:latin typeface="Arial" pitchFamily="34" charset="0"/>
                <a:cs typeface="Arial" pitchFamily="34" charset="0"/>
              </a:rPr>
              <a:t>? </a:t>
            </a:r>
            <a:endParaRPr kumimoji="0" lang="en-US" sz="3400" b="0" i="0" u="none" strike="noStrike" kern="0" cap="none" spc="0" normalizeH="0" baseline="0" noProof="0" dirty="0" smtClean="0">
              <a:ln>
                <a:noFill/>
              </a:ln>
              <a:solidFill>
                <a:schemeClr val="bg2">
                  <a:lumMod val="50000"/>
                </a:schemeClr>
              </a:solidFill>
              <a:effectLst/>
              <a:uLnTx/>
              <a:uFillTx/>
              <a:latin typeface="Arial" pitchFamily="34" charset="0"/>
              <a:cs typeface="Arial" pitchFamily="34" charset="0"/>
            </a:endParaRPr>
          </a:p>
          <a:p>
            <a:pPr marL="571500" marR="0" lvl="1" indent="-233363" algn="l" defTabSz="914400" rtl="0" eaLnBrk="1" fontAlgn="base" latinLnBrk="0" hangingPunct="1">
              <a:lnSpc>
                <a:spcPct val="120000"/>
              </a:lnSpc>
              <a:spcBef>
                <a:spcPts val="600"/>
              </a:spcBef>
              <a:spcAft>
                <a:spcPts val="600"/>
              </a:spcAft>
              <a:buClr>
                <a:schemeClr val="bg2">
                  <a:lumMod val="50000"/>
                </a:schemeClr>
              </a:buClr>
              <a:buSzTx/>
              <a:buFont typeface="Arial" charset="0"/>
              <a:buChar char="–"/>
              <a:tabLst/>
              <a:defRPr/>
            </a:pPr>
            <a:r>
              <a:rPr lang="en-US" sz="3200" kern="0" dirty="0" smtClean="0">
                <a:solidFill>
                  <a:schemeClr val="bg2">
                    <a:lumMod val="50000"/>
                  </a:schemeClr>
                </a:solidFill>
                <a:latin typeface="Arial" pitchFamily="34" charset="0"/>
                <a:cs typeface="Arial" pitchFamily="34" charset="0"/>
              </a:rPr>
              <a:t>Supports network, host, database and web application scanning</a:t>
            </a:r>
          </a:p>
          <a:p>
            <a:pPr marL="571500" marR="0" lvl="1" indent="-233363" algn="l" defTabSz="914400" rtl="0" eaLnBrk="1" fontAlgn="base" latinLnBrk="0" hangingPunct="1">
              <a:lnSpc>
                <a:spcPct val="120000"/>
              </a:lnSpc>
              <a:spcBef>
                <a:spcPts val="600"/>
              </a:spcBef>
              <a:spcAft>
                <a:spcPts val="600"/>
              </a:spcAft>
              <a:buClr>
                <a:schemeClr val="bg2">
                  <a:lumMod val="50000"/>
                </a:schemeClr>
              </a:buClr>
              <a:buSzTx/>
              <a:buFont typeface="Arial" charset="0"/>
              <a:buChar char="–"/>
              <a:tabLst/>
              <a:defRPr/>
            </a:pPr>
            <a:r>
              <a:rPr kumimoji="0" lang="en-US" sz="3200" b="0" i="0" u="none" strike="noStrike" kern="0" cap="none" spc="0" normalizeH="0" baseline="0" noProof="0" dirty="0" smtClean="0">
                <a:ln>
                  <a:noFill/>
                </a:ln>
                <a:solidFill>
                  <a:schemeClr val="bg2">
                    <a:lumMod val="50000"/>
                  </a:schemeClr>
                </a:solidFill>
                <a:effectLst/>
                <a:uLnTx/>
                <a:uFillTx/>
                <a:latin typeface="Arial" pitchFamily="34" charset="0"/>
                <a:cs typeface="Arial" pitchFamily="34" charset="0"/>
              </a:rPr>
              <a:t>More</a:t>
            </a:r>
            <a:r>
              <a:rPr kumimoji="0" lang="en-US" sz="3200" b="0" i="0" u="none" strike="noStrike" kern="0" cap="none" spc="0" normalizeH="0" noProof="0" dirty="0" smtClean="0">
                <a:ln>
                  <a:noFill/>
                </a:ln>
                <a:solidFill>
                  <a:schemeClr val="bg2">
                    <a:lumMod val="50000"/>
                  </a:schemeClr>
                </a:solidFill>
                <a:effectLst/>
                <a:uLnTx/>
                <a:uFillTx/>
                <a:latin typeface="Arial" pitchFamily="34" charset="0"/>
                <a:cs typeface="Arial" pitchFamily="34" charset="0"/>
              </a:rPr>
              <a:t> than </a:t>
            </a:r>
            <a:r>
              <a:rPr lang="en-US" sz="3200" kern="0" dirty="0" smtClean="0">
                <a:solidFill>
                  <a:schemeClr val="bg2">
                    <a:lumMod val="50000"/>
                  </a:schemeClr>
                </a:solidFill>
                <a:latin typeface="Arial" pitchFamily="34" charset="0"/>
                <a:cs typeface="Arial" pitchFamily="34" charset="0"/>
              </a:rPr>
              <a:t>54</a:t>
            </a:r>
            <a:r>
              <a:rPr kumimoji="0" lang="en-US" sz="3200" b="0" i="0" u="none" strike="noStrike" kern="0" cap="none" spc="0" normalizeH="0" baseline="0" noProof="0" dirty="0" smtClean="0">
                <a:ln>
                  <a:noFill/>
                </a:ln>
                <a:solidFill>
                  <a:schemeClr val="bg2">
                    <a:lumMod val="50000"/>
                  </a:schemeClr>
                </a:solidFill>
                <a:effectLst/>
                <a:uLnTx/>
                <a:uFillTx/>
                <a:latin typeface="Arial" pitchFamily="34" charset="0"/>
                <a:cs typeface="Arial" pitchFamily="34" charset="0"/>
              </a:rPr>
              <a:t>,000</a:t>
            </a:r>
            <a:r>
              <a:rPr kumimoji="0" lang="en-US" sz="3200" b="0" i="0" u="none" strike="noStrike" kern="0" cap="none" spc="0" normalizeH="0" noProof="0" dirty="0" smtClean="0">
                <a:ln>
                  <a:noFill/>
                </a:ln>
                <a:solidFill>
                  <a:schemeClr val="bg2">
                    <a:lumMod val="50000"/>
                  </a:schemeClr>
                </a:solidFill>
                <a:effectLst/>
                <a:uLnTx/>
                <a:uFillTx/>
                <a:latin typeface="Arial" pitchFamily="34" charset="0"/>
                <a:cs typeface="Arial" pitchFamily="34" charset="0"/>
              </a:rPr>
              <a:t> checks across 14,000+ vulnerabilities</a:t>
            </a:r>
          </a:p>
          <a:p>
            <a:pPr marL="571500" lvl="1" indent="-233363" algn="l">
              <a:lnSpc>
                <a:spcPct val="120000"/>
              </a:lnSpc>
              <a:spcBef>
                <a:spcPts val="600"/>
              </a:spcBef>
              <a:spcAft>
                <a:spcPts val="600"/>
              </a:spcAft>
              <a:buClr>
                <a:schemeClr val="bg2">
                  <a:lumMod val="50000"/>
                </a:schemeClr>
              </a:buClr>
              <a:buFont typeface="Arial" charset="0"/>
              <a:buChar char="–"/>
              <a:defRPr/>
            </a:pPr>
            <a:r>
              <a:rPr lang="en-US" sz="3200" kern="0" dirty="0" smtClean="0">
                <a:solidFill>
                  <a:schemeClr val="bg2">
                    <a:lumMod val="50000"/>
                  </a:schemeClr>
                </a:solidFill>
                <a:latin typeface="Arial" pitchFamily="34" charset="0"/>
                <a:cs typeface="Arial" pitchFamily="34" charset="0"/>
              </a:rPr>
              <a:t>SCAP unauthenticated vulnerability scanning capability (applicable to NERC)</a:t>
            </a:r>
          </a:p>
          <a:p>
            <a:pPr marL="571500" lvl="1" indent="-233363" algn="l">
              <a:lnSpc>
                <a:spcPct val="120000"/>
              </a:lnSpc>
              <a:spcBef>
                <a:spcPts val="600"/>
              </a:spcBef>
              <a:spcAft>
                <a:spcPts val="600"/>
              </a:spcAft>
              <a:buClr>
                <a:schemeClr val="bg2">
                  <a:lumMod val="50000"/>
                </a:schemeClr>
              </a:buClr>
              <a:buFont typeface="Arial" charset="0"/>
              <a:buChar char="–"/>
              <a:defRPr/>
            </a:pPr>
            <a:r>
              <a:rPr lang="en-US" sz="3200" dirty="0" smtClean="0">
                <a:solidFill>
                  <a:schemeClr val="tx1">
                    <a:lumMod val="65000"/>
                    <a:lumOff val="35000"/>
                  </a:schemeClr>
                </a:solidFill>
                <a:cs typeface="Arial" charset="0"/>
              </a:rPr>
              <a:t>Scanning for SCADA devices in “Safe Scan” mode</a:t>
            </a:r>
          </a:p>
          <a:p>
            <a:pPr marL="571500" lvl="1" indent="-233363" algn="l">
              <a:lnSpc>
                <a:spcPct val="120000"/>
              </a:lnSpc>
              <a:spcBef>
                <a:spcPts val="600"/>
              </a:spcBef>
              <a:spcAft>
                <a:spcPts val="600"/>
              </a:spcAft>
              <a:buClr>
                <a:schemeClr val="bg2">
                  <a:lumMod val="50000"/>
                </a:schemeClr>
              </a:buClr>
              <a:buFont typeface="Arial" charset="0"/>
              <a:buChar char="–"/>
              <a:defRPr/>
            </a:pPr>
            <a:endParaRPr lang="en-US" sz="3200" kern="0" dirty="0" smtClean="0">
              <a:solidFill>
                <a:schemeClr val="bg2">
                  <a:lumMod val="50000"/>
                </a:schemeClr>
              </a:solidFill>
              <a:latin typeface="Arial" pitchFamily="34" charset="0"/>
              <a:cs typeface="Arial" pitchFamily="34" charset="0"/>
            </a:endParaRPr>
          </a:p>
          <a:p>
            <a:pPr marL="571500" marR="0" lvl="1" indent="-233363" algn="l" defTabSz="914400" rtl="0" eaLnBrk="1" fontAlgn="base" latinLnBrk="0" hangingPunct="1">
              <a:lnSpc>
                <a:spcPct val="120000"/>
              </a:lnSpc>
              <a:spcBef>
                <a:spcPts val="600"/>
              </a:spcBef>
              <a:spcAft>
                <a:spcPts val="600"/>
              </a:spcAft>
              <a:buClr>
                <a:schemeClr val="bg2">
                  <a:lumMod val="50000"/>
                </a:schemeClr>
              </a:buClr>
              <a:buSzTx/>
              <a:buFont typeface="Arial" charset="0"/>
              <a:buChar char="–"/>
              <a:tabLst/>
              <a:defRPr/>
            </a:pPr>
            <a:endParaRPr lang="en-US" sz="3200" dirty="0" smtClean="0">
              <a:latin typeface="Arial" pitchFamily="34" charset="0"/>
              <a:cs typeface="Arial" pitchFamily="34" charset="0"/>
            </a:endParaRPr>
          </a:p>
        </p:txBody>
      </p:sp>
      <p:grpSp>
        <p:nvGrpSpPr>
          <p:cNvPr id="13" name="Group 25"/>
          <p:cNvGrpSpPr/>
          <p:nvPr/>
        </p:nvGrpSpPr>
        <p:grpSpPr>
          <a:xfrm>
            <a:off x="5349173" y="1594303"/>
            <a:ext cx="3672100" cy="1143000"/>
            <a:chOff x="1059112" y="2247265"/>
            <a:chExt cx="4267200" cy="990600"/>
          </a:xfrm>
        </p:grpSpPr>
        <p:sp>
          <p:nvSpPr>
            <p:cNvPr id="14" name="Rounded Rectangle 13"/>
            <p:cNvSpPr/>
            <p:nvPr/>
          </p:nvSpPr>
          <p:spPr>
            <a:xfrm>
              <a:off x="1059112" y="2247265"/>
              <a:ext cx="4267200" cy="9906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TextBox 14"/>
            <p:cNvSpPr txBox="1"/>
            <p:nvPr/>
          </p:nvSpPr>
          <p:spPr>
            <a:xfrm>
              <a:off x="1153336" y="2327066"/>
              <a:ext cx="4078750" cy="830997"/>
            </a:xfrm>
            <a:prstGeom prst="rect">
              <a:avLst/>
            </a:prstGeom>
            <a:noFill/>
          </p:spPr>
          <p:txBody>
            <a:bodyPr wrap="square" rtlCol="0">
              <a:spAutoFit/>
            </a:bodyPr>
            <a:lstStyle/>
            <a:p>
              <a:pPr algn="ctr"/>
              <a:r>
                <a:rPr lang="en-US" sz="1600" b="1" dirty="0" smtClean="0">
                  <a:latin typeface="Calibri"/>
                </a:rPr>
                <a:t>Only Symantec CCS Vulnerability Manager chains together all vulnerabilities found to uncover new, hidden issues</a:t>
              </a:r>
              <a:endParaRPr lang="en-US" sz="1600" b="1" dirty="0">
                <a:latin typeface="Calibri"/>
              </a:endParaRPr>
            </a:p>
          </p:txBody>
        </p:sp>
      </p:grpSp>
      <p:sp>
        <p:nvSpPr>
          <p:cNvPr id="9" name="Footer Placeholder 8"/>
          <p:cNvSpPr>
            <a:spLocks noGrp="1"/>
          </p:cNvSpPr>
          <p:nvPr>
            <p:ph type="ftr" sz="quarter" idx="10"/>
          </p:nvPr>
        </p:nvSpPr>
        <p:spPr/>
        <p:txBody>
          <a:bodyPr/>
          <a:lstStyle/>
          <a:p>
            <a:pPr>
              <a:defRPr/>
            </a:pPr>
            <a:r>
              <a:rPr lang="en-US" dirty="0" smtClean="0">
                <a:latin typeface="Arial" pitchFamily="34" charset="0"/>
                <a:cs typeface="Arial" pitchFamily="34" charset="0"/>
              </a:rPr>
              <a:t>What’s New in CCS 10.0</a:t>
            </a:r>
            <a:endParaRPr lang="en-US" dirty="0">
              <a:latin typeface="Arial" pitchFamily="34" charset="0"/>
              <a:cs typeface="Arial" pitchFamily="34" charset="0"/>
            </a:endParaRPr>
          </a:p>
        </p:txBody>
      </p:sp>
      <p:sp>
        <p:nvSpPr>
          <p:cNvPr id="23" name="Oval 22"/>
          <p:cNvSpPr/>
          <p:nvPr/>
        </p:nvSpPr>
        <p:spPr bwMode="auto">
          <a:xfrm>
            <a:off x="72575" y="87153"/>
            <a:ext cx="624118" cy="580587"/>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smtClean="0">
                <a:latin typeface="+mn-lt"/>
              </a:rPr>
              <a:t>2</a:t>
            </a:r>
            <a:endParaRPr kumimoji="0" lang="en-US" sz="2400" b="1" i="0" u="none" strike="noStrike" cap="none" normalizeH="0" baseline="0" dirty="0" smtClean="0">
              <a:ln>
                <a:noFill/>
              </a:ln>
              <a:effectLst/>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smtClean="0"/>
              <a:t>Database and Application Scanning</a:t>
            </a:r>
            <a:endParaRPr lang="en-US" sz="3200" dirty="0"/>
          </a:p>
        </p:txBody>
      </p:sp>
      <p:sp>
        <p:nvSpPr>
          <p:cNvPr id="3" name="Content Placeholder 2"/>
          <p:cNvSpPr>
            <a:spLocks noGrp="1"/>
          </p:cNvSpPr>
          <p:nvPr>
            <p:ph sz="half" idx="1"/>
          </p:nvPr>
        </p:nvSpPr>
        <p:spPr>
          <a:xfrm>
            <a:off x="409916" y="1295400"/>
            <a:ext cx="7834198" cy="2362200"/>
          </a:xfrm>
        </p:spPr>
        <p:txBody>
          <a:bodyPr>
            <a:noAutofit/>
          </a:bodyPr>
          <a:lstStyle/>
          <a:p>
            <a:r>
              <a:rPr lang="en-US" sz="2200" dirty="0" smtClean="0">
                <a:solidFill>
                  <a:schemeClr val="tx1"/>
                </a:solidFill>
                <a:latin typeface="Arial" pitchFamily="34" charset="0"/>
                <a:cs typeface="Arial" pitchFamily="34" charset="0"/>
              </a:rPr>
              <a:t>Authenticated and unauthenticated scanning of database and application vulnerabilities</a:t>
            </a:r>
          </a:p>
          <a:p>
            <a:r>
              <a:rPr lang="en-US" sz="2200" dirty="0" smtClean="0">
                <a:solidFill>
                  <a:schemeClr val="tx1"/>
                </a:solidFill>
                <a:latin typeface="Arial" pitchFamily="34" charset="0"/>
                <a:cs typeface="Arial" pitchFamily="34" charset="0"/>
              </a:rPr>
              <a:t>Broad database coverage</a:t>
            </a:r>
          </a:p>
          <a:p>
            <a:r>
              <a:rPr lang="en-US" sz="2200" dirty="0" smtClean="0">
                <a:solidFill>
                  <a:schemeClr val="tx1"/>
                </a:solidFill>
                <a:latin typeface="Arial" pitchFamily="34" charset="0"/>
                <a:cs typeface="Arial" pitchFamily="34" charset="0"/>
              </a:rPr>
              <a:t>Server and client web applications</a:t>
            </a:r>
          </a:p>
        </p:txBody>
      </p:sp>
      <p:sp>
        <p:nvSpPr>
          <p:cNvPr id="13" name="Footer Placeholder 3"/>
          <p:cNvSpPr>
            <a:spLocks noGrp="1"/>
          </p:cNvSpPr>
          <p:nvPr>
            <p:ph type="ftr" sz="quarter" idx="10"/>
          </p:nvPr>
        </p:nvSpPr>
        <p:spPr>
          <a:xfrm>
            <a:off x="381000" y="6358518"/>
            <a:ext cx="4183380" cy="232782"/>
          </a:xfrm>
        </p:spPr>
        <p:txBody>
          <a:bodyPr/>
          <a:lstStyle/>
          <a:p>
            <a:pPr>
              <a:defRPr/>
            </a:pPr>
            <a:r>
              <a:rPr lang="en-US" sz="1400" dirty="0" smtClean="0"/>
              <a:t>Compliance Training </a:t>
            </a:r>
            <a:endParaRPr lang="en-US" sz="1400" dirty="0"/>
          </a:p>
        </p:txBody>
      </p:sp>
      <p:grpSp>
        <p:nvGrpSpPr>
          <p:cNvPr id="15" name="Group 16"/>
          <p:cNvGrpSpPr/>
          <p:nvPr/>
        </p:nvGrpSpPr>
        <p:grpSpPr>
          <a:xfrm>
            <a:off x="275805" y="3496543"/>
            <a:ext cx="4978400" cy="1685060"/>
            <a:chOff x="-3073112" y="3932550"/>
            <a:chExt cx="4585922" cy="1874363"/>
          </a:xfrm>
        </p:grpSpPr>
        <p:pic>
          <p:nvPicPr>
            <p:cNvPr id="17" name="Picture 12" descr="http://mediakey.dk/~cc/wp-content/uploads/2006/09/200px-MySQL.svg.png"/>
            <p:cNvPicPr>
              <a:picLocks noChangeAspect="1" noChangeArrowheads="1"/>
            </p:cNvPicPr>
            <p:nvPr/>
          </p:nvPicPr>
          <p:blipFill>
            <a:blip r:embed="rId3" cstate="print"/>
            <a:srcRect/>
            <a:stretch>
              <a:fillRect/>
            </a:stretch>
          </p:blipFill>
          <p:spPr bwMode="auto">
            <a:xfrm>
              <a:off x="-409435" y="5201875"/>
              <a:ext cx="1174832" cy="605038"/>
            </a:xfrm>
            <a:prstGeom prst="rect">
              <a:avLst/>
            </a:prstGeom>
            <a:noFill/>
          </p:spPr>
        </p:pic>
        <p:pic>
          <p:nvPicPr>
            <p:cNvPr id="18" name="Picture 17" descr="Oracle.png"/>
            <p:cNvPicPr>
              <a:picLocks noChangeAspect="1"/>
            </p:cNvPicPr>
            <p:nvPr/>
          </p:nvPicPr>
          <p:blipFill>
            <a:blip r:embed="rId4" cstate="print"/>
            <a:stretch>
              <a:fillRect/>
            </a:stretch>
          </p:blipFill>
          <p:spPr>
            <a:xfrm>
              <a:off x="-164718" y="4156108"/>
              <a:ext cx="1677528" cy="536809"/>
            </a:xfrm>
            <a:prstGeom prst="rect">
              <a:avLst/>
            </a:prstGeom>
          </p:spPr>
        </p:pic>
        <p:pic>
          <p:nvPicPr>
            <p:cNvPr id="19" name="Picture 18" descr="microsoft.png"/>
            <p:cNvPicPr>
              <a:picLocks noChangeAspect="1"/>
            </p:cNvPicPr>
            <p:nvPr/>
          </p:nvPicPr>
          <p:blipFill>
            <a:blip r:embed="rId5" cstate="print"/>
            <a:stretch>
              <a:fillRect/>
            </a:stretch>
          </p:blipFill>
          <p:spPr>
            <a:xfrm>
              <a:off x="-3073112" y="3932550"/>
              <a:ext cx="1787653" cy="776510"/>
            </a:xfrm>
            <a:prstGeom prst="rect">
              <a:avLst/>
            </a:prstGeom>
          </p:spPr>
        </p:pic>
        <p:pic>
          <p:nvPicPr>
            <p:cNvPr id="20" name="Picture 39" descr="http://www.rso.cornell.edu/shrloe/Images/IBM_logo.gif"/>
            <p:cNvPicPr>
              <a:picLocks noChangeAspect="1" noChangeArrowheads="1"/>
            </p:cNvPicPr>
            <p:nvPr/>
          </p:nvPicPr>
          <p:blipFill>
            <a:blip r:embed="rId6" cstate="print"/>
            <a:srcRect/>
            <a:stretch>
              <a:fillRect/>
            </a:stretch>
          </p:blipFill>
          <p:spPr bwMode="auto">
            <a:xfrm>
              <a:off x="-1344156" y="4289298"/>
              <a:ext cx="1036308" cy="435907"/>
            </a:xfrm>
            <a:prstGeom prst="rect">
              <a:avLst/>
            </a:prstGeom>
            <a:noFill/>
          </p:spPr>
        </p:pic>
        <p:pic>
          <p:nvPicPr>
            <p:cNvPr id="21" name="Picture 20" descr="postgres-no-elephant-white.png"/>
            <p:cNvPicPr>
              <a:picLocks noChangeAspect="1"/>
            </p:cNvPicPr>
            <p:nvPr/>
          </p:nvPicPr>
          <p:blipFill>
            <a:blip r:embed="rId7" cstate="print"/>
            <a:stretch>
              <a:fillRect/>
            </a:stretch>
          </p:blipFill>
          <p:spPr>
            <a:xfrm>
              <a:off x="-679003" y="4878272"/>
              <a:ext cx="1683611" cy="282846"/>
            </a:xfrm>
            <a:prstGeom prst="rect">
              <a:avLst/>
            </a:prstGeom>
          </p:spPr>
        </p:pic>
        <p:pic>
          <p:nvPicPr>
            <p:cNvPr id="27" name="Picture 26" descr="Informix-white.gif"/>
            <p:cNvPicPr>
              <a:picLocks noChangeAspect="1"/>
            </p:cNvPicPr>
            <p:nvPr/>
          </p:nvPicPr>
          <p:blipFill>
            <a:blip r:embed="rId8" cstate="print"/>
            <a:stretch>
              <a:fillRect/>
            </a:stretch>
          </p:blipFill>
          <p:spPr>
            <a:xfrm>
              <a:off x="-2523604" y="5259520"/>
              <a:ext cx="1461616" cy="489642"/>
            </a:xfrm>
            <a:prstGeom prst="rect">
              <a:avLst/>
            </a:prstGeom>
          </p:spPr>
        </p:pic>
        <p:pic>
          <p:nvPicPr>
            <p:cNvPr id="28" name="Picture 27" descr="Sybase-white.png"/>
            <p:cNvPicPr>
              <a:picLocks noChangeAspect="1"/>
            </p:cNvPicPr>
            <p:nvPr/>
          </p:nvPicPr>
          <p:blipFill>
            <a:blip r:embed="rId9" cstate="print"/>
            <a:stretch>
              <a:fillRect/>
            </a:stretch>
          </p:blipFill>
          <p:spPr>
            <a:xfrm>
              <a:off x="-2849955" y="4699292"/>
              <a:ext cx="1385751" cy="397249"/>
            </a:xfrm>
            <a:prstGeom prst="rect">
              <a:avLst/>
            </a:prstGeom>
          </p:spPr>
        </p:pic>
      </p:grpSp>
      <p:sp>
        <p:nvSpPr>
          <p:cNvPr id="14" name="Rounded Rectangle 13"/>
          <p:cNvSpPr/>
          <p:nvPr/>
        </p:nvSpPr>
        <p:spPr>
          <a:xfrm>
            <a:off x="5326740" y="3127794"/>
            <a:ext cx="3733800" cy="2550623"/>
          </a:xfrm>
          <a:prstGeom prst="roundRect">
            <a:avLst>
              <a:gd name="adj" fmla="val 7283"/>
            </a:avLst>
          </a:prstGeom>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smtClean="0">
                <a:solidFill>
                  <a:schemeClr val="accent6">
                    <a:lumMod val="75000"/>
                  </a:schemeClr>
                </a:solidFill>
                <a:latin typeface="Calibri" pitchFamily="34" charset="0"/>
              </a:rPr>
              <a:t>“Database Servers [host] 75% of all breached records”</a:t>
            </a:r>
          </a:p>
          <a:p>
            <a:pPr algn="ctr"/>
            <a:r>
              <a:rPr lang="en-US" sz="1600" dirty="0" smtClean="0">
                <a:solidFill>
                  <a:schemeClr val="accent6">
                    <a:lumMod val="75000"/>
                  </a:schemeClr>
                </a:solidFill>
                <a:latin typeface="Calibri" pitchFamily="34" charset="0"/>
              </a:rPr>
              <a:t>Source: Verizon</a:t>
            </a:r>
            <a:endParaRPr lang="en-US" sz="1600" dirty="0">
              <a:solidFill>
                <a:schemeClr val="accent6">
                  <a:lumMod val="75000"/>
                </a:schemeClr>
              </a:solidFill>
              <a:latin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lean">
  <a:themeElements>
    <a:clrScheme name="Symantec_Color_Theme_v1">
      <a:dk1>
        <a:srgbClr val="000000"/>
      </a:dk1>
      <a:lt1>
        <a:srgbClr val="FFFFFF"/>
      </a:lt1>
      <a:dk2>
        <a:srgbClr val="000000"/>
      </a:dk2>
      <a:lt2>
        <a:srgbClr val="9A918C"/>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Green">
      <a:srgbClr val="339933"/>
    </a:custClr>
    <a:custClr name="Rust">
      <a:srgbClr val="B25A0A"/>
    </a:custClr>
    <a:custClr name="Yellow">
      <a:srgbClr val="FFCC00"/>
    </a:custClr>
    <a:custClr name="Taupe">
      <a:srgbClr val="7B663F"/>
    </a:custClr>
    <a:custClr name="Blue">
      <a:srgbClr val="678BA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7C87BB50F40D4DB90E566A751B27A5" ma:contentTypeVersion="0" ma:contentTypeDescription="Create a new document." ma:contentTypeScope="" ma:versionID="b4aa0554b48fa3753b174b6ab41a115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E52C634-8D4B-4E70-82F2-DD6F0ED08B76}">
  <ds:schemaRefs>
    <ds:schemaRef ds:uri="http://purl.org/dc/dcmitype/"/>
    <ds:schemaRef ds:uri="http://purl.org/dc/elements/1.1/"/>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888E564-B454-4D07-A9A9-EEF036967D17}">
  <ds:schemaRefs>
    <ds:schemaRef ds:uri="http://schemas.microsoft.com/sharepoint/v3/contenttype/forms"/>
  </ds:schemaRefs>
</ds:datastoreItem>
</file>

<file path=customXml/itemProps3.xml><?xml version="1.0" encoding="utf-8"?>
<ds:datastoreItem xmlns:ds="http://schemas.openxmlformats.org/officeDocument/2006/customXml" ds:itemID="{8647D6B2-DAE1-4D5D-87D5-314E221E9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Clean</Template>
  <TotalTime>71</TotalTime>
  <Words>1263</Words>
  <Application>Microsoft Office PowerPoint</Application>
  <PresentationFormat>On-screen Show (4:3)</PresentationFormat>
  <Paragraphs>365</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Clean</vt:lpstr>
      <vt:lpstr>What’s New in CCS 10.0 and Beyond</vt:lpstr>
      <vt:lpstr>What Will You Learn?</vt:lpstr>
      <vt:lpstr>We Did a Lot in CCS 10!</vt:lpstr>
      <vt:lpstr>CCS 10.0 Key Features </vt:lpstr>
      <vt:lpstr>      CCS 10.0 Dynamic Dashboards</vt:lpstr>
      <vt:lpstr>CCS 10.0 Dashboards are Flexible &amp; Easy-to-Use</vt:lpstr>
      <vt:lpstr>High-level Visualization with Drill-down</vt:lpstr>
      <vt:lpstr>CCS Vulnerability Manager</vt:lpstr>
      <vt:lpstr>Database and Application Scanning</vt:lpstr>
      <vt:lpstr>CCS Vulnerability Manager Benefits</vt:lpstr>
      <vt:lpstr>Integration with DLP</vt:lpstr>
      <vt:lpstr>Content-Aware Technical Controls Discovery</vt:lpstr>
      <vt:lpstr>Integration Interfaces</vt:lpstr>
      <vt:lpstr>      Enhanced Controls Collection  </vt:lpstr>
      <vt:lpstr>Third-party Connector </vt:lpstr>
      <vt:lpstr>CCS 10.5 – 10.5.1</vt:lpstr>
      <vt:lpstr> Security Content Automation Protocol (SCAP)  support</vt:lpstr>
      <vt:lpstr>CCS Dashboard Connectors</vt:lpstr>
      <vt:lpstr>RAM v10.0</vt:lpstr>
      <vt:lpstr>RAM Dashboard Connector</vt:lpstr>
      <vt:lpstr>Symantec Protection Center Integration</vt:lpstr>
      <vt:lpstr>Federal Desktop Core Configuration Support</vt:lpstr>
      <vt:lpstr>Open Web Application Security Project (OWASP) Vulnerability Scanning Support</vt:lpstr>
      <vt:lpstr>Flash Application Scanning Support</vt:lpstr>
      <vt:lpstr>Policy Manager APIs– Use Cases</vt:lpstr>
      <vt:lpstr>Workflow API Integration</vt:lpstr>
      <vt:lpstr>RAM APIs – Key Use Cases</vt:lpstr>
      <vt:lpstr>RAM APIs enable DLP Integration –  Targeted Security Awareness Training</vt:lpstr>
      <vt:lpstr>Security Awareness Content – January 2011</vt:lpstr>
      <vt:lpstr>Workflow Templates</vt:lpstr>
      <vt:lpstr>What’s Next</vt:lpstr>
    </vt:vector>
  </TitlesOfParts>
  <Company>Terberg Design,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Symantec Event Template for Office 2007</dc:title>
  <dc:creator>jason_fenner</dc:creator>
  <cp:lastModifiedBy>jason_fenner</cp:lastModifiedBy>
  <cp:revision>243</cp:revision>
  <dcterms:created xsi:type="dcterms:W3CDTF">2009-06-18T16:46:59Z</dcterms:created>
  <dcterms:modified xsi:type="dcterms:W3CDTF">2011-10-21T18:09:36Z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0x010100A67C87BB50F40D4DB90E566A751B27A5</vt:lpwstr>
  </property>
</Properties>
</file>