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40" r:id="rId1"/>
  </p:sldMasterIdLst>
  <p:notesMasterIdLst>
    <p:notesMasterId r:id="rId40"/>
  </p:notesMasterIdLst>
  <p:handoutMasterIdLst>
    <p:handoutMasterId r:id="rId41"/>
  </p:handoutMasterIdLst>
  <p:sldIdLst>
    <p:sldId id="451" r:id="rId2"/>
    <p:sldId id="452" r:id="rId3"/>
    <p:sldId id="486" r:id="rId4"/>
    <p:sldId id="520" r:id="rId5"/>
    <p:sldId id="487" r:id="rId6"/>
    <p:sldId id="489" r:id="rId7"/>
    <p:sldId id="492" r:id="rId8"/>
    <p:sldId id="536" r:id="rId9"/>
    <p:sldId id="500" r:id="rId10"/>
    <p:sldId id="538" r:id="rId11"/>
    <p:sldId id="498" r:id="rId12"/>
    <p:sldId id="541" r:id="rId13"/>
    <p:sldId id="539" r:id="rId14"/>
    <p:sldId id="540" r:id="rId15"/>
    <p:sldId id="533" r:id="rId16"/>
    <p:sldId id="542" r:id="rId17"/>
    <p:sldId id="543" r:id="rId18"/>
    <p:sldId id="544" r:id="rId19"/>
    <p:sldId id="537" r:id="rId20"/>
    <p:sldId id="556" r:id="rId21"/>
    <p:sldId id="557" r:id="rId22"/>
    <p:sldId id="558" r:id="rId23"/>
    <p:sldId id="559" r:id="rId24"/>
    <p:sldId id="552" r:id="rId25"/>
    <p:sldId id="553" r:id="rId26"/>
    <p:sldId id="554" r:id="rId27"/>
    <p:sldId id="555" r:id="rId28"/>
    <p:sldId id="464" r:id="rId29"/>
    <p:sldId id="504" r:id="rId30"/>
    <p:sldId id="479" r:id="rId31"/>
    <p:sldId id="546" r:id="rId32"/>
    <p:sldId id="551" r:id="rId33"/>
    <p:sldId id="548" r:id="rId34"/>
    <p:sldId id="550" r:id="rId35"/>
    <p:sldId id="549" r:id="rId36"/>
    <p:sldId id="560" r:id="rId37"/>
    <p:sldId id="481" r:id="rId38"/>
    <p:sldId id="561" r:id="rId39"/>
  </p:sldIdLst>
  <p:sldSz cx="9144000" cy="6858000" type="screen4x3"/>
  <p:notesSz cx="6858000" cy="9144000"/>
  <p:custDataLst>
    <p:tags r:id="rId42"/>
  </p:custDataLst>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096" algn="ctr" rtl="0" fontAlgn="base">
      <a:spcBef>
        <a:spcPct val="0"/>
      </a:spcBef>
      <a:spcAft>
        <a:spcPct val="0"/>
      </a:spcAft>
      <a:defRPr sz="2400" kern="1200">
        <a:solidFill>
          <a:schemeClr val="tx1"/>
        </a:solidFill>
        <a:latin typeface="Arial" charset="0"/>
        <a:ea typeface="+mn-ea"/>
        <a:cs typeface="+mn-cs"/>
      </a:defRPr>
    </a:lvl2pPr>
    <a:lvl3pPr marL="914192" algn="ctr" rtl="0" fontAlgn="base">
      <a:spcBef>
        <a:spcPct val="0"/>
      </a:spcBef>
      <a:spcAft>
        <a:spcPct val="0"/>
      </a:spcAft>
      <a:defRPr sz="2400" kern="1200">
        <a:solidFill>
          <a:schemeClr val="tx1"/>
        </a:solidFill>
        <a:latin typeface="Arial" charset="0"/>
        <a:ea typeface="+mn-ea"/>
        <a:cs typeface="+mn-cs"/>
      </a:defRPr>
    </a:lvl3pPr>
    <a:lvl4pPr marL="1371288" algn="ctr" rtl="0" fontAlgn="base">
      <a:spcBef>
        <a:spcPct val="0"/>
      </a:spcBef>
      <a:spcAft>
        <a:spcPct val="0"/>
      </a:spcAft>
      <a:defRPr sz="2400" kern="1200">
        <a:solidFill>
          <a:schemeClr val="tx1"/>
        </a:solidFill>
        <a:latin typeface="Arial" charset="0"/>
        <a:ea typeface="+mn-ea"/>
        <a:cs typeface="+mn-cs"/>
      </a:defRPr>
    </a:lvl4pPr>
    <a:lvl5pPr marL="1828385" algn="ctr" rtl="0" fontAlgn="base">
      <a:spcBef>
        <a:spcPct val="0"/>
      </a:spcBef>
      <a:spcAft>
        <a:spcPct val="0"/>
      </a:spcAft>
      <a:defRPr sz="2400" kern="1200">
        <a:solidFill>
          <a:schemeClr val="tx1"/>
        </a:solidFill>
        <a:latin typeface="Arial" charset="0"/>
        <a:ea typeface="+mn-ea"/>
        <a:cs typeface="+mn-cs"/>
      </a:defRPr>
    </a:lvl5pPr>
    <a:lvl6pPr marL="2285480" algn="l" defTabSz="914192" rtl="0" eaLnBrk="1" latinLnBrk="0" hangingPunct="1">
      <a:defRPr sz="2400" kern="1200">
        <a:solidFill>
          <a:schemeClr val="tx1"/>
        </a:solidFill>
        <a:latin typeface="Arial" charset="0"/>
        <a:ea typeface="+mn-ea"/>
        <a:cs typeface="+mn-cs"/>
      </a:defRPr>
    </a:lvl6pPr>
    <a:lvl7pPr marL="2742577" algn="l" defTabSz="914192" rtl="0" eaLnBrk="1" latinLnBrk="0" hangingPunct="1">
      <a:defRPr sz="2400" kern="1200">
        <a:solidFill>
          <a:schemeClr val="tx1"/>
        </a:solidFill>
        <a:latin typeface="Arial" charset="0"/>
        <a:ea typeface="+mn-ea"/>
        <a:cs typeface="+mn-cs"/>
      </a:defRPr>
    </a:lvl7pPr>
    <a:lvl8pPr marL="3199673" algn="l" defTabSz="914192" rtl="0" eaLnBrk="1" latinLnBrk="0" hangingPunct="1">
      <a:defRPr sz="2400" kern="1200">
        <a:solidFill>
          <a:schemeClr val="tx1"/>
        </a:solidFill>
        <a:latin typeface="Arial" charset="0"/>
        <a:ea typeface="+mn-ea"/>
        <a:cs typeface="+mn-cs"/>
      </a:defRPr>
    </a:lvl8pPr>
    <a:lvl9pPr marL="3656769" algn="l" defTabSz="914192" rtl="0" eaLnBrk="1" latinLnBrk="0" hangingPunct="1">
      <a:defRPr sz="2400"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59">
          <p15:clr>
            <a:srgbClr val="A4A3A4"/>
          </p15:clr>
        </p15:guide>
        <p15:guide id="2" orient="horz" pos="3888">
          <p15:clr>
            <a:srgbClr val="A4A3A4"/>
          </p15:clr>
        </p15:guide>
        <p15:guide id="3" orient="horz" pos="192">
          <p15:clr>
            <a:srgbClr val="A4A3A4"/>
          </p15:clr>
        </p15:guide>
        <p15:guide id="4" orient="horz" pos="768">
          <p15:clr>
            <a:srgbClr val="A4A3A4"/>
          </p15:clr>
        </p15:guide>
        <p15:guide id="5" pos="2882">
          <p15:clr>
            <a:srgbClr val="A4A3A4"/>
          </p15:clr>
        </p15:guide>
        <p15:guide id="6" pos="240">
          <p15:clr>
            <a:srgbClr val="A4A3A4"/>
          </p15:clr>
        </p15:guide>
        <p15:guide id="7" pos="5520">
          <p15:clr>
            <a:srgbClr val="A4A3A4"/>
          </p15:clr>
        </p15:guide>
      </p15:sldGuideLst>
    </p:ext>
    <p:ext uri="{2D200454-40CA-4A62-9FC3-DE9A4176ACB9}">
      <p15:notesGuideLst xmlns="" xmlns:p15="http://schemas.microsoft.com/office/powerpoint/2012/main">
        <p15:guide id="1" orient="horz" pos="2880">
          <p15:clr>
            <a:srgbClr val="A4A3A4"/>
          </p15:clr>
        </p15:guide>
        <p15:guide id="2" orient="horz" pos="179">
          <p15:clr>
            <a:srgbClr val="A4A3A4"/>
          </p15:clr>
        </p15:guide>
        <p15:guide id="3" pos="2160">
          <p15:clr>
            <a:srgbClr val="A4A3A4"/>
          </p15:clr>
        </p15:guide>
        <p15:guide id="4" pos="204">
          <p15:clr>
            <a:srgbClr val="A4A3A4"/>
          </p15:clr>
        </p15:guide>
        <p15:guide id="5" pos="411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4A916"/>
    <a:srgbClr val="E4CB16"/>
    <a:srgbClr val="F2B8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72833802-FEF1-4C79-8D5D-14CF1EAF98D9}">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3689" autoAdjust="0"/>
    <p:restoredTop sz="72497" autoAdjust="0"/>
  </p:normalViewPr>
  <p:slideViewPr>
    <p:cSldViewPr>
      <p:cViewPr varScale="1">
        <p:scale>
          <a:sx n="56" d="100"/>
          <a:sy n="56" d="100"/>
        </p:scale>
        <p:origin x="-1206" y="-96"/>
      </p:cViewPr>
      <p:guideLst>
        <p:guide orient="horz" pos="2159"/>
        <p:guide orient="horz" pos="3888"/>
        <p:guide orient="horz" pos="192"/>
        <p:guide orient="horz" pos="768"/>
        <p:guide pos="2882"/>
        <p:guide pos="240"/>
        <p:guide pos="5520"/>
      </p:guideLst>
    </p:cSldViewPr>
  </p:slideViewPr>
  <p:outlineViewPr>
    <p:cViewPr>
      <p:scale>
        <a:sx n="33" d="100"/>
        <a:sy n="33" d="100"/>
      </p:scale>
      <p:origin x="0" y="1842"/>
    </p:cViewPr>
  </p:outlineViewPr>
  <p:notesTextViewPr>
    <p:cViewPr>
      <p:scale>
        <a:sx n="100" d="100"/>
        <a:sy n="100" d="100"/>
      </p:scale>
      <p:origin x="0" y="0"/>
    </p:cViewPr>
  </p:notesTextViewPr>
  <p:sorterViewPr>
    <p:cViewPr>
      <p:scale>
        <a:sx n="70" d="100"/>
        <a:sy n="70" d="100"/>
      </p:scale>
      <p:origin x="0" y="0"/>
    </p:cViewPr>
  </p:sorterViewPr>
  <p:notesViewPr>
    <p:cSldViewPr>
      <p:cViewPr varScale="1">
        <p:scale>
          <a:sx n="85" d="100"/>
          <a:sy n="85" d="100"/>
        </p:scale>
        <p:origin x="-3786" y="-78"/>
      </p:cViewPr>
      <p:guideLst>
        <p:guide orient="horz" pos="2880"/>
        <p:guide orient="horz" pos="179"/>
        <p:guide pos="2160"/>
        <p:guide pos="204"/>
        <p:guide pos="411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dirty="0">
              <a:latin typeface="Calibr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8ED21EF-1646-431D-87E1-4372984CC9F4}" type="datetimeFigureOut">
              <a:rPr lang="en-US">
                <a:latin typeface="Calibri" pitchFamily="34" charset="0"/>
              </a:rPr>
              <a:pPr>
                <a:defRPr/>
              </a:pPr>
              <a:t>7/17/2014</a:t>
            </a:fld>
            <a:endParaRPr lang="en-US" dirty="0">
              <a:latin typeface="Calibri"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dirty="0">
              <a:latin typeface="Calibri"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F812EFC-5DA8-4918-AF48-019594BE3609}" type="slidenum">
              <a:rPr lang="en-US">
                <a:latin typeface="Calibri" pitchFamily="34" charset="0"/>
              </a:rPr>
              <a:pPr>
                <a:defRPr/>
              </a:pPr>
              <a:t>‹#›</a:t>
            </a:fld>
            <a:endParaRPr lang="en-US" dirty="0">
              <a:latin typeface="Calibri" pitchFamily="34" charset="0"/>
            </a:endParaRPr>
          </a:p>
        </p:txBody>
      </p:sp>
    </p:spTree>
    <p:extLst>
      <p:ext uri="{BB962C8B-B14F-4D97-AF65-F5344CB8AC3E}">
        <p14:creationId xmlns:p14="http://schemas.microsoft.com/office/powerpoint/2010/main" val="2458845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5" name="Rectangle 5"/>
          <p:cNvSpPr>
            <a:spLocks noGrp="1" noChangeArrowheads="1"/>
          </p:cNvSpPr>
          <p:nvPr>
            <p:ph type="body" sz="quarter" idx="3"/>
          </p:nvPr>
        </p:nvSpPr>
        <p:spPr bwMode="auto">
          <a:xfrm>
            <a:off x="323851" y="3200401"/>
            <a:ext cx="6210299" cy="5231080"/>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0246" name="Rectangle 6"/>
          <p:cNvSpPr>
            <a:spLocks noGrp="1" noChangeArrowheads="1"/>
          </p:cNvSpPr>
          <p:nvPr>
            <p:ph type="ftr" sz="quarter" idx="4"/>
          </p:nvPr>
        </p:nvSpPr>
        <p:spPr bwMode="auto">
          <a:xfrm>
            <a:off x="304800" y="8610600"/>
            <a:ext cx="3535264" cy="27432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a:latin typeface="Calibri" pitchFamily="34" charset="0"/>
              </a:defRPr>
            </a:lvl1pPr>
          </a:lstStyle>
          <a:p>
            <a:pPr>
              <a:defRPr/>
            </a:pPr>
            <a:endParaRPr lang="en-US" dirty="0"/>
          </a:p>
        </p:txBody>
      </p:sp>
      <p:sp>
        <p:nvSpPr>
          <p:cNvPr id="10247" name="Rectangle 7"/>
          <p:cNvSpPr>
            <a:spLocks noGrp="1" noChangeArrowheads="1"/>
          </p:cNvSpPr>
          <p:nvPr>
            <p:ph type="sldNum" sz="quarter" idx="5"/>
          </p:nvPr>
        </p:nvSpPr>
        <p:spPr bwMode="auto">
          <a:xfrm>
            <a:off x="6019800" y="8610600"/>
            <a:ext cx="527488" cy="26943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a:latin typeface="Calibri" pitchFamily="34" charset="0"/>
              </a:defRPr>
            </a:lvl1pPr>
          </a:lstStyle>
          <a:p>
            <a:pPr>
              <a:defRPr/>
            </a:pPr>
            <a:fld id="{CEA96130-80FE-450A-9D6E-2375B464A403}" type="slidenum">
              <a:rPr lang="en-US" smtClean="0"/>
              <a:pPr>
                <a:defRPr/>
              </a:pPr>
              <a:t>‹#›</a:t>
            </a:fld>
            <a:endParaRPr lang="en-US" dirty="0"/>
          </a:p>
        </p:txBody>
      </p:sp>
      <p:sp>
        <p:nvSpPr>
          <p:cNvPr id="8" name="Slide Image Placeholder 7"/>
          <p:cNvSpPr>
            <a:spLocks noGrp="1" noRot="1" noChangeAspect="1"/>
          </p:cNvSpPr>
          <p:nvPr>
            <p:ph type="sldImg" idx="2"/>
          </p:nvPr>
        </p:nvSpPr>
        <p:spPr>
          <a:xfrm>
            <a:off x="1558415" y="284163"/>
            <a:ext cx="3741171" cy="2805878"/>
          </a:xfrm>
          <a:prstGeom prst="rect">
            <a:avLst/>
          </a:prstGeom>
          <a:noFill/>
          <a:ln w="12700">
            <a:solidFill>
              <a:prstClr val="black"/>
            </a:solidFill>
          </a:ln>
        </p:spPr>
        <p:txBody>
          <a:bodyPr vert="horz" lIns="91440" tIns="45720" rIns="91440" bIns="45720" rtlCol="0" anchor="ctr"/>
          <a:lstStyle/>
          <a:p>
            <a:endParaRPr lang="en-US" dirty="0"/>
          </a:p>
        </p:txBody>
      </p:sp>
    </p:spTree>
    <p:extLst>
      <p:ext uri="{BB962C8B-B14F-4D97-AF65-F5344CB8AC3E}">
        <p14:creationId xmlns:p14="http://schemas.microsoft.com/office/powerpoint/2010/main" val="3758991641"/>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20000"/>
      </a:spcBef>
      <a:spcAft>
        <a:spcPct val="20000"/>
      </a:spcAft>
      <a:defRPr sz="1200" kern="1200">
        <a:solidFill>
          <a:schemeClr val="tx1"/>
        </a:solidFill>
        <a:latin typeface="Calibri" pitchFamily="34" charset="0"/>
        <a:ea typeface="+mn-ea"/>
        <a:cs typeface="+mn-cs"/>
      </a:defRPr>
    </a:lvl1pPr>
    <a:lvl2pPr marL="457096" algn="l" rtl="0" eaLnBrk="0" fontAlgn="base" hangingPunct="0">
      <a:lnSpc>
        <a:spcPct val="90000"/>
      </a:lnSpc>
      <a:spcBef>
        <a:spcPct val="20000"/>
      </a:spcBef>
      <a:spcAft>
        <a:spcPct val="20000"/>
      </a:spcAft>
      <a:defRPr sz="1200" kern="1200">
        <a:solidFill>
          <a:schemeClr val="tx1"/>
        </a:solidFill>
        <a:latin typeface="Calibri" pitchFamily="34" charset="0"/>
        <a:ea typeface="+mn-ea"/>
        <a:cs typeface="+mn-cs"/>
      </a:defRPr>
    </a:lvl2pPr>
    <a:lvl3pPr marL="914192" algn="l" rtl="0" eaLnBrk="0" fontAlgn="base" hangingPunct="0">
      <a:lnSpc>
        <a:spcPct val="90000"/>
      </a:lnSpc>
      <a:spcBef>
        <a:spcPct val="20000"/>
      </a:spcBef>
      <a:spcAft>
        <a:spcPct val="20000"/>
      </a:spcAft>
      <a:defRPr sz="1200" kern="1200">
        <a:solidFill>
          <a:schemeClr val="tx1"/>
        </a:solidFill>
        <a:latin typeface="Calibri" pitchFamily="34" charset="0"/>
        <a:ea typeface="+mn-ea"/>
        <a:cs typeface="+mn-cs"/>
      </a:defRPr>
    </a:lvl3pPr>
    <a:lvl4pPr marL="1371288" algn="l" rtl="0" eaLnBrk="0" fontAlgn="base" hangingPunct="0">
      <a:lnSpc>
        <a:spcPct val="90000"/>
      </a:lnSpc>
      <a:spcBef>
        <a:spcPct val="20000"/>
      </a:spcBef>
      <a:spcAft>
        <a:spcPct val="20000"/>
      </a:spcAft>
      <a:defRPr sz="1200" kern="1200">
        <a:solidFill>
          <a:schemeClr val="tx1"/>
        </a:solidFill>
        <a:latin typeface="Calibri" pitchFamily="34" charset="0"/>
        <a:ea typeface="+mn-ea"/>
        <a:cs typeface="+mn-cs"/>
      </a:defRPr>
    </a:lvl4pPr>
    <a:lvl5pPr marL="1828385" algn="l" rtl="0" eaLnBrk="0" fontAlgn="base" hangingPunct="0">
      <a:lnSpc>
        <a:spcPct val="90000"/>
      </a:lnSpc>
      <a:spcBef>
        <a:spcPct val="20000"/>
      </a:spcBef>
      <a:spcAft>
        <a:spcPct val="20000"/>
      </a:spcAft>
      <a:defRPr sz="1200" kern="1200">
        <a:solidFill>
          <a:schemeClr val="tx1"/>
        </a:solidFill>
        <a:latin typeface="Calibri" pitchFamily="34" charset="0"/>
        <a:ea typeface="+mn-ea"/>
        <a:cs typeface="+mn-cs"/>
      </a:defRPr>
    </a:lvl5pPr>
    <a:lvl6pPr marL="2285480" algn="l" defTabSz="914192" rtl="0" eaLnBrk="1" latinLnBrk="0" hangingPunct="1">
      <a:defRPr sz="1200" kern="1200">
        <a:solidFill>
          <a:schemeClr val="tx1"/>
        </a:solidFill>
        <a:latin typeface="+mn-lt"/>
        <a:ea typeface="+mn-ea"/>
        <a:cs typeface="+mn-cs"/>
      </a:defRPr>
    </a:lvl6pPr>
    <a:lvl7pPr marL="2742577" algn="l" defTabSz="914192" rtl="0" eaLnBrk="1" latinLnBrk="0" hangingPunct="1">
      <a:defRPr sz="1200" kern="1200">
        <a:solidFill>
          <a:schemeClr val="tx1"/>
        </a:solidFill>
        <a:latin typeface="+mn-lt"/>
        <a:ea typeface="+mn-ea"/>
        <a:cs typeface="+mn-cs"/>
      </a:defRPr>
    </a:lvl7pPr>
    <a:lvl8pPr marL="3199673" algn="l" defTabSz="914192" rtl="0" eaLnBrk="1" latinLnBrk="0" hangingPunct="1">
      <a:defRPr sz="1200" kern="1200">
        <a:solidFill>
          <a:schemeClr val="tx1"/>
        </a:solidFill>
        <a:latin typeface="+mn-lt"/>
        <a:ea typeface="+mn-ea"/>
        <a:cs typeface="+mn-cs"/>
      </a:defRPr>
    </a:lvl8pPr>
    <a:lvl9pPr marL="3656769" algn="l" defTabSz="91419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ngtools.engba.symantec.com/Etrack/readonly_inc.php?sid=etrack&amp;incident=3417928"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symantec.com/connect/articles/it-management-suite-os-platform-suppor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symantec.com/connect/articles/it-management-suite-os-platform-support"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lstStyle/>
          <a:p>
            <a:endParaRPr lang="en-US" dirty="0"/>
          </a:p>
          <a:p>
            <a:r>
              <a:rPr lang="en-US" dirty="0" smtClean="0"/>
              <a:t>Welcome</a:t>
            </a:r>
            <a:r>
              <a:rPr lang="en-US" baseline="0" dirty="0" smtClean="0"/>
              <a:t> to the What’s New in IT Management Suite 7.5 SP1 technical presentation, My name is Brian Sheedy and I am a Sr. Principal Education Consultant for Symantec Education Services</a:t>
            </a:r>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1</a:t>
            </a:fld>
            <a:endParaRPr lang="en-US" dirty="0"/>
          </a:p>
        </p:txBody>
      </p:sp>
    </p:spTree>
    <p:extLst>
      <p:ext uri="{BB962C8B-B14F-4D97-AF65-F5344CB8AC3E}">
        <p14:creationId xmlns:p14="http://schemas.microsoft.com/office/powerpoint/2010/main" val="3197577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90000"/>
              </a:lnSpc>
              <a:spcBef>
                <a:spcPct val="20000"/>
              </a:spcBef>
              <a:spcAft>
                <a:spcPct val="20000"/>
              </a:spcAft>
              <a:buClrTx/>
              <a:buSzTx/>
              <a:buFontTx/>
              <a:buNone/>
              <a:tabLst/>
              <a:defRPr/>
            </a:pPr>
            <a:r>
              <a:rPr lang="en-US" sz="1200" dirty="0" smtClean="0"/>
              <a:t>Gateway status reporting allows you to monitor the Gateway status from the Symantec Management Console</a:t>
            </a:r>
            <a:r>
              <a:rPr lang="en-US" sz="1200" baseline="0" dirty="0" smtClean="0"/>
              <a:t> within</a:t>
            </a:r>
            <a:r>
              <a:rPr lang="en-US" sz="1200" dirty="0" smtClean="0"/>
              <a:t> in the Reports page. Status reporting is a controllable feature and can be enabled or disabled by administrator on Gateway side. </a:t>
            </a:r>
          </a:p>
          <a:p>
            <a:pPr marL="0" indent="0">
              <a:buNone/>
            </a:pPr>
            <a:r>
              <a:rPr lang="en-US" dirty="0"/>
              <a:t>When enabled the gateway sends its status every 15 minutes - this and interval can be changed.  The Received results are available in Console under the following new reports:</a:t>
            </a:r>
          </a:p>
          <a:p>
            <a:pPr marL="628546" lvl="1" indent="-171450">
              <a:buFont typeface="Arial" panose="020B0604020202020204" pitchFamily="34" charset="0"/>
              <a:buChar char="•"/>
            </a:pPr>
            <a:r>
              <a:rPr lang="en-US" dirty="0" smtClean="0"/>
              <a:t>Access Count trend by Gateway\Server</a:t>
            </a:r>
          </a:p>
          <a:p>
            <a:pPr marL="628546" lvl="1" indent="-171450">
              <a:buFont typeface="Arial" panose="020B0604020202020204" pitchFamily="34" charset="0"/>
              <a:buChar char="•"/>
            </a:pPr>
            <a:r>
              <a:rPr lang="en-US" dirty="0" smtClean="0"/>
              <a:t>CEM Gateway Error Count</a:t>
            </a:r>
          </a:p>
          <a:p>
            <a:pPr marL="628546" lvl="1" indent="-171450">
              <a:buFont typeface="Arial" panose="020B0604020202020204" pitchFamily="34" charset="0"/>
              <a:buChar char="•"/>
            </a:pPr>
            <a:r>
              <a:rPr lang="en-US" dirty="0" smtClean="0"/>
              <a:t>Transferred Data trend by Gateway\Server</a:t>
            </a:r>
          </a:p>
          <a:p>
            <a:pPr marL="628546" lvl="1" indent="-171450">
              <a:buFont typeface="Arial" panose="020B0604020202020204" pitchFamily="34" charset="0"/>
              <a:buChar char="•"/>
            </a:pPr>
            <a:r>
              <a:rPr lang="en-US" dirty="0" smtClean="0"/>
              <a:t>Worker Status trend by Gateway</a:t>
            </a:r>
          </a:p>
          <a:p>
            <a:pPr lvl="0"/>
            <a:r>
              <a:rPr lang="en-GB" sz="1200" dirty="0" smtClean="0"/>
              <a:t>All gateway reports have also</a:t>
            </a:r>
            <a:r>
              <a:rPr lang="en-GB" sz="1200" baseline="0" dirty="0" smtClean="0"/>
              <a:t> been </a:t>
            </a:r>
            <a:r>
              <a:rPr lang="en-GB" sz="1200" dirty="0" smtClean="0"/>
              <a:t>placed under the Notification Server Management node in the Gateway folder</a:t>
            </a:r>
          </a:p>
          <a:p>
            <a:pPr lvl="1"/>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10</a:t>
            </a:fld>
            <a:endParaRPr lang="en-US" dirty="0"/>
          </a:p>
        </p:txBody>
      </p:sp>
    </p:spTree>
    <p:extLst>
      <p:ext uri="{BB962C8B-B14F-4D97-AF65-F5344CB8AC3E}">
        <p14:creationId xmlns:p14="http://schemas.microsoft.com/office/powerpoint/2010/main" val="1743641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lstStyle/>
          <a:p>
            <a:r>
              <a:rPr lang="en-US" dirty="0" smtClean="0"/>
              <a:t>A Windows Task Scheduler Library task called </a:t>
            </a:r>
            <a:r>
              <a:rPr lang="en-US" b="1" dirty="0" err="1" smtClean="0"/>
              <a:t>NS.Restore</a:t>
            </a:r>
            <a:r>
              <a:rPr lang="en-US" b="1" dirty="0" smtClean="0"/>
              <a:t> Task Servers </a:t>
            </a:r>
            <a:r>
              <a:rPr lang="en-US" dirty="0" smtClean="0"/>
              <a:t>schedule has been introduced. </a:t>
            </a:r>
          </a:p>
          <a:p>
            <a:r>
              <a:rPr lang="en-US" dirty="0" smtClean="0"/>
              <a:t>In the case of a Disaster</a:t>
            </a:r>
            <a:r>
              <a:rPr lang="en-US" baseline="0" dirty="0" smtClean="0"/>
              <a:t> Recovery situation, it allows </a:t>
            </a:r>
            <a:r>
              <a:rPr lang="en-US" dirty="0" smtClean="0"/>
              <a:t>you to restore Task Server definitions after a NS reinstallation or after a new NS database was created.</a:t>
            </a:r>
          </a:p>
          <a:p>
            <a:r>
              <a:rPr lang="en-US" dirty="0" smtClean="0"/>
              <a:t>In another case, you can also add site server definitions to a task server that were manually installed using a distributable package. </a:t>
            </a:r>
          </a:p>
          <a:p>
            <a:r>
              <a:rPr lang="en-US" dirty="0" smtClean="0"/>
              <a:t>A separate application pool in IIS specifically for task servers has been introduced</a:t>
            </a:r>
            <a:r>
              <a:rPr lang="en-US" baseline="0" dirty="0" smtClean="0"/>
              <a:t> and</a:t>
            </a:r>
            <a:r>
              <a:rPr lang="en-US" dirty="0" smtClean="0"/>
              <a:t> IIS7 functionality is now supported in native mode</a:t>
            </a:r>
            <a:r>
              <a:rPr lang="en-US" baseline="0" dirty="0" smtClean="0"/>
              <a:t> to improve performance &amp; stability of Task Services.</a:t>
            </a:r>
            <a:endParaRPr lang="en-US" dirty="0" smtClean="0"/>
          </a:p>
          <a:p>
            <a:pPr marL="0" marR="0" lvl="3" indent="0" algn="l" defTabSz="914400" rtl="0" eaLnBrk="0" fontAlgn="base" latinLnBrk="0" hangingPunct="0">
              <a:lnSpc>
                <a:spcPct val="90000"/>
              </a:lnSpc>
              <a:spcBef>
                <a:spcPct val="20000"/>
              </a:spcBef>
              <a:spcAft>
                <a:spcPct val="20000"/>
              </a:spcAft>
              <a:buClrTx/>
              <a:buSzTx/>
              <a:buFontTx/>
              <a:buNone/>
              <a:tabLst/>
              <a:defRPr/>
            </a:pPr>
            <a:endParaRPr lang="en-US" sz="20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11</a:t>
            </a:fld>
            <a:endParaRPr lang="en-US" dirty="0"/>
          </a:p>
        </p:txBody>
      </p:sp>
    </p:spTree>
    <p:extLst>
      <p:ext uri="{BB962C8B-B14F-4D97-AF65-F5344CB8AC3E}">
        <p14:creationId xmlns:p14="http://schemas.microsoft.com/office/powerpoint/2010/main" val="115499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90000"/>
              </a:lnSpc>
              <a:spcBef>
                <a:spcPct val="20000"/>
              </a:spcBef>
              <a:spcAft>
                <a:spcPct val="20000"/>
              </a:spcAft>
              <a:buClrTx/>
              <a:buSzTx/>
              <a:buFontTx/>
              <a:buNone/>
              <a:tabLst/>
              <a:defRPr/>
            </a:pPr>
            <a:r>
              <a:rPr lang="en-US" dirty="0" smtClean="0">
                <a:effectLst/>
              </a:rPr>
              <a:t>Windows Communication Foundation (WCF) services have been </a:t>
            </a:r>
            <a:r>
              <a:rPr lang="en-US" sz="1200" dirty="0" smtClean="0"/>
              <a:t>implemented for inter-process communication for the Task Server components.  This change was done as a part of resolving challenges with Task Server stability in 7.5 Hotfixes. </a:t>
            </a:r>
          </a:p>
          <a:p>
            <a:pPr marL="0" marR="0" indent="0" algn="l" defTabSz="914400" rtl="0" eaLnBrk="0" fontAlgn="base" latinLnBrk="0" hangingPunct="0">
              <a:lnSpc>
                <a:spcPct val="90000"/>
              </a:lnSpc>
              <a:spcBef>
                <a:spcPct val="20000"/>
              </a:spcBef>
              <a:spcAft>
                <a:spcPct val="20000"/>
              </a:spcAft>
              <a:buClrTx/>
              <a:buSzTx/>
              <a:buFontTx/>
              <a:buNone/>
              <a:tabLst/>
              <a:defRPr/>
            </a:pPr>
            <a:r>
              <a:rPr lang="en-US" sz="1200" dirty="0" smtClean="0"/>
              <a:t>As a side-effect</a:t>
            </a:r>
            <a:r>
              <a:rPr lang="en-US" sz="1200" baseline="0" dirty="0" smtClean="0"/>
              <a:t> </a:t>
            </a:r>
            <a:r>
              <a:rPr lang="en-US" sz="1200" dirty="0" smtClean="0"/>
              <a:t>of these changes, only two ports are now required to be opened for proper NS Task Server operation (previously 5 ports were needed).  As of 7.5 SP1 implementation of WCF is complete and the </a:t>
            </a:r>
            <a:r>
              <a:rPr lang="en-US" sz="1200" dirty="0" err="1" smtClean="0"/>
              <a:t>remoting</a:t>
            </a:r>
            <a:r>
              <a:rPr lang="en-US" sz="1200" dirty="0" smtClean="0"/>
              <a:t> ports have been removed from the Task Service Settings UI.  </a:t>
            </a:r>
            <a:endParaRPr lang="en-GB" sz="1200" dirty="0" smtClean="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normAutofit/>
          </a:bodyPr>
          <a:lstStyle/>
          <a:p>
            <a:pPr marL="0" indent="0">
              <a:buNone/>
            </a:pPr>
            <a:r>
              <a:rPr lang="en-US" dirty="0"/>
              <a:t>A new Package Server Tab UI has been created to better viewing and handling of large amounts of packages.  </a:t>
            </a:r>
            <a:r>
              <a:rPr lang="en-US" dirty="0" smtClean="0"/>
              <a:t>This </a:t>
            </a:r>
            <a:r>
              <a:rPr lang="en-US" dirty="0"/>
              <a:t>UI update has added the following items:</a:t>
            </a:r>
          </a:p>
          <a:p>
            <a:pPr marL="455665" lvl="1" indent="-171450">
              <a:buClrTx/>
              <a:buFont typeface="Arial" panose="020B0604020202020204" pitchFamily="34" charset="0"/>
              <a:buChar char="•"/>
              <a:defRPr/>
            </a:pPr>
            <a:r>
              <a:rPr lang="en-US" dirty="0" smtClean="0"/>
              <a:t>Filtering and Search capabilities</a:t>
            </a:r>
          </a:p>
          <a:p>
            <a:pPr marL="455665" lvl="1" indent="-171450">
              <a:buClrTx/>
              <a:buFont typeface="Arial" panose="020B0604020202020204" pitchFamily="34" charset="0"/>
              <a:buChar char="•"/>
              <a:defRPr/>
            </a:pPr>
            <a:r>
              <a:rPr lang="en-US" dirty="0" smtClean="0"/>
              <a:t>Specific package tasks (force download, resend status)</a:t>
            </a:r>
          </a:p>
          <a:p>
            <a:pPr marL="455665" lvl="1" indent="-171450">
              <a:buClrTx/>
              <a:buFont typeface="Arial" panose="020B0604020202020204" pitchFamily="34" charset="0"/>
              <a:buChar char="•"/>
              <a:defRPr/>
            </a:pPr>
            <a:r>
              <a:rPr lang="en-US" dirty="0" smtClean="0"/>
              <a:t>Extended view options</a:t>
            </a:r>
          </a:p>
          <a:p>
            <a:pPr marL="455665" lvl="1" indent="-171450">
              <a:buClrTx/>
              <a:buFont typeface="Arial" panose="020B0604020202020204" pitchFamily="34" charset="0"/>
              <a:buChar char="•"/>
              <a:defRPr/>
            </a:pPr>
            <a:r>
              <a:rPr lang="en-US" dirty="0" smtClean="0"/>
              <a:t>Statistics about quantity of packages, type of codebases</a:t>
            </a:r>
            <a:r>
              <a:rPr lang="en-US" baseline="0" dirty="0" smtClean="0"/>
              <a:t> and </a:t>
            </a:r>
            <a:r>
              <a:rPr lang="en-US" dirty="0" smtClean="0"/>
              <a:t>total size.</a:t>
            </a:r>
          </a:p>
          <a:p>
            <a:pPr marL="284215" lvl="1" indent="0">
              <a:buClrTx/>
              <a:buNone/>
              <a:defRPr/>
            </a:pPr>
            <a:endParaRPr lang="en-US" dirty="0" smtClean="0"/>
          </a:p>
          <a:p>
            <a:pPr marL="0" marR="0" indent="0" algn="l" defTabSz="914400" rtl="0" eaLnBrk="0" fontAlgn="base" latinLnBrk="0" hangingPunct="0">
              <a:lnSpc>
                <a:spcPct val="90000"/>
              </a:lnSpc>
              <a:spcBef>
                <a:spcPct val="20000"/>
              </a:spcBef>
              <a:spcAft>
                <a:spcPct val="20000"/>
              </a:spcAft>
              <a:buClrTx/>
              <a:buSzTx/>
              <a:buFontTx/>
              <a:buNone/>
              <a:tabLst/>
              <a:defRPr/>
            </a:pPr>
            <a:endParaRPr lang="en-GB" sz="1200" dirty="0" smtClean="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normAutofit/>
          </a:bodyPr>
          <a:lstStyle/>
          <a:p>
            <a:pPr marL="0" lvl="1" indent="0">
              <a:spcAft>
                <a:spcPts val="1200"/>
              </a:spcAft>
              <a:buFont typeface="Arial" panose="020B0604020202020204" pitchFamily="34" charset="0"/>
              <a:buNone/>
            </a:pPr>
            <a:r>
              <a:rPr lang="en-US" dirty="0" smtClean="0"/>
              <a:t>In an effort to improve</a:t>
            </a:r>
            <a:r>
              <a:rPr lang="en-US" baseline="0" dirty="0" smtClean="0"/>
              <a:t> </a:t>
            </a:r>
            <a:r>
              <a:rPr lang="en-US" dirty="0" smtClean="0">
                <a:solidFill>
                  <a:schemeClr val="bg2">
                    <a:lumMod val="50000"/>
                  </a:schemeClr>
                </a:solidFill>
              </a:rPr>
              <a:t>Operating System Detection</a:t>
            </a:r>
            <a:r>
              <a:rPr lang="en-US" baseline="0" dirty="0" smtClean="0">
                <a:solidFill>
                  <a:schemeClr val="bg2">
                    <a:lumMod val="50000"/>
                  </a:schemeClr>
                </a:solidFill>
              </a:rPr>
              <a:t> and classification </a:t>
            </a:r>
            <a:r>
              <a:rPr lang="en-US" dirty="0" smtClean="0"/>
              <a:t>of different versions of Windows</a:t>
            </a:r>
            <a:r>
              <a:rPr lang="en-US" baseline="0" dirty="0" smtClean="0">
                <a:solidFill>
                  <a:schemeClr val="bg2">
                    <a:lumMod val="50000"/>
                  </a:schemeClr>
                </a:solidFill>
              </a:rPr>
              <a:t>, a </a:t>
            </a:r>
            <a:r>
              <a:rPr lang="en-US" dirty="0" smtClean="0"/>
              <a:t>Basic Inventory data classes have been extended by adding a</a:t>
            </a:r>
            <a:r>
              <a:rPr lang="en-US" baseline="0" dirty="0" smtClean="0"/>
              <a:t> </a:t>
            </a:r>
            <a:r>
              <a:rPr lang="en-US" dirty="0" smtClean="0"/>
              <a:t>new property, named </a:t>
            </a:r>
            <a:r>
              <a:rPr lang="en-US" b="1" dirty="0" smtClean="0"/>
              <a:t>OS System Mask</a:t>
            </a:r>
            <a:r>
              <a:rPr lang="en-US" dirty="0" smtClean="0"/>
              <a:t>. </a:t>
            </a:r>
          </a:p>
          <a:p>
            <a:pPr marL="0" lvl="1" indent="0">
              <a:spcAft>
                <a:spcPts val="1200"/>
              </a:spcAft>
              <a:buFont typeface="Arial" panose="020B0604020202020204" pitchFamily="34" charset="0"/>
              <a:buNone/>
            </a:pPr>
            <a:r>
              <a:rPr lang="en-US" dirty="0" smtClean="0"/>
              <a:t>The OS System mask is a set of bit fields containing various information like OS version and type, platform edition and name, etc.  To make it more convenient and decipherable, the OS mask values are decoded in Resource manager. </a:t>
            </a:r>
          </a:p>
          <a:p>
            <a:pPr marL="0" marR="0" indent="0" algn="l" defTabSz="914400" rtl="0" eaLnBrk="0" fontAlgn="base" latinLnBrk="0" hangingPunct="0">
              <a:lnSpc>
                <a:spcPct val="90000"/>
              </a:lnSpc>
              <a:spcBef>
                <a:spcPct val="20000"/>
              </a:spcBef>
              <a:spcAft>
                <a:spcPct val="20000"/>
              </a:spcAft>
              <a:buClrTx/>
              <a:buSzTx/>
              <a:buFontTx/>
              <a:buNone/>
              <a:tabLst/>
              <a:defRPr/>
            </a:pPr>
            <a:endParaRPr lang="en-GB" sz="1200" dirty="0" smtClean="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lstStyle/>
          <a:p>
            <a:pPr marL="0" indent="0"/>
            <a:r>
              <a:rPr lang="en-US" dirty="0" smtClean="0">
                <a:ea typeface="+mn-ea"/>
                <a:cs typeface="+mn-cs"/>
              </a:rPr>
              <a:t>The Shared Schedules UI has been reworked to provide an accurate number of items that are dependent on specific schedule.  </a:t>
            </a:r>
          </a:p>
          <a:p>
            <a:pPr marL="0" indent="0"/>
            <a:r>
              <a:rPr lang="en-US" b="0" dirty="0" smtClean="0">
                <a:ea typeface="+mn-ea"/>
                <a:cs typeface="+mn-cs"/>
              </a:rPr>
              <a:t>This also provides</a:t>
            </a:r>
            <a:r>
              <a:rPr lang="en-US" b="0" baseline="0" dirty="0" smtClean="0">
                <a:ea typeface="+mn-ea"/>
                <a:cs typeface="+mn-cs"/>
              </a:rPr>
              <a:t> us with the following abilities:</a:t>
            </a:r>
            <a:endParaRPr lang="en-US" b="0" dirty="0" smtClean="0">
              <a:ea typeface="+mn-ea"/>
              <a:cs typeface="+mn-cs"/>
            </a:endParaRPr>
          </a:p>
          <a:p>
            <a:pPr marL="455665" lvl="1" indent="-171450">
              <a:buFont typeface="Arial" panose="020B0604020202020204" pitchFamily="34" charset="0"/>
              <a:buChar char="•"/>
            </a:pPr>
            <a:r>
              <a:rPr lang="en-US" dirty="0" smtClean="0">
                <a:ea typeface="+mn-ea"/>
                <a:cs typeface="+mn-cs"/>
              </a:rPr>
              <a:t> The Ability to see both Items (like policies) and Resources (like Software package) associated with schedule</a:t>
            </a:r>
          </a:p>
          <a:p>
            <a:pPr marL="455665" lvl="1" indent="-171450">
              <a:buFont typeface="Arial" panose="020B0604020202020204" pitchFamily="34" charset="0"/>
              <a:buChar char="•"/>
            </a:pPr>
            <a:r>
              <a:rPr lang="en-US" dirty="0" smtClean="0">
                <a:ea typeface="+mn-ea"/>
                <a:cs typeface="+mn-cs"/>
              </a:rPr>
              <a:t> The Ability to see either only shared schedules or all schedules on NS</a:t>
            </a:r>
          </a:p>
          <a:p>
            <a:pPr marL="455665" lvl="1" indent="-171450">
              <a:buFont typeface="Arial" panose="020B0604020202020204" pitchFamily="34" charset="0"/>
              <a:buChar char="•"/>
            </a:pPr>
            <a:r>
              <a:rPr lang="en-US" dirty="0" smtClean="0">
                <a:ea typeface="+mn-ea"/>
                <a:cs typeface="+mn-cs"/>
              </a:rPr>
              <a:t> The</a:t>
            </a:r>
            <a:r>
              <a:rPr lang="en-US" baseline="0" dirty="0" smtClean="0">
                <a:ea typeface="+mn-ea"/>
                <a:cs typeface="+mn-cs"/>
              </a:rPr>
              <a:t> </a:t>
            </a:r>
            <a:r>
              <a:rPr lang="en-US" dirty="0" smtClean="0">
                <a:ea typeface="+mn-ea"/>
                <a:cs typeface="+mn-cs"/>
              </a:rPr>
              <a:t>Administrator is also able to see read-only schedules (marked with “*” sign) and has</a:t>
            </a:r>
            <a:r>
              <a:rPr lang="en-US" baseline="0" dirty="0" smtClean="0">
                <a:ea typeface="+mn-ea"/>
                <a:cs typeface="+mn-cs"/>
              </a:rPr>
              <a:t> the </a:t>
            </a:r>
            <a:r>
              <a:rPr lang="en-US" dirty="0" smtClean="0">
                <a:ea typeface="+mn-ea"/>
                <a:cs typeface="+mn-cs"/>
              </a:rPr>
              <a:t>ability to disable them for troubleshooting</a:t>
            </a:r>
          </a:p>
          <a:p>
            <a:pPr marL="455665" lvl="1" indent="-171450">
              <a:buFont typeface="Arial" panose="020B0604020202020204" pitchFamily="34" charset="0"/>
              <a:buChar char="•"/>
            </a:pPr>
            <a:r>
              <a:rPr lang="en-US" dirty="0" smtClean="0">
                <a:ea typeface="+mn-ea"/>
                <a:cs typeface="+mn-cs"/>
              </a:rPr>
              <a:t> When disabling schedules in Console the specific schedule is deleted from Windows Task Scheduler and is re-created upon enabling. This allows to use NS as source of truth for any accidental changes in Windows Task Scheduler</a:t>
            </a:r>
          </a:p>
          <a:p>
            <a:pPr marL="0" indent="0"/>
            <a:r>
              <a:rPr lang="en-US" b="1" dirty="0" smtClean="0">
                <a:ea typeface="+mn-ea"/>
                <a:cs typeface="+mn-cs"/>
              </a:rPr>
              <a:t> </a:t>
            </a:r>
          </a:p>
          <a:p>
            <a:pPr marL="0" indent="0"/>
            <a:r>
              <a:rPr lang="en-US" b="1" dirty="0" smtClean="0">
                <a:ea typeface="+mn-ea"/>
                <a:cs typeface="+mn-cs"/>
              </a:rPr>
              <a:t>Things to know</a:t>
            </a:r>
          </a:p>
          <a:p>
            <a:pPr marL="284215" lvl="1" indent="0"/>
            <a:r>
              <a:rPr lang="en-US" dirty="0" smtClean="0">
                <a:ea typeface="+mn-ea"/>
                <a:cs typeface="+mn-cs"/>
              </a:rPr>
              <a:t>In the list of items and resources utilizing specific schedule it is possible to drill-down by opening item in separate IE window. Some items are not designed to be opened in such way, so new window will be closed</a:t>
            </a:r>
            <a:endParaRPr lang="en-US" dirty="0">
              <a:ea typeface="+mn-ea"/>
              <a:cs typeface="+mn-cs"/>
            </a:endParaRPr>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15</a:t>
            </a:fld>
            <a:endParaRPr lang="en-US" dirty="0"/>
          </a:p>
        </p:txBody>
      </p:sp>
    </p:spTree>
    <p:extLst>
      <p:ext uri="{BB962C8B-B14F-4D97-AF65-F5344CB8AC3E}">
        <p14:creationId xmlns:p14="http://schemas.microsoft.com/office/powerpoint/2010/main" val="3934149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lstStyle/>
          <a:p>
            <a:r>
              <a:rPr lang="en-US" dirty="0" smtClean="0"/>
              <a:t>The following elements of hierarchy and replication functionalities are now improved:</a:t>
            </a:r>
          </a:p>
          <a:p>
            <a:pPr marL="628546" lvl="1" indent="-171450">
              <a:buFont typeface="Arial" panose="020B0604020202020204" pitchFamily="34" charset="0"/>
              <a:buChar char="•"/>
            </a:pPr>
            <a:r>
              <a:rPr lang="en-US" dirty="0" smtClean="0"/>
              <a:t>Hierarchy performance and scalability has</a:t>
            </a:r>
            <a:r>
              <a:rPr lang="en-US" baseline="0" dirty="0" smtClean="0"/>
              <a:t> been reworked and </a:t>
            </a:r>
            <a:r>
              <a:rPr lang="en-US" b="1" dirty="0" smtClean="0"/>
              <a:t>Replication time decreased by up to 20% compared to 7.5 HF6</a:t>
            </a:r>
            <a:endParaRPr lang="en-US" dirty="0" smtClean="0"/>
          </a:p>
          <a:p>
            <a:pPr marL="628546" lvl="1" indent="-171450">
              <a:buFont typeface="Arial" panose="020B0604020202020204" pitchFamily="34" charset="0"/>
              <a:buChar char="•"/>
            </a:pPr>
            <a:r>
              <a:rPr lang="en-US" b="1" dirty="0" smtClean="0"/>
              <a:t>Hierarchy and Replication </a:t>
            </a:r>
            <a:r>
              <a:rPr lang="en-US" dirty="0" smtClean="0"/>
              <a:t>settings are now placed in single folder in Symantec Management Console</a:t>
            </a:r>
            <a:r>
              <a:rPr lang="en-US" baseline="0" dirty="0" smtClean="0"/>
              <a:t> for ease of configuration</a:t>
            </a:r>
            <a:endParaRPr lang="en-US" dirty="0" smtClean="0"/>
          </a:p>
          <a:p>
            <a:pPr marL="628546" lvl="1" indent="-171450">
              <a:buFont typeface="Arial" panose="020B0604020202020204" pitchFamily="34" charset="0"/>
              <a:buChar char="•"/>
            </a:pPr>
            <a:r>
              <a:rPr lang="en-US" dirty="0" smtClean="0"/>
              <a:t>The </a:t>
            </a:r>
            <a:r>
              <a:rPr lang="en-US" b="1" dirty="0" smtClean="0"/>
              <a:t>Jobs Management </a:t>
            </a:r>
            <a:r>
              <a:rPr lang="en-US" dirty="0" smtClean="0"/>
              <a:t>page is introduced to review and manage hierarchy and replication jobs. This page also lets you troubleshoot hierarchy and replication issues in an efficient way.</a:t>
            </a:r>
          </a:p>
          <a:p>
            <a:pPr marL="628546" lvl="1" indent="-171450">
              <a:buFont typeface="Arial" panose="020B0604020202020204" pitchFamily="34" charset="0"/>
              <a:buChar char="•"/>
            </a:pPr>
            <a:r>
              <a:rPr lang="en-US" dirty="0" smtClean="0"/>
              <a:t>A new “</a:t>
            </a:r>
            <a:r>
              <a:rPr lang="en-US" b="1" dirty="0" smtClean="0"/>
              <a:t>Replicate Now” </a:t>
            </a:r>
            <a:r>
              <a:rPr lang="en-US" dirty="0" smtClean="0"/>
              <a:t>security privilege has been introduced. It allows the running replication of a given item from the context menu.</a:t>
            </a:r>
          </a:p>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16</a:t>
            </a:fld>
            <a:endParaRPr lang="en-US" dirty="0"/>
          </a:p>
        </p:txBody>
      </p:sp>
    </p:spTree>
    <p:extLst>
      <p:ext uri="{BB962C8B-B14F-4D97-AF65-F5344CB8AC3E}">
        <p14:creationId xmlns:p14="http://schemas.microsoft.com/office/powerpoint/2010/main" val="1084635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90000"/>
              </a:lnSpc>
              <a:spcBef>
                <a:spcPct val="20000"/>
              </a:spcBef>
              <a:spcAft>
                <a:spcPct val="20000"/>
              </a:spcAft>
              <a:buClrTx/>
              <a:buSzTx/>
              <a:buFontTx/>
              <a:buNone/>
              <a:tabLst/>
              <a:defRPr/>
            </a:pPr>
            <a:r>
              <a:rPr lang="en-US" dirty="0" smtClean="0"/>
              <a:t>A New Hierarchy and Replication Jobs View has been developed and it offers</a:t>
            </a:r>
            <a:r>
              <a:rPr lang="en-US" baseline="0" dirty="0" smtClean="0"/>
              <a:t> the following benefits for Hierarchy status reporting and troubleshooting:</a:t>
            </a:r>
            <a:endParaRPr lang="en-US" sz="1200" b="0" i="0" u="none" strike="noStrike" baseline="0" dirty="0" smtClean="0"/>
          </a:p>
          <a:p>
            <a:pPr marL="628546" lvl="1" indent="-171450">
              <a:buFont typeface="Arial" panose="020B0604020202020204" pitchFamily="34" charset="0"/>
              <a:buChar char="•"/>
              <a:defRPr/>
            </a:pPr>
            <a:r>
              <a:rPr lang="en-US" b="1" kern="0" dirty="0" smtClean="0"/>
              <a:t>IT Improves hierarchy visibility and is more informative</a:t>
            </a:r>
          </a:p>
          <a:p>
            <a:pPr marL="628546" lvl="1" indent="-171450">
              <a:buFont typeface="Arial" panose="020B0604020202020204" pitchFamily="34" charset="0"/>
              <a:buChar char="•"/>
              <a:defRPr/>
            </a:pPr>
            <a:r>
              <a:rPr lang="en-US" b="1" kern="0" dirty="0" smtClean="0"/>
              <a:t>It Covers jobs from both hierarchy and standalone replication rules</a:t>
            </a:r>
          </a:p>
          <a:p>
            <a:pPr marL="628546" lvl="1" indent="-171450">
              <a:buFont typeface="Arial" panose="020B0604020202020204" pitchFamily="34" charset="0"/>
              <a:buChar char="•"/>
              <a:defRPr/>
            </a:pPr>
            <a:r>
              <a:rPr lang="en-US" b="1" kern="0" dirty="0" smtClean="0"/>
              <a:t>And</a:t>
            </a:r>
            <a:r>
              <a:rPr lang="en-US" b="1" kern="0" baseline="0" dirty="0" smtClean="0"/>
              <a:t> it </a:t>
            </a:r>
            <a:r>
              <a:rPr lang="en-US" b="1" kern="0" dirty="0" smtClean="0"/>
              <a:t>Provides insight into the next major actions like :</a:t>
            </a:r>
          </a:p>
          <a:p>
            <a:pPr marL="1085642" lvl="2" indent="-171450">
              <a:buFont typeface="Arial" panose="020B0604020202020204" pitchFamily="34" charset="0"/>
              <a:buChar char="•"/>
              <a:defRPr/>
            </a:pPr>
            <a:r>
              <a:rPr lang="en-US" kern="0" dirty="0" smtClean="0"/>
              <a:t>Job status and current progress</a:t>
            </a:r>
          </a:p>
          <a:p>
            <a:pPr marL="1085642" lvl="2" indent="-171450">
              <a:buFont typeface="Arial" panose="020B0604020202020204" pitchFamily="34" charset="0"/>
              <a:buChar char="•"/>
              <a:defRPr/>
            </a:pPr>
            <a:r>
              <a:rPr lang="en-US" kern="0" dirty="0" smtClean="0"/>
              <a:t>Separate running times for the source and destination</a:t>
            </a:r>
          </a:p>
          <a:p>
            <a:pPr marL="1085642" lvl="2" indent="-171450">
              <a:buFont typeface="Arial" panose="020B0604020202020204" pitchFamily="34" charset="0"/>
              <a:buChar char="•"/>
              <a:defRPr/>
            </a:pPr>
            <a:r>
              <a:rPr lang="en-US" kern="0" dirty="0" smtClean="0"/>
              <a:t>The Count of replicated/failed/skipped items</a:t>
            </a:r>
          </a:p>
          <a:p>
            <a:pPr marL="1085642" lvl="2" indent="-171450">
              <a:buFont typeface="Arial" panose="020B0604020202020204" pitchFamily="34" charset="0"/>
              <a:buChar char="•"/>
              <a:defRPr/>
            </a:pPr>
            <a:r>
              <a:rPr lang="en-US" kern="0" dirty="0" smtClean="0"/>
              <a:t>And finally, the average speed for data export, transfer and import operations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17</a:t>
            </a:fld>
            <a:endParaRPr lang="en-US" dirty="0"/>
          </a:p>
        </p:txBody>
      </p:sp>
    </p:spTree>
    <p:extLst>
      <p:ext uri="{BB962C8B-B14F-4D97-AF65-F5344CB8AC3E}">
        <p14:creationId xmlns:p14="http://schemas.microsoft.com/office/powerpoint/2010/main" val="10372870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normAutofit/>
          </a:bodyPr>
          <a:lstStyle/>
          <a:p>
            <a:r>
              <a:rPr lang="en-US" b="0" dirty="0" smtClean="0"/>
              <a:t>Further improvements have been made to improve</a:t>
            </a:r>
            <a:r>
              <a:rPr lang="en-US" b="0" baseline="0" dirty="0" smtClean="0"/>
              <a:t> the performance and stability of </a:t>
            </a:r>
            <a:r>
              <a:rPr lang="en-US" b="0" dirty="0" smtClean="0"/>
              <a:t>Hierarchy and replication.</a:t>
            </a:r>
          </a:p>
          <a:p>
            <a:r>
              <a:rPr lang="en-US" b="0" dirty="0" smtClean="0"/>
              <a:t>Replicated computer resources are also purged on Parent server if they are purged from a Child server.  During purging a new hierarchy event is sent to Parent NS indicating that specific resource is subject for next local purge.  A New core setting called “</a:t>
            </a:r>
            <a:r>
              <a:rPr lang="en-US" b="0" dirty="0" err="1" smtClean="0"/>
              <a:t>KeepRemotePurgedComputerData</a:t>
            </a:r>
            <a:r>
              <a:rPr lang="en-US" b="0" dirty="0" smtClean="0"/>
              <a:t>” was also created to allows you to  preserve the Parent NS event data.</a:t>
            </a:r>
          </a:p>
          <a:p>
            <a:r>
              <a:rPr lang="en-US" b="0" dirty="0" smtClean="0"/>
              <a:t>Non-</a:t>
            </a:r>
            <a:r>
              <a:rPr lang="en-US" b="0" dirty="0" err="1" smtClean="0"/>
              <a:t>replicatible</a:t>
            </a:r>
            <a:r>
              <a:rPr lang="en-US" b="0" dirty="0" smtClean="0"/>
              <a:t> objects will not be attempted to replicate, which helps to decrease size of problematic Evt_NS_Object_Replication_Status table for at least 50%.  Non Replicable items will not be added into </a:t>
            </a:r>
            <a:r>
              <a:rPr lang="en-US" b="0" dirty="0" err="1" smtClean="0"/>
              <a:t>Evt_NS_Object_Replication_Status</a:t>
            </a:r>
            <a:r>
              <a:rPr lang="en-US" b="0" dirty="0" smtClean="0"/>
              <a:t> table.</a:t>
            </a:r>
            <a:r>
              <a:rPr lang="en-US" b="0" baseline="0" dirty="0" smtClean="0"/>
              <a:t>  A </a:t>
            </a:r>
            <a:r>
              <a:rPr lang="en-US" b="0" dirty="0" smtClean="0"/>
              <a:t>new column called </a:t>
            </a:r>
            <a:r>
              <a:rPr lang="en-US" b="0" dirty="0" err="1" smtClean="0"/>
              <a:t>NotReplicableReason</a:t>
            </a:r>
            <a:r>
              <a:rPr lang="en-US" b="0" dirty="0" smtClean="0"/>
              <a:t> has been added into ReplicationItem table retain the reason why item is not replicable</a:t>
            </a:r>
            <a:endParaRPr lang="ru-RU" b="0" dirty="0" smtClean="0">
              <a:hlinkClick r:id="rId3" tooltip="View Incident 3417928"/>
            </a:endParaRPr>
          </a:p>
          <a:p>
            <a:r>
              <a:rPr lang="en-US" b="0" dirty="0" smtClean="0"/>
              <a:t>The ability to replicate a folder and all its child objects via standalone replication rules has been added.</a:t>
            </a:r>
          </a:p>
          <a:p>
            <a:r>
              <a:rPr lang="en-US" dirty="0"/>
              <a:t>Also, Event data tables are now replicated by a default replication rule preventing missing data on the target server.  Events like Evt_NS_Client_Config_Request and  Evt_NS_Event_History are now replicated to allow a more complete picture of required event data.</a:t>
            </a:r>
          </a:p>
          <a:p>
            <a:pPr>
              <a:defRPr/>
            </a:pPr>
            <a:r>
              <a:rPr lang="en-US" b="0" dirty="0" smtClean="0"/>
              <a:t>It is now possible to check which user invoked replication rule this</a:t>
            </a:r>
            <a:r>
              <a:rPr lang="en-US" b="0" baseline="0" dirty="0" smtClean="0"/>
              <a:t> </a:t>
            </a:r>
            <a:r>
              <a:rPr lang="en-US" b="0" dirty="0" smtClean="0"/>
              <a:t>Data is available through the new “Executed By” column in existing “Server hierarchy replication” report and new hierarchy rules UI</a:t>
            </a:r>
          </a:p>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18</a:t>
            </a:fld>
            <a:endParaRPr lang="en-US" dirty="0"/>
          </a:p>
        </p:txBody>
      </p:sp>
    </p:spTree>
    <p:extLst>
      <p:ext uri="{BB962C8B-B14F-4D97-AF65-F5344CB8AC3E}">
        <p14:creationId xmlns:p14="http://schemas.microsoft.com/office/powerpoint/2010/main" val="1037287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normAutofit/>
          </a:bodyPr>
          <a:lstStyle/>
          <a:p>
            <a:pPr marL="0" marR="0" lvl="1" indent="0" algn="l" defTabSz="914400" rtl="0" eaLnBrk="0" fontAlgn="base" latinLnBrk="0" hangingPunct="0">
              <a:lnSpc>
                <a:spcPct val="90000"/>
              </a:lnSpc>
              <a:spcBef>
                <a:spcPct val="20000"/>
              </a:spcBef>
              <a:spcAft>
                <a:spcPts val="1200"/>
              </a:spcAft>
              <a:buClrTx/>
              <a:buSzTx/>
              <a:buFont typeface="Arial" pitchFamily="34" charset="0"/>
              <a:buNone/>
              <a:tabLst/>
              <a:defRPr/>
            </a:pPr>
            <a:r>
              <a:rPr lang="en-US" dirty="0"/>
              <a:t>The following  Notification Server Performance &amp; Stability improvements have been made:</a:t>
            </a:r>
          </a:p>
          <a:p>
            <a:pPr marL="628546" lvl="2" indent="-171450">
              <a:spcAft>
                <a:spcPts val="1200"/>
              </a:spcAft>
              <a:buFont typeface="Arial" panose="020B0604020202020204" pitchFamily="34" charset="0"/>
              <a:buChar char="•"/>
              <a:defRPr/>
            </a:pPr>
            <a:r>
              <a:rPr lang="en-US" dirty="0" smtClean="0"/>
              <a:t>The </a:t>
            </a:r>
            <a:r>
              <a:rPr lang="en-US" dirty="0"/>
              <a:t>Package Refresh internal task was optimized allowing to reach a significant performance improvement compared to 7.5.   Package refresh task timing was improved by up to 7 times. This </a:t>
            </a:r>
            <a:r>
              <a:rPr lang="en-US" dirty="0" smtClean="0"/>
              <a:t>improvement </a:t>
            </a:r>
            <a:r>
              <a:rPr lang="en-US" dirty="0"/>
              <a:t>is expected to impact primarily Patch management and Software scenarios. </a:t>
            </a:r>
          </a:p>
          <a:p>
            <a:pPr marL="628546" lvl="2" indent="-171450">
              <a:spcAft>
                <a:spcPts val="1200"/>
              </a:spcAft>
              <a:buFont typeface="Arial" panose="020B0604020202020204" pitchFamily="34" charset="0"/>
              <a:buChar char="•"/>
            </a:pPr>
            <a:r>
              <a:rPr lang="en-US" b="1" dirty="0" smtClean="0"/>
              <a:t>Package Share</a:t>
            </a:r>
            <a:r>
              <a:rPr lang="en-US" dirty="0" smtClean="0"/>
              <a:t> creation on IIS optimized by providing a new API  to create a single UNC share for thousands of patch packages or software packages as opposed</a:t>
            </a:r>
            <a:r>
              <a:rPr lang="en-US" baseline="0" dirty="0" smtClean="0"/>
              <a:t> to the original method of creating a</a:t>
            </a:r>
            <a:r>
              <a:rPr lang="en-US" dirty="0" smtClean="0"/>
              <a:t> separate share per package.  This improves</a:t>
            </a:r>
            <a:r>
              <a:rPr lang="en-US" baseline="0" dirty="0" smtClean="0"/>
              <a:t> the </a:t>
            </a:r>
            <a:r>
              <a:rPr lang="en-US" dirty="0" smtClean="0"/>
              <a:t>Package Refresh timings and Operations  in Windows Explorer on the</a:t>
            </a:r>
            <a:r>
              <a:rPr lang="en-US" baseline="0" dirty="0" smtClean="0"/>
              <a:t> Notification Server and package servers.</a:t>
            </a:r>
          </a:p>
          <a:p>
            <a:pPr marL="628546" lvl="1" indent="-171450">
              <a:buFont typeface="Arial" panose="020B0604020202020204" pitchFamily="34" charset="0"/>
              <a:buChar char="•"/>
            </a:pPr>
            <a:r>
              <a:rPr lang="en-US" b="1" dirty="0" smtClean="0"/>
              <a:t>Also, NSE processing of some data times was further enhanced</a:t>
            </a:r>
            <a:r>
              <a:rPr lang="en-US" dirty="0" smtClean="0"/>
              <a:t>, in testing NSEs that took 1 hour to process 7.5 now process in less than 7 minutes</a:t>
            </a:r>
          </a:p>
          <a:p>
            <a:pPr marL="171450" marR="0" indent="-171450" algn="l" defTabSz="914400" rtl="0" eaLnBrk="0" fontAlgn="base" latinLnBrk="0" hangingPunct="0">
              <a:lnSpc>
                <a:spcPct val="90000"/>
              </a:lnSpc>
              <a:spcBef>
                <a:spcPct val="20000"/>
              </a:spcBef>
              <a:spcAft>
                <a:spcPct val="20000"/>
              </a:spcAft>
              <a:buClrTx/>
              <a:buSzTx/>
              <a:buFont typeface="Arial" panose="020B0604020202020204" pitchFamily="34" charset="0"/>
              <a:buChar char="•"/>
              <a:tabLst/>
              <a:defRPr/>
            </a:pPr>
            <a:endParaRPr lang="en-GB" sz="120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19</a:t>
            </a:fld>
            <a:endParaRPr lang="en-US" dirty="0"/>
          </a:p>
        </p:txBody>
      </p:sp>
    </p:spTree>
    <p:extLst>
      <p:ext uri="{BB962C8B-B14F-4D97-AF65-F5344CB8AC3E}">
        <p14:creationId xmlns:p14="http://schemas.microsoft.com/office/powerpoint/2010/main" val="1673088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lstStyle/>
          <a:p>
            <a:r>
              <a:rPr lang="en-US" dirty="0" smtClean="0"/>
              <a:t>The following</a:t>
            </a:r>
            <a:r>
              <a:rPr lang="en-US" baseline="0" dirty="0" smtClean="0"/>
              <a:t> Agenda topics will be covered in today’s presentation:</a:t>
            </a:r>
            <a:endParaRPr lang="en-US" dirty="0" smtClean="0"/>
          </a:p>
          <a:p>
            <a:endParaRPr lang="en-US" dirty="0" smtClean="0"/>
          </a:p>
          <a:p>
            <a:pPr marL="171450" indent="-171450">
              <a:buFont typeface="Arial" panose="020B0604020202020204" pitchFamily="34" charset="0"/>
              <a:buChar char="•"/>
            </a:pPr>
            <a:r>
              <a:rPr lang="en-US" dirty="0" smtClean="0"/>
              <a:t>Symantec Management Platform 7.5 SP1 Core</a:t>
            </a:r>
          </a:p>
          <a:p>
            <a:pPr marL="171450" indent="-171450">
              <a:buFont typeface="Arial" panose="020B0604020202020204" pitchFamily="34" charset="0"/>
              <a:buChar char="•"/>
            </a:pPr>
            <a:r>
              <a:rPr lang="en-US" dirty="0" smtClean="0"/>
              <a:t>Symantec Management Console Views</a:t>
            </a:r>
          </a:p>
          <a:p>
            <a:pPr marL="171450" indent="-171450">
              <a:buFont typeface="Arial" panose="020B0604020202020204" pitchFamily="34" charset="0"/>
              <a:buChar char="•"/>
            </a:pPr>
            <a:r>
              <a:rPr lang="en-US" dirty="0" smtClean="0"/>
              <a:t>ITMS 7.5 SP1 Solutions</a:t>
            </a:r>
          </a:p>
          <a:p>
            <a:pPr marL="171450" indent="-171450">
              <a:buFont typeface="Arial" panose="020B0604020202020204" pitchFamily="34" charset="0"/>
              <a:buChar char="•"/>
            </a:pPr>
            <a:r>
              <a:rPr lang="en-US" dirty="0" smtClean="0"/>
              <a:t>Network Application Streaming Feature</a:t>
            </a:r>
          </a:p>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2</a:t>
            </a:fld>
            <a:endParaRPr lang="en-US" dirty="0"/>
          </a:p>
        </p:txBody>
      </p:sp>
    </p:spTree>
    <p:extLst>
      <p:ext uri="{BB962C8B-B14F-4D97-AF65-F5344CB8AC3E}">
        <p14:creationId xmlns:p14="http://schemas.microsoft.com/office/powerpoint/2010/main" val="250821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20</a:t>
            </a:fld>
            <a:endParaRPr lang="en-US" dirty="0"/>
          </a:p>
        </p:txBody>
      </p:sp>
    </p:spTree>
    <p:extLst>
      <p:ext uri="{BB962C8B-B14F-4D97-AF65-F5344CB8AC3E}">
        <p14:creationId xmlns:p14="http://schemas.microsoft.com/office/powerpoint/2010/main" val="3243095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lstStyle/>
          <a:p>
            <a:r>
              <a:rPr lang="en-US" b="0" dirty="0" smtClean="0"/>
              <a:t>The following</a:t>
            </a:r>
            <a:r>
              <a:rPr lang="en-US" b="0" baseline="0" dirty="0" smtClean="0"/>
              <a:t> improvements have been made to further increase the usability and efficiency of the management views in the Symantec Management Console.</a:t>
            </a:r>
            <a:endParaRPr lang="en-US" b="0" dirty="0" smtClean="0"/>
          </a:p>
          <a:p>
            <a:r>
              <a:rPr lang="en-US" b="0" dirty="0" smtClean="0"/>
              <a:t>The page layout is customizable</a:t>
            </a:r>
            <a:r>
              <a:rPr lang="en-US" b="0" baseline="0" dirty="0" smtClean="0"/>
              <a:t> for each</a:t>
            </a:r>
            <a:r>
              <a:rPr lang="en-US" b="0" dirty="0" smtClean="0"/>
              <a:t> user,</a:t>
            </a:r>
            <a:r>
              <a:rPr lang="en-US" b="0" baseline="0" dirty="0" smtClean="0"/>
              <a:t> and t</a:t>
            </a:r>
            <a:r>
              <a:rPr lang="en-US" b="0" dirty="0" smtClean="0"/>
              <a:t>he user can choose which computer filters or computer targets to display or hide in the Filters and Targets lists. The list of custom filter criteria, the size of the panes, and the way the elements are displayed on the page can be configured.  These settings are saved individually for each user.</a:t>
            </a:r>
          </a:p>
          <a:p>
            <a:r>
              <a:rPr lang="en-US" b="0" dirty="0" smtClean="0"/>
              <a:t>A Load on-demand feature</a:t>
            </a:r>
            <a:r>
              <a:rPr lang="en-US" b="0" baseline="0" dirty="0" smtClean="0"/>
              <a:t> has been added.  </a:t>
            </a:r>
            <a:r>
              <a:rPr lang="en-US" b="0" dirty="0" smtClean="0"/>
              <a:t>The items in the lists are displayed in chunks. The number of items to be displayed in one chunk can be customized. The rest of the list collapses and is loaded on demand. The load on-demand feature is enabled by default.</a:t>
            </a:r>
          </a:p>
          <a:p>
            <a:r>
              <a:rPr lang="en-US" b="0" dirty="0" smtClean="0"/>
              <a:t>Improved drag and drop function and error handling has been</a:t>
            </a:r>
            <a:r>
              <a:rPr lang="en-US" b="0" baseline="0" dirty="0" smtClean="0"/>
              <a:t> added. For example, </a:t>
            </a:r>
            <a:r>
              <a:rPr lang="en-US" b="0" dirty="0" smtClean="0"/>
              <a:t>After an element is dragged and dropped, a dialog box appears that shows the results of the action.</a:t>
            </a:r>
          </a:p>
          <a:p>
            <a:r>
              <a:rPr lang="en-US" b="0" dirty="0" smtClean="0"/>
              <a:t>Availability of the Management Views</a:t>
            </a:r>
            <a:r>
              <a:rPr lang="en-US" b="0" baseline="0" dirty="0" smtClean="0"/>
              <a:t> has been expanded.  </a:t>
            </a:r>
            <a:r>
              <a:rPr lang="en-US" b="0" dirty="0" smtClean="0"/>
              <a:t>ITMS Management Views for Computers, Policies, and Jobs/Tasks are available to all users regardless of the installed solutions. Also, the Software view is available if there is Software Management Solution and Inventory Solution installed.</a:t>
            </a:r>
          </a:p>
          <a:p>
            <a:endParaRPr lang="en-US" b="0"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21</a:t>
            </a:fld>
            <a:endParaRPr lang="en-US" dirty="0"/>
          </a:p>
        </p:txBody>
      </p:sp>
    </p:spTree>
    <p:extLst>
      <p:ext uri="{BB962C8B-B14F-4D97-AF65-F5344CB8AC3E}">
        <p14:creationId xmlns:p14="http://schemas.microsoft.com/office/powerpoint/2010/main" val="35465333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lstStyle/>
          <a:p>
            <a:r>
              <a:rPr lang="en-US" dirty="0" smtClean="0"/>
              <a:t>A</a:t>
            </a:r>
            <a:r>
              <a:rPr lang="en-US" baseline="0" dirty="0" smtClean="0"/>
              <a:t> filter tree view and filter builder has been created to further s</a:t>
            </a:r>
            <a:r>
              <a:rPr lang="en-US" dirty="0" smtClean="0"/>
              <a:t>implify information gathering.</a:t>
            </a:r>
          </a:p>
          <a:p>
            <a:r>
              <a:rPr lang="en-US" dirty="0" smtClean="0"/>
              <a:t>The</a:t>
            </a:r>
            <a:r>
              <a:rPr lang="en-US" baseline="0" dirty="0" smtClean="0"/>
              <a:t> </a:t>
            </a:r>
            <a:r>
              <a:rPr lang="en-US" dirty="0" smtClean="0"/>
              <a:t>Filter tree shows the existing filters and are displayed in </a:t>
            </a:r>
            <a:r>
              <a:rPr lang="en-US" b="1" dirty="0" smtClean="0"/>
              <a:t>manage&gt;computers</a:t>
            </a:r>
            <a:r>
              <a:rPr lang="en-US" dirty="0" smtClean="0"/>
              <a:t> view.  Saved searches are included here and can also be used as filters. You are able to create new folders and filters in this view and Manage visibility and favorites on a per user basis</a:t>
            </a:r>
          </a:p>
          <a:p>
            <a:r>
              <a:rPr lang="en-US" dirty="0" smtClean="0"/>
              <a:t>The Filter builder uses the saved search logic you</a:t>
            </a:r>
            <a:r>
              <a:rPr lang="en-US" baseline="0" dirty="0" smtClean="0"/>
              <a:t> are familiar with.  </a:t>
            </a:r>
            <a:r>
              <a:rPr lang="en-US" dirty="0" smtClean="0"/>
              <a:t>You can use searches, and filter criteria and see the results in the computer list. Filters can be saved for reuse and</a:t>
            </a:r>
            <a:r>
              <a:rPr lang="en-US" baseline="0" dirty="0" smtClean="0"/>
              <a:t> the </a:t>
            </a:r>
            <a:r>
              <a:rPr lang="en-US" dirty="0" smtClean="0"/>
              <a:t>Results list can be saved to a CSV</a:t>
            </a:r>
            <a:r>
              <a:rPr lang="en-US" baseline="0" dirty="0" smtClean="0"/>
              <a:t> file </a:t>
            </a:r>
            <a:r>
              <a:rPr lang="en-US" dirty="0" smtClean="0"/>
              <a:t>with Computer Name and IP address included in the</a:t>
            </a:r>
            <a:r>
              <a:rPr lang="en-US" baseline="0" dirty="0" smtClean="0"/>
              <a:t> list. </a:t>
            </a:r>
            <a:r>
              <a:rPr lang="en-US" dirty="0" smtClean="0"/>
              <a:t>Any changes in the filter builder are global.</a:t>
            </a:r>
            <a:r>
              <a:rPr lang="en-US" baseline="0" dirty="0" smtClean="0"/>
              <a:t> </a:t>
            </a:r>
          </a:p>
          <a:p>
            <a:r>
              <a:rPr lang="en-US" dirty="0" smtClean="0"/>
              <a:t>Additional default criteria have been added. </a:t>
            </a:r>
          </a:p>
          <a:p>
            <a:r>
              <a:rPr lang="en-US" dirty="0" smtClean="0"/>
              <a:t>S</a:t>
            </a:r>
            <a:r>
              <a:rPr lang="en-US" baseline="0" dirty="0" smtClean="0"/>
              <a:t>ome of the criteria </a:t>
            </a:r>
            <a:r>
              <a:rPr lang="en-US" dirty="0" smtClean="0"/>
              <a:t>have defined conditions and pre-populated values</a:t>
            </a:r>
            <a:r>
              <a:rPr lang="en-US" baseline="0" dirty="0" smtClean="0"/>
              <a:t> and</a:t>
            </a:r>
            <a:r>
              <a:rPr lang="en-US" dirty="0" smtClean="0"/>
              <a:t> custom criteria can be added and allows you to</a:t>
            </a:r>
            <a:r>
              <a:rPr lang="en-US" baseline="0" dirty="0" smtClean="0"/>
              <a:t> </a:t>
            </a:r>
            <a:r>
              <a:rPr lang="en-US" dirty="0" smtClean="0"/>
              <a:t>validate the</a:t>
            </a:r>
            <a:r>
              <a:rPr lang="en-US" baseline="0" dirty="0" smtClean="0"/>
              <a:t> values</a:t>
            </a:r>
            <a:r>
              <a:rPr lang="en-US" dirty="0" smtClean="0"/>
              <a:t> the right column.</a:t>
            </a:r>
          </a:p>
          <a:p>
            <a:r>
              <a:rPr lang="en-US" dirty="0" smtClean="0"/>
              <a:t>Static list ‘explicit inclusions’ can be added in</a:t>
            </a:r>
            <a:r>
              <a:rPr lang="en-US" baseline="0" dirty="0" smtClean="0"/>
              <a:t> the builder as well as the use of the new </a:t>
            </a:r>
            <a:r>
              <a:rPr lang="en-US" dirty="0" smtClean="0"/>
              <a:t>Raw SQL editor.</a:t>
            </a:r>
          </a:p>
          <a:p>
            <a:pPr marL="284162" lvl="1" indent="0">
              <a:buNone/>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22</a:t>
            </a:fld>
            <a:endParaRPr lang="en-US" dirty="0"/>
          </a:p>
        </p:txBody>
      </p:sp>
    </p:spTree>
    <p:extLst>
      <p:ext uri="{BB962C8B-B14F-4D97-AF65-F5344CB8AC3E}">
        <p14:creationId xmlns:p14="http://schemas.microsoft.com/office/powerpoint/2010/main" val="40958007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lstStyle/>
          <a:p>
            <a:r>
              <a:rPr lang="en-US" dirty="0" smtClean="0"/>
              <a:t>A new Target Tree View and Target builder has</a:t>
            </a:r>
            <a:r>
              <a:rPr lang="en-US" baseline="0" dirty="0" smtClean="0"/>
              <a:t> been included in the management console to help with the r</a:t>
            </a:r>
            <a:r>
              <a:rPr lang="en-US" dirty="0" smtClean="0"/>
              <a:t>euse of targets for consistency in your organization</a:t>
            </a:r>
          </a:p>
          <a:p>
            <a:r>
              <a:rPr lang="en-US" dirty="0" smtClean="0"/>
              <a:t>The Target tree exposes the targets</a:t>
            </a:r>
            <a:r>
              <a:rPr lang="en-US" baseline="0" dirty="0" smtClean="0"/>
              <a:t> as they are </a:t>
            </a:r>
            <a:r>
              <a:rPr lang="en-US" dirty="0" smtClean="0"/>
              <a:t>much easier to see and edit.  It will define and show ad-hoc vs. managed targets and controls visibility and favorites per user.  View scoping is instituted and only shows the results you</a:t>
            </a:r>
            <a:r>
              <a:rPr lang="en-US" baseline="0" dirty="0" smtClean="0"/>
              <a:t> are allowed to manage.  You also now have the ability to d</a:t>
            </a:r>
            <a:r>
              <a:rPr lang="en-US" dirty="0" smtClean="0"/>
              <a:t>elete targets you don’t need.</a:t>
            </a:r>
          </a:p>
          <a:p>
            <a:r>
              <a:rPr lang="en-US" dirty="0" smtClean="0"/>
              <a:t>The Target builder allows you to view the target, target conditions, and results in easy to access manner. </a:t>
            </a:r>
            <a:r>
              <a:rPr lang="en-US" baseline="0" dirty="0" smtClean="0"/>
              <a:t>You can a</a:t>
            </a:r>
            <a:r>
              <a:rPr lang="en-US" dirty="0" smtClean="0"/>
              <a:t>pply a static list, filter, or OV/G to the target.  When assigning a target to a policy or task, you can now use saved targets from dropdown.</a:t>
            </a:r>
          </a:p>
          <a:p>
            <a:r>
              <a:rPr lang="en-US" dirty="0" smtClean="0"/>
              <a:t>Conditions are now much easier to understand and evaluate and you can save</a:t>
            </a:r>
            <a:r>
              <a:rPr lang="en-US" baseline="0" dirty="0" smtClean="0"/>
              <a:t> </a:t>
            </a:r>
            <a:r>
              <a:rPr lang="en-US" dirty="0" smtClean="0"/>
              <a:t>the target or save a list of the results in a CSV</a:t>
            </a:r>
            <a:r>
              <a:rPr lang="en-US" baseline="0" dirty="0" smtClean="0"/>
              <a:t> file with the </a:t>
            </a:r>
            <a:r>
              <a:rPr lang="en-US" baseline="0" dirty="0" err="1" smtClean="0"/>
              <a:t>Computername</a:t>
            </a:r>
            <a:r>
              <a:rPr lang="en-US" baseline="0" dirty="0" smtClean="0"/>
              <a:t> and IP listed.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23</a:t>
            </a:fld>
            <a:endParaRPr lang="en-US" dirty="0"/>
          </a:p>
        </p:txBody>
      </p:sp>
    </p:spTree>
    <p:extLst>
      <p:ext uri="{BB962C8B-B14F-4D97-AF65-F5344CB8AC3E}">
        <p14:creationId xmlns:p14="http://schemas.microsoft.com/office/powerpoint/2010/main" val="17832301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24</a:t>
            </a:fld>
            <a:endParaRPr lang="en-US" dirty="0"/>
          </a:p>
        </p:txBody>
      </p:sp>
    </p:spTree>
    <p:extLst>
      <p:ext uri="{BB962C8B-B14F-4D97-AF65-F5344CB8AC3E}">
        <p14:creationId xmlns:p14="http://schemas.microsoft.com/office/powerpoint/2010/main" val="36176706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lstStyle/>
          <a:p>
            <a:r>
              <a:rPr lang="en-US" dirty="0" smtClean="0"/>
              <a:t>The following</a:t>
            </a:r>
            <a:r>
              <a:rPr lang="en-US" baseline="0" dirty="0" smtClean="0"/>
              <a:t> are changes made to the Deployment Solution 7.5 SP1 product included in ITMS, CMS and SMS.</a:t>
            </a:r>
          </a:p>
          <a:p>
            <a:r>
              <a:rPr lang="en-US" dirty="0" smtClean="0"/>
              <a:t>WinPE </a:t>
            </a:r>
            <a:r>
              <a:rPr lang="en-US" dirty="0" err="1" smtClean="0"/>
              <a:t>Distributables</a:t>
            </a:r>
            <a:r>
              <a:rPr lang="en-US" dirty="0" smtClean="0"/>
              <a:t> are no longer included in Deployment Solution.</a:t>
            </a:r>
          </a:p>
          <a:p>
            <a:pPr lvl="1"/>
            <a:r>
              <a:rPr lang="en-US" dirty="0" smtClean="0"/>
              <a:t>To use the WinPE as a </a:t>
            </a:r>
            <a:r>
              <a:rPr lang="en-US" dirty="0" err="1" smtClean="0"/>
              <a:t>preboot</a:t>
            </a:r>
            <a:r>
              <a:rPr lang="en-US" dirty="0" smtClean="0"/>
              <a:t> environment you can Download and install the Windows ADK for Windows 8 from Microsoft, then simply Import the Windows ADK to install into Deployment Solution</a:t>
            </a:r>
            <a:r>
              <a:rPr lang="en-US" baseline="0" dirty="0" smtClean="0"/>
              <a:t>.   Please note that this </a:t>
            </a:r>
            <a:r>
              <a:rPr lang="en-US" dirty="0" smtClean="0"/>
              <a:t> activity consumes around 3 hours</a:t>
            </a:r>
            <a:r>
              <a:rPr lang="en-US" baseline="0" dirty="0" smtClean="0"/>
              <a:t> to complete.</a:t>
            </a:r>
            <a:endParaRPr lang="en-US" dirty="0" smtClean="0"/>
          </a:p>
          <a:p>
            <a:r>
              <a:rPr lang="en-US" baseline="0" dirty="0" smtClean="0"/>
              <a:t>With this </a:t>
            </a:r>
            <a:r>
              <a:rPr lang="en-US" dirty="0" smtClean="0"/>
              <a:t>release forward, Deployment Solution does not support the RapiDeploy imaging tool for the capturing of images. However you can deploy the existing .img images that were created using the RapiDeploy tool.</a:t>
            </a:r>
          </a:p>
          <a:p>
            <a:r>
              <a:rPr lang="en-US" dirty="0" smtClean="0"/>
              <a:t>The</a:t>
            </a:r>
            <a:r>
              <a:rPr lang="en-US" baseline="0" dirty="0" smtClean="0"/>
              <a:t> </a:t>
            </a:r>
            <a:r>
              <a:rPr lang="en-US" dirty="0" smtClean="0"/>
              <a:t>Deployment Solution plug-in for x64 bit for Linux is now added that lets you manage Linux 64-bit client computers.</a:t>
            </a:r>
          </a:p>
          <a:p>
            <a:r>
              <a:rPr lang="en-US" sz="1200" b="0" i="0" u="none" strike="noStrike" kern="1200" baseline="0" dirty="0" smtClean="0">
                <a:solidFill>
                  <a:schemeClr val="tx1"/>
                </a:solidFill>
                <a:latin typeface="Calibri" pitchFamily="34" charset="0"/>
                <a:ea typeface="+mn-ea"/>
                <a:cs typeface="+mn-cs"/>
              </a:rPr>
              <a:t>It is important to note that when you upgrade from IT Management Suite 7.1 SP1 MP1.1 or from IT Management Suite 7.5 HF6 to IT Management Suite 7.5 SP1, you must edit the tasks and jobs that contain the </a:t>
            </a:r>
            <a:r>
              <a:rPr lang="en-US" sz="1200" b="1" i="0" u="none" strike="noStrike" kern="1200" baseline="0" dirty="0" smtClean="0">
                <a:solidFill>
                  <a:schemeClr val="tx1"/>
                </a:solidFill>
                <a:latin typeface="Calibri" pitchFamily="34" charset="0"/>
                <a:ea typeface="+mn-ea"/>
                <a:cs typeface="+mn-cs"/>
              </a:rPr>
              <a:t>Create Image </a:t>
            </a:r>
            <a:r>
              <a:rPr lang="en-US" sz="1200" b="0" i="0" u="none" strike="noStrike" kern="1200" baseline="0" dirty="0" smtClean="0">
                <a:solidFill>
                  <a:schemeClr val="tx1"/>
                </a:solidFill>
                <a:latin typeface="Calibri" pitchFamily="34" charset="0"/>
                <a:ea typeface="+mn-ea"/>
                <a:cs typeface="+mn-cs"/>
              </a:rPr>
              <a:t>task using  RapiDeploy imaging tool to </a:t>
            </a:r>
            <a:r>
              <a:rPr lang="en-US" sz="1200" b="1" i="0" u="none" strike="noStrike" kern="1200" baseline="0" dirty="0" smtClean="0">
                <a:solidFill>
                  <a:schemeClr val="tx1"/>
                </a:solidFill>
                <a:latin typeface="Calibri" pitchFamily="34" charset="0"/>
                <a:ea typeface="+mn-ea"/>
                <a:cs typeface="+mn-cs"/>
              </a:rPr>
              <a:t>Create Image </a:t>
            </a:r>
            <a:r>
              <a:rPr lang="en-US" sz="1200" b="0" i="0" u="none" strike="noStrike" kern="1200" baseline="0" dirty="0" smtClean="0">
                <a:solidFill>
                  <a:schemeClr val="tx1"/>
                </a:solidFill>
                <a:latin typeface="Calibri" pitchFamily="34" charset="0"/>
                <a:ea typeface="+mn-ea"/>
                <a:cs typeface="+mn-cs"/>
              </a:rPr>
              <a:t>task using the Ghost imaging tool. For more information refer to the Symantec™ IT Management Suite 7.5 SP1 powered by Altiris™ technology Installation and Upgrade Guide.</a:t>
            </a:r>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25</a:t>
            </a:fld>
            <a:endParaRPr lang="en-US" dirty="0"/>
          </a:p>
        </p:txBody>
      </p:sp>
    </p:spTree>
    <p:extLst>
      <p:ext uri="{BB962C8B-B14F-4D97-AF65-F5344CB8AC3E}">
        <p14:creationId xmlns:p14="http://schemas.microsoft.com/office/powerpoint/2010/main" val="32406902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normAutofit/>
          </a:bodyPr>
          <a:lstStyle/>
          <a:p>
            <a:r>
              <a:rPr lang="en-US" dirty="0" smtClean="0"/>
              <a:t>The following lists PCAnywhere Solution Changes within ITMS 7.5 SP1:</a:t>
            </a:r>
          </a:p>
          <a:p>
            <a:endParaRPr lang="en-US" dirty="0" smtClean="0"/>
          </a:p>
          <a:p>
            <a:r>
              <a:rPr lang="en-US" dirty="0" smtClean="0"/>
              <a:t>The list of supported platforms has been expanded</a:t>
            </a:r>
            <a:r>
              <a:rPr lang="en-US" baseline="0" dirty="0" smtClean="0"/>
              <a:t> to support </a:t>
            </a:r>
            <a:r>
              <a:rPr lang="en-US" dirty="0" smtClean="0"/>
              <a:t>Mac OS X 10.9</a:t>
            </a:r>
          </a:p>
          <a:p>
            <a:r>
              <a:rPr lang="en-US" dirty="0" smtClean="0"/>
              <a:t>New policies have been added for Windows that contain the default filters.</a:t>
            </a:r>
          </a:p>
          <a:p>
            <a:pPr marL="628546" lvl="1" indent="-171450">
              <a:buFont typeface="Arial" panose="020B0604020202020204" pitchFamily="34" charset="0"/>
              <a:buChar char="•"/>
            </a:pPr>
            <a:r>
              <a:rPr lang="en-US" dirty="0" smtClean="0"/>
              <a:t>pcAnywhere Plug-in for Windows – Install (Host Only) contains the default filter </a:t>
            </a:r>
            <a:r>
              <a:rPr lang="en-US" b="1" dirty="0" smtClean="0"/>
              <a:t>Windows Computers with no pcAnywhere plug-in Installed</a:t>
            </a:r>
          </a:p>
          <a:p>
            <a:pPr marL="628546" lvl="1" indent="-171450">
              <a:buFont typeface="Arial" panose="020B0604020202020204" pitchFamily="34" charset="0"/>
              <a:buChar char="•"/>
            </a:pPr>
            <a:r>
              <a:rPr lang="en-US" dirty="0" smtClean="0"/>
              <a:t>pcAnywhere Plug-in for Windows – Upgrade (Host Only) contains the default filter </a:t>
            </a:r>
            <a:r>
              <a:rPr lang="en-US" b="1" dirty="0" smtClean="0"/>
              <a:t>Windows Computers requiring pcAnywhere plug-in upgrade</a:t>
            </a:r>
          </a:p>
          <a:p>
            <a:endParaRPr lang="en-US" dirty="0" smtClean="0"/>
          </a:p>
          <a:p>
            <a:r>
              <a:rPr lang="en-US" dirty="0" smtClean="0"/>
              <a:t>For more administrative control over the deployment of the pcAnywhere Quick Connect feature, the default filters listed above are not available in the following policies:</a:t>
            </a:r>
          </a:p>
          <a:p>
            <a:pPr marL="628546" lvl="1" indent="-171450">
              <a:buFont typeface="Arial" panose="020B0604020202020204" pitchFamily="34" charset="0"/>
              <a:buChar char="•"/>
            </a:pPr>
            <a:r>
              <a:rPr lang="en-US" dirty="0" smtClean="0"/>
              <a:t>pcAnywhere Plug-in for Windows – Install</a:t>
            </a:r>
          </a:p>
          <a:p>
            <a:pPr marL="628546" lvl="1" indent="-171450">
              <a:buFont typeface="Arial" panose="020B0604020202020204" pitchFamily="34" charset="0"/>
              <a:buChar char="•"/>
            </a:pPr>
            <a:r>
              <a:rPr lang="en-US" dirty="0" smtClean="0"/>
              <a:t>pcAnywhere Plug-in for Windows – Upgrade</a:t>
            </a:r>
          </a:p>
          <a:p>
            <a:pPr lvl="0"/>
            <a:endParaRPr lang="en-US" dirty="0" smtClean="0"/>
          </a:p>
          <a:p>
            <a:pPr lvl="0"/>
            <a:r>
              <a:rPr lang="en-US" dirty="0" smtClean="0"/>
              <a:t>Also,</a:t>
            </a:r>
            <a:r>
              <a:rPr lang="en-US" baseline="0" dirty="0" smtClean="0"/>
              <a:t> </a:t>
            </a:r>
            <a:r>
              <a:rPr lang="en-US" dirty="0" smtClean="0"/>
              <a:t>A new UI feature called the </a:t>
            </a:r>
            <a:r>
              <a:rPr lang="en-US" b="1" dirty="0" smtClean="0"/>
              <a:t>Add Caller </a:t>
            </a:r>
            <a:r>
              <a:rPr lang="en-US" dirty="0" smtClean="0"/>
              <a:t>button is introduced to manually add users or groups and domains for Authentication types NT and Active Directory.</a:t>
            </a:r>
            <a:endParaRPr lang="en-US" sz="1200" b="0" i="0" u="none" strike="noStrike" kern="1200" baseline="0" dirty="0" smtClean="0">
              <a:solidFill>
                <a:schemeClr val="tx1"/>
              </a:solidFill>
              <a:latin typeface="Calibri"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26</a:t>
            </a:fld>
            <a:endParaRPr lang="en-US" dirty="0"/>
          </a:p>
        </p:txBody>
      </p:sp>
    </p:spTree>
    <p:extLst>
      <p:ext uri="{BB962C8B-B14F-4D97-AF65-F5344CB8AC3E}">
        <p14:creationId xmlns:p14="http://schemas.microsoft.com/office/powerpoint/2010/main" val="6404767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normAutofit/>
          </a:bodyPr>
          <a:lstStyle/>
          <a:p>
            <a:r>
              <a:rPr lang="en-US" dirty="0" smtClean="0"/>
              <a:t>Significant</a:t>
            </a:r>
            <a:r>
              <a:rPr lang="en-US" baseline="0" dirty="0" smtClean="0"/>
              <a:t> improvements have been made to </a:t>
            </a:r>
            <a:r>
              <a:rPr lang="en-US" dirty="0" smtClean="0"/>
              <a:t>Software Portal performance by Multiple code optimizations that were implemented to speed up the loading the software resources. Administrators may notice a performance improvement by over 50%.</a:t>
            </a:r>
          </a:p>
          <a:p>
            <a:r>
              <a:rPr lang="en-US" dirty="0" smtClean="0"/>
              <a:t>Improved Symantec Management Agent stability has been achieved by numerous fixes.</a:t>
            </a:r>
          </a:p>
          <a:p>
            <a:r>
              <a:rPr lang="en-US" dirty="0" smtClean="0"/>
              <a:t>The</a:t>
            </a:r>
            <a:r>
              <a:rPr lang="en-US" baseline="0" dirty="0" smtClean="0"/>
              <a:t> </a:t>
            </a:r>
            <a:r>
              <a:rPr lang="en-US" dirty="0" smtClean="0"/>
              <a:t>Software Library packages are now located under one virtual directory in IIS. The packages are marked and relocated into one package share in IIS, based on the </a:t>
            </a:r>
            <a:r>
              <a:rPr lang="en-US" b="1" dirty="0" smtClean="0"/>
              <a:t>Nightly </a:t>
            </a:r>
            <a:r>
              <a:rPr lang="en-US" dirty="0" smtClean="0"/>
              <a:t>schedule. It is important to note that the package</a:t>
            </a:r>
            <a:r>
              <a:rPr lang="en-US" baseline="0" dirty="0" smtClean="0"/>
              <a:t> </a:t>
            </a:r>
            <a:r>
              <a:rPr lang="en-US" dirty="0" smtClean="0"/>
              <a:t>relocation process will fail if the original software package location folder is a system folder or is not available during the upgrade procedure.</a:t>
            </a:r>
          </a:p>
          <a:p>
            <a:r>
              <a:rPr lang="en-US" dirty="0" smtClean="0"/>
              <a:t>Agents and plug-ins can now be configured to be installed during a maintenance window</a:t>
            </a:r>
          </a:p>
          <a:p>
            <a:r>
              <a:rPr lang="en-US" dirty="0" smtClean="0"/>
              <a:t>There are now 2</a:t>
            </a:r>
            <a:r>
              <a:rPr lang="en-US" baseline="0" dirty="0" smtClean="0"/>
              <a:t>  a</a:t>
            </a:r>
            <a:r>
              <a:rPr lang="en-US" dirty="0" smtClean="0"/>
              <a:t>dditional ways to create and target Managed Software Delivery policies:</a:t>
            </a:r>
          </a:p>
          <a:p>
            <a:pPr marL="628546" lvl="1" indent="-171450">
              <a:buFont typeface="Arial" panose="020B0604020202020204" pitchFamily="34" charset="0"/>
              <a:buChar char="•"/>
            </a:pPr>
            <a:r>
              <a:rPr lang="en-US" dirty="0" smtClean="0"/>
              <a:t>A Managed Software Delivery policy can be created for computers by dragging and dropping the </a:t>
            </a:r>
            <a:r>
              <a:rPr lang="en-US" b="1" dirty="0" smtClean="0"/>
              <a:t>software release </a:t>
            </a:r>
            <a:r>
              <a:rPr lang="en-US" dirty="0" smtClean="0"/>
              <a:t>on the target, which contains the corresponding computers. This will start a Managed Software Delivery policy wizard with prepopulated settings to target the corresponding computers.  </a:t>
            </a:r>
          </a:p>
          <a:p>
            <a:pPr marL="628546" lvl="1" indent="-171450">
              <a:buFont typeface="Arial" panose="020B0604020202020204" pitchFamily="34" charset="0"/>
              <a:buChar char="•"/>
            </a:pPr>
            <a:r>
              <a:rPr lang="en-US" dirty="0" smtClean="0"/>
              <a:t>By</a:t>
            </a:r>
            <a:r>
              <a:rPr lang="en-US" baseline="0" dirty="0" smtClean="0"/>
              <a:t> </a:t>
            </a:r>
            <a:r>
              <a:rPr lang="en-US" dirty="0" smtClean="0"/>
              <a:t>Dragging and dropping an existing Managed Software Delivery policy on the target, it will add the corresponding  computers to the list of computers, targeted by the policy.</a:t>
            </a:r>
            <a:endParaRPr lang="en-US" b="0" i="0" u="none" strike="noStrike" kern="1200" baseline="0" dirty="0" smtClean="0">
              <a:solidFill>
                <a:schemeClr val="tx1"/>
              </a:solidFill>
              <a:latin typeface="Calibri"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27</a:t>
            </a:fld>
            <a:endParaRPr lang="en-US" dirty="0"/>
          </a:p>
        </p:txBody>
      </p:sp>
    </p:spTree>
    <p:extLst>
      <p:ext uri="{BB962C8B-B14F-4D97-AF65-F5344CB8AC3E}">
        <p14:creationId xmlns:p14="http://schemas.microsoft.com/office/powerpoint/2010/main" val="6404767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28</a:t>
            </a:fld>
            <a:endParaRPr lang="en-US" dirty="0"/>
          </a:p>
        </p:txBody>
      </p:sp>
    </p:spTree>
    <p:extLst>
      <p:ext uri="{BB962C8B-B14F-4D97-AF65-F5344CB8AC3E}">
        <p14:creationId xmlns:p14="http://schemas.microsoft.com/office/powerpoint/2010/main" val="36176706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lstStyle/>
          <a:p>
            <a:r>
              <a:rPr lang="en-US" dirty="0" smtClean="0"/>
              <a:t>A new package for the Symantec Workspace Streaming Agent is distributed as part of Software Management Solution.</a:t>
            </a:r>
            <a:r>
              <a:rPr lang="en-US" baseline="0" dirty="0" smtClean="0"/>
              <a:t>  </a:t>
            </a:r>
            <a:r>
              <a:rPr lang="en-US" dirty="0" smtClean="0"/>
              <a:t>Just as before, you can use the software delivery capabilities of IT Management Suite to deliver the Symantec Workspace Streaming agent. </a:t>
            </a:r>
            <a:endParaRPr lang="en-US" dirty="0"/>
          </a:p>
          <a:p>
            <a:r>
              <a:rPr lang="en-US" dirty="0" smtClean="0"/>
              <a:t>If you choose to install the Symantec Workspace Streaming infrastructure in the future, you can use Client Management Suite to update the client agent.  You will still be able to deliver virtual layers to your managed clients regardless of which mode you use the Symantec Workspace Streaming agent.</a:t>
            </a:r>
          </a:p>
          <a:p>
            <a:endParaRPr lang="en-US" dirty="0" smtClean="0"/>
          </a:p>
          <a:p>
            <a:pPr marL="628546"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29</a:t>
            </a:fld>
            <a:endParaRPr lang="en-US" dirty="0"/>
          </a:p>
        </p:txBody>
      </p:sp>
    </p:spTree>
    <p:extLst>
      <p:ext uri="{BB962C8B-B14F-4D97-AF65-F5344CB8AC3E}">
        <p14:creationId xmlns:p14="http://schemas.microsoft.com/office/powerpoint/2010/main" val="2465664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3</a:t>
            </a:fld>
            <a:endParaRPr lang="en-US" dirty="0"/>
          </a:p>
        </p:txBody>
      </p:sp>
    </p:spTree>
    <p:extLst>
      <p:ext uri="{BB962C8B-B14F-4D97-AF65-F5344CB8AC3E}">
        <p14:creationId xmlns:p14="http://schemas.microsoft.com/office/powerpoint/2010/main" val="18270284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a:xfrm>
            <a:off x="323851" y="3352799"/>
            <a:ext cx="6210299" cy="5078681"/>
          </a:xfrm>
        </p:spPr>
        <p:txBody>
          <a:bodyPr/>
          <a:lstStyle/>
          <a:p>
            <a:pPr algn="l">
              <a:lnSpc>
                <a:spcPct val="90000"/>
              </a:lnSpc>
              <a:spcBef>
                <a:spcPts val="0"/>
              </a:spcBef>
              <a:spcAft>
                <a:spcPts val="800"/>
              </a:spcAft>
            </a:pPr>
            <a:r>
              <a:rPr lang="en-US" dirty="0">
                <a:solidFill>
                  <a:schemeClr val="bg2">
                    <a:lumMod val="50000"/>
                  </a:schemeClr>
                </a:solidFill>
              </a:rPr>
              <a:t>Network Application Streaming works by installation of the latest agent and the use of a network share, DFS share, or package repository instead of a Workspace Streaming back-end</a:t>
            </a:r>
          </a:p>
          <a:p>
            <a:pPr algn="l">
              <a:lnSpc>
                <a:spcPct val="90000"/>
              </a:lnSpc>
              <a:spcBef>
                <a:spcPts val="0"/>
              </a:spcBef>
              <a:spcAft>
                <a:spcPts val="800"/>
              </a:spcAft>
            </a:pPr>
            <a:r>
              <a:rPr lang="en-US" dirty="0">
                <a:solidFill>
                  <a:schemeClr val="bg2">
                    <a:lumMod val="50000"/>
                  </a:schemeClr>
                </a:solidFill>
              </a:rPr>
              <a:t>It applies to Windows Desktops, laptops, thin clients, VMware VDI, Citrix XenDesktop systems.  This process is much easier to integrate into software management because of its light weight and quick deployment/revocation. </a:t>
            </a:r>
          </a:p>
          <a:p>
            <a:r>
              <a:rPr lang="en-US" dirty="0">
                <a:solidFill>
                  <a:schemeClr val="bg2">
                    <a:lumMod val="50000"/>
                  </a:schemeClr>
                </a:solidFill>
              </a:rPr>
              <a:t>This new ability to Stream applications from a file share with VHD support can also be used for customers who have already configured the Workspace Streaming Server and would like to try network application streaming. </a:t>
            </a:r>
            <a:endParaRPr lang="en-US" dirty="0" smtClean="0">
              <a:solidFill>
                <a:schemeClr val="bg2">
                  <a:lumMod val="50000"/>
                </a:schemeClr>
              </a:solidFill>
            </a:endParaRPr>
          </a:p>
          <a:p>
            <a:r>
              <a:rPr lang="en-US" dirty="0" smtClean="0">
                <a:solidFill>
                  <a:schemeClr val="bg2">
                    <a:lumMod val="50000"/>
                  </a:schemeClr>
                </a:solidFill>
              </a:rPr>
              <a:t>This </a:t>
            </a:r>
            <a:r>
              <a:rPr lang="en-US" dirty="0">
                <a:solidFill>
                  <a:schemeClr val="bg2">
                    <a:lumMod val="50000"/>
                  </a:schemeClr>
                </a:solidFill>
              </a:rPr>
              <a:t>feature can be used in cases, where you need to upload and stream a large number of applications without the concern of uploading, configuring, and managing packages on Streaming Server.</a:t>
            </a:r>
          </a:p>
          <a:p>
            <a:r>
              <a:rPr lang="en-US" dirty="0">
                <a:solidFill>
                  <a:schemeClr val="bg2">
                    <a:lumMod val="50000"/>
                  </a:schemeClr>
                </a:solidFill>
              </a:rPr>
              <a:t>For example, if you are logging to a new laptop or a Virtual Desktop, and you want to have all the applications available while roaming between office locations then you can configure application streaming with a file share and a Virtual Hard Disk (VHD).</a:t>
            </a:r>
          </a:p>
          <a:p>
            <a:endParaRPr lang="en-US" dirty="0" smtClean="0"/>
          </a:p>
          <a:p>
            <a:pPr algn="l">
              <a:lnSpc>
                <a:spcPct val="90000"/>
              </a:lnSpc>
              <a:spcBef>
                <a:spcPts val="1200"/>
              </a:spcBef>
              <a:spcAft>
                <a:spcPts val="800"/>
              </a:spcAft>
            </a:pPr>
            <a:endParaRPr lang="en-US" sz="1200" dirty="0" smtClean="0">
              <a:solidFill>
                <a:schemeClr val="bg2">
                  <a:lumMod val="50000"/>
                </a:schemeClr>
              </a:solidFill>
              <a:latin typeface="Calibri" pitchFamily="34" charset="0"/>
            </a:endParaRPr>
          </a:p>
          <a:p>
            <a:pPr algn="l">
              <a:lnSpc>
                <a:spcPct val="90000"/>
              </a:lnSpc>
              <a:spcBef>
                <a:spcPts val="0"/>
              </a:spcBef>
              <a:spcAft>
                <a:spcPts val="800"/>
              </a:spcAft>
            </a:pPr>
            <a:endParaRPr lang="en-US" sz="1200" dirty="0" smtClean="0">
              <a:solidFill>
                <a:schemeClr val="bg2">
                  <a:lumMod val="50000"/>
                </a:schemeClr>
              </a:solidFill>
              <a:latin typeface="Calibri"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30</a:t>
            </a:fld>
            <a:endParaRPr lang="en-US" dirty="0"/>
          </a:p>
        </p:txBody>
      </p:sp>
    </p:spTree>
    <p:extLst>
      <p:ext uri="{BB962C8B-B14F-4D97-AF65-F5344CB8AC3E}">
        <p14:creationId xmlns:p14="http://schemas.microsoft.com/office/powerpoint/2010/main" val="15823599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04800"/>
            <a:ext cx="3906838" cy="2928938"/>
          </a:xfrm>
        </p:spPr>
      </p:sp>
      <p:sp>
        <p:nvSpPr>
          <p:cNvPr id="3" name="Notes Placeholder 2"/>
          <p:cNvSpPr>
            <a:spLocks noGrp="1"/>
          </p:cNvSpPr>
          <p:nvPr>
            <p:ph type="body" idx="1"/>
          </p:nvPr>
        </p:nvSpPr>
        <p:spPr>
          <a:xfrm>
            <a:off x="323851" y="3428999"/>
            <a:ext cx="6210299" cy="5002481"/>
          </a:xfrm>
        </p:spPr>
        <p:txBody>
          <a:bodyPr/>
          <a:lstStyle/>
          <a:p>
            <a:r>
              <a:rPr lang="en-US" sz="1200" b="0" i="0" u="none" strike="noStrike" kern="1200" baseline="0" dirty="0" smtClean="0">
                <a:solidFill>
                  <a:schemeClr val="tx1"/>
                </a:solidFill>
                <a:latin typeface="Calibri" pitchFamily="34" charset="0"/>
                <a:ea typeface="+mn-ea"/>
                <a:cs typeface="+mn-cs"/>
              </a:rPr>
              <a:t>Application streaming from a file share does not require a Streaming Server. In this case, all the configuration required for managing the applications is done on the file share and on the client computers. </a:t>
            </a:r>
          </a:p>
          <a:p>
            <a:r>
              <a:rPr lang="en-US" sz="1200" b="0" i="0" u="none" strike="noStrike" kern="1200" baseline="0" dirty="0" smtClean="0">
                <a:solidFill>
                  <a:schemeClr val="tx1"/>
                </a:solidFill>
                <a:latin typeface="Calibri" pitchFamily="34" charset="0"/>
                <a:ea typeface="+mn-ea"/>
                <a:cs typeface="+mn-cs"/>
              </a:rPr>
              <a:t>When a package is streamed, the Read Only (RO) layer is created locally but, the Read Write (RW) layer is created in the configured VHD. Each package will have its own VHD. With the help of the VHD, you can restore the user application settings at any time.</a:t>
            </a:r>
          </a:p>
          <a:p>
            <a:r>
              <a:rPr lang="en-US" sz="1200" b="0" i="0" u="none" strike="noStrike" kern="1200" baseline="0" dirty="0" smtClean="0">
                <a:solidFill>
                  <a:schemeClr val="tx1"/>
                </a:solidFill>
                <a:latin typeface="Calibri" pitchFamily="34" charset="0"/>
                <a:ea typeface="+mn-ea"/>
                <a:cs typeface="+mn-cs"/>
              </a:rPr>
              <a:t>To manage application streaming from a file share and VHD support, you must perform the following tasks:</a:t>
            </a:r>
          </a:p>
          <a:p>
            <a:pPr marL="685696" lvl="1" indent="-228600">
              <a:buFont typeface="+mj-lt"/>
              <a:buAutoNum type="arabicPeriod"/>
            </a:pPr>
            <a:r>
              <a:rPr lang="en-US" b="0" i="0" u="none" strike="noStrike" kern="1200" baseline="0" dirty="0" smtClean="0">
                <a:solidFill>
                  <a:schemeClr val="tx1"/>
                </a:solidFill>
                <a:latin typeface="Calibri" pitchFamily="34" charset="0"/>
                <a:ea typeface="+mn-ea"/>
                <a:cs typeface="+mn-cs"/>
              </a:rPr>
              <a:t>Create a file share to store the XPA application packages for streaming.</a:t>
            </a:r>
          </a:p>
          <a:p>
            <a:pPr marL="685696" lvl="1" indent="-228600">
              <a:buFont typeface="+mj-lt"/>
              <a:buAutoNum type="arabicPeriod"/>
            </a:pPr>
            <a:r>
              <a:rPr lang="en-US" b="0" i="0" u="none" strike="noStrike" kern="1200" baseline="0" dirty="0" smtClean="0">
                <a:solidFill>
                  <a:schemeClr val="tx1"/>
                </a:solidFill>
                <a:latin typeface="Calibri" pitchFamily="34" charset="0"/>
                <a:ea typeface="+mn-ea"/>
                <a:cs typeface="+mn-cs"/>
              </a:rPr>
              <a:t>Create a VHD path in your local machine or on a network path. </a:t>
            </a:r>
          </a:p>
          <a:p>
            <a:pPr marL="685696" lvl="1" indent="-228600">
              <a:buFont typeface="+mj-lt"/>
              <a:buAutoNum type="arabicPeriod"/>
            </a:pPr>
            <a:r>
              <a:rPr lang="en-US" b="0" i="0" u="none" strike="noStrike" kern="1200" baseline="0" dirty="0" smtClean="0">
                <a:solidFill>
                  <a:schemeClr val="tx1"/>
                </a:solidFill>
                <a:latin typeface="Calibri" pitchFamily="34" charset="0"/>
                <a:ea typeface="+mn-ea"/>
                <a:cs typeface="+mn-cs"/>
              </a:rPr>
              <a:t>Start and test the application streaming from a file share with VHD support.</a:t>
            </a:r>
          </a:p>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CF30D23A-C127-4A28-8B5D-3F5ED7D80F74}" type="slidenum">
              <a:rPr lang="en-US" smtClean="0"/>
              <a:pPr/>
              <a:t>31</a:t>
            </a:fld>
            <a:endParaRPr lang="en-US" dirty="0"/>
          </a:p>
        </p:txBody>
      </p:sp>
    </p:spTree>
    <p:extLst>
      <p:ext uri="{BB962C8B-B14F-4D97-AF65-F5344CB8AC3E}">
        <p14:creationId xmlns:p14="http://schemas.microsoft.com/office/powerpoint/2010/main" val="21320232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533400"/>
            <a:ext cx="3906838" cy="2928938"/>
          </a:xfrm>
        </p:spPr>
      </p:sp>
      <p:sp>
        <p:nvSpPr>
          <p:cNvPr id="3" name="Notes Placeholder 2"/>
          <p:cNvSpPr>
            <a:spLocks noGrp="1"/>
          </p:cNvSpPr>
          <p:nvPr>
            <p:ph type="body" idx="1"/>
          </p:nvPr>
        </p:nvSpPr>
        <p:spPr>
          <a:xfrm>
            <a:off x="323851" y="3657599"/>
            <a:ext cx="6210299" cy="4773881"/>
          </a:xfrm>
        </p:spPr>
        <p:txBody>
          <a:bodyPr>
            <a:normAutofit/>
          </a:bodyPr>
          <a:lstStyle/>
          <a:p>
            <a:r>
              <a:rPr lang="en-US" sz="1200" b="0" i="0" u="none" strike="noStrike" kern="1200" baseline="0" dirty="0" smtClean="0">
                <a:solidFill>
                  <a:schemeClr val="tx1"/>
                </a:solidFill>
                <a:latin typeface="Calibri" pitchFamily="34" charset="0"/>
                <a:ea typeface="+mn-ea"/>
                <a:cs typeface="+mn-cs"/>
              </a:rPr>
              <a:t>Before you start with network application streaming, ensure that the following prerequisites are met:</a:t>
            </a:r>
          </a:p>
          <a:p>
            <a:pPr marL="628546" lvl="1" indent="-171450">
              <a:buFont typeface="Arial" panose="020B0604020202020204" pitchFamily="34" charset="0"/>
              <a:buChar char="•"/>
            </a:pPr>
            <a:r>
              <a:rPr lang="en-US" b="0" i="0" u="none" strike="noStrike" kern="1200" baseline="0" dirty="0" smtClean="0">
                <a:solidFill>
                  <a:schemeClr val="tx1"/>
                </a:solidFill>
                <a:latin typeface="Calibri" pitchFamily="34" charset="0"/>
                <a:ea typeface="+mn-ea"/>
                <a:cs typeface="+mn-cs"/>
              </a:rPr>
              <a:t>On your windows client computer, ensure that the latest SWS/SWV agent is running.</a:t>
            </a:r>
          </a:p>
          <a:p>
            <a:pPr marL="628546" lvl="2" indent="-171450">
              <a:buFont typeface="Arial" panose="020B0604020202020204" pitchFamily="34" charset="0"/>
              <a:buChar char="•"/>
              <a:defRPr/>
            </a:pPr>
            <a:r>
              <a:rPr lang="en-US" dirty="0"/>
              <a:t>You have a list of XPA packages to be streamed into client computer. You can use the XpfToXPA.exe conversion utility on a Virtual Composer to make XPA Files from XPF files</a:t>
            </a:r>
          </a:p>
          <a:p>
            <a:pPr marL="628546" lvl="1" indent="-171450">
              <a:buFont typeface="Arial" panose="020B0604020202020204" pitchFamily="34" charset="0"/>
              <a:buChar char="•"/>
            </a:pPr>
            <a:r>
              <a:rPr lang="en-US" b="0" i="0" u="none" strike="noStrike" kern="1200" baseline="0" dirty="0" smtClean="0">
                <a:solidFill>
                  <a:schemeClr val="tx1"/>
                </a:solidFill>
                <a:latin typeface="Calibri" pitchFamily="34" charset="0"/>
                <a:ea typeface="+mn-ea"/>
                <a:cs typeface="+mn-cs"/>
              </a:rPr>
              <a:t>You have a set-up a common file share accessible by all the users to store the XPA packages.</a:t>
            </a:r>
          </a:p>
          <a:p>
            <a:pPr marL="628546" lvl="1" indent="-171450">
              <a:buFont typeface="Arial" panose="020B0604020202020204" pitchFamily="34" charset="0"/>
              <a:buChar char="•"/>
            </a:pPr>
            <a:r>
              <a:rPr lang="en-US" b="0" i="0" u="none" strike="noStrike" kern="1200" baseline="0" dirty="0" smtClean="0">
                <a:solidFill>
                  <a:schemeClr val="tx1"/>
                </a:solidFill>
                <a:latin typeface="Calibri" pitchFamily="34" charset="0"/>
                <a:ea typeface="+mn-ea"/>
                <a:cs typeface="+mn-cs"/>
              </a:rPr>
              <a:t>Two text files named </a:t>
            </a:r>
            <a:r>
              <a:rPr lang="en-US" b="0" i="0" u="none" strike="noStrike" kern="1200" baseline="0" dirty="0" smtClean="0">
                <a:solidFill>
                  <a:schemeClr val="tx1"/>
                </a:solidFill>
                <a:latin typeface="Courier New" panose="02070309020205020404" pitchFamily="49" charset="0"/>
                <a:ea typeface="+mn-ea"/>
                <a:cs typeface="Courier New" panose="02070309020205020404" pitchFamily="49" charset="0"/>
              </a:rPr>
              <a:t>InstallOrder.txt</a:t>
            </a:r>
            <a:r>
              <a:rPr lang="en-US" b="0" i="0" u="none" strike="noStrike" kern="1200" baseline="0" dirty="0" smtClean="0">
                <a:solidFill>
                  <a:schemeClr val="tx1"/>
                </a:solidFill>
                <a:latin typeface="Calibri" pitchFamily="34" charset="0"/>
                <a:ea typeface="+mn-ea"/>
                <a:cs typeface="+mn-cs"/>
              </a:rPr>
              <a:t> and </a:t>
            </a:r>
            <a:r>
              <a:rPr lang="en-US" b="0" i="0" u="none" strike="noStrike" kern="1200" baseline="0" dirty="0" smtClean="0">
                <a:solidFill>
                  <a:schemeClr val="tx1"/>
                </a:solidFill>
                <a:latin typeface="Courier New" panose="02070309020205020404" pitchFamily="49" charset="0"/>
                <a:ea typeface="+mn-ea"/>
                <a:cs typeface="Courier New" panose="02070309020205020404" pitchFamily="49" charset="0"/>
              </a:rPr>
              <a:t>PrepopIcon.txt</a:t>
            </a:r>
            <a:r>
              <a:rPr lang="en-US" b="0" i="0" u="none" strike="noStrike" kern="1200" baseline="0" dirty="0" smtClean="0">
                <a:solidFill>
                  <a:schemeClr val="tx1"/>
                </a:solidFill>
                <a:latin typeface="Calibri" pitchFamily="34" charset="0"/>
                <a:ea typeface="+mn-ea"/>
                <a:cs typeface="+mn-cs"/>
              </a:rPr>
              <a:t> must be copied to the file share and they must contain all of the required .xpa file names.</a:t>
            </a:r>
          </a:p>
          <a:p>
            <a:pPr marL="628546" lvl="1" indent="-171450">
              <a:buFont typeface="Arial" panose="020B0604020202020204" pitchFamily="34" charset="0"/>
              <a:buChar char="•"/>
            </a:pPr>
            <a:r>
              <a:rPr lang="en-US" b="0" i="0" u="none" strike="noStrike" kern="1200" baseline="0" dirty="0" smtClean="0">
                <a:solidFill>
                  <a:schemeClr val="tx1"/>
                </a:solidFill>
                <a:latin typeface="Calibri" pitchFamily="34" charset="0"/>
                <a:ea typeface="+mn-ea"/>
                <a:cs typeface="+mn-cs"/>
              </a:rPr>
              <a:t>The </a:t>
            </a:r>
            <a:r>
              <a:rPr lang="en-US" b="0" i="0" u="none" strike="noStrike" kern="1200" baseline="0" dirty="0" smtClean="0">
                <a:solidFill>
                  <a:schemeClr val="tx1"/>
                </a:solidFill>
                <a:latin typeface="Courier New" panose="02070309020205020404" pitchFamily="49" charset="0"/>
                <a:ea typeface="+mn-ea"/>
                <a:cs typeface="Courier New" panose="02070309020205020404" pitchFamily="49" charset="0"/>
              </a:rPr>
              <a:t>AppStreamCfg.txt</a:t>
            </a:r>
            <a:r>
              <a:rPr lang="en-US" b="0" i="0" u="none" strike="noStrike" kern="1200" baseline="0" dirty="0" smtClean="0">
                <a:solidFill>
                  <a:schemeClr val="tx1"/>
                </a:solidFill>
                <a:latin typeface="Calibri" pitchFamily="34" charset="0"/>
                <a:ea typeface="+mn-ea"/>
                <a:cs typeface="+mn-cs"/>
              </a:rPr>
              <a:t> file in the client computer contains all the required entries.</a:t>
            </a:r>
          </a:p>
          <a:p>
            <a:endParaRPr lang="en-US" sz="1200" b="0" i="0" u="none" strike="noStrike" kern="1200" baseline="0" dirty="0" smtClean="0">
              <a:solidFill>
                <a:schemeClr val="tx1"/>
              </a:solidFill>
              <a:latin typeface="Calibri" pitchFamily="34" charset="0"/>
              <a:ea typeface="+mn-ea"/>
              <a:cs typeface="+mn-cs"/>
            </a:endParaRPr>
          </a:p>
          <a:p>
            <a:r>
              <a:rPr lang="en-US" sz="1200" b="0" i="0" u="none" strike="noStrike" kern="1200" baseline="0" dirty="0" smtClean="0">
                <a:solidFill>
                  <a:schemeClr val="tx1"/>
                </a:solidFill>
                <a:latin typeface="Calibri" pitchFamily="34" charset="0"/>
                <a:ea typeface="+mn-ea"/>
                <a:cs typeface="+mn-cs"/>
              </a:rPr>
              <a:t>To start network application streaming with a file share and VHD support</a:t>
            </a:r>
          </a:p>
          <a:p>
            <a:pPr marL="685696" lvl="1" indent="-228600">
              <a:buFont typeface="+mj-lt"/>
              <a:buAutoNum type="arabicPeriod"/>
            </a:pPr>
            <a:r>
              <a:rPr lang="en-US" b="0" i="0" u="none" strike="noStrike" kern="1200" baseline="0" dirty="0" smtClean="0">
                <a:solidFill>
                  <a:schemeClr val="tx1"/>
                </a:solidFill>
                <a:latin typeface="Calibri" pitchFamily="34" charset="0"/>
                <a:ea typeface="+mn-ea"/>
                <a:cs typeface="+mn-cs"/>
              </a:rPr>
              <a:t>Store the xpa packages for streaming on your file share</a:t>
            </a:r>
          </a:p>
          <a:p>
            <a:pPr marL="685696" lvl="1" indent="-228600">
              <a:buFont typeface="+mj-lt"/>
              <a:buAutoNum type="arabicPeriod"/>
            </a:pPr>
            <a:r>
              <a:rPr lang="en-US" b="0" i="0" u="none" strike="noStrike" kern="1200" baseline="0" dirty="0" smtClean="0">
                <a:solidFill>
                  <a:schemeClr val="tx1"/>
                </a:solidFill>
                <a:latin typeface="Calibri" pitchFamily="34" charset="0"/>
                <a:ea typeface="+mn-ea"/>
                <a:cs typeface="+mn-cs"/>
              </a:rPr>
              <a:t>Place the updated InstallOrder.txt and PrepopIcon.txt in the file share</a:t>
            </a:r>
          </a:p>
          <a:p>
            <a:pPr marL="685696" lvl="1" indent="-228600">
              <a:buFont typeface="+mj-lt"/>
              <a:buAutoNum type="arabicPeriod"/>
            </a:pPr>
            <a:r>
              <a:rPr lang="en-US" b="0" i="0" u="none" strike="noStrike" kern="1200" baseline="0" dirty="0" smtClean="0">
                <a:solidFill>
                  <a:schemeClr val="tx1"/>
                </a:solidFill>
                <a:latin typeface="Calibri" pitchFamily="34" charset="0"/>
                <a:ea typeface="+mn-ea"/>
                <a:cs typeface="+mn-cs"/>
              </a:rPr>
              <a:t>Create a VHD path in your local computer or on a network path. -  Everyone must have the write access to this VHD path.</a:t>
            </a:r>
          </a:p>
          <a:p>
            <a:pPr marL="685696" lvl="1" indent="-228600">
              <a:buFont typeface="+mj-lt"/>
              <a:buAutoNum type="arabicPeriod"/>
            </a:pPr>
            <a:r>
              <a:rPr lang="en-US" b="0" i="0" u="none" strike="noStrike" kern="1200" baseline="0" dirty="0" smtClean="0">
                <a:solidFill>
                  <a:schemeClr val="tx1"/>
                </a:solidFill>
                <a:latin typeface="Calibri" pitchFamily="34" charset="0"/>
                <a:ea typeface="+mn-ea"/>
                <a:cs typeface="+mn-cs"/>
              </a:rPr>
              <a:t>Restart and login to the client as a domain user who has access to the packages.</a:t>
            </a:r>
          </a:p>
          <a:p>
            <a:pPr marL="685696" lvl="1" indent="-228600">
              <a:buFont typeface="+mj-lt"/>
              <a:buAutoNum type="arabicPeriod"/>
            </a:pPr>
            <a:r>
              <a:rPr lang="en-US" b="0" i="0" u="none" strike="noStrike" kern="1200" baseline="0" dirty="0" smtClean="0">
                <a:solidFill>
                  <a:schemeClr val="tx1"/>
                </a:solidFill>
                <a:latin typeface="Calibri" pitchFamily="34" charset="0"/>
                <a:ea typeface="+mn-ea"/>
                <a:cs typeface="+mn-cs"/>
              </a:rPr>
              <a:t>After login, the applications are streamed and the VHD is created at the specified location.</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CF30D23A-C127-4A28-8B5D-3F5ED7D80F74}" type="slidenum">
              <a:rPr lang="en-US" smtClean="0"/>
              <a:pPr/>
              <a:t>32</a:t>
            </a:fld>
            <a:endParaRPr lang="en-US" dirty="0"/>
          </a:p>
        </p:txBody>
      </p:sp>
    </p:spTree>
    <p:extLst>
      <p:ext uri="{BB962C8B-B14F-4D97-AF65-F5344CB8AC3E}">
        <p14:creationId xmlns:p14="http://schemas.microsoft.com/office/powerpoint/2010/main" val="35553950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457200"/>
            <a:ext cx="4287838" cy="3214688"/>
          </a:xfrm>
        </p:spPr>
      </p:sp>
      <p:sp>
        <p:nvSpPr>
          <p:cNvPr id="3" name="Notes Placeholder 2"/>
          <p:cNvSpPr>
            <a:spLocks noGrp="1"/>
          </p:cNvSpPr>
          <p:nvPr>
            <p:ph type="body" idx="1"/>
          </p:nvPr>
        </p:nvSpPr>
        <p:spPr>
          <a:xfrm>
            <a:off x="323851" y="4038599"/>
            <a:ext cx="6210299" cy="4392881"/>
          </a:xfrm>
        </p:spPr>
        <p:txBody>
          <a:bodyPr>
            <a:normAutofit/>
          </a:bodyPr>
          <a:lstStyle/>
          <a:p>
            <a:r>
              <a:rPr lang="en-US" sz="1200" b="0" kern="1200" dirty="0" smtClean="0">
                <a:solidFill>
                  <a:schemeClr val="tx1"/>
                </a:solidFill>
                <a:effectLst/>
                <a:latin typeface="Calibri" pitchFamily="34" charset="0"/>
                <a:ea typeface="+mn-ea"/>
                <a:cs typeface="+mn-cs"/>
              </a:rPr>
              <a:t>These settings should be added to the end of the </a:t>
            </a:r>
            <a:r>
              <a:rPr lang="en-US" sz="1200" b="0" i="0" u="none" strike="noStrike" kern="1200" baseline="0" dirty="0" smtClean="0">
                <a:solidFill>
                  <a:schemeClr val="tx1"/>
                </a:solidFill>
                <a:latin typeface="Calibri" pitchFamily="34" charset="0"/>
                <a:ea typeface="+mn-ea"/>
                <a:cs typeface="+mn-cs"/>
              </a:rPr>
              <a:t>AppStreamCfg.txt on the client computer to allow for network application streaming on a managed endpoint</a:t>
            </a:r>
            <a:endParaRPr lang="en-US" sz="1200" b="0" kern="1200" dirty="0" smtClean="0">
              <a:solidFill>
                <a:schemeClr val="tx1"/>
              </a:solidFill>
              <a:effectLst/>
              <a:latin typeface="Calibri" pitchFamily="34" charset="0"/>
              <a:ea typeface="+mn-ea"/>
              <a:cs typeface="+mn-cs"/>
            </a:endParaRPr>
          </a:p>
          <a:p>
            <a:r>
              <a:rPr lang="en-US" sz="1200" b="1" kern="1200" dirty="0" smtClean="0">
                <a:solidFill>
                  <a:schemeClr val="tx1"/>
                </a:solidFill>
                <a:effectLst/>
                <a:latin typeface="Calibri" pitchFamily="34" charset="0"/>
                <a:ea typeface="+mn-ea"/>
                <a:cs typeface="+mn-cs"/>
              </a:rPr>
              <a:t>ENABLE_VDI=true  this </a:t>
            </a:r>
            <a:r>
              <a:rPr lang="en-US" sz="1200" kern="1200" dirty="0" smtClean="0">
                <a:solidFill>
                  <a:schemeClr val="tx1"/>
                </a:solidFill>
                <a:effectLst/>
                <a:latin typeface="Calibri" pitchFamily="34" charset="0"/>
                <a:ea typeface="+mn-ea"/>
                <a:cs typeface="+mn-cs"/>
              </a:rPr>
              <a:t>Enables the VDI streaming from the file share.</a:t>
            </a:r>
          </a:p>
          <a:p>
            <a:r>
              <a:rPr lang="en-US" sz="1200" b="1" kern="1200" dirty="0" smtClean="0">
                <a:solidFill>
                  <a:schemeClr val="tx1"/>
                </a:solidFill>
                <a:effectLst/>
                <a:latin typeface="Calibri" pitchFamily="34" charset="0"/>
                <a:ea typeface="+mn-ea"/>
                <a:cs typeface="+mn-cs"/>
              </a:rPr>
              <a:t> VDI_PKG_REPO=\\&lt;ip_address&gt;\share_name\ </a:t>
            </a:r>
            <a:r>
              <a:rPr lang="en-US" sz="1200" b="0" kern="1200" dirty="0" smtClean="0">
                <a:solidFill>
                  <a:schemeClr val="tx1"/>
                </a:solidFill>
                <a:effectLst/>
                <a:latin typeface="Calibri" pitchFamily="34" charset="0"/>
                <a:ea typeface="+mn-ea"/>
                <a:cs typeface="+mn-cs"/>
              </a:rPr>
              <a:t>this provides</a:t>
            </a:r>
            <a:r>
              <a:rPr lang="en-US" sz="1200" b="0" kern="1200" baseline="0" dirty="0" smtClean="0">
                <a:solidFill>
                  <a:schemeClr val="tx1"/>
                </a:solidFill>
                <a:effectLst/>
                <a:latin typeface="Calibri" pitchFamily="34" charset="0"/>
                <a:ea typeface="+mn-ea"/>
                <a:cs typeface="+mn-cs"/>
              </a:rPr>
              <a:t> the</a:t>
            </a:r>
            <a:r>
              <a:rPr lang="en-US" sz="1200" b="0" kern="1200" dirty="0" smtClean="0">
                <a:solidFill>
                  <a:schemeClr val="tx1"/>
                </a:solidFill>
                <a:effectLst/>
                <a:latin typeface="Calibri" pitchFamily="34" charset="0"/>
                <a:ea typeface="+mn-ea"/>
                <a:cs typeface="+mn-cs"/>
              </a:rPr>
              <a:t> L</a:t>
            </a:r>
            <a:r>
              <a:rPr lang="en-US" sz="1200" kern="1200" dirty="0" smtClean="0">
                <a:solidFill>
                  <a:schemeClr val="tx1"/>
                </a:solidFill>
                <a:effectLst/>
                <a:latin typeface="Calibri" pitchFamily="34" charset="0"/>
                <a:ea typeface="+mn-ea"/>
                <a:cs typeface="+mn-cs"/>
              </a:rPr>
              <a:t>ocation of .xpa files on the file share. This key tells the agent to stream the packages from that particular location.</a:t>
            </a:r>
          </a:p>
          <a:p>
            <a:r>
              <a:rPr lang="en-US" sz="1200" kern="1200" dirty="0" smtClean="0">
                <a:solidFill>
                  <a:schemeClr val="tx1"/>
                </a:solidFill>
                <a:effectLst/>
                <a:latin typeface="Calibri" pitchFamily="34" charset="0"/>
                <a:ea typeface="+mn-ea"/>
                <a:cs typeface="+mn-cs"/>
              </a:rPr>
              <a:t> </a:t>
            </a:r>
            <a:r>
              <a:rPr lang="en-US" sz="1200" b="1" kern="1200" dirty="0" smtClean="0">
                <a:solidFill>
                  <a:schemeClr val="tx1"/>
                </a:solidFill>
                <a:effectLst/>
                <a:latin typeface="Calibri" pitchFamily="34" charset="0"/>
                <a:ea typeface="+mn-ea"/>
                <a:cs typeface="+mn-cs"/>
              </a:rPr>
              <a:t>VDI_MULTI_THREADED_STREAM=true </a:t>
            </a:r>
            <a:r>
              <a:rPr lang="en-US" sz="1200" b="0" kern="1200" dirty="0" smtClean="0">
                <a:solidFill>
                  <a:schemeClr val="tx1"/>
                </a:solidFill>
                <a:effectLst/>
                <a:latin typeface="Calibri" pitchFamily="34" charset="0"/>
                <a:ea typeface="+mn-ea"/>
                <a:cs typeface="+mn-cs"/>
              </a:rPr>
              <a:t>this will enable to stream applications concurrently.</a:t>
            </a:r>
          </a:p>
          <a:p>
            <a:r>
              <a:rPr lang="en-US" sz="1200" b="1" kern="1200" dirty="0" smtClean="0">
                <a:solidFill>
                  <a:schemeClr val="tx1"/>
                </a:solidFill>
                <a:effectLst/>
                <a:latin typeface="Calibri" pitchFamily="34" charset="0"/>
                <a:ea typeface="+mn-ea"/>
                <a:cs typeface="+mn-cs"/>
              </a:rPr>
              <a:t>VDI_PKG_INSTALL_CONF_FILE=InstallOrder.txt  </a:t>
            </a:r>
            <a:r>
              <a:rPr lang="en-US" sz="1200" b="0" kern="1200" dirty="0" smtClean="0">
                <a:solidFill>
                  <a:schemeClr val="tx1"/>
                </a:solidFill>
                <a:effectLst/>
                <a:latin typeface="Calibri" pitchFamily="34" charset="0"/>
                <a:ea typeface="+mn-ea"/>
                <a:cs typeface="+mn-cs"/>
              </a:rPr>
              <a:t>this file will </a:t>
            </a:r>
            <a:r>
              <a:rPr lang="en-US" sz="1200" kern="1200" dirty="0" smtClean="0">
                <a:solidFill>
                  <a:schemeClr val="tx1"/>
                </a:solidFill>
                <a:effectLst/>
                <a:latin typeface="Calibri" pitchFamily="34" charset="0"/>
                <a:ea typeface="+mn-ea"/>
                <a:cs typeface="+mn-cs"/>
              </a:rPr>
              <a:t>be in the file share. This contains information about which applications should be streamed first. This will be useful if you have application that has dependent apps and the dependent apps should be streamed first.</a:t>
            </a:r>
          </a:p>
          <a:p>
            <a:r>
              <a:rPr lang="en-US" sz="1200" kern="1200" dirty="0" smtClean="0">
                <a:solidFill>
                  <a:schemeClr val="tx1"/>
                </a:solidFill>
                <a:effectLst/>
                <a:latin typeface="Calibri" pitchFamily="34" charset="0"/>
                <a:ea typeface="+mn-ea"/>
                <a:cs typeface="+mn-cs"/>
              </a:rPr>
              <a:t> </a:t>
            </a:r>
            <a:r>
              <a:rPr lang="en-US" sz="1200" b="1" kern="1200" dirty="0" smtClean="0">
                <a:solidFill>
                  <a:schemeClr val="tx1"/>
                </a:solidFill>
                <a:effectLst/>
                <a:latin typeface="Calibri" pitchFamily="34" charset="0"/>
                <a:ea typeface="+mn-ea"/>
                <a:cs typeface="+mn-cs"/>
              </a:rPr>
              <a:t>VDI_PREPOP_ICON_CONF_FILE=PrepopIcon.txt  </a:t>
            </a:r>
            <a:r>
              <a:rPr lang="en-US" sz="1200" kern="1200" dirty="0" smtClean="0">
                <a:solidFill>
                  <a:schemeClr val="tx1"/>
                </a:solidFill>
                <a:effectLst/>
                <a:latin typeface="Calibri" pitchFamily="34" charset="0"/>
                <a:ea typeface="+mn-ea"/>
                <a:cs typeface="+mn-cs"/>
              </a:rPr>
              <a:t>This file should be present in the file share. This contains information about the packages whose icons should be published in user desktop. By default packages will be pre populated. If you want icons alone, then you have to mention the package names in this file.</a:t>
            </a:r>
          </a:p>
          <a:p>
            <a:r>
              <a:rPr lang="en-US" sz="1200" b="1" i="0" u="none" strike="noStrike" kern="1200" baseline="0" dirty="0" smtClean="0">
                <a:solidFill>
                  <a:schemeClr val="tx1"/>
                </a:solidFill>
                <a:latin typeface="Calibri" pitchFamily="34" charset="0"/>
                <a:ea typeface="+mn-ea"/>
                <a:cs typeface="+mn-cs"/>
              </a:rPr>
              <a:t>VDI_DETACH_VHD_ONLOGOFF=true  </a:t>
            </a:r>
            <a:r>
              <a:rPr lang="en-US" sz="1200" b="0" i="0" u="none" strike="noStrike" kern="1200" baseline="0" dirty="0" smtClean="0">
                <a:solidFill>
                  <a:schemeClr val="tx1"/>
                </a:solidFill>
                <a:latin typeface="Calibri" pitchFamily="34" charset="0"/>
                <a:ea typeface="+mn-ea"/>
                <a:cs typeface="+mn-cs"/>
              </a:rPr>
              <a:t>this setting will detach the VHD when user logs off. The default value is set to </a:t>
            </a:r>
            <a:r>
              <a:rPr lang="en-US" sz="1200" b="1" i="0" u="none" strike="noStrike" kern="1200" baseline="0" dirty="0" smtClean="0">
                <a:solidFill>
                  <a:schemeClr val="tx1"/>
                </a:solidFill>
                <a:latin typeface="Calibri" pitchFamily="34" charset="0"/>
                <a:ea typeface="+mn-ea"/>
                <a:cs typeface="+mn-cs"/>
              </a:rPr>
              <a:t>true</a:t>
            </a:r>
            <a:r>
              <a:rPr lang="en-US" sz="1200" b="0" i="0" u="none" strike="noStrike" kern="1200" baseline="0" dirty="0" smtClean="0">
                <a:solidFill>
                  <a:schemeClr val="tx1"/>
                </a:solidFill>
                <a:latin typeface="Calibri" pitchFamily="34" charset="0"/>
                <a:ea typeface="+mn-ea"/>
                <a:cs typeface="+mn-cs"/>
              </a:rPr>
              <a:t>. Change the value to </a:t>
            </a:r>
            <a:r>
              <a:rPr lang="en-US" sz="1200" b="1" i="0" u="none" strike="noStrike" kern="1200" baseline="0" dirty="0" smtClean="0">
                <a:solidFill>
                  <a:schemeClr val="tx1"/>
                </a:solidFill>
                <a:latin typeface="Calibri" pitchFamily="34" charset="0"/>
                <a:ea typeface="+mn-ea"/>
                <a:cs typeface="+mn-cs"/>
              </a:rPr>
              <a:t>false</a:t>
            </a:r>
            <a:r>
              <a:rPr lang="en-US" sz="1200" b="0" i="0" u="none" strike="noStrike" kern="1200" baseline="0" dirty="0" smtClean="0">
                <a:solidFill>
                  <a:schemeClr val="tx1"/>
                </a:solidFill>
                <a:latin typeface="Calibri" pitchFamily="34" charset="0"/>
                <a:ea typeface="+mn-ea"/>
                <a:cs typeface="+mn-cs"/>
              </a:rPr>
              <a:t>, if you are using Network apps without VHD. The VHD will not detach on log off, in case you set the value as </a:t>
            </a:r>
            <a:r>
              <a:rPr lang="en-US" sz="1200" b="1" i="0" u="none" strike="noStrike" kern="1200" baseline="0" dirty="0" smtClean="0">
                <a:solidFill>
                  <a:schemeClr val="tx1"/>
                </a:solidFill>
                <a:latin typeface="Calibri" pitchFamily="34" charset="0"/>
                <a:ea typeface="+mn-ea"/>
                <a:cs typeface="+mn-cs"/>
              </a:rPr>
              <a:t>false</a:t>
            </a:r>
            <a:r>
              <a:rPr lang="en-US" sz="1200" b="0" i="0" u="none" strike="noStrike" kern="1200" baseline="0" dirty="0" smtClean="0">
                <a:solidFill>
                  <a:schemeClr val="tx1"/>
                </a:solidFill>
                <a:latin typeface="Calibri" pitchFamily="34" charset="0"/>
                <a:ea typeface="+mn-ea"/>
                <a:cs typeface="+mn-cs"/>
              </a:rPr>
              <a:t>.</a:t>
            </a:r>
          </a:p>
          <a:p>
            <a:endParaRPr lang="en-US" sz="1200" kern="1200" dirty="0" smtClean="0">
              <a:solidFill>
                <a:schemeClr val="tx1"/>
              </a:solidFill>
              <a:effectLst/>
              <a:latin typeface="Calibri" pitchFamily="34" charset="0"/>
              <a:ea typeface="+mn-ea"/>
              <a:cs typeface="+mn-cs"/>
            </a:endParaRP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CF30D23A-C127-4A28-8B5D-3F5ED7D80F74}" type="slidenum">
              <a:rPr lang="en-US" smtClean="0"/>
              <a:pPr/>
              <a:t>33</a:t>
            </a:fld>
            <a:endParaRPr lang="en-US" dirty="0"/>
          </a:p>
        </p:txBody>
      </p:sp>
    </p:spTree>
    <p:extLst>
      <p:ext uri="{BB962C8B-B14F-4D97-AF65-F5344CB8AC3E}">
        <p14:creationId xmlns:p14="http://schemas.microsoft.com/office/powerpoint/2010/main" val="12870789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533400"/>
            <a:ext cx="4059238" cy="3043238"/>
          </a:xfrm>
        </p:spPr>
      </p:sp>
      <p:sp>
        <p:nvSpPr>
          <p:cNvPr id="3" name="Notes Placeholder 2"/>
          <p:cNvSpPr>
            <a:spLocks noGrp="1"/>
          </p:cNvSpPr>
          <p:nvPr>
            <p:ph type="body" idx="1"/>
          </p:nvPr>
        </p:nvSpPr>
        <p:spPr>
          <a:xfrm>
            <a:off x="323851" y="4114799"/>
            <a:ext cx="6210299" cy="4316681"/>
          </a:xfrm>
        </p:spPr>
        <p:txBody>
          <a:bodyPr>
            <a:normAutofit/>
          </a:bodyPr>
          <a:lstStyle/>
          <a:p>
            <a:r>
              <a:rPr lang="en-US" sz="1200" b="0" i="0" u="none" strike="noStrike" kern="1200" baseline="0" dirty="0" smtClean="0">
                <a:solidFill>
                  <a:schemeClr val="tx1"/>
                </a:solidFill>
                <a:latin typeface="Calibri" pitchFamily="34" charset="0"/>
                <a:ea typeface="+mn-ea"/>
                <a:cs typeface="+mn-cs"/>
              </a:rPr>
              <a:t>Symantec Workspace Streaming allows users to create Virtual Hard Disk (VHD) with the help of few configuration settings. When you log on to a computer and start streaming an application, all changes that go into the RW layer like application settings and files saved on specific folders are saved to the VHD. There is one-to-one mapping between a particular user and a VHD. As part of creating a new VHD, you first need to create a VHD path.</a:t>
            </a:r>
          </a:p>
          <a:p>
            <a:r>
              <a:rPr lang="en-US" sz="1200" b="0" i="0" u="none" strike="noStrike" kern="1200" baseline="0" dirty="0" smtClean="0">
                <a:solidFill>
                  <a:schemeClr val="tx1"/>
                </a:solidFill>
                <a:latin typeface="Calibri" pitchFamily="34" charset="0"/>
                <a:ea typeface="+mn-ea"/>
                <a:cs typeface="+mn-cs"/>
              </a:rPr>
              <a:t>To configure the AppstreamCFG.txt file to create a VHD path:</a:t>
            </a:r>
          </a:p>
          <a:p>
            <a:pPr marL="685696" lvl="1" indent="-228600">
              <a:buFont typeface="+mj-lt"/>
              <a:buAutoNum type="arabicPeriod"/>
            </a:pPr>
            <a:r>
              <a:rPr lang="en-US" b="0" i="0" u="none" strike="noStrike" kern="1200" baseline="0" dirty="0" smtClean="0">
                <a:solidFill>
                  <a:schemeClr val="tx1"/>
                </a:solidFill>
                <a:latin typeface="Calibri" pitchFamily="34" charset="0"/>
                <a:ea typeface="+mn-ea"/>
                <a:cs typeface="+mn-cs"/>
              </a:rPr>
              <a:t>Go to the client computer and update the AppStreamCfg.txt file with the following settings:</a:t>
            </a:r>
          </a:p>
          <a:p>
            <a:pPr lvl="2">
              <a:defRPr/>
            </a:pPr>
            <a:r>
              <a:rPr lang="en-US" b="1" i="0" u="none" strike="noStrike" kern="1200" baseline="0" dirty="0" smtClean="0">
                <a:solidFill>
                  <a:schemeClr val="tx1"/>
                </a:solidFill>
                <a:latin typeface="Calibri" pitchFamily="34" charset="0"/>
                <a:ea typeface="+mn-ea"/>
                <a:cs typeface="+mn-cs"/>
              </a:rPr>
              <a:t>VDI_RW_VHD_LOCATION= C:\temp\vhd </a:t>
            </a:r>
            <a:r>
              <a:rPr lang="en-US" b="0" i="0" u="none" strike="noStrike" kern="1200" baseline="0" dirty="0" smtClean="0">
                <a:solidFill>
                  <a:schemeClr val="tx1"/>
                </a:solidFill>
                <a:latin typeface="Calibri" pitchFamily="34" charset="0"/>
                <a:ea typeface="+mn-ea"/>
                <a:cs typeface="+mn-cs"/>
              </a:rPr>
              <a:t>This is the location where the vhd files will be created. It can be on the local drive or a network path. Everyone must have the write access to this VHD path.</a:t>
            </a:r>
          </a:p>
          <a:p>
            <a:pPr lvl="2">
              <a:defRPr/>
            </a:pPr>
            <a:r>
              <a:rPr lang="en-US" b="1" i="0" u="none" strike="noStrike" kern="1200" baseline="0" dirty="0" smtClean="0">
                <a:solidFill>
                  <a:schemeClr val="tx1"/>
                </a:solidFill>
                <a:latin typeface="Calibri" pitchFamily="34" charset="0"/>
                <a:ea typeface="+mn-ea"/>
                <a:cs typeface="+mn-cs"/>
              </a:rPr>
              <a:t>VDI_RW_VHD_SIZE=25 </a:t>
            </a:r>
            <a:r>
              <a:rPr lang="en-US" b="0" i="0" u="none" strike="noStrike" kern="1200" baseline="0" dirty="0" smtClean="0">
                <a:solidFill>
                  <a:schemeClr val="tx1"/>
                </a:solidFill>
                <a:latin typeface="Calibri" pitchFamily="34" charset="0"/>
                <a:ea typeface="+mn-ea"/>
                <a:cs typeface="+mn-cs"/>
              </a:rPr>
              <a:t>this is the Size of the vhd in MB. If the value is 0, then the VHD will not get created.</a:t>
            </a:r>
          </a:p>
          <a:p>
            <a:pPr marL="685696" lvl="1" indent="-228600">
              <a:buFont typeface="+mj-lt"/>
              <a:buAutoNum type="arabicPeriod"/>
            </a:pPr>
            <a:r>
              <a:rPr lang="en-US" b="0" i="0" u="none" strike="noStrike" kern="1200" baseline="0" dirty="0" smtClean="0">
                <a:solidFill>
                  <a:schemeClr val="tx1"/>
                </a:solidFill>
                <a:latin typeface="Calibri" pitchFamily="34" charset="0"/>
                <a:ea typeface="+mn-ea"/>
                <a:cs typeface="+mn-cs"/>
              </a:rPr>
              <a:t>When you log in to a computer and start streaming an application, a new VHD is created based on the specified location and size.</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CF30D23A-C127-4A28-8B5D-3F5ED7D80F74}" type="slidenum">
              <a:rPr lang="en-US" smtClean="0"/>
              <a:pPr/>
              <a:t>34</a:t>
            </a:fld>
            <a:endParaRPr lang="en-US" dirty="0"/>
          </a:p>
        </p:txBody>
      </p:sp>
    </p:spTree>
    <p:extLst>
      <p:ext uri="{BB962C8B-B14F-4D97-AF65-F5344CB8AC3E}">
        <p14:creationId xmlns:p14="http://schemas.microsoft.com/office/powerpoint/2010/main" val="13736672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81000"/>
            <a:ext cx="3906838" cy="2928938"/>
          </a:xfrm>
        </p:spPr>
      </p:sp>
      <p:sp>
        <p:nvSpPr>
          <p:cNvPr id="3" name="Notes Placeholder 2"/>
          <p:cNvSpPr>
            <a:spLocks noGrp="1"/>
          </p:cNvSpPr>
          <p:nvPr>
            <p:ph type="body" idx="1"/>
          </p:nvPr>
        </p:nvSpPr>
        <p:spPr>
          <a:xfrm>
            <a:off x="323851" y="3657599"/>
            <a:ext cx="6210299" cy="4773881"/>
          </a:xfrm>
        </p:spPr>
        <p:txBody>
          <a:bodyPr>
            <a:normAutofit/>
          </a:bodyPr>
          <a:lstStyle/>
          <a:p>
            <a:r>
              <a:rPr lang="en-US" sz="1200" b="0" i="0" u="none" strike="noStrike" kern="1200" baseline="0" dirty="0" smtClean="0">
                <a:solidFill>
                  <a:schemeClr val="tx1"/>
                </a:solidFill>
                <a:latin typeface="Calibri" pitchFamily="34" charset="0"/>
                <a:ea typeface="+mn-ea"/>
                <a:cs typeface="+mn-cs"/>
              </a:rPr>
              <a:t>Symantec Workspace Streaming allows users to stream applications to a client computer with a file share and a VHD. On client computer, you can set the AppStreamCfg.txt file to automatically remove the applications when a user logs on or after the specified interval.</a:t>
            </a:r>
          </a:p>
          <a:p>
            <a:r>
              <a:rPr lang="en-US" sz="1200" b="0" i="0" u="none" strike="noStrike" kern="1200" baseline="0" dirty="0" smtClean="0">
                <a:solidFill>
                  <a:schemeClr val="tx1"/>
                </a:solidFill>
                <a:latin typeface="Calibri" pitchFamily="34" charset="0"/>
                <a:ea typeface="+mn-ea"/>
                <a:cs typeface="+mn-cs"/>
              </a:rPr>
              <a:t>To configure for removal of applications based on the user's ACL:</a:t>
            </a:r>
          </a:p>
          <a:p>
            <a:pPr marL="685696" lvl="1" indent="-228600">
              <a:buFont typeface="+mj-lt"/>
              <a:buAutoNum type="arabicPeriod"/>
            </a:pPr>
            <a:r>
              <a:rPr lang="en-US" b="0" i="0" u="none" strike="noStrike" kern="1200" baseline="0" dirty="0" smtClean="0">
                <a:solidFill>
                  <a:schemeClr val="tx1"/>
                </a:solidFill>
                <a:latin typeface="Calibri" pitchFamily="34" charset="0"/>
                <a:ea typeface="+mn-ea"/>
                <a:cs typeface="+mn-cs"/>
              </a:rPr>
              <a:t>Go to the client computer and update the AppStreamCfg.txt file with the following entries:</a:t>
            </a:r>
          </a:p>
          <a:p>
            <a:pPr marL="1085642" lvl="2" indent="-171450">
              <a:buFont typeface="Arial" panose="020B0604020202020204" pitchFamily="34" charset="0"/>
              <a:buChar char="•"/>
              <a:defRPr/>
            </a:pPr>
            <a:r>
              <a:rPr lang="en-US" b="1" i="0" u="none" strike="noStrike" kern="1200" baseline="0" dirty="0" smtClean="0">
                <a:solidFill>
                  <a:schemeClr val="tx1"/>
                </a:solidFill>
                <a:latin typeface="Calibri" pitchFamily="34" charset="0"/>
                <a:ea typeface="+mn-ea"/>
                <a:cs typeface="+mn-cs"/>
              </a:rPr>
              <a:t>VDI_REMOVE_UNPROVISIONED_APPLICATIONS=true:  </a:t>
            </a:r>
            <a:r>
              <a:rPr lang="en-US" b="0" i="0" u="none" strike="noStrike" kern="1200" baseline="0" dirty="0" smtClean="0">
                <a:solidFill>
                  <a:schemeClr val="tx1"/>
                </a:solidFill>
                <a:latin typeface="Calibri" pitchFamily="34" charset="0"/>
                <a:ea typeface="+mn-ea"/>
                <a:cs typeface="+mn-cs"/>
              </a:rPr>
              <a:t>this tag will remove or stream applications based on the user’s ACL permission. This will occur during logon and after the specified interval.</a:t>
            </a:r>
          </a:p>
          <a:p>
            <a:pPr marL="1085642" lvl="2" indent="-171450">
              <a:buFont typeface="Arial" panose="020B0604020202020204" pitchFamily="34" charset="0"/>
              <a:buChar char="•"/>
              <a:defRPr/>
            </a:pPr>
            <a:r>
              <a:rPr lang="en-US" b="1" dirty="0"/>
              <a:t>V</a:t>
            </a:r>
            <a:r>
              <a:rPr lang="en-US" b="1" i="0" u="none" strike="noStrike" kern="1200" baseline="0" dirty="0" smtClean="0">
                <a:solidFill>
                  <a:schemeClr val="tx1"/>
                </a:solidFill>
                <a:latin typeface="Calibri" pitchFamily="34" charset="0"/>
                <a:ea typeface="+mn-ea"/>
                <a:cs typeface="+mn-cs"/>
              </a:rPr>
              <a:t>DI_REFRESH_INTERVAL=240 </a:t>
            </a:r>
            <a:r>
              <a:rPr lang="en-US" b="0" i="0" u="none" strike="noStrike" kern="1200" baseline="0" dirty="0" smtClean="0">
                <a:solidFill>
                  <a:schemeClr val="tx1"/>
                </a:solidFill>
                <a:latin typeface="Calibri" pitchFamily="34" charset="0"/>
                <a:ea typeface="+mn-ea"/>
                <a:cs typeface="+mn-cs"/>
              </a:rPr>
              <a:t>is the interval in minutes. The default value is 240. Set the value to 0 for refresh to occur during logon alone.</a:t>
            </a:r>
          </a:p>
          <a:p>
            <a:pPr marL="685696" lvl="1" indent="-228600">
              <a:buFont typeface="+mj-lt"/>
              <a:buAutoNum type="arabicPeriod"/>
              <a:defRPr/>
            </a:pPr>
            <a:r>
              <a:rPr lang="en-US" b="0" i="0" u="none" strike="noStrike" kern="1200" baseline="0" dirty="0" smtClean="0">
                <a:solidFill>
                  <a:schemeClr val="tx1"/>
                </a:solidFill>
                <a:latin typeface="Calibri" pitchFamily="34" charset="0"/>
                <a:ea typeface="+mn-ea"/>
                <a:cs typeface="+mn-cs"/>
              </a:rPr>
              <a:t>The applications are automatically removed when a user logs on or after the specified interval set in the </a:t>
            </a:r>
            <a:r>
              <a:rPr lang="en-US" b="1" i="0" u="none" strike="noStrike" kern="1200" baseline="0" dirty="0" smtClean="0">
                <a:solidFill>
                  <a:schemeClr val="tx1"/>
                </a:solidFill>
                <a:latin typeface="Calibri" pitchFamily="34" charset="0"/>
                <a:ea typeface="+mn-ea"/>
                <a:cs typeface="+mn-cs"/>
              </a:rPr>
              <a:t>VDI_REFRESH_INTERVAL</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CF30D23A-C127-4A28-8B5D-3F5ED7D80F74}" type="slidenum">
              <a:rPr lang="en-US" smtClean="0"/>
              <a:pPr/>
              <a:t>35</a:t>
            </a:fld>
            <a:endParaRPr lang="en-US" dirty="0"/>
          </a:p>
        </p:txBody>
      </p:sp>
    </p:spTree>
    <p:extLst>
      <p:ext uri="{BB962C8B-B14F-4D97-AF65-F5344CB8AC3E}">
        <p14:creationId xmlns:p14="http://schemas.microsoft.com/office/powerpoint/2010/main" val="27101874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1828800"/>
            <a:ext cx="5716588" cy="4287838"/>
          </a:xfrm>
        </p:spPr>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fld id="{4AC11D49-EB14-4CAD-8797-C4E47436FDEE}" type="slidenum">
              <a:rPr lang="en-US" smtClean="0"/>
              <a:pPr/>
              <a:t>36</a:t>
            </a:fld>
            <a:endParaRPr lang="en-US" dirty="0"/>
          </a:p>
        </p:txBody>
      </p:sp>
    </p:spTree>
    <p:extLst>
      <p:ext uri="{BB962C8B-B14F-4D97-AF65-F5344CB8AC3E}">
        <p14:creationId xmlns:p14="http://schemas.microsoft.com/office/powerpoint/2010/main" val="19939498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514600"/>
            <a:ext cx="5106988" cy="3830638"/>
          </a:xfrm>
        </p:spPr>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37</a:t>
            </a:fld>
            <a:endParaRPr lang="en-US" dirty="0"/>
          </a:p>
        </p:txBody>
      </p:sp>
    </p:spTree>
    <p:extLst>
      <p:ext uri="{BB962C8B-B14F-4D97-AF65-F5344CB8AC3E}">
        <p14:creationId xmlns:p14="http://schemas.microsoft.com/office/powerpoint/2010/main" val="3003372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CF30D23A-C127-4A28-8B5D-3F5ED7D80F74}" type="slidenum">
              <a:rPr lang="en-US" smtClean="0"/>
              <a:pPr/>
              <a:t>38</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12" name="Slide Image Placeholder 11"/>
          <p:cNvSpPr>
            <a:spLocks noGrp="1" noRot="1" noChangeAspect="1"/>
          </p:cNvSpPr>
          <p:nvPr>
            <p:ph type="sldImg"/>
          </p:nvPr>
        </p:nvSpPr>
        <p:spPr>
          <a:xfrm>
            <a:off x="685800" y="2286000"/>
            <a:ext cx="5346700" cy="4011613"/>
          </a:xfrm>
        </p:spPr>
      </p:sp>
    </p:spTree>
    <p:extLst>
      <p:ext uri="{BB962C8B-B14F-4D97-AF65-F5344CB8AC3E}">
        <p14:creationId xmlns:p14="http://schemas.microsoft.com/office/powerpoint/2010/main" val="408169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90000"/>
              </a:lnSpc>
              <a:spcBef>
                <a:spcPct val="20000"/>
              </a:spcBef>
              <a:spcAft>
                <a:spcPct val="20000"/>
              </a:spcAft>
              <a:buClrTx/>
              <a:buSzTx/>
              <a:buFontTx/>
              <a:buNone/>
              <a:tabLst/>
              <a:defRPr/>
            </a:pPr>
            <a:endParaRPr lang="en-US" sz="1200" b="0" i="0" u="none" strike="noStrike" baseline="0" dirty="0" smtClean="0"/>
          </a:p>
          <a:p>
            <a:pPr>
              <a:buFont typeface="Arial" panose="020B0604020202020204" pitchFamily="34" charset="0"/>
              <a:buNone/>
              <a:defRPr/>
            </a:pPr>
            <a:r>
              <a:rPr lang="en-US" b="1" dirty="0" smtClean="0"/>
              <a:t>ITMS 7.5 SP1 Core supports the</a:t>
            </a:r>
            <a:r>
              <a:rPr lang="en-US" b="1" baseline="0" dirty="0" smtClean="0"/>
              <a:t> following </a:t>
            </a:r>
            <a:r>
              <a:rPr lang="en-US" b="1" dirty="0" smtClean="0"/>
              <a:t>upgrade scenarios:</a:t>
            </a:r>
          </a:p>
          <a:p>
            <a:pPr lvl="1">
              <a:buFont typeface="Arial" panose="020B0604020202020204" pitchFamily="34" charset="0"/>
              <a:buChar char="•"/>
              <a:defRPr/>
            </a:pPr>
            <a:r>
              <a:rPr lang="en-US" dirty="0" smtClean="0"/>
              <a:t>From 7.1SP2MP1.1 with latest rollup (v9)</a:t>
            </a:r>
          </a:p>
          <a:p>
            <a:pPr lvl="1">
              <a:buFont typeface="Arial" panose="020B0604020202020204" pitchFamily="34" charset="0"/>
              <a:buChar char="•"/>
              <a:defRPr/>
            </a:pPr>
            <a:r>
              <a:rPr lang="en-US" dirty="0" smtClean="0"/>
              <a:t>From 7.5 with latest hot-fix installed (HF6)</a:t>
            </a:r>
          </a:p>
          <a:p>
            <a:pPr lvl="1">
              <a:buFont typeface="Arial" panose="020B0604020202020204" pitchFamily="34" charset="0"/>
              <a:buChar char="•"/>
              <a:defRPr/>
            </a:pPr>
            <a:endParaRPr lang="en-US" dirty="0" smtClean="0"/>
          </a:p>
          <a:p>
            <a:pPr>
              <a:buFont typeface="Arial" panose="020B0604020202020204" pitchFamily="34" charset="0"/>
              <a:buNone/>
              <a:defRPr/>
            </a:pPr>
            <a:r>
              <a:rPr lang="en-US" b="1" dirty="0" smtClean="0"/>
              <a:t>ITMS 7.5 SP1 also Supports</a:t>
            </a:r>
            <a:r>
              <a:rPr lang="en-US" b="1" baseline="0" dirty="0" smtClean="0"/>
              <a:t> the following</a:t>
            </a:r>
            <a:r>
              <a:rPr lang="en-US" b="1" dirty="0" smtClean="0"/>
              <a:t> upgrade paths:</a:t>
            </a:r>
          </a:p>
          <a:p>
            <a:pPr lvl="1">
              <a:buFont typeface="Arial" panose="020B0604020202020204" pitchFamily="34" charset="0"/>
              <a:buChar char="•"/>
              <a:defRPr/>
            </a:pPr>
            <a:r>
              <a:rPr lang="en-US" dirty="0" smtClean="0"/>
              <a:t>On-box upgrade</a:t>
            </a:r>
          </a:p>
          <a:p>
            <a:pPr lvl="1">
              <a:buFont typeface="Arial" panose="020B0604020202020204" pitchFamily="34" charset="0"/>
              <a:buChar char="•"/>
              <a:defRPr/>
            </a:pPr>
            <a:r>
              <a:rPr lang="en-US" dirty="0" smtClean="0"/>
              <a:t>Off-box upgrade by selecting existing DB in SIM </a:t>
            </a:r>
          </a:p>
          <a:p>
            <a:pPr lvl="2">
              <a:buFont typeface="Arial" panose="020B0604020202020204" pitchFamily="34" charset="0"/>
              <a:buChar char="•"/>
              <a:defRPr/>
            </a:pPr>
            <a:r>
              <a:rPr lang="en-US" dirty="0" smtClean="0"/>
              <a:t>both to Win2008R2 and Win2012R2 machine</a:t>
            </a:r>
          </a:p>
          <a:p>
            <a:pPr lvl="1">
              <a:buFont typeface="Arial" panose="020B0604020202020204" pitchFamily="34" charset="0"/>
              <a:buChar char="•"/>
              <a:defRPr/>
            </a:pPr>
            <a:r>
              <a:rPr lang="en-US" dirty="0" smtClean="0"/>
              <a:t>Upgrade through Database Settings page in Console</a:t>
            </a:r>
          </a:p>
          <a:p>
            <a:pPr lvl="1">
              <a:buFont typeface="Arial" panose="020B0604020202020204" pitchFamily="34" charset="0"/>
              <a:buChar char="•"/>
              <a:defRPr/>
            </a:pPr>
            <a:endParaRPr lang="en-US" dirty="0" smtClean="0"/>
          </a:p>
          <a:p>
            <a:pPr>
              <a:buFont typeface="Arial" panose="020B0604020202020204" pitchFamily="34" charset="0"/>
              <a:buNone/>
              <a:defRPr/>
            </a:pPr>
            <a:r>
              <a:rPr lang="en-US" dirty="0" smtClean="0"/>
              <a:t>Please Note that unsupported upgrade paths are now blocked through the SIM implemented readiness check allowing to navigate to corresponding page to install latest hot-fixes and the Console page also implements a check for SMP version after selecting DB</a:t>
            </a:r>
          </a:p>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4</a:t>
            </a:fld>
            <a:endParaRPr lang="en-US" dirty="0"/>
          </a:p>
        </p:txBody>
      </p:sp>
    </p:spTree>
    <p:extLst>
      <p:ext uri="{BB962C8B-B14F-4D97-AF65-F5344CB8AC3E}">
        <p14:creationId xmlns:p14="http://schemas.microsoft.com/office/powerpoint/2010/main" val="1037287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90000"/>
              </a:lnSpc>
              <a:spcBef>
                <a:spcPct val="20000"/>
              </a:spcBef>
              <a:spcAft>
                <a:spcPct val="20000"/>
              </a:spcAft>
              <a:buClrTx/>
              <a:buSzTx/>
              <a:buFontTx/>
              <a:buNone/>
              <a:tabLst/>
              <a:defRPr/>
            </a:pPr>
            <a:r>
              <a:rPr lang="en-US" dirty="0" smtClean="0"/>
              <a:t>Symantec has expanded its support</a:t>
            </a:r>
            <a:r>
              <a:rPr lang="en-US" baseline="0" dirty="0" smtClean="0"/>
              <a:t> for the Symantec Management Platform and ITMS 7.5 SP1 solutions.</a:t>
            </a:r>
            <a:endParaRPr lang="en-US" dirty="0" smtClean="0"/>
          </a:p>
          <a:p>
            <a:pPr marL="0" marR="0" lvl="1" indent="0" algn="l" defTabSz="914400" rtl="0" eaLnBrk="0" fontAlgn="base" latinLnBrk="0" hangingPunct="0">
              <a:lnSpc>
                <a:spcPct val="90000"/>
              </a:lnSpc>
              <a:spcBef>
                <a:spcPct val="20000"/>
              </a:spcBef>
              <a:spcAft>
                <a:spcPct val="20000"/>
              </a:spcAft>
              <a:buClrTx/>
              <a:buSzTx/>
              <a:buFontTx/>
              <a:buNone/>
              <a:tabLst/>
              <a:defRPr/>
            </a:pPr>
            <a:r>
              <a:rPr lang="en-US" dirty="0" smtClean="0"/>
              <a:t>The Windows Server 2012 R2 operating system is now supported for installation of Symantec Management Platform 7.5 SP1 and its solution components:</a:t>
            </a:r>
          </a:p>
          <a:p>
            <a:r>
              <a:rPr lang="en-US" dirty="0" smtClean="0"/>
              <a:t>Also,</a:t>
            </a:r>
            <a:r>
              <a:rPr lang="en-US" baseline="0" dirty="0" smtClean="0"/>
              <a:t> </a:t>
            </a:r>
            <a:r>
              <a:rPr lang="en-US" dirty="0" smtClean="0"/>
              <a:t>The following operating systems are now supported for installation of package and task servers:</a:t>
            </a:r>
          </a:p>
          <a:p>
            <a:pPr marL="628546" lvl="1" indent="-171450">
              <a:buFont typeface="Arial" panose="020B0604020202020204" pitchFamily="34" charset="0"/>
              <a:buChar char="•"/>
            </a:pPr>
            <a:r>
              <a:rPr lang="en-US" dirty="0" smtClean="0"/>
              <a:t>Windows 8</a:t>
            </a:r>
          </a:p>
          <a:p>
            <a:pPr marL="628546" lvl="1" indent="-171450">
              <a:buFont typeface="Arial" panose="020B0604020202020204" pitchFamily="34" charset="0"/>
              <a:buChar char="•"/>
            </a:pPr>
            <a:r>
              <a:rPr lang="en-US" dirty="0" smtClean="0"/>
              <a:t>Windows 8.1</a:t>
            </a:r>
          </a:p>
          <a:p>
            <a:pPr marL="628546" lvl="1" indent="-171450">
              <a:buFont typeface="Arial" panose="020B0604020202020204" pitchFamily="34" charset="0"/>
              <a:buChar char="•"/>
            </a:pPr>
            <a:r>
              <a:rPr lang="en-US" dirty="0" smtClean="0"/>
              <a:t>Windows Server 2012</a:t>
            </a:r>
          </a:p>
          <a:p>
            <a:pPr marL="628546" lvl="1" indent="-171450">
              <a:buFont typeface="Arial" panose="020B0604020202020204" pitchFamily="34" charset="0"/>
              <a:buChar char="•"/>
            </a:pPr>
            <a:r>
              <a:rPr lang="en-US" dirty="0" smtClean="0"/>
              <a:t>Windows Server 2012 R2</a:t>
            </a:r>
          </a:p>
          <a:p>
            <a:endParaRPr lang="en-US" dirty="0" smtClean="0"/>
          </a:p>
          <a:p>
            <a:pPr marL="0" marR="0" indent="0" algn="l" defTabSz="914400" rtl="0" eaLnBrk="0" fontAlgn="base" latinLnBrk="0" hangingPunct="0">
              <a:lnSpc>
                <a:spcPct val="90000"/>
              </a:lnSpc>
              <a:spcBef>
                <a:spcPct val="20000"/>
              </a:spcBef>
              <a:spcAft>
                <a:spcPct val="20000"/>
              </a:spcAft>
              <a:buClrTx/>
              <a:buSzTx/>
              <a:buFontTx/>
              <a:buNone/>
              <a:tabLst/>
              <a:defRPr/>
            </a:pPr>
            <a:r>
              <a:rPr lang="en-US" dirty="0" smtClean="0"/>
              <a:t>The Symantec Management Console now has support for Internet Explorer 10 and 11</a:t>
            </a:r>
          </a:p>
          <a:p>
            <a:r>
              <a:rPr lang="en-US" dirty="0" smtClean="0"/>
              <a:t>For support statements and supported operating systems:</a:t>
            </a:r>
          </a:p>
          <a:p>
            <a:pPr lvl="1"/>
            <a:r>
              <a:rPr lang="en-US" dirty="0" smtClean="0">
                <a:hlinkClick r:id="rId3"/>
              </a:rPr>
              <a:t>http://www.symantec.com/connect/articles/it-management-suite-os-platform-support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5</a:t>
            </a:fld>
            <a:endParaRPr lang="en-US" dirty="0"/>
          </a:p>
        </p:txBody>
      </p:sp>
    </p:spTree>
    <p:extLst>
      <p:ext uri="{BB962C8B-B14F-4D97-AF65-F5344CB8AC3E}">
        <p14:creationId xmlns:p14="http://schemas.microsoft.com/office/powerpoint/2010/main" val="2882452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90000"/>
              </a:lnSpc>
              <a:spcBef>
                <a:spcPct val="20000"/>
              </a:spcBef>
              <a:spcAft>
                <a:spcPct val="20000"/>
              </a:spcAft>
              <a:buClrTx/>
              <a:buSzTx/>
              <a:buFontTx/>
              <a:buNone/>
              <a:tabLst/>
              <a:defRPr/>
            </a:pPr>
            <a:r>
              <a:rPr lang="en-US" dirty="0" smtClean="0"/>
              <a:t>Symantec has expanded its support</a:t>
            </a:r>
            <a:r>
              <a:rPr lang="en-US" baseline="0" dirty="0" smtClean="0"/>
              <a:t> for the Symantec Management Agent and ITMS 7.5 SP1 solutions plug-ins</a:t>
            </a:r>
            <a:endParaRPr lang="en-US" dirty="0" smtClean="0"/>
          </a:p>
          <a:p>
            <a:endParaRPr lang="en-US" dirty="0" smtClean="0"/>
          </a:p>
          <a:p>
            <a:r>
              <a:rPr lang="en-US" dirty="0" smtClean="0"/>
              <a:t>The following additional operating systems are now fully supported for the installation of Symantec Management Agent:</a:t>
            </a:r>
          </a:p>
          <a:p>
            <a:pPr marL="628546" lvl="1" indent="-171450">
              <a:buFont typeface="Arial" panose="020B0604020202020204" pitchFamily="34" charset="0"/>
              <a:buChar char="•"/>
            </a:pPr>
            <a:r>
              <a:rPr lang="en-US" dirty="0" smtClean="0"/>
              <a:t>Windows Server 2012 R2</a:t>
            </a:r>
          </a:p>
          <a:p>
            <a:pPr marL="628546" lvl="1" indent="-171450">
              <a:buFont typeface="Arial" panose="020B0604020202020204" pitchFamily="34" charset="0"/>
              <a:buChar char="•"/>
            </a:pPr>
            <a:r>
              <a:rPr lang="en-US" dirty="0" smtClean="0"/>
              <a:t>Windows 8.1</a:t>
            </a:r>
          </a:p>
          <a:p>
            <a:pPr marL="628546" lvl="1" indent="-171450">
              <a:buFont typeface="Arial" panose="020B0604020202020204" pitchFamily="34" charset="0"/>
              <a:buChar char="•"/>
            </a:pPr>
            <a:r>
              <a:rPr lang="en-US" dirty="0" smtClean="0"/>
              <a:t>OS X 10.9</a:t>
            </a:r>
          </a:p>
          <a:p>
            <a:pPr marL="628546" lvl="1" indent="-171450">
              <a:buFont typeface="Arial" panose="020B0604020202020204" pitchFamily="34" charset="0"/>
              <a:buChar char="•"/>
            </a:pPr>
            <a:r>
              <a:rPr lang="en-US" dirty="0" smtClean="0"/>
              <a:t>Windows Embedded Standard 7 SP1</a:t>
            </a:r>
          </a:p>
          <a:p>
            <a:pPr marL="628546" lvl="1" indent="-171450">
              <a:buFont typeface="Arial" panose="020B0604020202020204" pitchFamily="34" charset="0"/>
              <a:buChar char="•"/>
            </a:pPr>
            <a:r>
              <a:rPr lang="de-DE" dirty="0" smtClean="0"/>
              <a:t>Red Hat Enterprise Linux 5.10</a:t>
            </a:r>
          </a:p>
          <a:p>
            <a:pPr marL="628546" lvl="1" indent="-171450">
              <a:buFont typeface="Arial" panose="020B0604020202020204" pitchFamily="34" charset="0"/>
              <a:buChar char="•"/>
            </a:pPr>
            <a:r>
              <a:rPr lang="en-US" dirty="0" smtClean="0"/>
              <a:t>VMware ESXi 5.5</a:t>
            </a:r>
          </a:p>
          <a:p>
            <a:endParaRPr lang="en-US" dirty="0" smtClean="0"/>
          </a:p>
          <a:p>
            <a:r>
              <a:rPr lang="en-US" dirty="0" smtClean="0"/>
              <a:t>For support statements and other information on supported operating systems, see the following article:</a:t>
            </a:r>
          </a:p>
          <a:p>
            <a:pPr lvl="1"/>
            <a:r>
              <a:rPr lang="en-US" dirty="0" smtClean="0">
                <a:hlinkClick r:id="rId3"/>
              </a:rPr>
              <a:t>http://www.symantec.com/connect/articles/it-management-suite-os-platform-support</a:t>
            </a:r>
            <a:endParaRPr lang="en-US" dirty="0" smtClean="0"/>
          </a:p>
          <a:p>
            <a:pPr lvl="1"/>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6</a:t>
            </a:fld>
            <a:endParaRPr lang="en-US" dirty="0"/>
          </a:p>
        </p:txBody>
      </p:sp>
    </p:spTree>
    <p:extLst>
      <p:ext uri="{BB962C8B-B14F-4D97-AF65-F5344CB8AC3E}">
        <p14:creationId xmlns:p14="http://schemas.microsoft.com/office/powerpoint/2010/main" val="1340670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lstStyle/>
          <a:p>
            <a:r>
              <a:rPr lang="en-US" dirty="0" smtClean="0"/>
              <a:t>The following new reports have been introduced: Legacy Agent Registration Requests </a:t>
            </a:r>
            <a:r>
              <a:rPr lang="en-US" baseline="0" dirty="0" smtClean="0"/>
              <a:t>and </a:t>
            </a:r>
            <a:r>
              <a:rPr lang="en-US" dirty="0" smtClean="0"/>
              <a:t>Package Status By Package Server to help in validating registrations and troubleshooting package server states</a:t>
            </a:r>
          </a:p>
          <a:p>
            <a:pPr marL="0" marR="0" indent="0" algn="l" defTabSz="914400" rtl="0" eaLnBrk="0" fontAlgn="base" latinLnBrk="0" hangingPunct="0">
              <a:lnSpc>
                <a:spcPct val="90000"/>
              </a:lnSpc>
              <a:spcBef>
                <a:spcPct val="20000"/>
              </a:spcBef>
              <a:spcAft>
                <a:spcPct val="20000"/>
              </a:spcAft>
              <a:buClrTx/>
              <a:buSzTx/>
              <a:buFontTx/>
              <a:buNone/>
              <a:tabLst/>
              <a:defRPr/>
            </a:pPr>
            <a:endParaRPr lang="en-US" dirty="0" smtClean="0"/>
          </a:p>
          <a:p>
            <a:pPr marL="0" marR="0" indent="0" algn="l" defTabSz="914400" rtl="0" eaLnBrk="0" fontAlgn="base" latinLnBrk="0" hangingPunct="0">
              <a:lnSpc>
                <a:spcPct val="90000"/>
              </a:lnSpc>
              <a:spcBef>
                <a:spcPct val="20000"/>
              </a:spcBef>
              <a:spcAft>
                <a:spcPct val="20000"/>
              </a:spcAft>
              <a:buClrTx/>
              <a:buSzTx/>
              <a:buFontTx/>
              <a:buNone/>
              <a:tabLst/>
              <a:defRPr/>
            </a:pPr>
            <a:r>
              <a:rPr lang="en-US" dirty="0" smtClean="0"/>
              <a:t>Error messages on Server or Client logs have been reworked. </a:t>
            </a:r>
            <a:r>
              <a:rPr lang="en-GB" sz="1200" dirty="0" smtClean="0"/>
              <a:t>This enhancement improves error handling and deciphering on the client and server side. </a:t>
            </a:r>
            <a:r>
              <a:rPr lang="en-US" sz="1200" dirty="0" smtClean="0"/>
              <a:t>Now typical errors from the logs are comprehensible and can aid in improving</a:t>
            </a:r>
            <a:r>
              <a:rPr lang="en-US" sz="1200" baseline="0" dirty="0" smtClean="0"/>
              <a:t> the time required for the </a:t>
            </a:r>
            <a:r>
              <a:rPr lang="en-US" sz="1200" dirty="0" smtClean="0"/>
              <a:t>investigation of problems.</a:t>
            </a:r>
          </a:p>
          <a:p>
            <a:pPr marL="0" marR="0" indent="0" algn="l" defTabSz="914400" rtl="0" eaLnBrk="0" fontAlgn="base" latinLnBrk="0" hangingPunct="0">
              <a:lnSpc>
                <a:spcPct val="90000"/>
              </a:lnSpc>
              <a:spcBef>
                <a:spcPct val="20000"/>
              </a:spcBef>
              <a:spcAft>
                <a:spcPct val="2000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7</a:t>
            </a:fld>
            <a:endParaRPr lang="en-US" dirty="0"/>
          </a:p>
        </p:txBody>
      </p:sp>
    </p:spTree>
    <p:extLst>
      <p:ext uri="{BB962C8B-B14F-4D97-AF65-F5344CB8AC3E}">
        <p14:creationId xmlns:p14="http://schemas.microsoft.com/office/powerpoint/2010/main" val="3076591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a:xfrm>
            <a:off x="304800" y="3200400"/>
            <a:ext cx="6210299" cy="5231080"/>
          </a:xfrm>
        </p:spPr>
        <p:txBody>
          <a:bodyPr>
            <a:normAutofit lnSpcReduction="10000"/>
          </a:bodyPr>
          <a:lstStyle/>
          <a:p>
            <a:pPr marL="0" marR="0" lvl="1" indent="-1431" algn="l" defTabSz="914400" rtl="0" eaLnBrk="0" fontAlgn="base" latinLnBrk="0" hangingPunct="0">
              <a:lnSpc>
                <a:spcPct val="90000"/>
              </a:lnSpc>
              <a:spcBef>
                <a:spcPct val="20000"/>
              </a:spcBef>
              <a:spcAft>
                <a:spcPct val="20000"/>
              </a:spcAft>
              <a:buClrTx/>
              <a:buSzTx/>
              <a:buFont typeface="Arial" panose="020B0604020202020204" pitchFamily="34" charset="0"/>
              <a:buNone/>
              <a:tabLst/>
              <a:defRPr/>
            </a:pPr>
            <a:r>
              <a:rPr lang="en-US" b="0" dirty="0" smtClean="0"/>
              <a:t>You can now choose to import data only if the source item is Managed or Unmanaged. You can also import all resources, regardless of their state.</a:t>
            </a:r>
          </a:p>
          <a:p>
            <a:pPr marL="0" marR="0" lvl="1" indent="-1431" algn="l" defTabSz="914400" rtl="0" eaLnBrk="0" fontAlgn="base" latinLnBrk="0" hangingPunct="0">
              <a:lnSpc>
                <a:spcPct val="90000"/>
              </a:lnSpc>
              <a:spcBef>
                <a:spcPct val="20000"/>
              </a:spcBef>
              <a:spcAft>
                <a:spcPct val="20000"/>
              </a:spcAft>
              <a:buClrTx/>
              <a:buSzTx/>
              <a:buFont typeface="Arial" panose="020B0604020202020204" pitchFamily="34" charset="0"/>
              <a:buNone/>
              <a:tabLst/>
              <a:defRPr/>
            </a:pPr>
            <a:r>
              <a:rPr lang="en-US" b="0" dirty="0" smtClean="0"/>
              <a:t>The “Only if resource” choice has been added– in this drop-down you can select “Any”, “Managed” or “Unmanaged”. Based on this setting, the data class will be populated or updated only for the corresponding computers (managed by the NS, not managed by the NS or every computer regardless of it being managed or not)</a:t>
            </a:r>
          </a:p>
          <a:p>
            <a:pPr marL="0" marR="0" lvl="1" indent="0" algn="l" defTabSz="914400" rtl="0" eaLnBrk="0" fontAlgn="base" latinLnBrk="0" hangingPunct="0">
              <a:lnSpc>
                <a:spcPct val="90000"/>
              </a:lnSpc>
              <a:spcBef>
                <a:spcPct val="20000"/>
              </a:spcBef>
              <a:spcAft>
                <a:spcPct val="20000"/>
              </a:spcAft>
              <a:buClrTx/>
              <a:buSzTx/>
              <a:buFont typeface="Arial" panose="020B0604020202020204" pitchFamily="34" charset="0"/>
              <a:buNone/>
              <a:tabLst/>
              <a:defRPr/>
            </a:pPr>
            <a:r>
              <a:rPr lang="en-US" b="0" dirty="0" smtClean="0"/>
              <a:t>There is also a New UI option to select partial or full update of specific data class values allows better synchronization with AD data</a:t>
            </a:r>
          </a:p>
          <a:p>
            <a:pPr marL="1084211" lvl="3" indent="-171450">
              <a:buFont typeface="Arial" panose="020B0604020202020204" pitchFamily="34" charset="0"/>
              <a:buChar char="•"/>
            </a:pPr>
            <a:r>
              <a:rPr lang="en-US" b="0" dirty="0" smtClean="0"/>
              <a:t>“Treat data as Full update” is selected then during an update the Import data class values for existing resources will be overwritten by the data from AD. </a:t>
            </a:r>
          </a:p>
          <a:p>
            <a:pPr marL="1084211" lvl="3" indent="-171450">
              <a:buFont typeface="Arial" panose="020B0604020202020204" pitchFamily="34" charset="0"/>
              <a:buChar char="•"/>
            </a:pPr>
            <a:r>
              <a:rPr lang="en-US" b="0" dirty="0" smtClean="0"/>
              <a:t>If the check-box is not ticked, then during an Update the Import of the AD data for existing resources will be preserved – this is the default behavior and the one present in previous ITMS releases.</a:t>
            </a:r>
          </a:p>
          <a:p>
            <a:pPr marL="1084211" lvl="3" indent="-171450">
              <a:buFont typeface="Arial" panose="020B0604020202020204" pitchFamily="34" charset="0"/>
              <a:buChar char="•"/>
            </a:pPr>
            <a:r>
              <a:rPr lang="en-US" b="0" dirty="0" smtClean="0"/>
              <a:t>Note that this only applies for Update Import</a:t>
            </a:r>
            <a:r>
              <a:rPr lang="en-US" b="0" baseline="0" dirty="0" smtClean="0"/>
              <a:t> as</a:t>
            </a:r>
            <a:r>
              <a:rPr lang="en-US" b="0" dirty="0" smtClean="0"/>
              <a:t> Data Class values will always be overwritten when Full Import is run</a:t>
            </a:r>
          </a:p>
          <a:p>
            <a:pPr marL="0" indent="0">
              <a:buFont typeface="Arial" panose="020B0604020202020204" pitchFamily="34" charset="0"/>
              <a:buNone/>
            </a:pPr>
            <a:r>
              <a:rPr lang="en-US" b="0" dirty="0" smtClean="0"/>
              <a:t>A new UI option has been added allowing you to apply transformations before importing data into the CMDB -  It Defines various transformations for data imported from AD attributes. Note that processing steps are performed in the order from the top to the bottom in</a:t>
            </a:r>
            <a:r>
              <a:rPr lang="en-US" b="0" baseline="0" dirty="0" smtClean="0"/>
              <a:t> this UI</a:t>
            </a:r>
            <a:endParaRPr lang="en-US" b="0" dirty="0" smtClean="0"/>
          </a:p>
          <a:p>
            <a:pPr marL="0" indent="0">
              <a:buFont typeface="Arial" panose="020B0604020202020204" pitchFamily="34" charset="0"/>
              <a:buNone/>
            </a:pPr>
            <a:r>
              <a:rPr lang="en-US" b="0" dirty="0" smtClean="0">
                <a:ea typeface="+mn-ea"/>
                <a:cs typeface="+mn-cs"/>
              </a:rPr>
              <a:t>Better handling of multi-lined attributes during import.   Now all the values from multi-valued attributes are imported, rather than the last one only</a:t>
            </a:r>
            <a:endParaRPr lang="en-US" b="0" dirty="0" smtClean="0"/>
          </a:p>
          <a:p>
            <a:pPr marL="0" indent="0">
              <a:buFont typeface="Arial" panose="020B0604020202020204" pitchFamily="34" charset="0"/>
              <a:buNone/>
            </a:pPr>
            <a:r>
              <a:rPr lang="en-US" b="0" dirty="0" smtClean="0"/>
              <a:t>Importing for complex cross-domain scenarios</a:t>
            </a:r>
            <a:r>
              <a:rPr lang="en-US" b="0" baseline="0" dirty="0" smtClean="0"/>
              <a:t> has been </a:t>
            </a:r>
            <a:r>
              <a:rPr lang="en-US" b="0" dirty="0" smtClean="0"/>
              <a:t>improved.  You can Import from different types of security groups from a trusted domain  and can Import from Local/ Global</a:t>
            </a:r>
            <a:r>
              <a:rPr lang="en-US" b="0" baseline="0" dirty="0" smtClean="0"/>
              <a:t> and </a:t>
            </a:r>
            <a:r>
              <a:rPr lang="en-US" b="0" dirty="0" smtClean="0"/>
              <a:t>Universal groups</a:t>
            </a:r>
          </a:p>
          <a:p>
            <a:pPr marL="0" indent="0">
              <a:buFont typeface="Arial" panose="020B0604020202020204" pitchFamily="34" charset="0"/>
              <a:buNone/>
            </a:pPr>
            <a:r>
              <a:rPr lang="en-US" b="0" dirty="0" smtClean="0"/>
              <a:t>There is also </a:t>
            </a:r>
            <a:r>
              <a:rPr lang="et-EE" b="0" dirty="0" smtClean="0"/>
              <a:t>Added funtionality to </a:t>
            </a:r>
            <a:r>
              <a:rPr lang="en-US" b="0" dirty="0" smtClean="0"/>
              <a:t>additional</a:t>
            </a:r>
            <a:r>
              <a:rPr lang="et-EE" b="0" dirty="0" smtClean="0"/>
              <a:t>ly</a:t>
            </a:r>
            <a:r>
              <a:rPr lang="en-US" b="0" dirty="0" smtClean="0"/>
              <a:t> attempt to import from </a:t>
            </a:r>
            <a:r>
              <a:rPr lang="et-EE" b="0" dirty="0" smtClean="0"/>
              <a:t>AD </a:t>
            </a:r>
            <a:r>
              <a:rPr lang="en-US" b="0" dirty="0" smtClean="0"/>
              <a:t>forest root.  This May slightly delay discovery, but provides more reliable data for import.</a:t>
            </a:r>
            <a:r>
              <a:rPr lang="en-US" b="0" baseline="0" dirty="0" smtClean="0"/>
              <a:t> This </a:t>
            </a:r>
            <a:r>
              <a:rPr lang="et-EE" b="0" dirty="0" smtClean="0"/>
              <a:t>Functionality is </a:t>
            </a:r>
            <a:r>
              <a:rPr lang="en-US" b="0" dirty="0" smtClean="0"/>
              <a:t>“</a:t>
            </a:r>
            <a:r>
              <a:rPr lang="et-EE" b="0" dirty="0" smtClean="0"/>
              <a:t>ON</a:t>
            </a:r>
            <a:r>
              <a:rPr lang="en-US" b="0" dirty="0" smtClean="0"/>
              <a:t>”</a:t>
            </a:r>
            <a:r>
              <a:rPr lang="et-EE" b="0" dirty="0" smtClean="0"/>
              <a:t> by default and controllable th</a:t>
            </a:r>
            <a:r>
              <a:rPr lang="en-US" b="0" dirty="0" smtClean="0"/>
              <a:t>rough Core settings. </a:t>
            </a:r>
          </a:p>
          <a:p>
            <a:pPr marL="0" indent="0">
              <a:buFont typeface="Arial" panose="020B0604020202020204" pitchFamily="34" charset="0"/>
              <a:buNone/>
            </a:pPr>
            <a:r>
              <a:rPr lang="en-US" dirty="0" smtClean="0"/>
              <a:t>Improvements </a:t>
            </a:r>
            <a:r>
              <a:rPr lang="en-US" dirty="0"/>
              <a:t>were made for the import of resources containing special characters from different Organizational Units , Security Groups or Distribution Groups </a:t>
            </a:r>
          </a:p>
          <a:p>
            <a:pPr marL="0" indent="0">
              <a:buFont typeface="Arial" panose="020B0604020202020204" pitchFamily="34" charset="0"/>
              <a:buNone/>
            </a:pPr>
            <a:r>
              <a:rPr lang="en-US" b="0" dirty="0" smtClean="0">
                <a:ea typeface="+mn-ea"/>
                <a:cs typeface="+mn-cs"/>
              </a:rPr>
              <a:t>Also the </a:t>
            </a:r>
            <a:r>
              <a:rPr lang="en-US" b="0" dirty="0" smtClean="0"/>
              <a:t>Microsoft Active Directory Import webpage now contains information on last run time.</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8</a:t>
            </a:fld>
            <a:endParaRPr lang="en-US" dirty="0"/>
          </a:p>
        </p:txBody>
      </p:sp>
    </p:spTree>
    <p:extLst>
      <p:ext uri="{BB962C8B-B14F-4D97-AF65-F5344CB8AC3E}">
        <p14:creationId xmlns:p14="http://schemas.microsoft.com/office/powerpoint/2010/main" val="737012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lstStyle/>
          <a:p>
            <a:r>
              <a:rPr lang="en-US" dirty="0" smtClean="0"/>
              <a:t>Under the </a:t>
            </a:r>
            <a:r>
              <a:rPr lang="en-US" b="1" dirty="0" smtClean="0"/>
              <a:t>Targeted Agent Settings </a:t>
            </a:r>
            <a:r>
              <a:rPr lang="en-US" dirty="0" smtClean="0"/>
              <a:t>webpage, there is a new checkbox that allows server SSL certificate inclusion within the policy.  Certificate  ‘Import’ functionality was also added to the page.  This functionality gives the following benefits:  It allows you to switch from HTTP to HTTPs communication without manual certificate distribution steps and allows</a:t>
            </a:r>
            <a:r>
              <a:rPr lang="en-US" baseline="0" dirty="0" smtClean="0"/>
              <a:t> for easier </a:t>
            </a:r>
            <a:r>
              <a:rPr lang="en-US" dirty="0" smtClean="0"/>
              <a:t>switching from one Notification Server to another along with the certificate import. </a:t>
            </a:r>
          </a:p>
          <a:p>
            <a:r>
              <a:rPr lang="en-US" dirty="0" smtClean="0"/>
              <a:t>You can now import new certificates in a .pfx file format, that lets you reassign client computers to a different Notification Server when using HTTPS.</a:t>
            </a:r>
          </a:p>
          <a:p>
            <a:r>
              <a:rPr lang="en-US" dirty="0" smtClean="0"/>
              <a:t>The </a:t>
            </a:r>
            <a:r>
              <a:rPr lang="en-US" b="1" dirty="0" smtClean="0"/>
              <a:t>Cloud-enabled Management Site Server Settings </a:t>
            </a:r>
            <a:r>
              <a:rPr lang="en-US" dirty="0" smtClean="0"/>
              <a:t>policy also allows you to distribute SSL certificates and create required HTTPS  binding on the site server computers. The feature automates CEM certificate creation and distribution for Site Servers that service CEM Agents.  Once assigned to Default Internet Site, the new policy will be sent to Package Server and certificate will be installed. The certificate will be processed depending on IIS configuration and whether policy setting “Force overwrite HTTPs binding” is ticked.</a:t>
            </a:r>
          </a:p>
          <a:p>
            <a:pPr marL="0" marR="0" lvl="1" indent="0" algn="l" defTabSz="914400" rtl="0" eaLnBrk="0" fontAlgn="base" latinLnBrk="0" hangingPunct="0">
              <a:lnSpc>
                <a:spcPct val="90000"/>
              </a:lnSpc>
              <a:spcBef>
                <a:spcPct val="20000"/>
              </a:spcBef>
              <a:spcAft>
                <a:spcPct val="20000"/>
              </a:spcAft>
              <a:buClrTx/>
              <a:buSzTx/>
              <a:buFontTx/>
              <a:buNone/>
              <a:tabLst/>
              <a:defRPr/>
            </a:pPr>
            <a:r>
              <a:rPr lang="et-EE" dirty="0" smtClean="0"/>
              <a:t>SSL trust is essential between CEM agents and the Site Servers that are on their service. Site Server Settings policy feature is beneficial in terms of automated SSL trust establishing between Site Servers that are assigned to Internet Sites and CEM Agents. Once </a:t>
            </a:r>
            <a:r>
              <a:rPr lang="en-US" dirty="0" smtClean="0"/>
              <a:t>the </a:t>
            </a:r>
            <a:r>
              <a:rPr lang="et-EE" dirty="0" smtClean="0"/>
              <a:t>policy certificate is installed on </a:t>
            </a:r>
            <a:r>
              <a:rPr lang="en-US" dirty="0" smtClean="0"/>
              <a:t> a </a:t>
            </a:r>
            <a:r>
              <a:rPr lang="et-EE" dirty="0" smtClean="0"/>
              <a:t>Site Server SSL site, because certificate is signed by CEM Site master certificate, it becomes automatically trusted by CEM agents. Once Site Server Settings policy is applied and certificate installed to Site Server, it is ready to service CEM clients right away, no additional configuration required, but adding Site Server to Gateway permitted server’s list.</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9</a:t>
            </a:fld>
            <a:endParaRPr lang="en-US" dirty="0"/>
          </a:p>
        </p:txBody>
      </p:sp>
    </p:spTree>
    <p:extLst>
      <p:ext uri="{BB962C8B-B14F-4D97-AF65-F5344CB8AC3E}">
        <p14:creationId xmlns:p14="http://schemas.microsoft.com/office/powerpoint/2010/main" val="10286947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pSp>
        <p:nvGrpSpPr>
          <p:cNvPr id="17" name="Group 16"/>
          <p:cNvGrpSpPr/>
          <p:nvPr userDrawn="1"/>
        </p:nvGrpSpPr>
        <p:grpSpPr>
          <a:xfrm>
            <a:off x="227015" y="6323678"/>
            <a:ext cx="8691371" cy="301752"/>
            <a:chOff x="227015" y="6323678"/>
            <a:chExt cx="8691371" cy="301752"/>
          </a:xfrm>
        </p:grpSpPr>
        <p:sp>
          <p:nvSpPr>
            <p:cNvPr id="18" name="Round Same Side Corner Rectangle 17"/>
            <p:cNvSpPr/>
            <p:nvPr userDrawn="1"/>
          </p:nvSpPr>
          <p:spPr bwMode="auto">
            <a:xfrm rot="16200000">
              <a:off x="4136075" y="2414618"/>
              <a:ext cx="301752" cy="8119872"/>
            </a:xfrm>
            <a:prstGeom prst="round2SameRect">
              <a:avLst>
                <a:gd name="adj1" fmla="val 50000"/>
                <a:gd name="adj2" fmla="val 0"/>
              </a:avLst>
            </a:prstGeom>
            <a:solidFill>
              <a:schemeClr val="accent2"/>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
          <p:nvSpPr>
            <p:cNvPr id="20" name="Round Same Side Corner Rectangle 19"/>
            <p:cNvSpPr/>
            <p:nvPr userDrawn="1"/>
          </p:nvSpPr>
          <p:spPr bwMode="auto">
            <a:xfrm rot="5400000">
              <a:off x="8499317" y="6206360"/>
              <a:ext cx="301752" cy="536387"/>
            </a:xfrm>
            <a:prstGeom prst="round2SameRect">
              <a:avLst>
                <a:gd name="adj1" fmla="val 50000"/>
                <a:gd name="adj2" fmla="val 0"/>
              </a:avLst>
            </a:prstGeom>
            <a:solidFill>
              <a:schemeClr val="bg2">
                <a:lumMod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grpSp>
      <p:sp>
        <p:nvSpPr>
          <p:cNvPr id="15" name="Rectangle 5"/>
          <p:cNvSpPr>
            <a:spLocks noGrp="1" noChangeArrowheads="1"/>
          </p:cNvSpPr>
          <p:nvPr>
            <p:ph type="ftr" sz="quarter" idx="3"/>
          </p:nvPr>
        </p:nvSpPr>
        <p:spPr bwMode="auto">
          <a:xfrm>
            <a:off x="381000" y="6358518"/>
            <a:ext cx="4183380" cy="232782"/>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1200">
                <a:solidFill>
                  <a:schemeClr val="bg2">
                    <a:lumMod val="50000"/>
                  </a:schemeClr>
                </a:solidFill>
                <a:latin typeface="Calibri" pitchFamily="34" charset="0"/>
                <a:cs typeface="Calibri" pitchFamily="34" charset="0"/>
              </a:defRPr>
            </a:lvl1pPr>
          </a:lstStyle>
          <a:p>
            <a:pPr>
              <a:defRPr/>
            </a:pPr>
            <a:r>
              <a:rPr lang="en-US" dirty="0" smtClean="0"/>
              <a:t>What's New in IT Management Suite 7.5 SP1</a:t>
            </a:r>
            <a:endParaRPr lang="en-US" dirty="0"/>
          </a:p>
        </p:txBody>
      </p:sp>
      <p:sp>
        <p:nvSpPr>
          <p:cNvPr id="16" name="Rectangle 6"/>
          <p:cNvSpPr>
            <a:spLocks noGrp="1" noChangeArrowheads="1"/>
          </p:cNvSpPr>
          <p:nvPr>
            <p:ph type="sldNum" sz="quarter" idx="4"/>
          </p:nvPr>
        </p:nvSpPr>
        <p:spPr bwMode="white">
          <a:xfrm>
            <a:off x="8548896" y="6397965"/>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bg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3075" name="Rectangle 3"/>
          <p:cNvSpPr>
            <a:spLocks noGrp="1" noChangeArrowheads="1"/>
          </p:cNvSpPr>
          <p:nvPr>
            <p:ph type="ctrTitle" hasCustomPrompt="1"/>
          </p:nvPr>
        </p:nvSpPr>
        <p:spPr bwMode="gray">
          <a:xfrm>
            <a:off x="685800" y="3810000"/>
            <a:ext cx="7772400" cy="914400"/>
          </a:xfrm>
        </p:spPr>
        <p:txBody>
          <a:bodyPr/>
          <a:lstStyle>
            <a:lvl1pPr>
              <a:defRPr sz="3400">
                <a:solidFill>
                  <a:schemeClr val="tx1"/>
                </a:solidFill>
              </a:defRPr>
            </a:lvl1pPr>
          </a:lstStyle>
          <a:p>
            <a:r>
              <a:rPr lang="en-US" dirty="0" smtClean="0"/>
              <a:t>Click to add title</a:t>
            </a:r>
            <a:endParaRPr lang="en-US" dirty="0"/>
          </a:p>
        </p:txBody>
      </p:sp>
      <p:sp>
        <p:nvSpPr>
          <p:cNvPr id="3076" name="Rectangle 4"/>
          <p:cNvSpPr>
            <a:spLocks noGrp="1" noChangeArrowheads="1"/>
          </p:cNvSpPr>
          <p:nvPr>
            <p:ph type="subTitle" idx="1" hasCustomPrompt="1"/>
          </p:nvPr>
        </p:nvSpPr>
        <p:spPr bwMode="black">
          <a:xfrm>
            <a:off x="685800" y="5181600"/>
            <a:ext cx="6172200" cy="381000"/>
          </a:xfrm>
        </p:spPr>
        <p:txBody>
          <a:bodyPr anchor="t" anchorCtr="0"/>
          <a:lstStyle>
            <a:lvl1pPr marL="0" indent="0">
              <a:buFontTx/>
              <a:buNone/>
              <a:defRPr sz="2400" b="1" baseline="0"/>
            </a:lvl1pPr>
          </a:lstStyle>
          <a:p>
            <a:r>
              <a:rPr lang="en-US" dirty="0" smtClean="0"/>
              <a:t>Click to add presenter’s name</a:t>
            </a:r>
            <a:endParaRPr lang="en-US" dirty="0"/>
          </a:p>
        </p:txBody>
      </p:sp>
      <p:sp>
        <p:nvSpPr>
          <p:cNvPr id="19" name="Text Placeholder 18"/>
          <p:cNvSpPr>
            <a:spLocks noGrp="1"/>
          </p:cNvSpPr>
          <p:nvPr>
            <p:ph type="body" sz="quarter" idx="10" hasCustomPrompt="1"/>
          </p:nvPr>
        </p:nvSpPr>
        <p:spPr>
          <a:xfrm>
            <a:off x="685800" y="5600075"/>
            <a:ext cx="6172200" cy="381000"/>
          </a:xfrm>
          <a:noFill/>
          <a:ln w="9525">
            <a:noFill/>
            <a:miter lim="800000"/>
            <a:headEnd/>
            <a:tailEnd/>
          </a:ln>
        </p:spPr>
        <p:txBody>
          <a:bodyPr vert="horz" wrap="square" lIns="91419" tIns="45710" rIns="91419" bIns="45710" numCol="1" anchor="t" anchorCtr="0" compatLnSpc="1">
            <a:prstTxWarp prst="textNoShape">
              <a:avLst/>
            </a:prstTxWarp>
          </a:bodyPr>
          <a:lstStyle>
            <a:lvl1pPr marL="0" indent="0" algn="l" rtl="0" eaLnBrk="1" fontAlgn="base" hangingPunct="1">
              <a:lnSpc>
                <a:spcPct val="90000"/>
              </a:lnSpc>
              <a:spcBef>
                <a:spcPct val="0"/>
              </a:spcBef>
              <a:spcAft>
                <a:spcPts val="1200"/>
              </a:spcAft>
              <a:buClr>
                <a:schemeClr val="bg2">
                  <a:lumMod val="50000"/>
                </a:schemeClr>
              </a:buClr>
              <a:buFontTx/>
              <a:buNone/>
              <a:defRPr lang="en-US" sz="2000" b="0" baseline="0" dirty="0" smtClean="0">
                <a:solidFill>
                  <a:schemeClr val="bg2">
                    <a:lumMod val="50000"/>
                  </a:schemeClr>
                </a:solidFill>
                <a:latin typeface="+mn-lt"/>
                <a:ea typeface="+mn-ea"/>
                <a:cs typeface="+mn-cs"/>
              </a:defRPr>
            </a:lvl1pPr>
          </a:lstStyle>
          <a:p>
            <a:pPr lvl="0"/>
            <a:r>
              <a:rPr lang="en-US" dirty="0" smtClean="0"/>
              <a:t>Click to add presenter’s title</a:t>
            </a:r>
            <a:endParaRPr lang="en-US" dirty="0"/>
          </a:p>
        </p:txBody>
      </p:sp>
      <p:sp>
        <p:nvSpPr>
          <p:cNvPr id="22" name="Date Placeholder 3"/>
          <p:cNvSpPr>
            <a:spLocks noGrp="1"/>
          </p:cNvSpPr>
          <p:nvPr>
            <p:ph type="dt" sz="half" idx="2"/>
          </p:nvPr>
        </p:nvSpPr>
        <p:spPr>
          <a:xfrm>
            <a:off x="7224010" y="5181601"/>
            <a:ext cx="1219200" cy="3048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bodyPr>
          <a:lstStyle>
            <a:lvl1pPr algn="r">
              <a:defRPr lang="en-US" sz="1600" b="0" baseline="0" smtClean="0">
                <a:solidFill>
                  <a:schemeClr val="bg2">
                    <a:lumMod val="50000"/>
                  </a:schemeClr>
                </a:solidFill>
                <a:latin typeface="+mn-lt"/>
                <a:ea typeface="+mn-ea"/>
                <a:cs typeface="+mn-cs"/>
              </a:defRPr>
            </a:lvl1pPr>
          </a:lstStyle>
          <a:p>
            <a:pPr>
              <a:lnSpc>
                <a:spcPct val="90000"/>
              </a:lnSpc>
              <a:spcAft>
                <a:spcPts val="1200"/>
              </a:spcAft>
              <a:buClr>
                <a:schemeClr val="bg2">
                  <a:lumMod val="50000"/>
                </a:schemeClr>
              </a:buClr>
            </a:pPr>
            <a:endParaRPr lang="en-US" dirty="0"/>
          </a:p>
        </p:txBody>
      </p:sp>
      <p:pic>
        <p:nvPicPr>
          <p:cNvPr id="14" name="Picture 13" descr="SYM_Horiz_RGB.png"/>
          <p:cNvPicPr>
            <a:picLocks noChangeAspect="1"/>
          </p:cNvPicPr>
          <p:nvPr/>
        </p:nvPicPr>
        <p:blipFill>
          <a:blip r:embed="rId2" cstate="print"/>
          <a:stretch>
            <a:fillRect/>
          </a:stretch>
        </p:blipFill>
        <p:spPr>
          <a:xfrm>
            <a:off x="807190" y="762000"/>
            <a:ext cx="2430467" cy="640080"/>
          </a:xfrm>
          <a:prstGeom prst="rect">
            <a:avLst/>
          </a:prstGeom>
        </p:spPr>
      </p:pic>
      <p:pic>
        <p:nvPicPr>
          <p:cNvPr id="1064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9A918C"/>
                </a:solidFill>
                <a:miter lim="800000"/>
                <a:headEnd/>
                <a:tailEnd/>
              </a14:hiddenLine>
            </a:ext>
            <a:ext uri="{AF507438-7753-43E0-B8FC-AC1667EBCBE1}">
              <a14:hiddenEffects xmlns:a14="http://schemas.microsoft.com/office/drawing/2010/main">
                <a:effectLst>
                  <a:outerShdw dist="35921" dir="2700000" algn="ctr" rotWithShape="0">
                    <a:srgbClr val="9A918C"/>
                  </a:outerShdw>
                </a:effectLst>
              </a14:hiddenEffects>
            </a:ext>
          </a:extLst>
        </p:spPr>
      </p:pic>
      <p:pic>
        <p:nvPicPr>
          <p:cNvPr id="10649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0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0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0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04"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0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06"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07"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08"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09"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10"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11"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12"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13"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14"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15"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16"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17"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18"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19" name="Picture 2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20" name="Picture 2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21" name="Picture 2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22" name="Picture 2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23" name="Picture 2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24" name="Picture 2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t>What's New in IT Management Suite 7.5 SP1</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t>What's New in IT Management Suite 7.5 SP1</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sp>
        <p:nvSpPr>
          <p:cNvPr id="6" name="Text Placeholder 6"/>
          <p:cNvSpPr>
            <a:spLocks noGrp="1"/>
          </p:cNvSpPr>
          <p:nvPr>
            <p:ph type="body" sz="quarter" idx="13" hasCustomPrompt="1"/>
          </p:nvPr>
        </p:nvSpPr>
        <p:spPr>
          <a:xfrm>
            <a:off x="381000" y="1088571"/>
            <a:ext cx="8382000" cy="381000"/>
          </a:xfrm>
          <a:noFill/>
          <a:ln w="9525">
            <a:noFill/>
            <a:miter lim="800000"/>
            <a:headEnd/>
            <a:tailEnd/>
          </a:ln>
        </p:spPr>
        <p:txBody>
          <a:bodyPr vert="horz" wrap="square" lIns="91419" tIns="45710" rIns="91419" bIns="45710" numCol="1" anchor="t" anchorCtr="0" compatLnSpc="1">
            <a:prstTxWarp prst="textNoShape">
              <a:avLst/>
            </a:prstTxWarp>
          </a:bodyPr>
          <a:lstStyle>
            <a:lvl1pPr>
              <a:buNone/>
              <a:defRPr lang="en-US" sz="2400" b="1" dirty="0">
                <a:solidFill>
                  <a:schemeClr val="bg2"/>
                </a:solidFill>
                <a:latin typeface="+mj-lt"/>
                <a:ea typeface="+mn-ea"/>
                <a:cs typeface="+mn-cs"/>
              </a:defRPr>
            </a:lvl1pPr>
            <a:lvl2pPr>
              <a:buNone/>
              <a:defRPr/>
            </a:lvl2pPr>
            <a:lvl3pPr>
              <a:buNone/>
              <a:defRPr/>
            </a:lvl3pPr>
            <a:lvl4pPr>
              <a:buNone/>
              <a:defRPr/>
            </a:lvl4pPr>
            <a:lvl5pPr>
              <a:buNone/>
              <a:defRPr/>
            </a:lvl5pPr>
          </a:lstStyle>
          <a:p>
            <a:pPr marL="233310" lvl="0" indent="-233310" algn="l" rtl="0" eaLnBrk="1" fontAlgn="base" hangingPunct="1">
              <a:lnSpc>
                <a:spcPct val="90000"/>
              </a:lnSpc>
              <a:spcBef>
                <a:spcPct val="0"/>
              </a:spcBef>
              <a:spcAft>
                <a:spcPts val="1200"/>
              </a:spcAft>
              <a:buClr>
                <a:schemeClr val="bg2">
                  <a:lumMod val="50000"/>
                </a:schemeClr>
              </a:buClr>
              <a:buNone/>
            </a:pPr>
            <a:r>
              <a:rPr lang="en-US" dirty="0" smtClean="0"/>
              <a:t>Click to add subtitle</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3" name="Text Placeholder 22"/>
          <p:cNvSpPr>
            <a:spLocks noGrp="1"/>
          </p:cNvSpPr>
          <p:nvPr>
            <p:ph type="body" sz="quarter" idx="14" hasCustomPrompt="1"/>
          </p:nvPr>
        </p:nvSpPr>
        <p:spPr>
          <a:xfrm>
            <a:off x="1037581" y="1130451"/>
            <a:ext cx="7058026" cy="3033903"/>
          </a:xfrm>
        </p:spPr>
        <p:txBody>
          <a:bodyPr/>
          <a:lstStyle>
            <a:lvl1pPr marL="0" indent="0">
              <a:lnSpc>
                <a:spcPct val="120000"/>
              </a:lnSpc>
              <a:spcAft>
                <a:spcPts val="0"/>
              </a:spcAft>
              <a:buNone/>
              <a:defRPr sz="3200" baseline="0"/>
            </a:lvl1pPr>
          </a:lstStyle>
          <a:p>
            <a:pPr lvl="0"/>
            <a:r>
              <a:rPr lang="en-US" dirty="0" smtClean="0"/>
              <a:t>This is a sample quote slide. Type your quotation inside the quotation marks. Click the edge of the quotation marks and drag them into place.</a:t>
            </a:r>
            <a:endParaRPr lang="en-US" dirty="0"/>
          </a:p>
        </p:txBody>
      </p:sp>
      <p:sp>
        <p:nvSpPr>
          <p:cNvPr id="2" name="Rectangle 5"/>
          <p:cNvSpPr>
            <a:spLocks noGrp="1" noChangeArrowheads="1"/>
          </p:cNvSpPr>
          <p:nvPr>
            <p:ph type="ftr" sz="quarter" idx="10"/>
          </p:nvPr>
        </p:nvSpPr>
        <p:spPr>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rtl="0" eaLnBrk="0" fontAlgn="base" hangingPunct="0">
              <a:spcBef>
                <a:spcPct val="0"/>
              </a:spcBef>
              <a:spcAft>
                <a:spcPct val="0"/>
              </a:spcAft>
              <a:defRPr lang="en-US" sz="1200" kern="1200" smtClean="0">
                <a:solidFill>
                  <a:schemeClr val="bg2">
                    <a:lumMod val="50000"/>
                  </a:schemeClr>
                </a:solidFill>
                <a:latin typeface="Calibri" pitchFamily="34" charset="0"/>
                <a:ea typeface="+mn-ea"/>
                <a:cs typeface="Calibri" pitchFamily="34" charset="0"/>
              </a:defRPr>
            </a:lvl1pPr>
          </a:lstStyle>
          <a:p>
            <a:pPr>
              <a:defRPr/>
            </a:pPr>
            <a:r>
              <a:rPr lang="en-US" dirty="0" smtClean="0"/>
              <a:t>What's New in IT Management Suite 7.5 SP1</a:t>
            </a:r>
            <a:endParaRPr lang="en-US" dirty="0"/>
          </a:p>
        </p:txBody>
      </p:sp>
      <p:sp>
        <p:nvSpPr>
          <p:cNvPr id="3" name="Rectangle 6"/>
          <p:cNvSpPr>
            <a:spLocks noGrp="1" noChangeArrowheads="1"/>
          </p:cNvSpPr>
          <p:nvPr>
            <p:ph type="sldNum" sz="quarter" idx="11"/>
          </p:nvPr>
        </p:nvSpPr>
        <p:spPr>
          <a:ln/>
        </p:spPr>
        <p:txBody>
          <a:bodyPr/>
          <a:lstStyle>
            <a:lvl1pPr>
              <a:defRPr>
                <a:latin typeface="Calibri" pitchFamily="34" charset="0"/>
                <a:cs typeface="Calibri" pitchFamily="34" charset="0"/>
              </a:defRPr>
            </a:lvl1pPr>
          </a:lstStyle>
          <a:p>
            <a:pPr>
              <a:defRPr/>
            </a:pPr>
            <a:fld id="{29F62691-FC9C-4E2F-9CE1-4D4177CD1763}" type="slidenum">
              <a:rPr lang="en-US" smtClean="0"/>
              <a:pPr>
                <a:defRPr/>
              </a:pPr>
              <a:t>‹#›</a:t>
            </a:fld>
            <a:endParaRPr lang="en-US" dirty="0"/>
          </a:p>
        </p:txBody>
      </p:sp>
      <p:sp>
        <p:nvSpPr>
          <p:cNvPr id="9" name="Text Placeholder 8"/>
          <p:cNvSpPr>
            <a:spLocks noGrp="1" noChangeAspect="1"/>
          </p:cNvSpPr>
          <p:nvPr>
            <p:ph type="body" sz="quarter" idx="16" hasCustomPrompt="1"/>
          </p:nvPr>
        </p:nvSpPr>
        <p:spPr>
          <a:xfrm>
            <a:off x="5410200" y="2957960"/>
            <a:ext cx="484632" cy="374904"/>
          </a:xfrm>
          <a:blipFill>
            <a:blip r:embed="rId2" cstate="print"/>
            <a:stretch>
              <a:fillRect/>
            </a:stretch>
          </a:blipFill>
        </p:spPr>
        <p:txBody>
          <a:bodyPr/>
          <a:lstStyle>
            <a:lvl1pPr marL="0" indent="0">
              <a:buNone/>
              <a:defRPr sz="800"/>
            </a:lvl1pPr>
          </a:lstStyle>
          <a:p>
            <a:pPr lvl="0"/>
            <a:r>
              <a:rPr lang="en-US" dirty="0" smtClean="0"/>
              <a:t> </a:t>
            </a:r>
            <a:endParaRPr lang="en-US" dirty="0"/>
          </a:p>
        </p:txBody>
      </p:sp>
      <p:sp>
        <p:nvSpPr>
          <p:cNvPr id="10" name="Text Placeholder 8"/>
          <p:cNvSpPr>
            <a:spLocks noGrp="1" noChangeAspect="1"/>
          </p:cNvSpPr>
          <p:nvPr>
            <p:ph type="body" sz="quarter" idx="18" hasCustomPrompt="1"/>
          </p:nvPr>
        </p:nvSpPr>
        <p:spPr>
          <a:xfrm>
            <a:off x="503420" y="1121308"/>
            <a:ext cx="484632" cy="374904"/>
          </a:xfrm>
          <a:blipFill>
            <a:blip r:embed="rId3" cstate="print"/>
            <a:stretch>
              <a:fillRect/>
            </a:stretch>
          </a:blipFill>
        </p:spPr>
        <p:txBody>
          <a:bodyPr/>
          <a:lstStyle>
            <a:lvl1pPr marL="0" indent="0">
              <a:buNone/>
              <a:defRPr sz="800"/>
            </a:lvl1pPr>
          </a:lstStyle>
          <a:p>
            <a:pPr lvl="0"/>
            <a:r>
              <a:rPr lang="en-US" dirty="0" smtClean="0"/>
              <a:t> </a:t>
            </a:r>
            <a:endParaRPr lang="en-US" dirty="0"/>
          </a:p>
        </p:txBody>
      </p:sp>
      <p:sp>
        <p:nvSpPr>
          <p:cNvPr id="25" name="Text Placeholder 24"/>
          <p:cNvSpPr>
            <a:spLocks noGrp="1"/>
          </p:cNvSpPr>
          <p:nvPr>
            <p:ph type="body" sz="quarter" idx="15" hasCustomPrompt="1"/>
          </p:nvPr>
        </p:nvSpPr>
        <p:spPr>
          <a:xfrm>
            <a:off x="4100060" y="4267200"/>
            <a:ext cx="3716592" cy="914400"/>
          </a:xfrm>
        </p:spPr>
        <p:txBody>
          <a:bodyPr/>
          <a:lstStyle>
            <a:lvl1pPr marL="0" indent="0">
              <a:buNone/>
              <a:defRPr sz="2000" b="1" i="1" baseline="0">
                <a:solidFill>
                  <a:schemeClr val="bg2">
                    <a:lumMod val="50000"/>
                  </a:schemeClr>
                </a:solidFill>
              </a:defRPr>
            </a:lvl1pPr>
            <a:lvl2pPr>
              <a:buNone/>
              <a:defRPr sz="2000" b="1" i="1">
                <a:solidFill>
                  <a:srgbClr val="678BA8"/>
                </a:solidFill>
              </a:defRPr>
            </a:lvl2pPr>
            <a:lvl3pPr>
              <a:buNone/>
              <a:defRPr sz="2000" b="1" i="1">
                <a:solidFill>
                  <a:srgbClr val="678BA8"/>
                </a:solidFill>
              </a:defRPr>
            </a:lvl3pPr>
            <a:lvl4pPr>
              <a:buNone/>
              <a:defRPr sz="2000" b="1" i="1">
                <a:solidFill>
                  <a:srgbClr val="678BA8"/>
                </a:solidFill>
              </a:defRPr>
            </a:lvl4pPr>
            <a:lvl5pPr>
              <a:buNone/>
              <a:defRPr sz="2000" b="1" i="1">
                <a:solidFill>
                  <a:srgbClr val="678BA8"/>
                </a:solidFill>
              </a:defRPr>
            </a:lvl5pPr>
          </a:lstStyle>
          <a:p>
            <a:pPr lvl="0"/>
            <a:r>
              <a:rPr lang="en-US" dirty="0" smtClean="0"/>
              <a:t>Name of Person Quoted,</a:t>
            </a:r>
            <a:br>
              <a:rPr lang="en-US" dirty="0" smtClean="0"/>
            </a:br>
            <a:r>
              <a:rPr lang="en-US" dirty="0" smtClean="0"/>
              <a:t>XYZ Company</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Photo">
    <p:spTree>
      <p:nvGrpSpPr>
        <p:cNvPr id="1" name=""/>
        <p:cNvGrpSpPr/>
        <p:nvPr/>
      </p:nvGrpSpPr>
      <p:grpSpPr>
        <a:xfrm>
          <a:off x="0" y="0"/>
          <a:ext cx="0" cy="0"/>
          <a:chOff x="0" y="0"/>
          <a:chExt cx="0" cy="0"/>
        </a:xfrm>
      </p:grpSpPr>
      <p:sp>
        <p:nvSpPr>
          <p:cNvPr id="25" name="Text Placeholder 24"/>
          <p:cNvSpPr>
            <a:spLocks noGrp="1"/>
          </p:cNvSpPr>
          <p:nvPr>
            <p:ph type="body" sz="quarter" idx="15" hasCustomPrompt="1"/>
          </p:nvPr>
        </p:nvSpPr>
        <p:spPr>
          <a:xfrm>
            <a:off x="381000" y="4191000"/>
            <a:ext cx="3221292" cy="914400"/>
          </a:xfrm>
        </p:spPr>
        <p:txBody>
          <a:bodyPr/>
          <a:lstStyle>
            <a:lvl1pPr marL="0" indent="0">
              <a:buNone/>
              <a:defRPr sz="1800" b="1" i="1" baseline="0">
                <a:solidFill>
                  <a:schemeClr val="bg2">
                    <a:lumMod val="50000"/>
                  </a:schemeClr>
                </a:solidFill>
              </a:defRPr>
            </a:lvl1pPr>
            <a:lvl2pPr>
              <a:buNone/>
              <a:defRPr sz="2000" b="1" i="1">
                <a:solidFill>
                  <a:srgbClr val="678BA8"/>
                </a:solidFill>
              </a:defRPr>
            </a:lvl2pPr>
            <a:lvl3pPr>
              <a:buNone/>
              <a:defRPr sz="2000" b="1" i="1">
                <a:solidFill>
                  <a:srgbClr val="678BA8"/>
                </a:solidFill>
              </a:defRPr>
            </a:lvl3pPr>
            <a:lvl4pPr>
              <a:buNone/>
              <a:defRPr sz="2000" b="1" i="1">
                <a:solidFill>
                  <a:srgbClr val="678BA8"/>
                </a:solidFill>
              </a:defRPr>
            </a:lvl4pPr>
            <a:lvl5pPr>
              <a:buNone/>
              <a:defRPr sz="2000" b="1" i="1">
                <a:solidFill>
                  <a:srgbClr val="678BA8"/>
                </a:solidFill>
              </a:defRPr>
            </a:lvl5pPr>
          </a:lstStyle>
          <a:p>
            <a:pPr lvl="0"/>
            <a:r>
              <a:rPr lang="en-US" dirty="0" smtClean="0"/>
              <a:t>Name of Person Quoted,</a:t>
            </a:r>
            <a:br>
              <a:rPr lang="en-US" dirty="0" smtClean="0"/>
            </a:br>
            <a:r>
              <a:rPr lang="en-US" dirty="0" smtClean="0"/>
              <a:t>XYZ Company</a:t>
            </a:r>
            <a:endParaRPr lang="en-US" dirty="0"/>
          </a:p>
        </p:txBody>
      </p:sp>
      <p:sp>
        <p:nvSpPr>
          <p:cNvPr id="23" name="Text Placeholder 22"/>
          <p:cNvSpPr>
            <a:spLocks noGrp="1"/>
          </p:cNvSpPr>
          <p:nvPr>
            <p:ph type="body" sz="quarter" idx="14" hasCustomPrompt="1"/>
          </p:nvPr>
        </p:nvSpPr>
        <p:spPr>
          <a:xfrm>
            <a:off x="4152900" y="1162050"/>
            <a:ext cx="4238625" cy="3886200"/>
          </a:xfrm>
        </p:spPr>
        <p:txBody>
          <a:bodyPr/>
          <a:lstStyle>
            <a:lvl1pPr marL="0" indent="0">
              <a:lnSpc>
                <a:spcPct val="120000"/>
              </a:lnSpc>
              <a:spcAft>
                <a:spcPts val="0"/>
              </a:spcAft>
              <a:buNone/>
              <a:defRPr sz="3000" baseline="0"/>
            </a:lvl1pPr>
          </a:lstStyle>
          <a:p>
            <a:pPr lvl="0"/>
            <a:r>
              <a:rPr lang="en-US" dirty="0" smtClean="0"/>
              <a:t>This is a sample quote slide with photo. Type your quotation inside the quotation marks. Click the edge of the quotation marks and drag them into place.</a:t>
            </a:r>
            <a:endParaRPr lang="en-US" dirty="0"/>
          </a:p>
        </p:txBody>
      </p:sp>
      <p:sp>
        <p:nvSpPr>
          <p:cNvPr id="2" name="Rectangle 5"/>
          <p:cNvSpPr>
            <a:spLocks noGrp="1" noChangeArrowheads="1"/>
          </p:cNvSpPr>
          <p:nvPr>
            <p:ph type="ftr" sz="quarter" idx="10"/>
          </p:nvPr>
        </p:nvSpPr>
        <p:spPr>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rtl="0" eaLnBrk="0" fontAlgn="base" hangingPunct="0">
              <a:spcBef>
                <a:spcPct val="0"/>
              </a:spcBef>
              <a:spcAft>
                <a:spcPct val="0"/>
              </a:spcAft>
              <a:defRPr lang="en-US" sz="1200" kern="1200" smtClean="0">
                <a:solidFill>
                  <a:schemeClr val="bg2">
                    <a:lumMod val="50000"/>
                  </a:schemeClr>
                </a:solidFill>
                <a:latin typeface="Calibri" pitchFamily="34" charset="0"/>
                <a:ea typeface="+mn-ea"/>
                <a:cs typeface="Calibri" pitchFamily="34" charset="0"/>
              </a:defRPr>
            </a:lvl1pPr>
          </a:lstStyle>
          <a:p>
            <a:pPr>
              <a:defRPr/>
            </a:pPr>
            <a:r>
              <a:rPr lang="en-US" dirty="0" smtClean="0"/>
              <a:t>What's New in IT Management Suite 7.5 SP1</a:t>
            </a:r>
            <a:endParaRPr lang="en-US" dirty="0"/>
          </a:p>
        </p:txBody>
      </p:sp>
      <p:sp>
        <p:nvSpPr>
          <p:cNvPr id="3" name="Rectangle 6"/>
          <p:cNvSpPr>
            <a:spLocks noGrp="1" noChangeArrowheads="1"/>
          </p:cNvSpPr>
          <p:nvPr>
            <p:ph type="sldNum" sz="quarter" idx="11"/>
          </p:nvPr>
        </p:nvSpPr>
        <p:spPr>
          <a:ln/>
        </p:spPr>
        <p:txBody>
          <a:bodyPr/>
          <a:lstStyle>
            <a:lvl1pPr>
              <a:defRPr>
                <a:latin typeface="Calibri" pitchFamily="34" charset="0"/>
                <a:cs typeface="Calibri" pitchFamily="34" charset="0"/>
              </a:defRPr>
            </a:lvl1pPr>
          </a:lstStyle>
          <a:p>
            <a:pPr>
              <a:defRPr/>
            </a:pPr>
            <a:fld id="{29F62691-FC9C-4E2F-9CE1-4D4177CD1763}" type="slidenum">
              <a:rPr lang="en-US" smtClean="0"/>
              <a:pPr>
                <a:defRPr/>
              </a:pPr>
              <a:t>‹#›</a:t>
            </a:fld>
            <a:endParaRPr lang="en-US" dirty="0"/>
          </a:p>
        </p:txBody>
      </p:sp>
      <p:sp>
        <p:nvSpPr>
          <p:cNvPr id="27" name="Picture Placeholder 26"/>
          <p:cNvSpPr>
            <a:spLocks noGrp="1"/>
          </p:cNvSpPr>
          <p:nvPr>
            <p:ph type="pic" sz="quarter" idx="16" hasCustomPrompt="1"/>
          </p:nvPr>
        </p:nvSpPr>
        <p:spPr>
          <a:xfrm>
            <a:off x="381000" y="1371600"/>
            <a:ext cx="2290482" cy="2667000"/>
          </a:xfrm>
          <a:prstGeom prst="roundRect">
            <a:avLst>
              <a:gd name="adj" fmla="val 6273"/>
            </a:avLst>
          </a:prstGeom>
          <a:ln w="12700">
            <a:solidFill>
              <a:schemeClr val="bg2"/>
            </a:solidFill>
          </a:ln>
        </p:spPr>
        <p:txBody>
          <a:bodyPr anchor="ctr" anchorCtr="0"/>
          <a:lstStyle>
            <a:lvl1pPr marL="0" indent="0" algn="ctr">
              <a:buNone/>
              <a:defRPr/>
            </a:lvl1pPr>
          </a:lstStyle>
          <a:p>
            <a:r>
              <a:rPr lang="en-US" dirty="0" smtClean="0"/>
              <a:t>Insert Photo Here</a:t>
            </a:r>
            <a:endParaRPr lang="en-US" dirty="0"/>
          </a:p>
        </p:txBody>
      </p:sp>
      <p:sp>
        <p:nvSpPr>
          <p:cNvPr id="9" name="Text Placeholder 8"/>
          <p:cNvSpPr>
            <a:spLocks noGrp="1" noChangeAspect="1"/>
          </p:cNvSpPr>
          <p:nvPr>
            <p:ph type="body" sz="quarter" idx="17" hasCustomPrompt="1"/>
          </p:nvPr>
        </p:nvSpPr>
        <p:spPr>
          <a:xfrm>
            <a:off x="5230368" y="4518285"/>
            <a:ext cx="484632" cy="374904"/>
          </a:xfrm>
          <a:blipFill>
            <a:blip r:embed="rId2" cstate="print"/>
            <a:stretch>
              <a:fillRect/>
            </a:stretch>
          </a:blipFill>
        </p:spPr>
        <p:txBody>
          <a:bodyPr/>
          <a:lstStyle>
            <a:lvl1pPr marL="0" indent="0">
              <a:buNone/>
              <a:defRPr sz="800"/>
            </a:lvl1pPr>
          </a:lstStyle>
          <a:p>
            <a:pPr lvl="0"/>
            <a:r>
              <a:rPr lang="en-US" dirty="0" smtClean="0"/>
              <a:t> </a:t>
            </a:r>
            <a:endParaRPr lang="en-US" dirty="0"/>
          </a:p>
        </p:txBody>
      </p:sp>
      <p:sp>
        <p:nvSpPr>
          <p:cNvPr id="10" name="Text Placeholder 8"/>
          <p:cNvSpPr>
            <a:spLocks noGrp="1" noChangeAspect="1"/>
          </p:cNvSpPr>
          <p:nvPr>
            <p:ph type="body" sz="quarter" idx="18" hasCustomPrompt="1"/>
          </p:nvPr>
        </p:nvSpPr>
        <p:spPr>
          <a:xfrm>
            <a:off x="3675888" y="1184148"/>
            <a:ext cx="484632" cy="374904"/>
          </a:xfrm>
          <a:blipFill>
            <a:blip r:embed="rId3" cstate="print"/>
            <a:stretch>
              <a:fillRect/>
            </a:stretch>
          </a:blipFill>
        </p:spPr>
        <p:txBody>
          <a:bodyPr/>
          <a:lstStyle>
            <a:lvl1pPr marL="0" indent="0">
              <a:buNone/>
              <a:defRPr sz="800"/>
            </a:lvl1pPr>
          </a:lstStyle>
          <a:p>
            <a:pPr lvl="0"/>
            <a:r>
              <a:rPr lang="en-US" dirty="0" smtClean="0"/>
              <a:t> </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hank You - External">
    <p:spTree>
      <p:nvGrpSpPr>
        <p:cNvPr id="1" name=""/>
        <p:cNvGrpSpPr/>
        <p:nvPr/>
      </p:nvGrpSpPr>
      <p:grpSpPr>
        <a:xfrm>
          <a:off x="0" y="0"/>
          <a:ext cx="0" cy="0"/>
          <a:chOff x="0" y="0"/>
          <a:chExt cx="0" cy="0"/>
        </a:xfrm>
      </p:grpSpPr>
      <p:sp>
        <p:nvSpPr>
          <p:cNvPr id="18" name="Round Same Side Corner Rectangle 17"/>
          <p:cNvSpPr/>
          <p:nvPr userDrawn="1"/>
        </p:nvSpPr>
        <p:spPr bwMode="auto">
          <a:xfrm rot="16200000">
            <a:off x="4136075" y="2414618"/>
            <a:ext cx="301752" cy="8119872"/>
          </a:xfrm>
          <a:prstGeom prst="round2SameRect">
            <a:avLst>
              <a:gd name="adj1" fmla="val 50000"/>
              <a:gd name="adj2" fmla="val 0"/>
            </a:avLst>
          </a:prstGeom>
          <a:solidFill>
            <a:schemeClr val="accent2"/>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
        <p:nvSpPr>
          <p:cNvPr id="19" name="Round Same Side Corner Rectangle 18"/>
          <p:cNvSpPr/>
          <p:nvPr userDrawn="1"/>
        </p:nvSpPr>
        <p:spPr bwMode="auto">
          <a:xfrm rot="5400000">
            <a:off x="8499317" y="6206360"/>
            <a:ext cx="301752" cy="536387"/>
          </a:xfrm>
          <a:prstGeom prst="round2SameRect">
            <a:avLst>
              <a:gd name="adj1" fmla="val 50000"/>
              <a:gd name="adj2" fmla="val 0"/>
            </a:avLst>
          </a:prstGeom>
          <a:solidFill>
            <a:schemeClr val="bg2">
              <a:lumMod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
        <p:nvSpPr>
          <p:cNvPr id="10" name="Rectangle 3"/>
          <p:cNvSpPr txBox="1">
            <a:spLocks noChangeArrowheads="1"/>
          </p:cNvSpPr>
          <p:nvPr userDrawn="1"/>
        </p:nvSpPr>
        <p:spPr bwMode="gray">
          <a:xfrm>
            <a:off x="685800" y="2667000"/>
            <a:ext cx="7772400" cy="9144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lvl1pPr>
              <a:defRPr sz="3400">
                <a:solidFill>
                  <a:schemeClr val="bg2">
                    <a:lumMod val="50000"/>
                  </a:schemeClr>
                </a:solidFill>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400" b="1" i="0" u="none" strike="noStrike" kern="0" cap="none" spc="0" normalizeH="0" baseline="0" noProof="0" dirty="0" smtClean="0">
                <a:ln>
                  <a:noFill/>
                </a:ln>
                <a:solidFill>
                  <a:schemeClr val="tx1"/>
                </a:solidFill>
                <a:effectLst/>
                <a:uLnTx/>
                <a:uFillTx/>
                <a:latin typeface="+mj-lt"/>
                <a:ea typeface="+mj-ea"/>
                <a:cs typeface="+mj-cs"/>
              </a:rPr>
              <a:t>Thank you!</a:t>
            </a:r>
            <a:endParaRPr kumimoji="0" lang="en-US" sz="3400" b="1" i="0" u="none" strike="noStrike" kern="0" cap="none" spc="0" normalizeH="0" baseline="0" noProof="0" dirty="0">
              <a:ln>
                <a:noFill/>
              </a:ln>
              <a:solidFill>
                <a:schemeClr val="tx1"/>
              </a:solidFill>
              <a:effectLst/>
              <a:uLnTx/>
              <a:uFillTx/>
              <a:latin typeface="+mj-lt"/>
              <a:ea typeface="+mj-ea"/>
              <a:cs typeface="+mj-cs"/>
            </a:endParaRPr>
          </a:p>
        </p:txBody>
      </p:sp>
      <p:sp>
        <p:nvSpPr>
          <p:cNvPr id="15" name="Rectangle 5"/>
          <p:cNvSpPr>
            <a:spLocks noGrp="1" noChangeArrowheads="1"/>
          </p:cNvSpPr>
          <p:nvPr userDrawn="1">
            <p:ph type="ftr" sz="quarter" idx="3"/>
          </p:nvPr>
        </p:nvSpPr>
        <p:spPr bwMode="auto">
          <a:xfrm>
            <a:off x="381000" y="6358518"/>
            <a:ext cx="4183380" cy="232782"/>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1200">
                <a:solidFill>
                  <a:schemeClr val="bg2">
                    <a:lumMod val="50000"/>
                  </a:schemeClr>
                </a:solidFill>
                <a:latin typeface="Calibri" pitchFamily="34" charset="0"/>
                <a:cs typeface="Calibri" pitchFamily="34" charset="0"/>
              </a:defRPr>
            </a:lvl1pPr>
          </a:lstStyle>
          <a:p>
            <a:pPr>
              <a:defRPr/>
            </a:pPr>
            <a:r>
              <a:rPr lang="en-US" dirty="0" smtClean="0"/>
              <a:t>What's New in IT Management Suite 7.5 SP1</a:t>
            </a:r>
            <a:endParaRPr lang="en-US" dirty="0"/>
          </a:p>
        </p:txBody>
      </p:sp>
      <p:sp>
        <p:nvSpPr>
          <p:cNvPr id="16" name="Rectangle 6"/>
          <p:cNvSpPr>
            <a:spLocks noGrp="1" noChangeArrowheads="1"/>
          </p:cNvSpPr>
          <p:nvPr userDrawn="1">
            <p:ph type="sldNum" sz="quarter" idx="4"/>
          </p:nvPr>
        </p:nvSpPr>
        <p:spPr bwMode="white">
          <a:xfrm>
            <a:off x="8548896" y="6397965"/>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bg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3076" name="Rectangle 4"/>
          <p:cNvSpPr>
            <a:spLocks noGrp="1" noChangeArrowheads="1"/>
          </p:cNvSpPr>
          <p:nvPr userDrawn="1">
            <p:ph type="subTitle" idx="1" hasCustomPrompt="1"/>
          </p:nvPr>
        </p:nvSpPr>
        <p:spPr bwMode="gray">
          <a:xfrm>
            <a:off x="685800" y="3810000"/>
            <a:ext cx="6172200" cy="1066800"/>
          </a:xfrm>
        </p:spPr>
        <p:txBody>
          <a:bodyPr anchor="t" anchorCtr="0"/>
          <a:lstStyle>
            <a:lvl1pPr marL="0" indent="0">
              <a:spcAft>
                <a:spcPts val="600"/>
              </a:spcAft>
              <a:buFontTx/>
              <a:buNone/>
              <a:defRPr sz="2000" b="0" baseline="0"/>
            </a:lvl1pPr>
          </a:lstStyle>
          <a:p>
            <a:r>
              <a:rPr lang="en-US" dirty="0" smtClean="0"/>
              <a:t>Click to add presenter’s name</a:t>
            </a:r>
          </a:p>
          <a:p>
            <a:r>
              <a:rPr lang="en-US" dirty="0" smtClean="0"/>
              <a:t>Presenter’s email</a:t>
            </a:r>
          </a:p>
          <a:p>
            <a:r>
              <a:rPr lang="en-US" dirty="0" smtClean="0"/>
              <a:t>Presenter’s phone</a:t>
            </a:r>
            <a:endParaRPr lang="en-US" dirty="0"/>
          </a:p>
        </p:txBody>
      </p:sp>
      <p:sp>
        <p:nvSpPr>
          <p:cNvPr id="11" name="Rectangle 6"/>
          <p:cNvSpPr>
            <a:spLocks noChangeArrowheads="1"/>
          </p:cNvSpPr>
          <p:nvPr userDrawn="1"/>
        </p:nvSpPr>
        <p:spPr bwMode="auto">
          <a:xfrm>
            <a:off x="685800" y="5562600"/>
            <a:ext cx="7659688" cy="715780"/>
          </a:xfrm>
          <a:prstGeom prst="rect">
            <a:avLst/>
          </a:prstGeom>
          <a:noFill/>
          <a:ln w="9525">
            <a:noFill/>
            <a:miter lim="800000"/>
            <a:headEnd/>
            <a:tailEnd/>
          </a:ln>
          <a:effectLst/>
        </p:spPr>
        <p:txBody>
          <a:bodyPr wrap="square" lIns="91440" tIns="91440" rIns="91440" bIns="91440" anchor="b">
            <a:noAutofit/>
          </a:bodyPr>
          <a:lstStyle/>
          <a:p>
            <a:pPr marL="0" indent="0" algn="l">
              <a:lnSpc>
                <a:spcPct val="90000"/>
              </a:lnSpc>
              <a:buNone/>
            </a:pPr>
            <a:r>
              <a:rPr lang="en-US" sz="800" b="1" dirty="0" smtClean="0">
                <a:latin typeface="Calibri" pitchFamily="34" charset="0"/>
              </a:rPr>
              <a:t>Copyright © 2014 Symantec Corporation. All rights reserved. </a:t>
            </a:r>
            <a:r>
              <a:rPr lang="en-US" sz="800" dirty="0" smtClean="0">
                <a:latin typeface="Calibri" pitchFamily="34" charset="0"/>
              </a:rPr>
              <a:t>Symantec and the Symantec Logo are trademarks or registered trademarks of Symantec Corporation or its affiliates in the U.S. and other countries.  Other names may be trademarks of their respective owners.</a:t>
            </a:r>
          </a:p>
          <a:p>
            <a:pPr marL="0" indent="0" algn="l">
              <a:lnSpc>
                <a:spcPct val="90000"/>
              </a:lnSpc>
              <a:buNone/>
            </a:pPr>
            <a:endParaRPr lang="en-US" sz="800" dirty="0" smtClean="0">
              <a:latin typeface="Calibri" pitchFamily="34" charset="0"/>
            </a:endParaRPr>
          </a:p>
          <a:p>
            <a:pPr marL="0" indent="0" algn="l">
              <a:lnSpc>
                <a:spcPct val="90000"/>
              </a:lnSpc>
              <a:buNone/>
            </a:pPr>
            <a:r>
              <a:rPr lang="en-US" sz="800" dirty="0" smtClean="0">
                <a:latin typeface="Calibri" pitchFamily="34" charset="0"/>
              </a:rPr>
              <a:t>This document is provided for informational purposes only and is not intended as advertising.  All warranties relating to the information in this document, either express or implied, are disclaimed to the maximum extent allowed by law.  The information in this document is subject to change without notice.</a:t>
            </a:r>
          </a:p>
        </p:txBody>
      </p:sp>
      <p:pic>
        <p:nvPicPr>
          <p:cNvPr id="14" name="Picture 13" descr="SYM_Horiz_RGB.png"/>
          <p:cNvPicPr>
            <a:picLocks noChangeAspect="1"/>
          </p:cNvPicPr>
          <p:nvPr userDrawn="1"/>
        </p:nvPicPr>
        <p:blipFill>
          <a:blip r:embed="rId2" cstate="print"/>
          <a:stretch>
            <a:fillRect/>
          </a:stretch>
        </p:blipFill>
        <p:spPr>
          <a:xfrm>
            <a:off x="807190" y="762000"/>
            <a:ext cx="2430467" cy="640080"/>
          </a:xfrm>
          <a:prstGeom prst="rect">
            <a:avLst/>
          </a:prstGeom>
        </p:spPr>
      </p:pic>
      <p:sp>
        <p:nvSpPr>
          <p:cNvPr id="20" name="Rectangle 3"/>
          <p:cNvSpPr txBox="1">
            <a:spLocks noChangeArrowheads="1"/>
          </p:cNvSpPr>
          <p:nvPr userDrawn="1"/>
        </p:nvSpPr>
        <p:spPr bwMode="gray">
          <a:xfrm>
            <a:off x="685800" y="2667000"/>
            <a:ext cx="7772400" cy="9144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lvl1pPr>
              <a:defRPr sz="3400">
                <a:solidFill>
                  <a:schemeClr val="bg2">
                    <a:lumMod val="50000"/>
                  </a:schemeClr>
                </a:solidFill>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400" b="1" i="0" u="none" strike="noStrike" kern="0" cap="none" spc="0" normalizeH="0" baseline="0" noProof="0" dirty="0" smtClean="0">
                <a:ln>
                  <a:noFill/>
                </a:ln>
                <a:solidFill>
                  <a:schemeClr val="tx1"/>
                </a:solidFill>
                <a:effectLst/>
                <a:uLnTx/>
                <a:uFillTx/>
                <a:latin typeface="+mj-lt"/>
                <a:ea typeface="+mj-ea"/>
                <a:cs typeface="+mj-cs"/>
              </a:rPr>
              <a:t>Thank you!</a:t>
            </a:r>
            <a:endParaRPr kumimoji="0" lang="en-US" sz="3400" b="1" i="0" u="none" strike="noStrike" kern="0" cap="none" spc="0" normalizeH="0" baseline="0" noProof="0" dirty="0">
              <a:ln>
                <a:noFill/>
              </a:ln>
              <a:solidFill>
                <a:schemeClr val="tx1"/>
              </a:solidFill>
              <a:effectLst/>
              <a:uLnTx/>
              <a:uFillTx/>
              <a:latin typeface="+mj-lt"/>
              <a:ea typeface="+mj-ea"/>
              <a:cs typeface="+mj-cs"/>
            </a:endParaRPr>
          </a:p>
        </p:txBody>
      </p:sp>
      <p:pic>
        <p:nvPicPr>
          <p:cNvPr id="10854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9A918C"/>
                </a:solidFill>
                <a:miter lim="800000"/>
                <a:headEnd/>
                <a:tailEnd/>
              </a14:hiddenLine>
            </a:ext>
            <a:ext uri="{AF507438-7753-43E0-B8FC-AC1667EBCBE1}">
              <a14:hiddenEffects xmlns:a14="http://schemas.microsoft.com/office/drawing/2010/main">
                <a:effectLst>
                  <a:outerShdw dist="35921" dir="2700000" algn="ctr" rotWithShape="0">
                    <a:srgbClr val="9A918C"/>
                  </a:outerShdw>
                </a:effectLst>
              </a14:hiddenEffects>
            </a:ext>
          </a:extLst>
        </p:spPr>
      </p:pic>
      <p:pic>
        <p:nvPicPr>
          <p:cNvPr id="10854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4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5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5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52"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5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54"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55"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56"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57"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58"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59"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60"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61"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62"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63"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64"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65"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66"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67" name="Picture 2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68" name="Picture 2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69" name="Picture 2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70" name="Picture 2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71" name="Picture 2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72" name="Picture 2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hank You - Internal">
    <p:spTree>
      <p:nvGrpSpPr>
        <p:cNvPr id="1" name=""/>
        <p:cNvGrpSpPr/>
        <p:nvPr/>
      </p:nvGrpSpPr>
      <p:grpSpPr>
        <a:xfrm>
          <a:off x="0" y="0"/>
          <a:ext cx="0" cy="0"/>
          <a:chOff x="0" y="0"/>
          <a:chExt cx="0" cy="0"/>
        </a:xfrm>
      </p:grpSpPr>
      <p:sp>
        <p:nvSpPr>
          <p:cNvPr id="18" name="Round Same Side Corner Rectangle 17"/>
          <p:cNvSpPr/>
          <p:nvPr userDrawn="1"/>
        </p:nvSpPr>
        <p:spPr bwMode="auto">
          <a:xfrm rot="16200000">
            <a:off x="4136075" y="2414618"/>
            <a:ext cx="301752" cy="8119872"/>
          </a:xfrm>
          <a:prstGeom prst="round2SameRect">
            <a:avLst>
              <a:gd name="adj1" fmla="val 50000"/>
              <a:gd name="adj2" fmla="val 0"/>
            </a:avLst>
          </a:prstGeom>
          <a:solidFill>
            <a:schemeClr val="accent2"/>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
        <p:nvSpPr>
          <p:cNvPr id="19" name="Round Same Side Corner Rectangle 18"/>
          <p:cNvSpPr/>
          <p:nvPr userDrawn="1"/>
        </p:nvSpPr>
        <p:spPr bwMode="auto">
          <a:xfrm rot="5400000">
            <a:off x="8499317" y="6206360"/>
            <a:ext cx="301752" cy="536387"/>
          </a:xfrm>
          <a:prstGeom prst="round2SameRect">
            <a:avLst>
              <a:gd name="adj1" fmla="val 50000"/>
              <a:gd name="adj2" fmla="val 0"/>
            </a:avLst>
          </a:prstGeom>
          <a:solidFill>
            <a:schemeClr val="bg2">
              <a:lumMod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
        <p:nvSpPr>
          <p:cNvPr id="10" name="Rectangle 3"/>
          <p:cNvSpPr txBox="1">
            <a:spLocks noChangeArrowheads="1"/>
          </p:cNvSpPr>
          <p:nvPr userDrawn="1"/>
        </p:nvSpPr>
        <p:spPr bwMode="gray">
          <a:xfrm>
            <a:off x="685800" y="2667000"/>
            <a:ext cx="7772400" cy="9144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lvl1pPr>
              <a:defRPr sz="3400">
                <a:solidFill>
                  <a:schemeClr val="bg2">
                    <a:lumMod val="50000"/>
                  </a:schemeClr>
                </a:solidFill>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400" b="1" i="0" u="none" strike="noStrike" kern="0" cap="none" spc="0" normalizeH="0" baseline="0" noProof="0" dirty="0" smtClean="0">
                <a:ln>
                  <a:noFill/>
                </a:ln>
                <a:solidFill>
                  <a:schemeClr val="tx1"/>
                </a:solidFill>
                <a:effectLst/>
                <a:uLnTx/>
                <a:uFillTx/>
                <a:latin typeface="+mj-lt"/>
                <a:ea typeface="+mj-ea"/>
                <a:cs typeface="+mj-cs"/>
              </a:rPr>
              <a:t>Thank you!</a:t>
            </a:r>
            <a:endParaRPr kumimoji="0" lang="en-US" sz="3400" b="1" i="0" u="none" strike="noStrike" kern="0" cap="none" spc="0" normalizeH="0" baseline="0" noProof="0" dirty="0">
              <a:ln>
                <a:noFill/>
              </a:ln>
              <a:solidFill>
                <a:schemeClr val="tx1"/>
              </a:solidFill>
              <a:effectLst/>
              <a:uLnTx/>
              <a:uFillTx/>
              <a:latin typeface="+mj-lt"/>
              <a:ea typeface="+mj-ea"/>
              <a:cs typeface="+mj-cs"/>
            </a:endParaRPr>
          </a:p>
        </p:txBody>
      </p:sp>
      <p:sp>
        <p:nvSpPr>
          <p:cNvPr id="15" name="Rectangle 5"/>
          <p:cNvSpPr>
            <a:spLocks noGrp="1" noChangeArrowheads="1"/>
          </p:cNvSpPr>
          <p:nvPr userDrawn="1">
            <p:ph type="ftr" sz="quarter" idx="3"/>
          </p:nvPr>
        </p:nvSpPr>
        <p:spPr bwMode="auto">
          <a:xfrm>
            <a:off x="381000" y="6358518"/>
            <a:ext cx="4183380" cy="232782"/>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1200">
                <a:solidFill>
                  <a:schemeClr val="bg2">
                    <a:lumMod val="50000"/>
                  </a:schemeClr>
                </a:solidFill>
                <a:latin typeface="Calibri" pitchFamily="34" charset="0"/>
                <a:cs typeface="Calibri" pitchFamily="34" charset="0"/>
              </a:defRPr>
            </a:lvl1pPr>
          </a:lstStyle>
          <a:p>
            <a:pPr>
              <a:defRPr/>
            </a:pPr>
            <a:r>
              <a:rPr lang="en-US" dirty="0" smtClean="0"/>
              <a:t>What's New in IT Management Suite 7.5 SP1</a:t>
            </a:r>
            <a:endParaRPr lang="en-US" dirty="0"/>
          </a:p>
        </p:txBody>
      </p:sp>
      <p:sp>
        <p:nvSpPr>
          <p:cNvPr id="16" name="Rectangle 6"/>
          <p:cNvSpPr>
            <a:spLocks noGrp="1" noChangeArrowheads="1"/>
          </p:cNvSpPr>
          <p:nvPr userDrawn="1">
            <p:ph type="sldNum" sz="quarter" idx="4"/>
          </p:nvPr>
        </p:nvSpPr>
        <p:spPr bwMode="white">
          <a:xfrm>
            <a:off x="8548896" y="6397965"/>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bg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3076" name="Rectangle 4"/>
          <p:cNvSpPr>
            <a:spLocks noGrp="1" noChangeArrowheads="1"/>
          </p:cNvSpPr>
          <p:nvPr userDrawn="1">
            <p:ph type="subTitle" idx="1" hasCustomPrompt="1"/>
          </p:nvPr>
        </p:nvSpPr>
        <p:spPr bwMode="gray">
          <a:xfrm>
            <a:off x="685800" y="3810000"/>
            <a:ext cx="6172200" cy="1066800"/>
          </a:xfrm>
        </p:spPr>
        <p:txBody>
          <a:bodyPr anchor="t" anchorCtr="0"/>
          <a:lstStyle>
            <a:lvl1pPr marL="0" indent="0">
              <a:spcAft>
                <a:spcPts val="600"/>
              </a:spcAft>
              <a:buFontTx/>
              <a:buNone/>
              <a:defRPr sz="2000" b="0" baseline="0"/>
            </a:lvl1pPr>
          </a:lstStyle>
          <a:p>
            <a:r>
              <a:rPr lang="en-US" dirty="0" smtClean="0"/>
              <a:t>Click to add presenter’s name</a:t>
            </a:r>
          </a:p>
          <a:p>
            <a:r>
              <a:rPr lang="en-US" dirty="0" smtClean="0"/>
              <a:t>Presenter’s email</a:t>
            </a:r>
          </a:p>
          <a:p>
            <a:r>
              <a:rPr lang="en-US" dirty="0" smtClean="0"/>
              <a:t>Presenter’s phone</a:t>
            </a:r>
            <a:endParaRPr lang="en-US" dirty="0"/>
          </a:p>
        </p:txBody>
      </p:sp>
      <p:sp>
        <p:nvSpPr>
          <p:cNvPr id="11" name="Rectangle 6"/>
          <p:cNvSpPr>
            <a:spLocks noChangeArrowheads="1"/>
          </p:cNvSpPr>
          <p:nvPr userDrawn="1"/>
        </p:nvSpPr>
        <p:spPr bwMode="auto">
          <a:xfrm>
            <a:off x="685800" y="5867400"/>
            <a:ext cx="7659688" cy="410980"/>
          </a:xfrm>
          <a:prstGeom prst="rect">
            <a:avLst/>
          </a:prstGeom>
          <a:noFill/>
          <a:ln w="9525">
            <a:noFill/>
            <a:miter lim="800000"/>
            <a:headEnd/>
            <a:tailEnd/>
          </a:ln>
          <a:effectLst/>
        </p:spPr>
        <p:txBody>
          <a:bodyPr wrap="square" lIns="91440" tIns="91440" rIns="91440" bIns="91440" anchor="b">
            <a:noAutofit/>
          </a:bodyPr>
          <a:lstStyle/>
          <a:p>
            <a:pPr marL="0" indent="0" algn="l">
              <a:lnSpc>
                <a:spcPct val="90000"/>
              </a:lnSpc>
              <a:buNone/>
            </a:pPr>
            <a:r>
              <a:rPr lang="en-US" sz="800" b="0" dirty="0" smtClean="0">
                <a:latin typeface="Calibri" pitchFamily="34" charset="0"/>
              </a:rPr>
              <a:t>Copyright © 2014 Symantec Corporation. All rights reserved.</a:t>
            </a:r>
          </a:p>
        </p:txBody>
      </p:sp>
      <p:pic>
        <p:nvPicPr>
          <p:cNvPr id="14" name="Picture 13" descr="SYM_Horiz_RGB.png"/>
          <p:cNvPicPr>
            <a:picLocks noChangeAspect="1"/>
          </p:cNvPicPr>
          <p:nvPr userDrawn="1"/>
        </p:nvPicPr>
        <p:blipFill>
          <a:blip r:embed="rId2" cstate="print"/>
          <a:stretch>
            <a:fillRect/>
          </a:stretch>
        </p:blipFill>
        <p:spPr>
          <a:xfrm>
            <a:off x="807190" y="762000"/>
            <a:ext cx="2430467" cy="640080"/>
          </a:xfrm>
          <a:prstGeom prst="rect">
            <a:avLst/>
          </a:prstGeom>
        </p:spPr>
      </p:pic>
      <p:sp>
        <p:nvSpPr>
          <p:cNvPr id="20" name="Rectangle 3"/>
          <p:cNvSpPr txBox="1">
            <a:spLocks noChangeArrowheads="1"/>
          </p:cNvSpPr>
          <p:nvPr userDrawn="1"/>
        </p:nvSpPr>
        <p:spPr bwMode="gray">
          <a:xfrm>
            <a:off x="685800" y="2667000"/>
            <a:ext cx="7772400" cy="9144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lvl1pPr>
              <a:defRPr sz="3400">
                <a:solidFill>
                  <a:schemeClr val="bg2">
                    <a:lumMod val="50000"/>
                  </a:schemeClr>
                </a:solidFill>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400" b="1" i="0" u="none" strike="noStrike" kern="0" cap="none" spc="0" normalizeH="0" baseline="0" noProof="0" dirty="0" smtClean="0">
                <a:ln>
                  <a:noFill/>
                </a:ln>
                <a:solidFill>
                  <a:schemeClr val="tx1"/>
                </a:solidFill>
                <a:effectLst/>
                <a:uLnTx/>
                <a:uFillTx/>
                <a:latin typeface="+mj-lt"/>
                <a:ea typeface="+mj-ea"/>
                <a:cs typeface="+mj-cs"/>
              </a:rPr>
              <a:t>Thank you!</a:t>
            </a:r>
            <a:endParaRPr kumimoji="0" lang="en-US" sz="3400" b="1" i="0" u="none" strike="noStrike" kern="0" cap="none" spc="0" normalizeH="0" baseline="0" noProof="0" dirty="0">
              <a:ln>
                <a:noFill/>
              </a:ln>
              <a:solidFill>
                <a:schemeClr val="tx1"/>
              </a:solidFill>
              <a:effectLst/>
              <a:uLnTx/>
              <a:uFillTx/>
              <a:latin typeface="+mj-lt"/>
              <a:ea typeface="+mj-ea"/>
              <a:cs typeface="+mj-cs"/>
            </a:endParaRPr>
          </a:p>
        </p:txBody>
      </p:sp>
      <p:pic>
        <p:nvPicPr>
          <p:cNvPr id="1095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9A918C"/>
                </a:solidFill>
                <a:miter lim="800000"/>
                <a:headEnd/>
                <a:tailEnd/>
              </a14:hiddenLine>
            </a:ext>
            <a:ext uri="{AF507438-7753-43E0-B8FC-AC1667EBCBE1}">
              <a14:hiddenEffects xmlns:a14="http://schemas.microsoft.com/office/drawing/2010/main">
                <a:effectLst>
                  <a:outerShdw dist="35921" dir="2700000" algn="ctr" rotWithShape="0">
                    <a:srgbClr val="9A918C"/>
                  </a:outerShdw>
                </a:effectLst>
              </a14:hiddenEffects>
            </a:ext>
          </a:extLst>
        </p:spPr>
      </p:pic>
      <p:pic>
        <p:nvPicPr>
          <p:cNvPr id="10957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7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7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7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7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7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78"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79"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80"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81"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82"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83"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84"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85"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86"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87"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88"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89"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90"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91" name="Picture 2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92" name="Picture 2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93" name="Picture 2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94" name="Picture 2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95" name="Picture 2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96" name="Picture 2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wo Horizontal Row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5448" y="1106076"/>
            <a:ext cx="8805672" cy="2521212"/>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itle 4"/>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2"/>
          <p:cNvSpPr>
            <a:spLocks noGrp="1"/>
          </p:cNvSpPr>
          <p:nvPr>
            <p:ph sz="half" idx="10"/>
          </p:nvPr>
        </p:nvSpPr>
        <p:spPr>
          <a:xfrm>
            <a:off x="155448" y="3698543"/>
            <a:ext cx="8805672" cy="2523744"/>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12"/>
          <p:cNvSpPr>
            <a:spLocks noGrp="1"/>
          </p:cNvSpPr>
          <p:nvPr>
            <p:ph type="sldNum" sz="quarter" idx="4"/>
          </p:nvPr>
        </p:nvSpPr>
        <p:spPr>
          <a:xfrm>
            <a:off x="8387539" y="6294468"/>
            <a:ext cx="519763" cy="365125"/>
          </a:xfrm>
          <a:prstGeom prst="rect">
            <a:avLst/>
          </a:prstGeom>
        </p:spPr>
        <p:txBody>
          <a:bodyPr vert="horz" lIns="91440" tIns="45720" rIns="91440" bIns="45720" rtlCol="0" anchor="ctr"/>
          <a:lstStyle>
            <a:lvl1pPr algn="ctr">
              <a:defRPr sz="1200">
                <a:solidFill>
                  <a:schemeClr val="bg1"/>
                </a:solidFill>
              </a:defRPr>
            </a:lvl1pPr>
          </a:lstStyle>
          <a:p>
            <a:fld id="{AA88CA11-FF2D-4F56-B9AE-CEEED85939C0}" type="slidenum">
              <a:rPr lang="en-US" smtClean="0">
                <a:solidFill>
                  <a:srgbClr val="FFFFFF"/>
                </a:solidFill>
              </a:rPr>
              <a:pPr/>
              <a:t>‹#›</a:t>
            </a:fld>
            <a:endParaRPr lang="en-US" dirty="0">
              <a:solidFill>
                <a:srgbClr val="FFFFFF"/>
              </a:solidFill>
            </a:endParaRPr>
          </a:p>
        </p:txBody>
      </p:sp>
      <p:sp>
        <p:nvSpPr>
          <p:cNvPr id="8" name="Footer Placeholder 11"/>
          <p:cNvSpPr>
            <a:spLocks noGrp="1"/>
          </p:cNvSpPr>
          <p:nvPr>
            <p:ph type="ftr" sz="quarter" idx="3"/>
          </p:nvPr>
        </p:nvSpPr>
        <p:spPr>
          <a:xfrm>
            <a:off x="243840" y="6292618"/>
            <a:ext cx="6624320" cy="365125"/>
          </a:xfrm>
          <a:prstGeom prst="rect">
            <a:avLst/>
          </a:prstGeom>
        </p:spPr>
        <p:txBody>
          <a:bodyPr vert="horz" lIns="91440" tIns="45720" rIns="91440" bIns="45720" rtlCol="0" anchor="ctr"/>
          <a:lstStyle>
            <a:lvl1pPr algn="l">
              <a:defRPr sz="1200">
                <a:solidFill>
                  <a:schemeClr val="tx1"/>
                </a:solidFill>
                <a:latin typeface="+mn-lt"/>
              </a:defRPr>
            </a:lvl1pPr>
          </a:lstStyle>
          <a:p>
            <a:r>
              <a:rPr lang="en-US" dirty="0" smtClean="0"/>
              <a:t>SSE+ Technical Sales Presentation for ITMS 7.5</a:t>
            </a:r>
            <a:endParaRPr lang="en-US" dirty="0"/>
          </a:p>
        </p:txBody>
      </p:sp>
    </p:spTree>
    <p:extLst>
      <p:ext uri="{BB962C8B-B14F-4D97-AF65-F5344CB8AC3E}">
        <p14:creationId xmlns:p14="http://schemas.microsoft.com/office/powerpoint/2010/main" val="33734868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Click to add title</a:t>
            </a:r>
            <a:endParaRPr lang="en-US" dirty="0"/>
          </a:p>
        </p:txBody>
      </p:sp>
      <p:sp>
        <p:nvSpPr>
          <p:cNvPr id="3" name="Content Placeholder 2"/>
          <p:cNvSpPr>
            <a:spLocks noGrp="1"/>
          </p:cNvSpPr>
          <p:nvPr>
            <p:ph idx="1" hasCustomPrompt="1"/>
          </p:nvPr>
        </p:nvSpPr>
        <p:spPr/>
        <p:txBody>
          <a:bodyPr>
            <a:normAutofit/>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t>What's New in IT Management Suite 7.5 SP1</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3" name="Content Placeholder 2"/>
          <p:cNvSpPr>
            <a:spLocks noGrp="1"/>
          </p:cNvSpPr>
          <p:nvPr>
            <p:ph idx="1" hasCustomPrompt="1"/>
          </p:nvPr>
        </p:nvSpPr>
        <p:spPr>
          <a:xfrm>
            <a:off x="381000" y="1600200"/>
            <a:ext cx="8382000" cy="4572000"/>
          </a:xfrm>
        </p:spPr>
        <p:txBody>
          <a:bodyPr>
            <a:normAutofit/>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t>What's New in IT Management Suite 7.5 SP1</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sp>
        <p:nvSpPr>
          <p:cNvPr id="7" name="Text Placeholder 6"/>
          <p:cNvSpPr>
            <a:spLocks noGrp="1"/>
          </p:cNvSpPr>
          <p:nvPr>
            <p:ph type="body" sz="quarter" idx="12" hasCustomPrompt="1"/>
          </p:nvPr>
        </p:nvSpPr>
        <p:spPr>
          <a:xfrm>
            <a:off x="381000" y="1084944"/>
            <a:ext cx="8382000" cy="403485"/>
          </a:xfrm>
        </p:spPr>
        <p:txBody>
          <a:bodyPr/>
          <a:lstStyle>
            <a:lvl1pPr>
              <a:buNone/>
              <a:defRPr b="1">
                <a:solidFill>
                  <a:schemeClr val="bg2"/>
                </a:solidFill>
                <a:latin typeface="+mj-lt"/>
              </a:defRPr>
            </a:lvl1pPr>
            <a:lvl2pPr>
              <a:buNone/>
              <a:defRPr/>
            </a:lvl2pPr>
            <a:lvl3pPr>
              <a:buNone/>
              <a:defRPr/>
            </a:lvl3pPr>
            <a:lvl4pPr>
              <a:buNone/>
              <a:defRPr/>
            </a:lvl4pPr>
            <a:lvl5pPr>
              <a:buNone/>
              <a:defRPr/>
            </a:lvl5pPr>
          </a:lstStyle>
          <a:p>
            <a:pPr lvl="0"/>
            <a:r>
              <a:rPr lang="en-US" dirty="0" smtClean="0"/>
              <a:t>Click to add subtitle</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Click to add title</a:t>
            </a:r>
            <a:endParaRPr lang="en-US" dirty="0"/>
          </a:p>
        </p:txBody>
      </p:sp>
      <p:sp>
        <p:nvSpPr>
          <p:cNvPr id="3" name="Content Placeholder 2"/>
          <p:cNvSpPr>
            <a:spLocks noGrp="1"/>
          </p:cNvSpPr>
          <p:nvPr>
            <p:ph idx="1" hasCustomPrompt="1"/>
          </p:nvPr>
        </p:nvSpPr>
        <p:spPr>
          <a:xfrm>
            <a:off x="381000" y="1676400"/>
            <a:ext cx="4076700" cy="4495800"/>
          </a:xfrm>
        </p:spPr>
        <p:txBody>
          <a:bodyPr>
            <a:normAutofit/>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t>What's New in IT Management Suite 7.5 SP1</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sp>
        <p:nvSpPr>
          <p:cNvPr id="6" name="Content Placeholder 2"/>
          <p:cNvSpPr>
            <a:spLocks noGrp="1"/>
          </p:cNvSpPr>
          <p:nvPr>
            <p:ph idx="12" hasCustomPrompt="1"/>
          </p:nvPr>
        </p:nvSpPr>
        <p:spPr>
          <a:xfrm>
            <a:off x="4701540" y="1676400"/>
            <a:ext cx="4061460" cy="4495800"/>
          </a:xfrm>
        </p:spPr>
        <p:txBody>
          <a:bodyPr>
            <a:normAutofit/>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3" hasCustomPrompt="1"/>
          </p:nvPr>
        </p:nvSpPr>
        <p:spPr>
          <a:xfrm>
            <a:off x="381000" y="1219200"/>
            <a:ext cx="4093564" cy="403485"/>
          </a:xfrm>
        </p:spPr>
        <p:txBody>
          <a:bodyPr/>
          <a:lstStyle>
            <a:lvl1pPr>
              <a:buNone/>
              <a:defRPr b="1">
                <a:solidFill>
                  <a:schemeClr val="bg2">
                    <a:lumMod val="50000"/>
                  </a:schemeClr>
                </a:solidFill>
                <a:latin typeface="+mj-lt"/>
              </a:defRPr>
            </a:lvl1pPr>
            <a:lvl2pPr>
              <a:buNone/>
              <a:defRPr/>
            </a:lvl2pPr>
            <a:lvl3pPr>
              <a:buNone/>
              <a:defRPr/>
            </a:lvl3pPr>
            <a:lvl4pPr>
              <a:buNone/>
              <a:defRPr/>
            </a:lvl4pPr>
            <a:lvl5pPr>
              <a:buNone/>
              <a:defRPr/>
            </a:lvl5pPr>
          </a:lstStyle>
          <a:p>
            <a:pPr lvl="0"/>
            <a:r>
              <a:rPr lang="en-US" dirty="0" smtClean="0"/>
              <a:t>Click to add heading</a:t>
            </a:r>
            <a:endParaRPr lang="en-US" dirty="0"/>
          </a:p>
        </p:txBody>
      </p:sp>
      <p:sp>
        <p:nvSpPr>
          <p:cNvPr id="8" name="Text Placeholder 6"/>
          <p:cNvSpPr>
            <a:spLocks noGrp="1"/>
          </p:cNvSpPr>
          <p:nvPr>
            <p:ph type="body" sz="quarter" idx="14" hasCustomPrompt="1"/>
          </p:nvPr>
        </p:nvSpPr>
        <p:spPr>
          <a:xfrm>
            <a:off x="4701540" y="1219200"/>
            <a:ext cx="4061460" cy="403485"/>
          </a:xfrm>
        </p:spPr>
        <p:txBody>
          <a:bodyPr/>
          <a:lstStyle>
            <a:lvl1pPr>
              <a:buNone/>
              <a:defRPr b="1">
                <a:solidFill>
                  <a:schemeClr val="bg2">
                    <a:lumMod val="50000"/>
                  </a:schemeClr>
                </a:solidFill>
                <a:latin typeface="+mj-lt"/>
              </a:defRPr>
            </a:lvl1pPr>
            <a:lvl2pPr>
              <a:buNone/>
              <a:defRPr/>
            </a:lvl2pPr>
            <a:lvl3pPr>
              <a:buNone/>
              <a:defRPr/>
            </a:lvl3pPr>
            <a:lvl4pPr>
              <a:buNone/>
              <a:defRPr/>
            </a:lvl4pPr>
            <a:lvl5pPr>
              <a:buNone/>
              <a:defRPr/>
            </a:lvl5pPr>
          </a:lstStyle>
          <a:p>
            <a:pPr lvl="0"/>
            <a:r>
              <a:rPr lang="en-US" dirty="0" smtClean="0"/>
              <a:t>Click to add heading</a:t>
            </a:r>
            <a:endParaRPr lang="en-US" dirty="0"/>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ransition">
    <p:spTree>
      <p:nvGrpSpPr>
        <p:cNvPr id="1" name=""/>
        <p:cNvGrpSpPr/>
        <p:nvPr/>
      </p:nvGrpSpPr>
      <p:grpSpPr>
        <a:xfrm>
          <a:off x="0" y="0"/>
          <a:ext cx="0" cy="0"/>
          <a:chOff x="0" y="0"/>
          <a:chExt cx="0" cy="0"/>
        </a:xfrm>
      </p:grpSpPr>
      <p:sp>
        <p:nvSpPr>
          <p:cNvPr id="14" name="Round Same Side Corner Rectangle 13"/>
          <p:cNvSpPr/>
          <p:nvPr userDrawn="1"/>
        </p:nvSpPr>
        <p:spPr bwMode="auto">
          <a:xfrm rot="16200000">
            <a:off x="3389251" y="3161442"/>
            <a:ext cx="301752" cy="6626223"/>
          </a:xfrm>
          <a:prstGeom prst="round2SameRect">
            <a:avLst>
              <a:gd name="adj1" fmla="val 50000"/>
              <a:gd name="adj2" fmla="val 0"/>
            </a:avLst>
          </a:prstGeom>
          <a:solidFill>
            <a:schemeClr val="accent2"/>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
        <p:nvSpPr>
          <p:cNvPr id="17" name="Round Same Side Corner Rectangle 16"/>
          <p:cNvSpPr/>
          <p:nvPr userDrawn="1"/>
        </p:nvSpPr>
        <p:spPr bwMode="auto">
          <a:xfrm rot="5400000">
            <a:off x="8499317" y="6206360"/>
            <a:ext cx="301752" cy="536387"/>
          </a:xfrm>
          <a:prstGeom prst="round2SameRect">
            <a:avLst>
              <a:gd name="adj1" fmla="val 50000"/>
              <a:gd name="adj2" fmla="val 0"/>
            </a:avLst>
          </a:prstGeom>
          <a:solidFill>
            <a:schemeClr val="bg2">
              <a:lumMod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
        <p:nvSpPr>
          <p:cNvPr id="15" name="Rectangle 5"/>
          <p:cNvSpPr>
            <a:spLocks noGrp="1" noChangeArrowheads="1"/>
          </p:cNvSpPr>
          <p:nvPr userDrawn="1">
            <p:ph type="ftr" sz="quarter" idx="3"/>
          </p:nvPr>
        </p:nvSpPr>
        <p:spPr bwMode="auto">
          <a:xfrm>
            <a:off x="381000" y="6358518"/>
            <a:ext cx="4183380" cy="232782"/>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1200">
                <a:solidFill>
                  <a:schemeClr val="bg2">
                    <a:lumMod val="50000"/>
                  </a:schemeClr>
                </a:solidFill>
                <a:latin typeface="Calibri" pitchFamily="34" charset="0"/>
                <a:cs typeface="Calibri" pitchFamily="34" charset="0"/>
              </a:defRPr>
            </a:lvl1pPr>
          </a:lstStyle>
          <a:p>
            <a:pPr>
              <a:defRPr/>
            </a:pPr>
            <a:r>
              <a:rPr lang="en-US" dirty="0" smtClean="0"/>
              <a:t>What's New in IT Management Suite 7.5 SP1</a:t>
            </a:r>
            <a:endParaRPr lang="en-US" dirty="0"/>
          </a:p>
        </p:txBody>
      </p:sp>
      <p:sp>
        <p:nvSpPr>
          <p:cNvPr id="16" name="Rectangle 6"/>
          <p:cNvSpPr>
            <a:spLocks noGrp="1" noChangeArrowheads="1"/>
          </p:cNvSpPr>
          <p:nvPr userDrawn="1">
            <p:ph type="sldNum" sz="quarter" idx="4"/>
          </p:nvPr>
        </p:nvSpPr>
        <p:spPr bwMode="white">
          <a:xfrm>
            <a:off x="8548896" y="6397965"/>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bg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3075" name="Rectangle 3"/>
          <p:cNvSpPr>
            <a:spLocks noGrp="1" noChangeArrowheads="1"/>
          </p:cNvSpPr>
          <p:nvPr userDrawn="1">
            <p:ph type="ctrTitle" hasCustomPrompt="1"/>
          </p:nvPr>
        </p:nvSpPr>
        <p:spPr bwMode="gray">
          <a:xfrm>
            <a:off x="685800" y="3810000"/>
            <a:ext cx="7772400" cy="914400"/>
          </a:xfrm>
        </p:spPr>
        <p:txBody>
          <a:bodyPr/>
          <a:lstStyle>
            <a:lvl1pPr>
              <a:defRPr sz="3400" baseline="0">
                <a:solidFill>
                  <a:schemeClr val="tx1"/>
                </a:solidFill>
              </a:defRPr>
            </a:lvl1pPr>
          </a:lstStyle>
          <a:p>
            <a:r>
              <a:rPr lang="en-US" dirty="0" smtClean="0"/>
              <a:t>Click to add transition statement here</a:t>
            </a:r>
            <a:endParaRPr lang="en-US" dirty="0"/>
          </a:p>
        </p:txBody>
      </p:sp>
      <p:sp>
        <p:nvSpPr>
          <p:cNvPr id="12" name="Rectangle 4"/>
          <p:cNvSpPr>
            <a:spLocks noGrp="1" noChangeArrowheads="1"/>
          </p:cNvSpPr>
          <p:nvPr userDrawn="1">
            <p:ph type="subTitle" idx="1" hasCustomPrompt="1"/>
          </p:nvPr>
        </p:nvSpPr>
        <p:spPr bwMode="black">
          <a:xfrm>
            <a:off x="685800" y="5029200"/>
            <a:ext cx="7772400" cy="381000"/>
          </a:xfrm>
        </p:spPr>
        <p:txBody>
          <a:bodyPr anchor="t" anchorCtr="0"/>
          <a:lstStyle>
            <a:lvl1pPr marL="0" indent="0">
              <a:buFontTx/>
              <a:buNone/>
              <a:defRPr sz="2400" b="1" baseline="0">
                <a:solidFill>
                  <a:schemeClr val="bg2"/>
                </a:solidFill>
              </a:defRPr>
            </a:lvl1pPr>
          </a:lstStyle>
          <a:p>
            <a:r>
              <a:rPr lang="en-US" dirty="0" smtClean="0"/>
              <a:t>Click to add subtitle here</a:t>
            </a:r>
            <a:endParaRPr lang="en-US" dirty="0"/>
          </a:p>
        </p:txBody>
      </p:sp>
      <p:pic>
        <p:nvPicPr>
          <p:cNvPr id="10" name="Picture 9" descr="SYM_Horiz_RGB.png"/>
          <p:cNvPicPr>
            <a:picLocks noChangeAspect="1"/>
          </p:cNvPicPr>
          <p:nvPr userDrawn="1"/>
        </p:nvPicPr>
        <p:blipFill>
          <a:blip r:embed="rId2" cstate="print"/>
          <a:stretch>
            <a:fillRect/>
          </a:stretch>
        </p:blipFill>
        <p:spPr>
          <a:xfrm>
            <a:off x="7016496" y="6311302"/>
            <a:ext cx="1207008" cy="317873"/>
          </a:xfrm>
          <a:prstGeom prst="rect">
            <a:avLst/>
          </a:prstGeom>
        </p:spPr>
      </p:pic>
      <p:pic>
        <p:nvPicPr>
          <p:cNvPr id="1075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9A918C"/>
                </a:solidFill>
                <a:miter lim="800000"/>
                <a:headEnd/>
                <a:tailEnd/>
              </a14:hiddenLine>
            </a:ext>
            <a:ext uri="{AF507438-7753-43E0-B8FC-AC1667EBCBE1}">
              <a14:hiddenEffects xmlns:a14="http://schemas.microsoft.com/office/drawing/2010/main">
                <a:effectLst>
                  <a:outerShdw dist="35921" dir="2700000" algn="ctr" rotWithShape="0">
                    <a:srgbClr val="9A918C"/>
                  </a:outerShdw>
                </a:effectLst>
              </a14:hiddenEffects>
            </a:ext>
          </a:extLst>
        </p:spPr>
      </p:pic>
      <p:pic>
        <p:nvPicPr>
          <p:cNvPr id="10752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2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2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2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2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2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3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31"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32"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33"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34"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35"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36"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37"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38"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39"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40"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41"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42"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43" name="Picture 2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44" name="Picture 2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45" name="Picture 2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46" name="Picture 2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47" name="Picture 2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48" name="Picture 2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ransition with Background Pictu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98305" name="Picture 1"/>
          <p:cNvPicPr>
            <a:picLocks noChangeAspect="1" noChangeArrowheads="1"/>
          </p:cNvPicPr>
          <p:nvPr/>
        </p:nvPicPr>
        <p:blipFill>
          <a:blip r:embed="rId3" cstate="screen"/>
          <a:srcRect/>
          <a:stretch>
            <a:fillRect/>
          </a:stretch>
        </p:blipFill>
        <p:spPr bwMode="auto">
          <a:xfrm>
            <a:off x="0" y="5300662"/>
            <a:ext cx="9156700" cy="1566863"/>
          </a:xfrm>
          <a:prstGeom prst="rect">
            <a:avLst/>
          </a:prstGeom>
          <a:noFill/>
          <a:ln w="9525">
            <a:noFill/>
            <a:miter lim="800000"/>
            <a:headEnd/>
            <a:tailEnd/>
          </a:ln>
          <a:effectLst/>
        </p:spPr>
      </p:pic>
      <p:sp>
        <p:nvSpPr>
          <p:cNvPr id="11" name="Round Same Side Corner Rectangle 10"/>
          <p:cNvSpPr/>
          <p:nvPr userDrawn="1"/>
        </p:nvSpPr>
        <p:spPr bwMode="auto">
          <a:xfrm rot="16200000">
            <a:off x="3389251" y="3161442"/>
            <a:ext cx="301752" cy="6626223"/>
          </a:xfrm>
          <a:prstGeom prst="round2SameRect">
            <a:avLst>
              <a:gd name="adj1" fmla="val 50000"/>
              <a:gd name="adj2" fmla="val 0"/>
            </a:avLst>
          </a:prstGeom>
          <a:solidFill>
            <a:schemeClr val="accent2"/>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
        <p:nvSpPr>
          <p:cNvPr id="12" name="Round Same Side Corner Rectangle 11"/>
          <p:cNvSpPr/>
          <p:nvPr userDrawn="1"/>
        </p:nvSpPr>
        <p:spPr bwMode="auto">
          <a:xfrm rot="5400000">
            <a:off x="8499317" y="6206360"/>
            <a:ext cx="301752" cy="536387"/>
          </a:xfrm>
          <a:prstGeom prst="round2SameRect">
            <a:avLst>
              <a:gd name="adj1" fmla="val 50000"/>
              <a:gd name="adj2" fmla="val 0"/>
            </a:avLst>
          </a:prstGeom>
          <a:solidFill>
            <a:schemeClr val="bg2">
              <a:lumMod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
        <p:nvSpPr>
          <p:cNvPr id="2" name="Title 1"/>
          <p:cNvSpPr>
            <a:spLocks noGrp="1"/>
          </p:cNvSpPr>
          <p:nvPr>
            <p:ph type="title" hasCustomPrompt="1"/>
          </p:nvPr>
        </p:nvSpPr>
        <p:spPr>
          <a:xfrm>
            <a:off x="381000" y="5334000"/>
            <a:ext cx="8382000" cy="838200"/>
          </a:xfrm>
        </p:spPr>
        <p:txBody>
          <a:bodyPr/>
          <a:lstStyle>
            <a:lvl1pPr>
              <a:defRPr sz="2400"/>
            </a:lvl1pPr>
          </a:lstStyle>
          <a:p>
            <a:r>
              <a:rPr lang="en-US" dirty="0" smtClean="0"/>
              <a:t>Click to add transition statement here</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t>What's New in IT Management Suite 7.5 SP1</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pic>
        <p:nvPicPr>
          <p:cNvPr id="13" name="Picture 12" descr="SYM_Horiz_RGB.png"/>
          <p:cNvPicPr>
            <a:picLocks noChangeAspect="1"/>
          </p:cNvPicPr>
          <p:nvPr/>
        </p:nvPicPr>
        <p:blipFill>
          <a:blip r:embed="rId4" cstate="print"/>
          <a:stretch>
            <a:fillRect/>
          </a:stretch>
        </p:blipFill>
        <p:spPr>
          <a:xfrm>
            <a:off x="7016496" y="6311302"/>
            <a:ext cx="1207008" cy="317873"/>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idx="12"/>
          </p:nvPr>
        </p:nvSpPr>
        <p:spPr>
          <a:xfrm>
            <a:off x="380999" y="1219201"/>
            <a:ext cx="8382001" cy="4953000"/>
          </a:xfrm>
        </p:spPr>
        <p:txBody>
          <a:bodyPr/>
          <a:lstStyle/>
          <a:p>
            <a:pPr lvl="0"/>
            <a:r>
              <a:rPr lang="en-US" noProof="0" dirty="0" smtClean="0"/>
              <a:t>Click icon to add chart</a:t>
            </a:r>
          </a:p>
        </p:txBody>
      </p:sp>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t>What's New in IT Management Suite 7.5 SP1</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hart with Subtitle">
    <p:spTree>
      <p:nvGrpSpPr>
        <p:cNvPr id="1" name=""/>
        <p:cNvGrpSpPr/>
        <p:nvPr/>
      </p:nvGrpSpPr>
      <p:grpSpPr>
        <a:xfrm>
          <a:off x="0" y="0"/>
          <a:ext cx="0" cy="0"/>
          <a:chOff x="0" y="0"/>
          <a:chExt cx="0" cy="0"/>
        </a:xfrm>
      </p:grpSpPr>
      <p:sp>
        <p:nvSpPr>
          <p:cNvPr id="6" name="Chart Placeholder 2"/>
          <p:cNvSpPr>
            <a:spLocks noGrp="1"/>
          </p:cNvSpPr>
          <p:nvPr>
            <p:ph type="chart" idx="12"/>
          </p:nvPr>
        </p:nvSpPr>
        <p:spPr>
          <a:xfrm>
            <a:off x="380999" y="1600200"/>
            <a:ext cx="8382001" cy="4572000"/>
          </a:xfrm>
        </p:spPr>
        <p:txBody>
          <a:bodyPr/>
          <a:lstStyle/>
          <a:p>
            <a:pPr lvl="0"/>
            <a:r>
              <a:rPr lang="en-US" noProof="0" dirty="0" smtClean="0"/>
              <a:t>Click icon to add chart</a:t>
            </a:r>
          </a:p>
        </p:txBody>
      </p:sp>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t>What's New in IT Management Suite 7.5 SP1</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sp>
        <p:nvSpPr>
          <p:cNvPr id="7" name="Text Placeholder 6"/>
          <p:cNvSpPr>
            <a:spLocks noGrp="1"/>
          </p:cNvSpPr>
          <p:nvPr>
            <p:ph type="body" sz="quarter" idx="13" hasCustomPrompt="1"/>
          </p:nvPr>
        </p:nvSpPr>
        <p:spPr>
          <a:xfrm>
            <a:off x="381000" y="1088571"/>
            <a:ext cx="8382000" cy="381000"/>
          </a:xfrm>
          <a:noFill/>
          <a:ln w="9525">
            <a:noFill/>
            <a:miter lim="800000"/>
            <a:headEnd/>
            <a:tailEnd/>
          </a:ln>
        </p:spPr>
        <p:txBody>
          <a:bodyPr vert="horz" wrap="square" lIns="91419" tIns="45710" rIns="91419" bIns="45710" numCol="1" anchor="t" anchorCtr="0" compatLnSpc="1">
            <a:prstTxWarp prst="textNoShape">
              <a:avLst/>
            </a:prstTxWarp>
          </a:bodyPr>
          <a:lstStyle>
            <a:lvl1pPr>
              <a:buNone/>
              <a:defRPr lang="en-US" sz="2400" b="1" dirty="0">
                <a:solidFill>
                  <a:schemeClr val="bg2"/>
                </a:solidFill>
                <a:latin typeface="+mj-lt"/>
                <a:ea typeface="+mn-ea"/>
                <a:cs typeface="+mn-cs"/>
              </a:defRPr>
            </a:lvl1pPr>
            <a:lvl2pPr>
              <a:buNone/>
              <a:defRPr/>
            </a:lvl2pPr>
            <a:lvl3pPr>
              <a:buNone/>
              <a:defRPr/>
            </a:lvl3pPr>
            <a:lvl4pPr>
              <a:buNone/>
              <a:defRPr/>
            </a:lvl4pPr>
            <a:lvl5pPr>
              <a:buNone/>
              <a:defRPr/>
            </a:lvl5pPr>
          </a:lstStyle>
          <a:p>
            <a:pPr marL="233310" lvl="0" indent="-233310" algn="l" rtl="0" eaLnBrk="1" fontAlgn="base" hangingPunct="1">
              <a:lnSpc>
                <a:spcPct val="90000"/>
              </a:lnSpc>
              <a:spcBef>
                <a:spcPct val="0"/>
              </a:spcBef>
              <a:spcAft>
                <a:spcPts val="1200"/>
              </a:spcAft>
              <a:buClr>
                <a:schemeClr val="bg2">
                  <a:lumMod val="50000"/>
                </a:schemeClr>
              </a:buClr>
              <a:buNone/>
            </a:pPr>
            <a:r>
              <a:rPr lang="en-US" dirty="0" smtClean="0"/>
              <a:t>Click to add subtitle</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8" name="Table Placeholder 7"/>
          <p:cNvSpPr>
            <a:spLocks noGrp="1"/>
          </p:cNvSpPr>
          <p:nvPr>
            <p:ph type="tbl" sz="quarter" idx="13"/>
          </p:nvPr>
        </p:nvSpPr>
        <p:spPr/>
        <p:txBody>
          <a:bodyPr/>
          <a:lstStyle/>
          <a:p>
            <a:r>
              <a:rPr lang="en-US" dirty="0" smtClean="0"/>
              <a:t>Click icon to add table</a:t>
            </a:r>
            <a:endParaRPr lang="en-US" dirty="0"/>
          </a:p>
        </p:txBody>
      </p:sp>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t>What's New in IT Management Suite 7.5 SP1</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9" name="Round Same Side Corner Rectangle 8"/>
          <p:cNvSpPr/>
          <p:nvPr/>
        </p:nvSpPr>
        <p:spPr bwMode="auto">
          <a:xfrm rot="16200000">
            <a:off x="3389251" y="3161442"/>
            <a:ext cx="301752" cy="6626223"/>
          </a:xfrm>
          <a:prstGeom prst="round2SameRect">
            <a:avLst>
              <a:gd name="adj1" fmla="val 50000"/>
              <a:gd name="adj2" fmla="val 0"/>
            </a:avLst>
          </a:prstGeom>
          <a:solidFill>
            <a:srgbClr val="FDBB3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
        <p:nvSpPr>
          <p:cNvPr id="10" name="Round Same Side Corner Rectangle 9"/>
          <p:cNvSpPr/>
          <p:nvPr/>
        </p:nvSpPr>
        <p:spPr bwMode="auto">
          <a:xfrm rot="5400000">
            <a:off x="8499317" y="6206360"/>
            <a:ext cx="301752" cy="536387"/>
          </a:xfrm>
          <a:prstGeom prst="round2SameRect">
            <a:avLst>
              <a:gd name="adj1" fmla="val 50000"/>
              <a:gd name="adj2" fmla="val 0"/>
            </a:avLst>
          </a:prstGeom>
          <a:solidFill>
            <a:schemeClr val="bg2">
              <a:lumMod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mn-lt"/>
            </a:endParaRPr>
          </a:p>
        </p:txBody>
      </p:sp>
      <p:sp>
        <p:nvSpPr>
          <p:cNvPr id="12293" name="Rectangle 2"/>
          <p:cNvSpPr>
            <a:spLocks noGrp="1" noChangeArrowheads="1"/>
          </p:cNvSpPr>
          <p:nvPr>
            <p:ph type="title"/>
          </p:nvPr>
        </p:nvSpPr>
        <p:spPr bwMode="black">
          <a:xfrm>
            <a:off x="381000" y="246744"/>
            <a:ext cx="8382000" cy="8382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p>
            <a:pPr lvl="0"/>
            <a:r>
              <a:rPr lang="en-US" dirty="0" smtClean="0"/>
              <a:t>Click to add title </a:t>
            </a:r>
            <a:br>
              <a:rPr lang="en-US" dirty="0" smtClean="0"/>
            </a:br>
            <a:r>
              <a:rPr lang="en-US" dirty="0" smtClean="0"/>
              <a:t>two-line title wraps upward</a:t>
            </a:r>
          </a:p>
        </p:txBody>
      </p:sp>
      <p:sp>
        <p:nvSpPr>
          <p:cNvPr id="12294" name="Rectangle 3"/>
          <p:cNvSpPr>
            <a:spLocks noGrp="1" noChangeArrowheads="1"/>
          </p:cNvSpPr>
          <p:nvPr>
            <p:ph type="body" idx="1"/>
          </p:nvPr>
        </p:nvSpPr>
        <p:spPr bwMode="auto">
          <a:xfrm>
            <a:off x="381000" y="1219200"/>
            <a:ext cx="8382000" cy="49530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9" name="Rectangle 5"/>
          <p:cNvSpPr>
            <a:spLocks noGrp="1" noChangeArrowheads="1"/>
          </p:cNvSpPr>
          <p:nvPr>
            <p:ph type="ftr" sz="quarter" idx="3"/>
          </p:nvPr>
        </p:nvSpPr>
        <p:spPr bwMode="auto">
          <a:xfrm>
            <a:off x="381000" y="6358518"/>
            <a:ext cx="4183380" cy="232782"/>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1200">
                <a:solidFill>
                  <a:schemeClr val="bg2">
                    <a:lumMod val="50000"/>
                  </a:schemeClr>
                </a:solidFill>
                <a:latin typeface="Calibri" pitchFamily="34" charset="0"/>
                <a:cs typeface="Calibri" pitchFamily="34" charset="0"/>
              </a:defRPr>
            </a:lvl1pPr>
          </a:lstStyle>
          <a:p>
            <a:pPr>
              <a:defRPr/>
            </a:pPr>
            <a:r>
              <a:rPr lang="en-US" dirty="0" smtClean="0"/>
              <a:t>What's New in IT Management Suite 7.5 SP1</a:t>
            </a:r>
            <a:endParaRPr lang="en-US" dirty="0"/>
          </a:p>
        </p:txBody>
      </p:sp>
      <p:sp>
        <p:nvSpPr>
          <p:cNvPr id="1030" name="Rectangle 6"/>
          <p:cNvSpPr>
            <a:spLocks noGrp="1" noChangeArrowheads="1"/>
          </p:cNvSpPr>
          <p:nvPr>
            <p:ph type="sldNum" sz="quarter" idx="4"/>
          </p:nvPr>
        </p:nvSpPr>
        <p:spPr bwMode="white">
          <a:xfrm>
            <a:off x="8548896" y="6397965"/>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bg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pic>
        <p:nvPicPr>
          <p:cNvPr id="11" name="Picture 10" descr="SYM_Horiz_RGB.png"/>
          <p:cNvPicPr>
            <a:picLocks noChangeAspect="1"/>
          </p:cNvPicPr>
          <p:nvPr/>
        </p:nvPicPr>
        <p:blipFill>
          <a:blip r:embed="rId18" cstate="print"/>
          <a:stretch>
            <a:fillRect/>
          </a:stretch>
        </p:blipFill>
        <p:spPr>
          <a:xfrm>
            <a:off x="7016496" y="6311302"/>
            <a:ext cx="1207008" cy="317873"/>
          </a:xfrm>
          <a:prstGeom prst="rect">
            <a:avLst/>
          </a:prstGeom>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Lst>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2800" b="1" i="0" u="none" baseline="0">
          <a:solidFill>
            <a:schemeClr val="tx1"/>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p:titleStyle>
    <p:bodyStyle>
      <a:lvl1pPr marL="233310" indent="-233310" algn="l" rtl="0" eaLnBrk="1" fontAlgn="base" hangingPunct="1">
        <a:lnSpc>
          <a:spcPct val="90000"/>
        </a:lnSpc>
        <a:spcBef>
          <a:spcPct val="0"/>
        </a:spcBef>
        <a:spcAft>
          <a:spcPts val="1200"/>
        </a:spcAft>
        <a:buClr>
          <a:schemeClr val="bg2">
            <a:lumMod val="50000"/>
          </a:schemeClr>
        </a:buClr>
        <a:buChar char="•"/>
        <a:defRPr sz="2400">
          <a:solidFill>
            <a:schemeClr val="bg2">
              <a:lumMod val="50000"/>
            </a:schemeClr>
          </a:solidFill>
          <a:latin typeface="+mn-lt"/>
          <a:ea typeface="+mn-ea"/>
          <a:cs typeface="+mn-cs"/>
        </a:defRPr>
      </a:lvl1pPr>
      <a:lvl2pPr marL="517525" indent="-233363" algn="l" rtl="0" eaLnBrk="1" fontAlgn="base" hangingPunct="1">
        <a:lnSpc>
          <a:spcPct val="90000"/>
        </a:lnSpc>
        <a:spcBef>
          <a:spcPct val="0"/>
        </a:spcBef>
        <a:spcAft>
          <a:spcPts val="1000"/>
        </a:spcAft>
        <a:buClr>
          <a:schemeClr val="bg2">
            <a:lumMod val="50000"/>
          </a:schemeClr>
        </a:buClr>
        <a:buFont typeface="Arial" charset="0"/>
        <a:buChar char="–"/>
        <a:defRPr sz="2000">
          <a:solidFill>
            <a:schemeClr val="bg2">
              <a:lumMod val="50000"/>
            </a:schemeClr>
          </a:solidFill>
          <a:latin typeface="+mn-lt"/>
        </a:defRPr>
      </a:lvl2pPr>
      <a:lvl3pPr marL="688975" indent="-171450" algn="l" rtl="0" eaLnBrk="1" fontAlgn="base" hangingPunct="1">
        <a:lnSpc>
          <a:spcPct val="90000"/>
        </a:lnSpc>
        <a:spcBef>
          <a:spcPct val="0"/>
        </a:spcBef>
        <a:spcAft>
          <a:spcPts val="800"/>
        </a:spcAft>
        <a:buClr>
          <a:schemeClr val="bg2">
            <a:lumMod val="50000"/>
          </a:schemeClr>
        </a:buClr>
        <a:buChar char="•"/>
        <a:tabLst/>
        <a:defRPr sz="1600">
          <a:solidFill>
            <a:schemeClr val="bg2">
              <a:lumMod val="50000"/>
            </a:schemeClr>
          </a:solidFill>
          <a:latin typeface="+mn-lt"/>
        </a:defRPr>
      </a:lvl3pPr>
      <a:lvl4pPr marL="854075" indent="-165100" algn="l" rtl="0" eaLnBrk="1" fontAlgn="base" hangingPunct="1">
        <a:lnSpc>
          <a:spcPct val="90000"/>
        </a:lnSpc>
        <a:spcBef>
          <a:spcPct val="0"/>
        </a:spcBef>
        <a:spcAft>
          <a:spcPts val="600"/>
        </a:spcAft>
        <a:buClr>
          <a:schemeClr val="bg2">
            <a:lumMod val="50000"/>
          </a:schemeClr>
        </a:buClr>
        <a:buChar char="–"/>
        <a:defRPr sz="1400">
          <a:solidFill>
            <a:schemeClr val="bg2">
              <a:lumMod val="50000"/>
            </a:schemeClr>
          </a:solidFill>
          <a:latin typeface="+mn-lt"/>
        </a:defRPr>
      </a:lvl4pPr>
      <a:lvl5pPr marL="974725" indent="-120650" algn="l" rtl="0" eaLnBrk="1" fontAlgn="base" hangingPunct="1">
        <a:lnSpc>
          <a:spcPct val="90000"/>
        </a:lnSpc>
        <a:spcBef>
          <a:spcPct val="0"/>
        </a:spcBef>
        <a:spcAft>
          <a:spcPts val="600"/>
        </a:spcAft>
        <a:buClr>
          <a:schemeClr val="bg2">
            <a:lumMod val="50000"/>
          </a:schemeClr>
        </a:buClr>
        <a:buFont typeface="Arial" pitchFamily="34" charset="0"/>
        <a:buChar char="•"/>
        <a:defRPr sz="1200">
          <a:solidFill>
            <a:schemeClr val="bg2">
              <a:lumMod val="50000"/>
            </a:schemeClr>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p:bodyStyle>
    <p:otherStyle>
      <a:defPPr>
        <a:defRPr lang="en-US"/>
      </a:defPPr>
      <a:lvl1pPr marL="0" algn="l" defTabSz="914192" rtl="0" eaLnBrk="1" latinLnBrk="0" hangingPunct="1">
        <a:defRPr sz="1800" kern="1200">
          <a:solidFill>
            <a:schemeClr val="tx1"/>
          </a:solidFill>
          <a:latin typeface="+mn-lt"/>
          <a:ea typeface="+mn-ea"/>
          <a:cs typeface="+mn-cs"/>
        </a:defRPr>
      </a:lvl1pPr>
      <a:lvl2pPr marL="457096" algn="l" defTabSz="914192" rtl="0" eaLnBrk="1" latinLnBrk="0" hangingPunct="1">
        <a:defRPr sz="1800" kern="1200">
          <a:solidFill>
            <a:schemeClr val="tx1"/>
          </a:solidFill>
          <a:latin typeface="+mn-lt"/>
          <a:ea typeface="+mn-ea"/>
          <a:cs typeface="+mn-cs"/>
        </a:defRPr>
      </a:lvl2pPr>
      <a:lvl3pPr marL="914192" algn="l" defTabSz="914192" rtl="0" eaLnBrk="1" latinLnBrk="0" hangingPunct="1">
        <a:defRPr sz="1800" kern="1200">
          <a:solidFill>
            <a:schemeClr val="tx1"/>
          </a:solidFill>
          <a:latin typeface="+mn-lt"/>
          <a:ea typeface="+mn-ea"/>
          <a:cs typeface="+mn-cs"/>
        </a:defRPr>
      </a:lvl3pPr>
      <a:lvl4pPr marL="1371288" algn="l" defTabSz="914192" rtl="0" eaLnBrk="1" latinLnBrk="0" hangingPunct="1">
        <a:defRPr sz="1800" kern="1200">
          <a:solidFill>
            <a:schemeClr val="tx1"/>
          </a:solidFill>
          <a:latin typeface="+mn-lt"/>
          <a:ea typeface="+mn-ea"/>
          <a:cs typeface="+mn-cs"/>
        </a:defRPr>
      </a:lvl4pPr>
      <a:lvl5pPr marL="1828385" algn="l" defTabSz="914192" rtl="0" eaLnBrk="1" latinLnBrk="0" hangingPunct="1">
        <a:defRPr sz="1800" kern="1200">
          <a:solidFill>
            <a:schemeClr val="tx1"/>
          </a:solidFill>
          <a:latin typeface="+mn-lt"/>
          <a:ea typeface="+mn-ea"/>
          <a:cs typeface="+mn-cs"/>
        </a:defRPr>
      </a:lvl5pPr>
      <a:lvl6pPr marL="2285480" algn="l" defTabSz="914192" rtl="0" eaLnBrk="1" latinLnBrk="0" hangingPunct="1">
        <a:defRPr sz="1800" kern="1200">
          <a:solidFill>
            <a:schemeClr val="tx1"/>
          </a:solidFill>
          <a:latin typeface="+mn-lt"/>
          <a:ea typeface="+mn-ea"/>
          <a:cs typeface="+mn-cs"/>
        </a:defRPr>
      </a:lvl6pPr>
      <a:lvl7pPr marL="2742577" algn="l" defTabSz="914192" rtl="0" eaLnBrk="1" latinLnBrk="0" hangingPunct="1">
        <a:defRPr sz="1800" kern="1200">
          <a:solidFill>
            <a:schemeClr val="tx1"/>
          </a:solidFill>
          <a:latin typeface="+mn-lt"/>
          <a:ea typeface="+mn-ea"/>
          <a:cs typeface="+mn-cs"/>
        </a:defRPr>
      </a:lvl7pPr>
      <a:lvl8pPr marL="3199673" algn="l" defTabSz="914192" rtl="0" eaLnBrk="1" latinLnBrk="0" hangingPunct="1">
        <a:defRPr sz="1800" kern="1200">
          <a:solidFill>
            <a:schemeClr val="tx1"/>
          </a:solidFill>
          <a:latin typeface="+mn-lt"/>
          <a:ea typeface="+mn-ea"/>
          <a:cs typeface="+mn-cs"/>
        </a:defRPr>
      </a:lvl8pPr>
      <a:lvl9pPr marL="3656769" algn="l" defTabSz="91419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hyperlink" Target="https://engtools.engba.symantec.com/Etrack/readonly_inc.php?sid=etrack&amp;incident=3417928"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symantec.com/docs/DOC7440" TargetMode="External"/><Relationship Id="rId7" Type="http://schemas.openxmlformats.org/officeDocument/2006/relationships/hyperlink" Target="http://go.symantec.com/altiris75/" TargetMode="External"/><Relationship Id="rId2" Type="http://schemas.openxmlformats.org/officeDocument/2006/relationships/notesSlide" Target="../notesSlides/notesSlide36.xml"/><Relationship Id="rId1" Type="http://schemas.openxmlformats.org/officeDocument/2006/relationships/slideLayout" Target="../slideLayouts/slideLayout16.xml"/><Relationship Id="rId6" Type="http://schemas.openxmlformats.org/officeDocument/2006/relationships/hyperlink" Target="http://www.symantec.com/docs/HOWTO9965" TargetMode="External"/><Relationship Id="rId5" Type="http://schemas.openxmlformats.org/officeDocument/2006/relationships/hyperlink" Target="http://www.symantec.com/connect/endpoint-management" TargetMode="External"/><Relationship Id="rId4" Type="http://schemas.openxmlformats.org/officeDocument/2006/relationships/hyperlink" Target="http://www.symantec.com/it-management-suite"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ymantec.com/connect/articles/it-management-suite-os-platform-support"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www.symantec.com/connect/articles/it-management-suite-os-platform-support" TargetMode="External"/><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defRPr/>
            </a:pPr>
            <a:r>
              <a:rPr lang="en-US" dirty="0" smtClean="0"/>
              <a:t>What's New in IT Management Suite 7.5 SP1</a:t>
            </a:r>
            <a:endParaRPr lang="en-US" dirty="0"/>
          </a:p>
        </p:txBody>
      </p:sp>
      <p:sp>
        <p:nvSpPr>
          <p:cNvPr id="3" name="Slide Number Placeholder 2"/>
          <p:cNvSpPr>
            <a:spLocks noGrp="1"/>
          </p:cNvSpPr>
          <p:nvPr>
            <p:ph type="sldNum" sz="quarter" idx="4"/>
          </p:nvPr>
        </p:nvSpPr>
        <p:spPr/>
        <p:txBody>
          <a:bodyPr/>
          <a:lstStyle/>
          <a:p>
            <a:pPr>
              <a:defRPr/>
            </a:pPr>
            <a:fld id="{46082381-925A-4C25-AB18-0C99AD89CFC0}" type="slidenum">
              <a:rPr lang="en-US" smtClean="0"/>
              <a:pPr>
                <a:defRPr/>
              </a:pPr>
              <a:t>1</a:t>
            </a:fld>
            <a:endParaRPr lang="en-US" dirty="0"/>
          </a:p>
        </p:txBody>
      </p:sp>
      <p:sp>
        <p:nvSpPr>
          <p:cNvPr id="4" name="Title 3"/>
          <p:cNvSpPr>
            <a:spLocks noGrp="1"/>
          </p:cNvSpPr>
          <p:nvPr>
            <p:ph type="ctrTitle"/>
          </p:nvPr>
        </p:nvSpPr>
        <p:spPr/>
        <p:txBody>
          <a:bodyPr/>
          <a:lstStyle/>
          <a:p>
            <a:r>
              <a:rPr lang="en-US" dirty="0" smtClean="0"/>
              <a:t>What's New in ITMS 7.5 SP1</a:t>
            </a:r>
            <a:endParaRPr lang="en-US" dirty="0"/>
          </a:p>
        </p:txBody>
      </p:sp>
      <p:sp>
        <p:nvSpPr>
          <p:cNvPr id="5" name="Subtitle 4"/>
          <p:cNvSpPr>
            <a:spLocks noGrp="1"/>
          </p:cNvSpPr>
          <p:nvPr>
            <p:ph type="subTitle" idx="1"/>
          </p:nvPr>
        </p:nvSpPr>
        <p:spPr>
          <a:xfrm>
            <a:off x="685800" y="5181600"/>
            <a:ext cx="7924800" cy="381000"/>
          </a:xfrm>
        </p:spPr>
        <p:txBody>
          <a:bodyPr/>
          <a:lstStyle/>
          <a:p>
            <a:r>
              <a:rPr lang="en-US" dirty="0" smtClean="0"/>
              <a:t>Brian Sheedy, </a:t>
            </a:r>
            <a:r>
              <a:rPr lang="en-US" sz="2000" b="0" dirty="0" smtClean="0"/>
              <a:t>Sr. Principal Technical Education Consultant</a:t>
            </a:r>
          </a:p>
          <a:p>
            <a:r>
              <a:rPr lang="en-US" sz="2000" dirty="0" smtClean="0"/>
              <a:t>Symantec Education Services</a:t>
            </a:r>
            <a:endParaRPr lang="en-US" sz="2000" dirty="0"/>
          </a:p>
        </p:txBody>
      </p:sp>
    </p:spTree>
    <p:extLst>
      <p:ext uri="{BB962C8B-B14F-4D97-AF65-F5344CB8AC3E}">
        <p14:creationId xmlns:p14="http://schemas.microsoft.com/office/powerpoint/2010/main" val="25826358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381000" y="1524000"/>
            <a:ext cx="5410200" cy="4063792"/>
          </a:xfrm>
          <a:prstGeom prst="roundRect">
            <a:avLst>
              <a:gd name="adj" fmla="val 0"/>
            </a:avLst>
          </a:prstGeom>
          <a:gradFill flip="none" rotWithShape="1">
            <a:gsLst>
              <a:gs pos="0">
                <a:schemeClr val="bg1"/>
              </a:gs>
              <a:gs pos="100000">
                <a:schemeClr val="bg1">
                  <a:lumMod val="90000"/>
                </a:schemeClr>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p:cNvSpPr>
            <a:spLocks noGrp="1"/>
          </p:cNvSpPr>
          <p:nvPr>
            <p:ph type="title"/>
          </p:nvPr>
        </p:nvSpPr>
        <p:spPr/>
        <p:txBody>
          <a:bodyPr/>
          <a:lstStyle/>
          <a:p>
            <a:r>
              <a:rPr lang="en-US" dirty="0" smtClean="0">
                <a:solidFill>
                  <a:schemeClr val="bg2">
                    <a:lumMod val="50000"/>
                  </a:schemeClr>
                </a:solidFill>
              </a:rPr>
              <a:t>Internet Gateway Status Reporting Improvements</a:t>
            </a:r>
            <a:endParaRPr lang="en-US" dirty="0"/>
          </a:p>
        </p:txBody>
      </p:sp>
      <p:sp>
        <p:nvSpPr>
          <p:cNvPr id="3" name="Content Placeholder 2"/>
          <p:cNvSpPr>
            <a:spLocks noGrp="1"/>
          </p:cNvSpPr>
          <p:nvPr>
            <p:ph idx="1"/>
          </p:nvPr>
        </p:nvSpPr>
        <p:spPr>
          <a:xfrm>
            <a:off x="381000" y="1676400"/>
            <a:ext cx="5105400" cy="4114800"/>
          </a:xfrm>
        </p:spPr>
        <p:txBody>
          <a:bodyPr>
            <a:normAutofit/>
          </a:bodyPr>
          <a:lstStyle/>
          <a:p>
            <a:r>
              <a:rPr lang="en-US" dirty="0" smtClean="0"/>
              <a:t>Feature enabled on Gateway</a:t>
            </a:r>
          </a:p>
          <a:p>
            <a:r>
              <a:rPr lang="en-US" dirty="0" smtClean="0"/>
              <a:t>Monitors Status from NS</a:t>
            </a:r>
          </a:p>
          <a:p>
            <a:r>
              <a:rPr lang="en-US" dirty="0" smtClean="0"/>
              <a:t>Sends status every 15 minutes</a:t>
            </a:r>
          </a:p>
          <a:p>
            <a:pPr lvl="1"/>
            <a:r>
              <a:rPr lang="en-US" dirty="0" smtClean="0"/>
              <a:t>Configurable time</a:t>
            </a:r>
          </a:p>
          <a:p>
            <a:r>
              <a:rPr lang="en-US" dirty="0" smtClean="0"/>
              <a:t>Results available in new reports:</a:t>
            </a:r>
          </a:p>
          <a:p>
            <a:pPr lvl="1"/>
            <a:r>
              <a:rPr lang="en-US" sz="1800" dirty="0"/>
              <a:t>Access Count trend by Gateway\Server</a:t>
            </a:r>
          </a:p>
          <a:p>
            <a:pPr lvl="1"/>
            <a:r>
              <a:rPr lang="en-US" sz="1800" dirty="0"/>
              <a:t>CEM Gateway Error Count</a:t>
            </a:r>
          </a:p>
          <a:p>
            <a:pPr lvl="1"/>
            <a:r>
              <a:rPr lang="en-US" sz="1800" dirty="0"/>
              <a:t>Transferred Data trend by Gateway\Server</a:t>
            </a:r>
          </a:p>
          <a:p>
            <a:pPr lvl="1"/>
            <a:r>
              <a:rPr lang="en-US" sz="1800" dirty="0"/>
              <a:t>Worker Status trend by Gateway</a:t>
            </a:r>
          </a:p>
          <a:p>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dirty="0" smtClean="0"/>
              <a:t>What's New in IT Management Suite 7.5 SP1</a:t>
            </a:r>
            <a:endParaRPr lang="en-US" dirty="0"/>
          </a:p>
        </p:txBody>
      </p:sp>
      <p:sp>
        <p:nvSpPr>
          <p:cNvPr id="5" name="Slide Number Placeholder 4"/>
          <p:cNvSpPr>
            <a:spLocks noGrp="1"/>
          </p:cNvSpPr>
          <p:nvPr>
            <p:ph type="sldNum" sz="quarter" idx="11"/>
          </p:nvPr>
        </p:nvSpPr>
        <p:spPr/>
        <p:txBody>
          <a:bodyPr/>
          <a:lstStyle/>
          <a:p>
            <a:pPr>
              <a:defRPr/>
            </a:pPr>
            <a:fld id="{446C9BED-6FD4-4BA4-B6B0-4A26058AC9EF}" type="slidenum">
              <a:rPr lang="en-US" smtClean="0"/>
              <a:pPr>
                <a:defRPr/>
              </a:pPr>
              <a:t>10</a:t>
            </a:fld>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6466" y="1143000"/>
            <a:ext cx="3889037" cy="341947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grpSp>
        <p:nvGrpSpPr>
          <p:cNvPr id="13" name="Group 12"/>
          <p:cNvGrpSpPr/>
          <p:nvPr/>
        </p:nvGrpSpPr>
        <p:grpSpPr>
          <a:xfrm rot="515306">
            <a:off x="4198032" y="2231329"/>
            <a:ext cx="1436867" cy="1704894"/>
            <a:chOff x="2296933" y="2554637"/>
            <a:chExt cx="629517" cy="916287"/>
          </a:xfrm>
        </p:grpSpPr>
        <p:sp>
          <p:nvSpPr>
            <p:cNvPr id="14" name="Right Arrow 13"/>
            <p:cNvSpPr/>
            <p:nvPr/>
          </p:nvSpPr>
          <p:spPr bwMode="auto">
            <a:xfrm rot="1963254">
              <a:off x="2296933" y="2554637"/>
              <a:ext cx="533400" cy="270733"/>
            </a:xfrm>
            <a:prstGeom prst="rightArrow">
              <a:avLst/>
            </a:prstGeom>
            <a:solidFill>
              <a:srgbClr val="FFC000"/>
            </a:solidFill>
            <a:ln w="317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
          <p:nvSpPr>
            <p:cNvPr id="15" name="Right Arrow 14"/>
            <p:cNvSpPr/>
            <p:nvPr/>
          </p:nvSpPr>
          <p:spPr bwMode="auto">
            <a:xfrm rot="1963254">
              <a:off x="2393050" y="3200191"/>
              <a:ext cx="533400" cy="270733"/>
            </a:xfrm>
            <a:prstGeom prst="rightArrow">
              <a:avLst/>
            </a:prstGeom>
            <a:solidFill>
              <a:srgbClr val="FFC000"/>
            </a:solidFill>
            <a:ln w="317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gr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693999"/>
            <a:ext cx="2783267" cy="2131027"/>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7" name="Right Arrow 16"/>
          <p:cNvSpPr/>
          <p:nvPr/>
        </p:nvSpPr>
        <p:spPr bwMode="auto">
          <a:xfrm rot="1963254">
            <a:off x="6135258" y="4999483"/>
            <a:ext cx="533400" cy="270733"/>
          </a:xfrm>
          <a:prstGeom prst="rightArrow">
            <a:avLst/>
          </a:prstGeom>
          <a:solidFill>
            <a:srgbClr val="FFC000"/>
          </a:solidFill>
          <a:ln w="317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Tree>
    <p:extLst>
      <p:ext uri="{BB962C8B-B14F-4D97-AF65-F5344CB8AC3E}">
        <p14:creationId xmlns:p14="http://schemas.microsoft.com/office/powerpoint/2010/main" val="359084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Server Performance &amp; Stability Improvements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a:t>
            </a:r>
            <a:r>
              <a:rPr lang="en-US" dirty="0"/>
              <a:t>Windows Task </a:t>
            </a:r>
            <a:r>
              <a:rPr lang="en-US" dirty="0" smtClean="0"/>
              <a:t>“</a:t>
            </a:r>
            <a:r>
              <a:rPr lang="en-US" b="1" dirty="0" smtClean="0"/>
              <a:t>NS.Restore </a:t>
            </a:r>
            <a:r>
              <a:rPr lang="en-US" b="1" dirty="0"/>
              <a:t>Task </a:t>
            </a:r>
            <a:r>
              <a:rPr lang="en-US" b="1" dirty="0" smtClean="0"/>
              <a:t>Servers” </a:t>
            </a:r>
            <a:r>
              <a:rPr lang="en-US" dirty="0" smtClean="0"/>
              <a:t>schedule was introduced. </a:t>
            </a:r>
          </a:p>
          <a:p>
            <a:pPr lvl="1"/>
            <a:r>
              <a:rPr lang="en-US" dirty="0" smtClean="0"/>
              <a:t>You </a:t>
            </a:r>
            <a:r>
              <a:rPr lang="en-US" dirty="0"/>
              <a:t>can restore Task Server definitions after </a:t>
            </a:r>
            <a:r>
              <a:rPr lang="en-US" dirty="0" smtClean="0"/>
              <a:t>NS reinstallation </a:t>
            </a:r>
          </a:p>
          <a:p>
            <a:pPr lvl="1"/>
            <a:r>
              <a:rPr lang="en-US" dirty="0" smtClean="0"/>
              <a:t>You </a:t>
            </a:r>
            <a:r>
              <a:rPr lang="en-US" dirty="0"/>
              <a:t>can add site server definition to a task </a:t>
            </a:r>
            <a:r>
              <a:rPr lang="en-US" dirty="0" smtClean="0"/>
              <a:t>server</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A </a:t>
            </a:r>
            <a:r>
              <a:rPr lang="en-US" dirty="0"/>
              <a:t>separate application pool in IIS for task servers is introduced</a:t>
            </a:r>
            <a:r>
              <a:rPr lang="en-US" dirty="0" smtClean="0"/>
              <a:t>.</a:t>
            </a:r>
          </a:p>
          <a:p>
            <a:r>
              <a:rPr lang="en-US" dirty="0" smtClean="0"/>
              <a:t>IIS7 </a:t>
            </a:r>
            <a:r>
              <a:rPr lang="en-US" dirty="0"/>
              <a:t>functionality is now supported in native mode.</a:t>
            </a:r>
          </a:p>
        </p:txBody>
      </p:sp>
      <p:sp>
        <p:nvSpPr>
          <p:cNvPr id="4" name="Footer Placeholder 3"/>
          <p:cNvSpPr>
            <a:spLocks noGrp="1"/>
          </p:cNvSpPr>
          <p:nvPr>
            <p:ph type="ftr" sz="quarter" idx="10"/>
          </p:nvPr>
        </p:nvSpPr>
        <p:spPr/>
        <p:txBody>
          <a:bodyPr/>
          <a:lstStyle/>
          <a:p>
            <a:pPr>
              <a:defRPr/>
            </a:pPr>
            <a:r>
              <a:rPr lang="en-US" dirty="0" smtClean="0"/>
              <a:t>What's New in IT Management Suite 7.5 SP1</a:t>
            </a:r>
            <a:endParaRPr lang="en-US" dirty="0"/>
          </a:p>
        </p:txBody>
      </p:sp>
      <p:sp>
        <p:nvSpPr>
          <p:cNvPr id="5" name="Slide Number Placeholder 4"/>
          <p:cNvSpPr>
            <a:spLocks noGrp="1"/>
          </p:cNvSpPr>
          <p:nvPr>
            <p:ph type="sldNum" sz="quarter" idx="11"/>
          </p:nvPr>
        </p:nvSpPr>
        <p:spPr/>
        <p:txBody>
          <a:bodyPr/>
          <a:lstStyle/>
          <a:p>
            <a:pPr>
              <a:defRPr/>
            </a:pPr>
            <a:fld id="{446C9BED-6FD4-4BA4-B6B0-4A26058AC9EF}" type="slidenum">
              <a:rPr lang="en-US" smtClean="0"/>
              <a:pPr>
                <a:defRPr/>
              </a:pPr>
              <a:t>11</a:t>
            </a:fld>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590800"/>
            <a:ext cx="7243151" cy="2327466"/>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686225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a:t>Task server performance and stability improvements</a:t>
            </a:r>
            <a:endParaRPr lang="en-US" dirty="0" smtClean="0"/>
          </a:p>
        </p:txBody>
      </p:sp>
      <p:sp>
        <p:nvSpPr>
          <p:cNvPr id="7171" name="Content Placeholder 16"/>
          <p:cNvSpPr>
            <a:spLocks noGrp="1"/>
          </p:cNvSpPr>
          <p:nvPr>
            <p:ph idx="1"/>
          </p:nvPr>
        </p:nvSpPr>
        <p:spPr>
          <a:xfrm>
            <a:off x="381000" y="1085222"/>
            <a:ext cx="8382000" cy="5625822"/>
          </a:xfrm>
        </p:spPr>
        <p:txBody>
          <a:bodyPr>
            <a:normAutofit/>
          </a:bodyPr>
          <a:lstStyle/>
          <a:p>
            <a:r>
              <a:rPr lang="en-US" sz="2000" dirty="0"/>
              <a:t>Windows Communication Foundation (WCF) has been implemented for inner processes communication for the Task Server </a:t>
            </a:r>
            <a:r>
              <a:rPr lang="en-US" sz="2000" dirty="0" smtClean="0"/>
              <a:t>components</a:t>
            </a:r>
          </a:p>
          <a:p>
            <a:r>
              <a:rPr lang="en-US" sz="2000" dirty="0" smtClean="0"/>
              <a:t>All Remoting ports have been removed</a:t>
            </a:r>
          </a:p>
          <a:p>
            <a:r>
              <a:rPr lang="en-US" sz="2000" dirty="0" smtClean="0"/>
              <a:t>Only two ports now needed to be opened for proper Task Server Operation</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2249" y="2895600"/>
            <a:ext cx="4007871" cy="31242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 y="2895600"/>
            <a:ext cx="3619500" cy="316157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9" name="Right Arrow 8"/>
          <p:cNvSpPr/>
          <p:nvPr/>
        </p:nvSpPr>
        <p:spPr bwMode="auto">
          <a:xfrm>
            <a:off x="3536049" y="4457700"/>
            <a:ext cx="1256199" cy="800100"/>
          </a:xfrm>
          <a:prstGeom prst="rightArrow">
            <a:avLst/>
          </a:prstGeom>
          <a:solidFill>
            <a:srgbClr val="FFC000"/>
          </a:solidFill>
          <a:ln w="317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
        <p:nvSpPr>
          <p:cNvPr id="10" name="Footer Placeholder 3"/>
          <p:cNvSpPr>
            <a:spLocks noGrp="1"/>
          </p:cNvSpPr>
          <p:nvPr>
            <p:ph type="ftr" sz="quarter" idx="10"/>
          </p:nvPr>
        </p:nvSpPr>
        <p:spPr>
          <a:xfrm>
            <a:off x="381000" y="6358518"/>
            <a:ext cx="4183380" cy="232782"/>
          </a:xfrm>
        </p:spPr>
        <p:txBody>
          <a:bodyPr/>
          <a:lstStyle/>
          <a:p>
            <a:pPr>
              <a:defRPr/>
            </a:pPr>
            <a:r>
              <a:rPr lang="en-US" dirty="0" smtClean="0"/>
              <a:t>What's New in IT Management Suite 7.5 SP1</a:t>
            </a:r>
            <a:endParaRPr lang="en-US" dirty="0"/>
          </a:p>
        </p:txBody>
      </p:sp>
      <p:sp>
        <p:nvSpPr>
          <p:cNvPr id="11" name="Slide Number Placeholder 4"/>
          <p:cNvSpPr>
            <a:spLocks noGrp="1"/>
          </p:cNvSpPr>
          <p:nvPr>
            <p:ph type="sldNum" sz="quarter" idx="11"/>
          </p:nvPr>
        </p:nvSpPr>
        <p:spPr>
          <a:xfrm>
            <a:off x="8548896" y="6397965"/>
            <a:ext cx="153888" cy="153888"/>
          </a:xfrm>
        </p:spPr>
        <p:txBody>
          <a:bodyPr/>
          <a:lstStyle/>
          <a:p>
            <a:pPr>
              <a:defRPr/>
            </a:pPr>
            <a:fld id="{446C9BED-6FD4-4BA4-B6B0-4A26058AC9EF}" type="slidenum">
              <a:rPr lang="en-US" smtClean="0"/>
              <a:pPr>
                <a:defRPr/>
              </a:pPr>
              <a:t>12</a:t>
            </a:fld>
            <a:endParaRPr lang="en-US" dirty="0"/>
          </a:p>
        </p:txBody>
      </p:sp>
    </p:spTree>
    <p:extLst>
      <p:ext uri="{BB962C8B-B14F-4D97-AF65-F5344CB8AC3E}">
        <p14:creationId xmlns:p14="http://schemas.microsoft.com/office/powerpoint/2010/main" val="42440893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81000" y="246744"/>
            <a:ext cx="8382000" cy="667656"/>
          </a:xfrm>
        </p:spPr>
        <p:txBody>
          <a:bodyPr/>
          <a:lstStyle/>
          <a:p>
            <a:r>
              <a:rPr lang="en-US" dirty="0" smtClean="0">
                <a:solidFill>
                  <a:schemeClr val="bg2">
                    <a:lumMod val="50000"/>
                  </a:schemeClr>
                </a:solidFill>
              </a:rPr>
              <a:t>Package Server Tab UI Improvements</a:t>
            </a:r>
          </a:p>
        </p:txBody>
      </p:sp>
      <p:sp>
        <p:nvSpPr>
          <p:cNvPr id="7171" name="Content Placeholder 16"/>
          <p:cNvSpPr>
            <a:spLocks noGrp="1"/>
          </p:cNvSpPr>
          <p:nvPr>
            <p:ph idx="1"/>
          </p:nvPr>
        </p:nvSpPr>
        <p:spPr>
          <a:xfrm>
            <a:off x="381000" y="1219200"/>
            <a:ext cx="8382000" cy="5491844"/>
          </a:xfrm>
        </p:spPr>
        <p:txBody>
          <a:bodyPr>
            <a:normAutofit/>
          </a:bodyPr>
          <a:lstStyle/>
          <a:p>
            <a:pPr marL="0" indent="0">
              <a:buNone/>
            </a:pPr>
            <a:endParaRPr lang="en-US" dirty="0" smtClean="0"/>
          </a:p>
        </p:txBody>
      </p:sp>
      <p:pic>
        <p:nvPicPr>
          <p:cNvPr id="8" name="Content Placeholder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24422" y="1066800"/>
            <a:ext cx="7315200" cy="5166399"/>
          </a:xfrm>
          <a:prstGeom prst="rect">
            <a:avLst/>
          </a:prstGeom>
          <a:noFill/>
          <a:ln w="9525">
            <a:noFill/>
            <a:miter lim="800000"/>
            <a:headEnd/>
            <a:tailEnd/>
          </a:ln>
        </p:spPr>
      </p:pic>
      <p:sp>
        <p:nvSpPr>
          <p:cNvPr id="2" name="Rectangular Callout 1"/>
          <p:cNvSpPr/>
          <p:nvPr/>
        </p:nvSpPr>
        <p:spPr bwMode="auto">
          <a:xfrm>
            <a:off x="6058422" y="1466589"/>
            <a:ext cx="2819400" cy="438410"/>
          </a:xfrm>
          <a:prstGeom prst="wedgeRectCallout">
            <a:avLst>
              <a:gd name="adj1" fmla="val -42876"/>
              <a:gd name="adj2" fmla="val 120572"/>
            </a:avLst>
          </a:prstGeom>
          <a:solidFill>
            <a:srgbClr val="E4A916"/>
          </a:solidFill>
          <a:ln w="19050" cap="flat" cmpd="sng" algn="ctr">
            <a:solidFill>
              <a:schemeClr val="accent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lvl="1">
              <a:lnSpc>
                <a:spcPct val="90000"/>
              </a:lnSpc>
            </a:pPr>
            <a:r>
              <a:rPr lang="en-US" sz="2000" dirty="0"/>
              <a:t>Added </a:t>
            </a:r>
            <a:r>
              <a:rPr lang="en-US" sz="2000" dirty="0" smtClean="0"/>
              <a:t>Filtering</a:t>
            </a:r>
            <a:endParaRPr lang="en-US" sz="2000" dirty="0"/>
          </a:p>
        </p:txBody>
      </p:sp>
      <p:sp>
        <p:nvSpPr>
          <p:cNvPr id="9" name="Rectangular Callout 8"/>
          <p:cNvSpPr/>
          <p:nvPr/>
        </p:nvSpPr>
        <p:spPr bwMode="auto">
          <a:xfrm>
            <a:off x="6021888" y="3161484"/>
            <a:ext cx="2819400" cy="438410"/>
          </a:xfrm>
          <a:prstGeom prst="wedgeRectCallout">
            <a:avLst>
              <a:gd name="adj1" fmla="val -56648"/>
              <a:gd name="adj2" fmla="val -139429"/>
            </a:avLst>
          </a:prstGeom>
          <a:solidFill>
            <a:srgbClr val="E4A916"/>
          </a:solidFill>
          <a:ln w="19050" cap="flat" cmpd="sng" algn="ctr">
            <a:solidFill>
              <a:schemeClr val="accent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lvl="1">
              <a:lnSpc>
                <a:spcPct val="90000"/>
              </a:lnSpc>
            </a:pPr>
            <a:r>
              <a:rPr lang="en-US" sz="2000" dirty="0" smtClean="0"/>
              <a:t>Package Size</a:t>
            </a:r>
            <a:endParaRPr lang="en-US" sz="2000" dirty="0"/>
          </a:p>
        </p:txBody>
      </p:sp>
      <p:sp>
        <p:nvSpPr>
          <p:cNvPr id="10" name="Rectangular Callout 9"/>
          <p:cNvSpPr/>
          <p:nvPr/>
        </p:nvSpPr>
        <p:spPr bwMode="auto">
          <a:xfrm>
            <a:off x="6515622" y="4514589"/>
            <a:ext cx="2438400" cy="598117"/>
          </a:xfrm>
          <a:prstGeom prst="wedgeRectCallout">
            <a:avLst>
              <a:gd name="adj1" fmla="val -35308"/>
              <a:gd name="adj2" fmla="val 122666"/>
            </a:avLst>
          </a:prstGeom>
          <a:solidFill>
            <a:srgbClr val="E4A916"/>
          </a:solidFill>
          <a:ln w="19050" cap="flat" cmpd="sng" algn="ctr">
            <a:solidFill>
              <a:schemeClr val="accent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lvl="1">
              <a:lnSpc>
                <a:spcPct val="90000"/>
              </a:lnSpc>
            </a:pPr>
            <a:r>
              <a:rPr lang="en-US" sz="1400" dirty="0" smtClean="0"/>
              <a:t>Total Packages Size &amp; Codebase Type</a:t>
            </a:r>
            <a:endParaRPr lang="en-US" sz="1400" dirty="0"/>
          </a:p>
        </p:txBody>
      </p:sp>
      <p:sp>
        <p:nvSpPr>
          <p:cNvPr id="11" name="Rectangular Callout 10"/>
          <p:cNvSpPr/>
          <p:nvPr/>
        </p:nvSpPr>
        <p:spPr bwMode="auto">
          <a:xfrm>
            <a:off x="4344444" y="3860105"/>
            <a:ext cx="2971800" cy="438410"/>
          </a:xfrm>
          <a:prstGeom prst="wedgeRectCallout">
            <a:avLst>
              <a:gd name="adj1" fmla="val -51852"/>
              <a:gd name="adj2" fmla="val 329143"/>
            </a:avLst>
          </a:prstGeom>
          <a:solidFill>
            <a:srgbClr val="E4A916"/>
          </a:solidFill>
          <a:ln w="19050" cap="flat" cmpd="sng" algn="ctr">
            <a:solidFill>
              <a:schemeClr val="accent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lvl="1">
              <a:lnSpc>
                <a:spcPct val="90000"/>
              </a:lnSpc>
            </a:pPr>
            <a:r>
              <a:rPr lang="en-US" sz="2000" dirty="0" smtClean="0"/>
              <a:t>Extended Status View</a:t>
            </a:r>
            <a:endParaRPr lang="en-US" sz="2000" dirty="0"/>
          </a:p>
        </p:txBody>
      </p:sp>
      <p:sp>
        <p:nvSpPr>
          <p:cNvPr id="12" name="Footer Placeholder 3"/>
          <p:cNvSpPr>
            <a:spLocks noGrp="1"/>
          </p:cNvSpPr>
          <p:nvPr>
            <p:ph type="ftr" sz="quarter" idx="10"/>
          </p:nvPr>
        </p:nvSpPr>
        <p:spPr>
          <a:xfrm>
            <a:off x="381000" y="6358518"/>
            <a:ext cx="4183380" cy="232782"/>
          </a:xfrm>
        </p:spPr>
        <p:txBody>
          <a:bodyPr/>
          <a:lstStyle/>
          <a:p>
            <a:pPr>
              <a:defRPr/>
            </a:pPr>
            <a:r>
              <a:rPr lang="en-US" dirty="0" smtClean="0"/>
              <a:t>What's New in IT Management Suite 7.5 SP1</a:t>
            </a:r>
            <a:endParaRPr lang="en-US" dirty="0"/>
          </a:p>
        </p:txBody>
      </p:sp>
      <p:sp>
        <p:nvSpPr>
          <p:cNvPr id="13" name="Slide Number Placeholder 4"/>
          <p:cNvSpPr>
            <a:spLocks noGrp="1"/>
          </p:cNvSpPr>
          <p:nvPr>
            <p:ph type="sldNum" sz="quarter" idx="11"/>
          </p:nvPr>
        </p:nvSpPr>
        <p:spPr>
          <a:xfrm>
            <a:off x="8548896" y="6397965"/>
            <a:ext cx="153888" cy="153888"/>
          </a:xfrm>
        </p:spPr>
        <p:txBody>
          <a:bodyPr/>
          <a:lstStyle/>
          <a:p>
            <a:pPr>
              <a:defRPr/>
            </a:pPr>
            <a:fld id="{446C9BED-6FD4-4BA4-B6B0-4A26058AC9EF}" type="slidenum">
              <a:rPr lang="en-US" smtClean="0"/>
              <a:pPr>
                <a:defRPr/>
              </a:pPr>
              <a:t>13</a:t>
            </a:fld>
            <a:endParaRPr lang="en-US" dirty="0"/>
          </a:p>
        </p:txBody>
      </p:sp>
    </p:spTree>
    <p:extLst>
      <p:ext uri="{BB962C8B-B14F-4D97-AF65-F5344CB8AC3E}">
        <p14:creationId xmlns:p14="http://schemas.microsoft.com/office/powerpoint/2010/main" val="136541074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solidFill>
                  <a:schemeClr val="bg2">
                    <a:lumMod val="50000"/>
                  </a:schemeClr>
                </a:solidFill>
              </a:rPr>
              <a:t>Operating System Detection Improvements</a:t>
            </a:r>
          </a:p>
        </p:txBody>
      </p:sp>
      <p:sp>
        <p:nvSpPr>
          <p:cNvPr id="7171" name="Content Placeholder 16"/>
          <p:cNvSpPr>
            <a:spLocks noGrp="1"/>
          </p:cNvSpPr>
          <p:nvPr>
            <p:ph idx="1"/>
          </p:nvPr>
        </p:nvSpPr>
        <p:spPr>
          <a:xfrm>
            <a:off x="381000" y="1219200"/>
            <a:ext cx="8382000" cy="5491844"/>
          </a:xfrm>
        </p:spPr>
        <p:txBody>
          <a:bodyPr>
            <a:normAutofit/>
          </a:bodyPr>
          <a:lstStyle/>
          <a:p>
            <a:pPr marL="342900" lvl="1" indent="-342900">
              <a:spcAft>
                <a:spcPts val="1200"/>
              </a:spcAft>
              <a:buFont typeface="Arial" panose="020B0604020202020204" pitchFamily="34" charset="0"/>
              <a:buChar char="•"/>
            </a:pPr>
            <a:r>
              <a:rPr lang="en-US" dirty="0">
                <a:ea typeface="+mn-ea"/>
                <a:cs typeface="+mn-cs"/>
              </a:rPr>
              <a:t>Basic Inventory Schema data class is extended by adding new property, named OS System Mask. </a:t>
            </a:r>
          </a:p>
          <a:p>
            <a:pPr marL="514350" lvl="2" indent="-342900">
              <a:spcAft>
                <a:spcPts val="1200"/>
              </a:spcAft>
              <a:buFont typeface="Arial" panose="020B0604020202020204" pitchFamily="34" charset="0"/>
              <a:buChar char="•"/>
            </a:pPr>
            <a:r>
              <a:rPr lang="en-US" sz="2000" dirty="0">
                <a:ea typeface="+mn-ea"/>
                <a:cs typeface="+mn-cs"/>
              </a:rPr>
              <a:t>OS System mask is a set of bit fields </a:t>
            </a:r>
          </a:p>
          <a:p>
            <a:pPr marL="514350" lvl="2" indent="-342900">
              <a:spcAft>
                <a:spcPts val="1200"/>
              </a:spcAft>
              <a:buFont typeface="Arial" panose="020B0604020202020204" pitchFamily="34" charset="0"/>
              <a:buChar char="•"/>
            </a:pPr>
            <a:r>
              <a:rPr lang="en-US" sz="2000" dirty="0">
                <a:ea typeface="+mn-ea"/>
                <a:cs typeface="+mn-cs"/>
              </a:rPr>
              <a:t>The mask value is decoded in the Resource Manager. </a:t>
            </a:r>
          </a:p>
          <a:p>
            <a:pPr marL="0" lvl="1" indent="0">
              <a:spcAft>
                <a:spcPts val="1200"/>
              </a:spcAft>
              <a:buNone/>
            </a:pPr>
            <a:endParaRPr lang="en-US" b="1" dirty="0" smtClean="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298078"/>
            <a:ext cx="4030186" cy="28194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3276600"/>
            <a:ext cx="4191000" cy="284087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10" name="Rectangular Callout 9"/>
          <p:cNvSpPr/>
          <p:nvPr/>
        </p:nvSpPr>
        <p:spPr bwMode="auto">
          <a:xfrm>
            <a:off x="2162210" y="3276600"/>
            <a:ext cx="2214529" cy="991644"/>
          </a:xfrm>
          <a:prstGeom prst="wedgeRectCallout">
            <a:avLst>
              <a:gd name="adj1" fmla="val -20701"/>
              <a:gd name="adj2" fmla="val 46877"/>
            </a:avLst>
          </a:prstGeom>
          <a:solidFill>
            <a:srgbClr val="E4A916"/>
          </a:solidFill>
          <a:ln w="19050" cap="flat" cmpd="sng" algn="ctr">
            <a:solidFill>
              <a:schemeClr val="accent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lvl="1">
              <a:lnSpc>
                <a:spcPct val="90000"/>
              </a:lnSpc>
            </a:pPr>
            <a:r>
              <a:rPr lang="en-US" sz="1400" dirty="0"/>
              <a:t>Windows Server 2012 Multi Point edition</a:t>
            </a:r>
          </a:p>
        </p:txBody>
      </p:sp>
      <p:sp>
        <p:nvSpPr>
          <p:cNvPr id="11" name="Rectangular Callout 10"/>
          <p:cNvSpPr/>
          <p:nvPr/>
        </p:nvSpPr>
        <p:spPr bwMode="auto">
          <a:xfrm>
            <a:off x="6629400" y="3300608"/>
            <a:ext cx="2286000" cy="991644"/>
          </a:xfrm>
          <a:prstGeom prst="wedgeRectCallout">
            <a:avLst>
              <a:gd name="adj1" fmla="val -15091"/>
              <a:gd name="adj2" fmla="val 40562"/>
            </a:avLst>
          </a:prstGeom>
          <a:solidFill>
            <a:srgbClr val="E4A916"/>
          </a:solidFill>
          <a:ln w="19050" cap="flat" cmpd="sng" algn="ctr">
            <a:solidFill>
              <a:schemeClr val="accent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lvl="1">
              <a:lnSpc>
                <a:spcPct val="90000"/>
              </a:lnSpc>
            </a:pPr>
            <a:r>
              <a:rPr lang="en-US" sz="1400" dirty="0"/>
              <a:t>Windows Server 2008 R2 installed in Core mode</a:t>
            </a:r>
          </a:p>
        </p:txBody>
      </p:sp>
      <p:sp>
        <p:nvSpPr>
          <p:cNvPr id="12" name="Right Arrow 11"/>
          <p:cNvSpPr/>
          <p:nvPr/>
        </p:nvSpPr>
        <p:spPr bwMode="auto">
          <a:xfrm rot="10028302">
            <a:off x="7243175" y="5143180"/>
            <a:ext cx="1058448" cy="304800"/>
          </a:xfrm>
          <a:prstGeom prst="rightArrow">
            <a:avLst/>
          </a:prstGeom>
          <a:solidFill>
            <a:srgbClr val="FFC000"/>
          </a:solidFill>
          <a:ln w="317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
        <p:nvSpPr>
          <p:cNvPr id="13" name="Footer Placeholder 3"/>
          <p:cNvSpPr>
            <a:spLocks noGrp="1"/>
          </p:cNvSpPr>
          <p:nvPr>
            <p:ph type="ftr" sz="quarter" idx="10"/>
          </p:nvPr>
        </p:nvSpPr>
        <p:spPr>
          <a:xfrm>
            <a:off x="381000" y="6358518"/>
            <a:ext cx="4183380" cy="232782"/>
          </a:xfrm>
        </p:spPr>
        <p:txBody>
          <a:bodyPr/>
          <a:lstStyle/>
          <a:p>
            <a:pPr>
              <a:defRPr/>
            </a:pPr>
            <a:r>
              <a:rPr lang="en-US" dirty="0" smtClean="0"/>
              <a:t>What's New in IT Management Suite 7.5 SP1</a:t>
            </a:r>
            <a:endParaRPr lang="en-US" dirty="0"/>
          </a:p>
        </p:txBody>
      </p:sp>
      <p:sp>
        <p:nvSpPr>
          <p:cNvPr id="14" name="Slide Number Placeholder 4"/>
          <p:cNvSpPr>
            <a:spLocks noGrp="1"/>
          </p:cNvSpPr>
          <p:nvPr>
            <p:ph type="sldNum" sz="quarter" idx="11"/>
          </p:nvPr>
        </p:nvSpPr>
        <p:spPr>
          <a:xfrm>
            <a:off x="8548896" y="6397965"/>
            <a:ext cx="153888" cy="153888"/>
          </a:xfrm>
        </p:spPr>
        <p:txBody>
          <a:bodyPr/>
          <a:lstStyle/>
          <a:p>
            <a:pPr>
              <a:defRPr/>
            </a:pPr>
            <a:fld id="{446C9BED-6FD4-4BA4-B6B0-4A26058AC9EF}" type="slidenum">
              <a:rPr lang="en-US" smtClean="0"/>
              <a:pPr>
                <a:defRPr/>
              </a:pPr>
              <a:t>14</a:t>
            </a:fld>
            <a:endParaRPr lang="en-US" dirty="0"/>
          </a:p>
        </p:txBody>
      </p:sp>
    </p:spTree>
    <p:extLst>
      <p:ext uri="{BB962C8B-B14F-4D97-AF65-F5344CB8AC3E}">
        <p14:creationId xmlns:p14="http://schemas.microsoft.com/office/powerpoint/2010/main" val="273195087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Schedules </a:t>
            </a:r>
            <a:endParaRPr lang="en-US" dirty="0"/>
          </a:p>
        </p:txBody>
      </p:sp>
      <p:sp>
        <p:nvSpPr>
          <p:cNvPr id="3" name="Content Placeholder 2"/>
          <p:cNvSpPr>
            <a:spLocks noGrp="1"/>
          </p:cNvSpPr>
          <p:nvPr>
            <p:ph idx="1"/>
          </p:nvPr>
        </p:nvSpPr>
        <p:spPr/>
        <p:txBody>
          <a:bodyPr>
            <a:normAutofit/>
          </a:bodyPr>
          <a:lstStyle/>
          <a:p>
            <a:pPr marL="0" indent="0"/>
            <a:r>
              <a:rPr lang="en-US" b="1" dirty="0" smtClean="0">
                <a:ea typeface="+mn-ea"/>
                <a:cs typeface="+mn-cs"/>
              </a:rPr>
              <a:t> </a:t>
            </a:r>
            <a:r>
              <a:rPr lang="en-US" dirty="0"/>
              <a:t>UI reworked to provide </a:t>
            </a:r>
            <a:r>
              <a:rPr lang="en-US" dirty="0" smtClean="0"/>
              <a:t>number dependent items</a:t>
            </a:r>
          </a:p>
          <a:p>
            <a:pPr marL="0" indent="0">
              <a:buNone/>
            </a:pPr>
            <a:endParaRPr lang="en-US" sz="1100" b="1" dirty="0">
              <a:ea typeface="+mn-ea"/>
              <a:cs typeface="+mn-cs"/>
            </a:endParaRPr>
          </a:p>
        </p:txBody>
      </p:sp>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98206" y="1905000"/>
            <a:ext cx="8129899" cy="332036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7" name="Rounded Rectangle 6"/>
          <p:cNvSpPr/>
          <p:nvPr/>
        </p:nvSpPr>
        <p:spPr bwMode="auto">
          <a:xfrm>
            <a:off x="4876800" y="4572000"/>
            <a:ext cx="4114801" cy="1600200"/>
          </a:xfrm>
          <a:prstGeom prst="roundRect">
            <a:avLst/>
          </a:prstGeom>
          <a:solidFill>
            <a:srgbClr val="F2B800">
              <a:alpha val="88000"/>
            </a:srgbClr>
          </a:solidFill>
          <a:ln w="12700" cap="flat" cmpd="sng" algn="ctr">
            <a:solidFill>
              <a:schemeClr val="accent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indent="-172881" algn="l">
              <a:spcAft>
                <a:spcPts val="600"/>
              </a:spcAft>
              <a:buFont typeface="Arial" panose="020B0604020202020204" pitchFamily="34" charset="0"/>
              <a:buChar char="•"/>
            </a:pPr>
            <a:r>
              <a:rPr lang="en-US" sz="1400" dirty="0" smtClean="0"/>
              <a:t>Can </a:t>
            </a:r>
            <a:r>
              <a:rPr lang="en-US" sz="1400" dirty="0"/>
              <a:t>now see both </a:t>
            </a:r>
            <a:r>
              <a:rPr lang="en-US" sz="1400" b="1" dirty="0"/>
              <a:t>Items</a:t>
            </a:r>
            <a:r>
              <a:rPr lang="en-US" sz="1400" dirty="0"/>
              <a:t> and </a:t>
            </a:r>
            <a:r>
              <a:rPr lang="en-US" sz="1400" b="1" dirty="0"/>
              <a:t>Resources</a:t>
            </a:r>
          </a:p>
          <a:p>
            <a:pPr indent="-172881" algn="l">
              <a:spcAft>
                <a:spcPts val="600"/>
              </a:spcAft>
              <a:buFont typeface="Arial" panose="020B0604020202020204" pitchFamily="34" charset="0"/>
              <a:buChar char="•"/>
            </a:pPr>
            <a:r>
              <a:rPr lang="en-US" sz="1400" dirty="0"/>
              <a:t>Can see </a:t>
            </a:r>
            <a:r>
              <a:rPr lang="en-US" sz="1400" b="1" dirty="0"/>
              <a:t>Shared</a:t>
            </a:r>
            <a:r>
              <a:rPr lang="en-US" sz="1400" dirty="0"/>
              <a:t> or </a:t>
            </a:r>
            <a:r>
              <a:rPr lang="en-US" sz="1400" b="1" dirty="0"/>
              <a:t>All</a:t>
            </a:r>
          </a:p>
          <a:p>
            <a:pPr indent="-172881" algn="l">
              <a:spcAft>
                <a:spcPts val="600"/>
              </a:spcAft>
              <a:buFont typeface="Arial" panose="020B0604020202020204" pitchFamily="34" charset="0"/>
              <a:buChar char="•"/>
            </a:pPr>
            <a:r>
              <a:rPr lang="en-US" sz="1400" dirty="0"/>
              <a:t>Administrator can see R/O Schedules (*)</a:t>
            </a:r>
          </a:p>
          <a:p>
            <a:pPr indent="-172881" algn="l">
              <a:spcAft>
                <a:spcPts val="600"/>
              </a:spcAft>
              <a:buFont typeface="Arial" panose="020B0604020202020204" pitchFamily="34" charset="0"/>
              <a:buChar char="•"/>
            </a:pPr>
            <a:r>
              <a:rPr lang="en-US" sz="1400" dirty="0"/>
              <a:t>Deleted from </a:t>
            </a:r>
            <a:r>
              <a:rPr lang="en-US" sz="1400" b="1" dirty="0"/>
              <a:t>Windows Task </a:t>
            </a:r>
            <a:r>
              <a:rPr lang="en-US" sz="1400" b="1" dirty="0" smtClean="0"/>
              <a:t>Scheduler</a:t>
            </a:r>
            <a:endParaRPr lang="en-US" sz="1400" b="1" dirty="0"/>
          </a:p>
        </p:txBody>
      </p:sp>
      <p:sp>
        <p:nvSpPr>
          <p:cNvPr id="8" name="Footer Placeholder 3"/>
          <p:cNvSpPr>
            <a:spLocks noGrp="1"/>
          </p:cNvSpPr>
          <p:nvPr>
            <p:ph type="ftr" sz="quarter" idx="10"/>
          </p:nvPr>
        </p:nvSpPr>
        <p:spPr>
          <a:xfrm>
            <a:off x="381000" y="6358518"/>
            <a:ext cx="4183380" cy="232782"/>
          </a:xfrm>
        </p:spPr>
        <p:txBody>
          <a:bodyPr/>
          <a:lstStyle/>
          <a:p>
            <a:pPr>
              <a:defRPr/>
            </a:pPr>
            <a:r>
              <a:rPr lang="en-US" dirty="0" smtClean="0"/>
              <a:t>What's New in IT Management Suite 7.5 SP1</a:t>
            </a:r>
            <a:endParaRPr lang="en-US" dirty="0"/>
          </a:p>
        </p:txBody>
      </p:sp>
      <p:sp>
        <p:nvSpPr>
          <p:cNvPr id="9" name="Slide Number Placeholder 4"/>
          <p:cNvSpPr>
            <a:spLocks noGrp="1"/>
          </p:cNvSpPr>
          <p:nvPr>
            <p:ph type="sldNum" sz="quarter" idx="11"/>
          </p:nvPr>
        </p:nvSpPr>
        <p:spPr>
          <a:xfrm>
            <a:off x="8548896" y="6397965"/>
            <a:ext cx="153888" cy="153888"/>
          </a:xfrm>
        </p:spPr>
        <p:txBody>
          <a:bodyPr/>
          <a:lstStyle/>
          <a:p>
            <a:pPr>
              <a:defRPr/>
            </a:pPr>
            <a:fld id="{446C9BED-6FD4-4BA4-B6B0-4A26058AC9EF}" type="slidenum">
              <a:rPr lang="en-US" smtClean="0"/>
              <a:pPr>
                <a:defRPr/>
              </a:pPr>
              <a:t>15</a:t>
            </a:fld>
            <a:endParaRPr lang="en-US" dirty="0"/>
          </a:p>
        </p:txBody>
      </p:sp>
      <p:sp>
        <p:nvSpPr>
          <p:cNvPr id="11" name="Rectangular Callout 10"/>
          <p:cNvSpPr/>
          <p:nvPr/>
        </p:nvSpPr>
        <p:spPr bwMode="auto">
          <a:xfrm>
            <a:off x="2174910" y="5155156"/>
            <a:ext cx="2214529" cy="636044"/>
          </a:xfrm>
          <a:prstGeom prst="wedgeRectCallout">
            <a:avLst>
              <a:gd name="adj1" fmla="val -78050"/>
              <a:gd name="adj2" fmla="val -96887"/>
            </a:avLst>
          </a:prstGeom>
          <a:solidFill>
            <a:srgbClr val="E4A916"/>
          </a:solidFill>
          <a:ln w="19050" cap="flat" cmpd="sng" algn="ctr">
            <a:solidFill>
              <a:schemeClr val="accent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lvl="1">
              <a:lnSpc>
                <a:spcPct val="90000"/>
              </a:lnSpc>
            </a:pPr>
            <a:r>
              <a:rPr lang="en-US" sz="1400" dirty="0" smtClean="0"/>
              <a:t>Can be Drilled Down for more Details</a:t>
            </a:r>
            <a:endParaRPr lang="en-US" sz="1400" dirty="0"/>
          </a:p>
        </p:txBody>
      </p:sp>
    </p:spTree>
    <p:extLst>
      <p:ext uri="{BB962C8B-B14F-4D97-AF65-F5344CB8AC3E}">
        <p14:creationId xmlns:p14="http://schemas.microsoft.com/office/powerpoint/2010/main" val="4983833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50" y="1156737"/>
            <a:ext cx="8324850" cy="4125426"/>
          </a:xfrm>
          <a:prstGeom prst="rect">
            <a:avLst/>
          </a:prstGeom>
          <a:noFill/>
          <a:ln w="9525">
            <a:solidFill>
              <a:schemeClr val="tx1"/>
            </a:solidFill>
            <a:miter lim="800000"/>
            <a:headEnd/>
            <a:tailEnd/>
          </a:ln>
          <a:effectLst>
            <a:outerShdw blurRad="292100" dist="38100" dir="15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381000" y="246744"/>
            <a:ext cx="8382000" cy="667656"/>
          </a:xfrm>
        </p:spPr>
        <p:txBody>
          <a:bodyPr/>
          <a:lstStyle/>
          <a:p>
            <a:r>
              <a:rPr lang="en-US" b="0" dirty="0"/>
              <a:t>Hierarchy and replication improvements</a:t>
            </a:r>
            <a:endParaRPr lang="en-US" dirty="0"/>
          </a:p>
        </p:txBody>
      </p:sp>
      <p:sp>
        <p:nvSpPr>
          <p:cNvPr id="4" name="Footer Placeholder 3"/>
          <p:cNvSpPr>
            <a:spLocks noGrp="1"/>
          </p:cNvSpPr>
          <p:nvPr>
            <p:ph type="ftr" sz="quarter" idx="10"/>
          </p:nvPr>
        </p:nvSpPr>
        <p:spPr/>
        <p:txBody>
          <a:bodyPr/>
          <a:lstStyle/>
          <a:p>
            <a:pPr>
              <a:defRPr/>
            </a:pPr>
            <a:r>
              <a:rPr lang="en-US" dirty="0" smtClean="0"/>
              <a:t>What's New in IT Management Suite 7.5 SP1</a:t>
            </a:r>
            <a:endParaRPr lang="en-US" dirty="0"/>
          </a:p>
        </p:txBody>
      </p:sp>
      <p:sp>
        <p:nvSpPr>
          <p:cNvPr id="5" name="Slide Number Placeholder 4"/>
          <p:cNvSpPr>
            <a:spLocks noGrp="1"/>
          </p:cNvSpPr>
          <p:nvPr>
            <p:ph type="sldNum" sz="quarter" idx="11"/>
          </p:nvPr>
        </p:nvSpPr>
        <p:spPr/>
        <p:txBody>
          <a:bodyPr/>
          <a:lstStyle/>
          <a:p>
            <a:pPr>
              <a:defRPr/>
            </a:pPr>
            <a:fld id="{446C9BED-6FD4-4BA4-B6B0-4A26058AC9EF}" type="slidenum">
              <a:rPr lang="en-US" smtClean="0"/>
              <a:pPr>
                <a:defRPr/>
              </a:pPr>
              <a:t>16</a:t>
            </a:fld>
            <a:endParaRPr lang="en-US" dirty="0"/>
          </a:p>
        </p:txBody>
      </p:sp>
      <p:sp>
        <p:nvSpPr>
          <p:cNvPr id="11" name="Rounded Rectangle 10"/>
          <p:cNvSpPr/>
          <p:nvPr/>
        </p:nvSpPr>
        <p:spPr bwMode="auto">
          <a:xfrm>
            <a:off x="5638800" y="2286000"/>
            <a:ext cx="3276600" cy="920750"/>
          </a:xfrm>
          <a:prstGeom prst="roundRect">
            <a:avLst/>
          </a:prstGeom>
          <a:solidFill>
            <a:srgbClr val="F2B800">
              <a:alpha val="88000"/>
            </a:srgbClr>
          </a:solidFill>
          <a:ln w="12700" cap="flat" cmpd="sng" algn="ctr">
            <a:solidFill>
              <a:schemeClr val="accent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a:lnSpc>
                <a:spcPct val="90000"/>
              </a:lnSpc>
            </a:pPr>
            <a:r>
              <a:rPr lang="en-US" sz="1800" b="1" dirty="0" smtClean="0"/>
              <a:t>Improved Hierarchy </a:t>
            </a:r>
            <a:r>
              <a:rPr lang="en-US" sz="1800" b="1" dirty="0"/>
              <a:t>performance and </a:t>
            </a:r>
            <a:r>
              <a:rPr lang="en-US" sz="1800" b="1" dirty="0" smtClean="0"/>
              <a:t>scalability by 20%</a:t>
            </a:r>
            <a:endParaRPr lang="en-US" sz="1800" b="1" dirty="0"/>
          </a:p>
        </p:txBody>
      </p:sp>
      <p:grpSp>
        <p:nvGrpSpPr>
          <p:cNvPr id="2048" name="Group 2047"/>
          <p:cNvGrpSpPr/>
          <p:nvPr/>
        </p:nvGrpSpPr>
        <p:grpSpPr>
          <a:xfrm>
            <a:off x="2362200" y="3321050"/>
            <a:ext cx="6096000" cy="685800"/>
            <a:chOff x="2362200" y="3384550"/>
            <a:chExt cx="6096000" cy="685800"/>
          </a:xfrm>
        </p:grpSpPr>
        <p:sp>
          <p:nvSpPr>
            <p:cNvPr id="7" name="Rounded Rectangle 6"/>
            <p:cNvSpPr/>
            <p:nvPr/>
          </p:nvSpPr>
          <p:spPr bwMode="auto">
            <a:xfrm>
              <a:off x="5181600" y="3384550"/>
              <a:ext cx="3276600" cy="685800"/>
            </a:xfrm>
            <a:prstGeom prst="roundRect">
              <a:avLst/>
            </a:prstGeom>
            <a:solidFill>
              <a:srgbClr val="F2B800">
                <a:alpha val="88000"/>
              </a:srgbClr>
            </a:solidFill>
            <a:ln w="12700" cap="flat" cmpd="sng" algn="ctr">
              <a:solidFill>
                <a:schemeClr val="accent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a:lnSpc>
                  <a:spcPct val="90000"/>
                </a:lnSpc>
              </a:pPr>
              <a:r>
                <a:rPr lang="en-US" sz="1800" b="1" dirty="0" smtClean="0"/>
                <a:t>Settings </a:t>
              </a:r>
              <a:r>
                <a:rPr lang="en-US" sz="1800" b="1" dirty="0"/>
                <a:t>are now placed in single folder </a:t>
              </a:r>
              <a:r>
                <a:rPr lang="en-US" sz="1800" b="1" dirty="0" smtClean="0"/>
                <a:t> </a:t>
              </a:r>
              <a:endParaRPr lang="en-US" sz="1800" b="1" dirty="0"/>
            </a:p>
          </p:txBody>
        </p:sp>
        <p:cxnSp>
          <p:nvCxnSpPr>
            <p:cNvPr id="15" name="Straight Arrow Connector 14"/>
            <p:cNvCxnSpPr>
              <a:stCxn id="7" idx="1"/>
            </p:cNvCxnSpPr>
            <p:nvPr/>
          </p:nvCxnSpPr>
          <p:spPr bwMode="auto">
            <a:xfrm flipH="1">
              <a:off x="2362200" y="3727450"/>
              <a:ext cx="2819400" cy="0"/>
            </a:xfrm>
            <a:prstGeom prst="straightConnector1">
              <a:avLst/>
            </a:prstGeom>
            <a:solidFill>
              <a:schemeClr val="accent1"/>
            </a:solidFill>
            <a:ln w="47625" cap="flat" cmpd="sng" algn="ctr">
              <a:solidFill>
                <a:schemeClr val="bg2"/>
              </a:solidFill>
              <a:prstDash val="solid"/>
              <a:round/>
              <a:headEnd type="none" w="med" len="med"/>
              <a:tailEnd type="arrow"/>
            </a:ln>
            <a:effectLst/>
          </p:spPr>
        </p:cxnSp>
      </p:grpSp>
      <p:grpSp>
        <p:nvGrpSpPr>
          <p:cNvPr id="31" name="Group 30"/>
          <p:cNvGrpSpPr/>
          <p:nvPr/>
        </p:nvGrpSpPr>
        <p:grpSpPr>
          <a:xfrm>
            <a:off x="2209800" y="4070350"/>
            <a:ext cx="5867400" cy="1041400"/>
            <a:chOff x="2209800" y="4070350"/>
            <a:chExt cx="5867400" cy="1041400"/>
          </a:xfrm>
        </p:grpSpPr>
        <p:sp>
          <p:nvSpPr>
            <p:cNvPr id="8" name="Rounded Rectangle 7"/>
            <p:cNvSpPr/>
            <p:nvPr/>
          </p:nvSpPr>
          <p:spPr bwMode="auto">
            <a:xfrm>
              <a:off x="4800600" y="4111625"/>
              <a:ext cx="3276600" cy="685800"/>
            </a:xfrm>
            <a:prstGeom prst="roundRect">
              <a:avLst/>
            </a:prstGeom>
            <a:solidFill>
              <a:srgbClr val="F2B800">
                <a:alpha val="88000"/>
              </a:srgbClr>
            </a:solidFill>
            <a:ln w="12700" cap="flat" cmpd="sng" algn="ctr">
              <a:solidFill>
                <a:schemeClr val="accent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r>
                <a:rPr lang="en-US" sz="1800" b="1" dirty="0" smtClean="0"/>
                <a:t>Jobs </a:t>
              </a:r>
              <a:r>
                <a:rPr lang="en-US" sz="1800" b="1" dirty="0"/>
                <a:t>Management </a:t>
              </a:r>
              <a:r>
                <a:rPr lang="en-US" sz="1800" b="1" dirty="0" smtClean="0"/>
                <a:t>View</a:t>
              </a:r>
              <a:endParaRPr lang="en-US" sz="1800" b="1" dirty="0"/>
            </a:p>
          </p:txBody>
        </p:sp>
        <p:cxnSp>
          <p:nvCxnSpPr>
            <p:cNvPr id="19" name="Straight Arrow Connector 18"/>
            <p:cNvCxnSpPr/>
            <p:nvPr/>
          </p:nvCxnSpPr>
          <p:spPr bwMode="auto">
            <a:xfrm flipH="1">
              <a:off x="2209800" y="4425950"/>
              <a:ext cx="2590800" cy="685800"/>
            </a:xfrm>
            <a:prstGeom prst="straightConnector1">
              <a:avLst/>
            </a:prstGeom>
            <a:solidFill>
              <a:schemeClr val="accent1"/>
            </a:solidFill>
            <a:ln w="47625" cap="flat" cmpd="sng" algn="ctr">
              <a:solidFill>
                <a:schemeClr val="bg2"/>
              </a:solidFill>
              <a:prstDash val="solid"/>
              <a:round/>
              <a:headEnd type="none" w="med" len="med"/>
              <a:tailEnd type="arrow"/>
            </a:ln>
            <a:effectLst/>
          </p:spPr>
        </p:cxnSp>
        <p:cxnSp>
          <p:nvCxnSpPr>
            <p:cNvPr id="21" name="Straight Arrow Connector 20"/>
            <p:cNvCxnSpPr/>
            <p:nvPr/>
          </p:nvCxnSpPr>
          <p:spPr bwMode="auto">
            <a:xfrm flipH="1" flipV="1">
              <a:off x="3886200" y="4070350"/>
              <a:ext cx="914400" cy="355600"/>
            </a:xfrm>
            <a:prstGeom prst="straightConnector1">
              <a:avLst/>
            </a:prstGeom>
            <a:solidFill>
              <a:schemeClr val="accent1"/>
            </a:solidFill>
            <a:ln w="47625" cap="flat" cmpd="sng" algn="ctr">
              <a:solidFill>
                <a:schemeClr val="bg2"/>
              </a:solidFill>
              <a:prstDash val="solid"/>
              <a:round/>
              <a:headEnd type="none" w="med" len="med"/>
              <a:tailEnd type="arrow"/>
            </a:ln>
            <a:effectLst/>
          </p:spPr>
        </p:cxnSp>
      </p:grpSp>
      <p:grpSp>
        <p:nvGrpSpPr>
          <p:cNvPr id="29" name="Group 28"/>
          <p:cNvGrpSpPr/>
          <p:nvPr/>
        </p:nvGrpSpPr>
        <p:grpSpPr>
          <a:xfrm>
            <a:off x="654843" y="4944135"/>
            <a:ext cx="7066757" cy="1320315"/>
            <a:chOff x="654843" y="4879975"/>
            <a:chExt cx="7066757" cy="1320315"/>
          </a:xfrm>
        </p:grpSpPr>
        <p:sp>
          <p:nvSpPr>
            <p:cNvPr id="9" name="Rounded Rectangle 8"/>
            <p:cNvSpPr/>
            <p:nvPr/>
          </p:nvSpPr>
          <p:spPr bwMode="auto">
            <a:xfrm>
              <a:off x="4445000" y="4879975"/>
              <a:ext cx="3276600" cy="685800"/>
            </a:xfrm>
            <a:prstGeom prst="roundRect">
              <a:avLst/>
            </a:prstGeom>
            <a:solidFill>
              <a:srgbClr val="F2B800">
                <a:alpha val="88000"/>
              </a:srgbClr>
            </a:solidFill>
            <a:ln w="12700" cap="flat" cmpd="sng" algn="ctr">
              <a:solidFill>
                <a:schemeClr val="accent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a:lnSpc>
                  <a:spcPct val="90000"/>
                </a:lnSpc>
              </a:pPr>
              <a:r>
                <a:rPr lang="en-US" sz="1800" b="1" dirty="0"/>
                <a:t>Replicate Now </a:t>
              </a:r>
              <a:endParaRPr lang="en-US" sz="1800" b="1" dirty="0" smtClean="0"/>
            </a:p>
            <a:p>
              <a:pPr>
                <a:lnSpc>
                  <a:spcPct val="90000"/>
                </a:lnSpc>
              </a:pPr>
              <a:r>
                <a:rPr lang="en-US" sz="1800" b="1" dirty="0" smtClean="0"/>
                <a:t>security </a:t>
              </a:r>
              <a:r>
                <a:rPr lang="en-US" sz="1800" b="1" dirty="0"/>
                <a:t>privilege </a:t>
              </a: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843" y="5320638"/>
              <a:ext cx="3414713" cy="879652"/>
            </a:xfrm>
            <a:prstGeom prst="rect">
              <a:avLst/>
            </a:prstGeom>
            <a:noFill/>
            <a:ln w="9525">
              <a:solidFill>
                <a:schemeClr val="tx1"/>
              </a:solidFill>
              <a:miter lim="800000"/>
              <a:headEnd/>
              <a:tailEnd/>
            </a:ln>
            <a:effectLst>
              <a:outerShdw blurRad="292100" dist="38100" dir="15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cxnSp>
          <p:nvCxnSpPr>
            <p:cNvPr id="30" name="Straight Arrow Connector 29"/>
            <p:cNvCxnSpPr>
              <a:stCxn id="9" idx="1"/>
            </p:cNvCxnSpPr>
            <p:nvPr/>
          </p:nvCxnSpPr>
          <p:spPr bwMode="auto">
            <a:xfrm flipH="1">
              <a:off x="2997200" y="5222875"/>
              <a:ext cx="1447800" cy="732765"/>
            </a:xfrm>
            <a:prstGeom prst="straightConnector1">
              <a:avLst/>
            </a:prstGeom>
            <a:solidFill>
              <a:schemeClr val="accent1"/>
            </a:solidFill>
            <a:ln w="47625" cap="flat" cmpd="sng" algn="ctr">
              <a:solidFill>
                <a:schemeClr val="bg2"/>
              </a:solidFill>
              <a:prstDash val="solid"/>
              <a:round/>
              <a:headEnd type="none" w="med" len="med"/>
              <a:tailEnd type="arrow"/>
            </a:ln>
            <a:effectLst/>
          </p:spPr>
        </p:cxnSp>
      </p:grpSp>
    </p:spTree>
    <p:extLst>
      <p:ext uri="{BB962C8B-B14F-4D97-AF65-F5344CB8AC3E}">
        <p14:creationId xmlns:p14="http://schemas.microsoft.com/office/powerpoint/2010/main" val="175105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48"/>
                                        </p:tgtEl>
                                        <p:attrNameLst>
                                          <p:attrName>style.visibility</p:attrName>
                                        </p:attrNameLst>
                                      </p:cBhvr>
                                      <p:to>
                                        <p:strVal val="visible"/>
                                      </p:to>
                                    </p:set>
                                    <p:animEffect transition="in" filter="fade">
                                      <p:cBhvr>
                                        <p:cTn id="12" dur="500"/>
                                        <p:tgtEl>
                                          <p:spTgt spid="20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Hierarchy and Replication Jobs View</a:t>
            </a:r>
            <a:endParaRPr lang="en-US" dirty="0"/>
          </a:p>
        </p:txBody>
      </p:sp>
      <p:sp>
        <p:nvSpPr>
          <p:cNvPr id="3" name="Content Placeholder 2"/>
          <p:cNvSpPr>
            <a:spLocks noGrp="1"/>
          </p:cNvSpPr>
          <p:nvPr>
            <p:ph idx="1"/>
          </p:nvPr>
        </p:nvSpPr>
        <p:spPr/>
        <p:txBody>
          <a:bodyPr>
            <a:normAutofit/>
          </a:bodyPr>
          <a:lstStyle/>
          <a:p>
            <a:pPr>
              <a:defRPr/>
            </a:pPr>
            <a:endParaRPr lang="en-US" b="1" dirty="0" smtClean="0"/>
          </a:p>
          <a:p>
            <a:pPr lvl="1">
              <a:defRPr/>
            </a:pPr>
            <a:endParaRPr lang="en-US" b="1" dirty="0" smtClean="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467" y="1295400"/>
            <a:ext cx="8471964" cy="2016841"/>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0" name="Content Placeholder 2"/>
          <p:cNvSpPr txBox="1">
            <a:spLocks/>
          </p:cNvSpPr>
          <p:nvPr/>
        </p:nvSpPr>
        <p:spPr bwMode="auto">
          <a:xfrm>
            <a:off x="374116" y="3581400"/>
            <a:ext cx="4731284" cy="2819400"/>
          </a:xfrm>
          <a:prstGeom prst="rect">
            <a:avLst/>
          </a:prstGeom>
          <a:noFill/>
          <a:ln w="9525" cap="rnd">
            <a:noFill/>
            <a:round/>
            <a:headEnd/>
            <a:tailEnd/>
          </a:ln>
        </p:spPr>
        <p:txBody>
          <a:bodyPr vert="horz" wrap="square" lIns="91419" tIns="45710" rIns="91419" bIns="45710" numCol="1" anchor="t" anchorCtr="0" compatLnSpc="1">
            <a:prstTxWarp prst="textNoShape">
              <a:avLst/>
            </a:prstTxWarp>
            <a:normAutofit fontScale="62500" lnSpcReduction="20000"/>
          </a:bodyPr>
          <a:lstStyle>
            <a:lvl1pPr marL="233310" indent="-233310" algn="l" rtl="0" eaLnBrk="1" fontAlgn="base" hangingPunct="1">
              <a:lnSpc>
                <a:spcPct val="90000"/>
              </a:lnSpc>
              <a:spcBef>
                <a:spcPct val="0"/>
              </a:spcBef>
              <a:spcAft>
                <a:spcPts val="1200"/>
              </a:spcAft>
              <a:buClr>
                <a:schemeClr val="bg2">
                  <a:lumMod val="50000"/>
                </a:schemeClr>
              </a:buClr>
              <a:buChar char="•"/>
              <a:defRPr sz="2400">
                <a:solidFill>
                  <a:schemeClr val="bg2">
                    <a:lumMod val="50000"/>
                  </a:schemeClr>
                </a:solidFill>
                <a:latin typeface="+mn-lt"/>
                <a:ea typeface="+mn-ea"/>
                <a:cs typeface="+mn-cs"/>
              </a:defRPr>
            </a:lvl1pPr>
            <a:lvl2pPr marL="517525" indent="-233363" algn="l" rtl="0" eaLnBrk="1" fontAlgn="base" hangingPunct="1">
              <a:lnSpc>
                <a:spcPct val="90000"/>
              </a:lnSpc>
              <a:spcBef>
                <a:spcPct val="0"/>
              </a:spcBef>
              <a:spcAft>
                <a:spcPts val="1000"/>
              </a:spcAft>
              <a:buClr>
                <a:schemeClr val="bg2">
                  <a:lumMod val="50000"/>
                </a:schemeClr>
              </a:buClr>
              <a:buFont typeface="Arial" charset="0"/>
              <a:buChar char="–"/>
              <a:defRPr sz="2000">
                <a:solidFill>
                  <a:schemeClr val="bg2">
                    <a:lumMod val="50000"/>
                  </a:schemeClr>
                </a:solidFill>
                <a:latin typeface="+mn-lt"/>
              </a:defRPr>
            </a:lvl2pPr>
            <a:lvl3pPr marL="688975" indent="-171450" algn="l" rtl="0" eaLnBrk="1" fontAlgn="base" hangingPunct="1">
              <a:lnSpc>
                <a:spcPct val="90000"/>
              </a:lnSpc>
              <a:spcBef>
                <a:spcPct val="0"/>
              </a:spcBef>
              <a:spcAft>
                <a:spcPts val="800"/>
              </a:spcAft>
              <a:buClr>
                <a:schemeClr val="bg2">
                  <a:lumMod val="50000"/>
                </a:schemeClr>
              </a:buClr>
              <a:buChar char="•"/>
              <a:tabLst/>
              <a:defRPr sz="1600">
                <a:solidFill>
                  <a:schemeClr val="bg2">
                    <a:lumMod val="50000"/>
                  </a:schemeClr>
                </a:solidFill>
                <a:latin typeface="+mn-lt"/>
              </a:defRPr>
            </a:lvl3pPr>
            <a:lvl4pPr marL="854075" indent="-165100" algn="l" rtl="0" eaLnBrk="1" fontAlgn="base" hangingPunct="1">
              <a:lnSpc>
                <a:spcPct val="90000"/>
              </a:lnSpc>
              <a:spcBef>
                <a:spcPct val="0"/>
              </a:spcBef>
              <a:spcAft>
                <a:spcPts val="600"/>
              </a:spcAft>
              <a:buClr>
                <a:schemeClr val="bg2">
                  <a:lumMod val="50000"/>
                </a:schemeClr>
              </a:buClr>
              <a:buChar char="–"/>
              <a:defRPr sz="1400">
                <a:solidFill>
                  <a:schemeClr val="bg2">
                    <a:lumMod val="50000"/>
                  </a:schemeClr>
                </a:solidFill>
                <a:latin typeface="+mn-lt"/>
              </a:defRPr>
            </a:lvl4pPr>
            <a:lvl5pPr marL="974725" indent="-120650" algn="l" rtl="0" eaLnBrk="1" fontAlgn="base" hangingPunct="1">
              <a:lnSpc>
                <a:spcPct val="90000"/>
              </a:lnSpc>
              <a:spcBef>
                <a:spcPct val="0"/>
              </a:spcBef>
              <a:spcAft>
                <a:spcPts val="600"/>
              </a:spcAft>
              <a:buClr>
                <a:schemeClr val="bg2">
                  <a:lumMod val="50000"/>
                </a:schemeClr>
              </a:buClr>
              <a:buFont typeface="Arial" pitchFamily="34" charset="0"/>
              <a:buChar char="•"/>
              <a:defRPr sz="1200">
                <a:solidFill>
                  <a:schemeClr val="bg2">
                    <a:lumMod val="50000"/>
                  </a:schemeClr>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a:defRPr/>
            </a:pPr>
            <a:r>
              <a:rPr lang="en-US" b="1" kern="0" dirty="0" smtClean="0"/>
              <a:t>Improves hierarchy visibility and is more  informative</a:t>
            </a:r>
          </a:p>
          <a:p>
            <a:pPr>
              <a:defRPr/>
            </a:pPr>
            <a:r>
              <a:rPr lang="en-US" b="1" kern="0" dirty="0" smtClean="0"/>
              <a:t>Covers jobs from both hierarchy and standalone replication rules</a:t>
            </a:r>
          </a:p>
          <a:p>
            <a:pPr>
              <a:defRPr/>
            </a:pPr>
            <a:r>
              <a:rPr lang="en-US" b="1" kern="0" dirty="0" smtClean="0"/>
              <a:t>Provides insight into the next major action:</a:t>
            </a:r>
          </a:p>
          <a:p>
            <a:pPr lvl="1">
              <a:defRPr/>
            </a:pPr>
            <a:r>
              <a:rPr lang="en-US" kern="0" dirty="0" smtClean="0"/>
              <a:t>Jobs status and current progress</a:t>
            </a:r>
          </a:p>
          <a:p>
            <a:pPr lvl="1">
              <a:defRPr/>
            </a:pPr>
            <a:r>
              <a:rPr lang="en-US" kern="0" dirty="0" smtClean="0"/>
              <a:t>Running time separately for source and destination</a:t>
            </a:r>
          </a:p>
          <a:p>
            <a:pPr lvl="1">
              <a:defRPr/>
            </a:pPr>
            <a:r>
              <a:rPr lang="en-US" kern="0" dirty="0" smtClean="0"/>
              <a:t>Count for replicated/failed/skipped items</a:t>
            </a:r>
          </a:p>
          <a:p>
            <a:pPr lvl="1">
              <a:defRPr/>
            </a:pPr>
            <a:r>
              <a:rPr lang="en-US" kern="0" dirty="0" smtClean="0"/>
              <a:t>Average speed for data export, transfer and import operations </a:t>
            </a:r>
          </a:p>
          <a:p>
            <a:pPr>
              <a:defRPr/>
            </a:pPr>
            <a:r>
              <a:rPr lang="en-US" b="1" dirty="0">
                <a:latin typeface="Calibri" pitchFamily="34" charset="0"/>
              </a:rPr>
              <a:t>Drill down into job’s details from main page</a:t>
            </a:r>
          </a:p>
          <a:p>
            <a:pPr lvl="1">
              <a:defRPr/>
            </a:pPr>
            <a:endParaRPr lang="en-US" kern="0" dirty="0" smtClean="0"/>
          </a:p>
          <a:p>
            <a:pPr lvl="1">
              <a:defRPr/>
            </a:pPr>
            <a:endParaRPr lang="en-US" b="1" kern="0" dirty="0" smtClean="0"/>
          </a:p>
        </p:txBody>
      </p:sp>
      <p:grpSp>
        <p:nvGrpSpPr>
          <p:cNvPr id="11" name="Group 10"/>
          <p:cNvGrpSpPr/>
          <p:nvPr/>
        </p:nvGrpSpPr>
        <p:grpSpPr>
          <a:xfrm>
            <a:off x="3886200" y="2590800"/>
            <a:ext cx="5105400" cy="3268281"/>
            <a:chOff x="3886200" y="2590800"/>
            <a:chExt cx="5105400" cy="3268281"/>
          </a:xfrm>
        </p:grpSpPr>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3067833"/>
              <a:ext cx="3352800" cy="279124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cxnSp>
          <p:nvCxnSpPr>
            <p:cNvPr id="9" name="Straight Arrow Connector 8"/>
            <p:cNvCxnSpPr/>
            <p:nvPr/>
          </p:nvCxnSpPr>
          <p:spPr bwMode="auto">
            <a:xfrm>
              <a:off x="3886200" y="2590800"/>
              <a:ext cx="1752600" cy="1143000"/>
            </a:xfrm>
            <a:prstGeom prst="straightConnector1">
              <a:avLst/>
            </a:prstGeom>
            <a:solidFill>
              <a:schemeClr val="accent1"/>
            </a:solidFill>
            <a:ln w="76200" cap="flat" cmpd="sng" algn="ctr">
              <a:solidFill>
                <a:schemeClr val="bg2"/>
              </a:solidFill>
              <a:prstDash val="solid"/>
              <a:round/>
              <a:headEnd type="none" w="med" len="med"/>
              <a:tailEnd type="arrow"/>
            </a:ln>
            <a:effectLst/>
          </p:spPr>
        </p:cxnSp>
      </p:grpSp>
      <p:sp>
        <p:nvSpPr>
          <p:cNvPr id="12" name="Footer Placeholder 3"/>
          <p:cNvSpPr>
            <a:spLocks noGrp="1"/>
          </p:cNvSpPr>
          <p:nvPr>
            <p:ph type="ftr" sz="quarter" idx="10"/>
          </p:nvPr>
        </p:nvSpPr>
        <p:spPr>
          <a:xfrm>
            <a:off x="381000" y="6358518"/>
            <a:ext cx="4183380" cy="232782"/>
          </a:xfrm>
        </p:spPr>
        <p:txBody>
          <a:bodyPr/>
          <a:lstStyle/>
          <a:p>
            <a:pPr>
              <a:defRPr/>
            </a:pPr>
            <a:r>
              <a:rPr lang="en-US" dirty="0" smtClean="0"/>
              <a:t>What's New in IT Management Suite 7.5 SP1</a:t>
            </a:r>
            <a:endParaRPr lang="en-US" dirty="0"/>
          </a:p>
        </p:txBody>
      </p:sp>
      <p:sp>
        <p:nvSpPr>
          <p:cNvPr id="13" name="Slide Number Placeholder 4"/>
          <p:cNvSpPr>
            <a:spLocks noGrp="1"/>
          </p:cNvSpPr>
          <p:nvPr>
            <p:ph type="sldNum" sz="quarter" idx="11"/>
          </p:nvPr>
        </p:nvSpPr>
        <p:spPr>
          <a:xfrm>
            <a:off x="8548896" y="6397965"/>
            <a:ext cx="153888" cy="153888"/>
          </a:xfrm>
        </p:spPr>
        <p:txBody>
          <a:bodyPr/>
          <a:lstStyle/>
          <a:p>
            <a:pPr>
              <a:defRPr/>
            </a:pPr>
            <a:fld id="{446C9BED-6FD4-4BA4-B6B0-4A26058AC9EF}" type="slidenum">
              <a:rPr lang="en-US" smtClean="0"/>
              <a:pPr>
                <a:defRPr/>
              </a:pPr>
              <a:t>17</a:t>
            </a:fld>
            <a:endParaRPr lang="en-US" dirty="0"/>
          </a:p>
        </p:txBody>
      </p:sp>
    </p:spTree>
    <p:extLst>
      <p:ext uri="{BB962C8B-B14F-4D97-AF65-F5344CB8AC3E}">
        <p14:creationId xmlns:p14="http://schemas.microsoft.com/office/powerpoint/2010/main" val="316584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Hierarchy and replication improvements</a:t>
            </a:r>
            <a:endParaRPr lang="en-US" dirty="0"/>
          </a:p>
        </p:txBody>
      </p:sp>
      <p:sp>
        <p:nvSpPr>
          <p:cNvPr id="3" name="Content Placeholder 2"/>
          <p:cNvSpPr>
            <a:spLocks noGrp="1"/>
          </p:cNvSpPr>
          <p:nvPr>
            <p:ph idx="1"/>
          </p:nvPr>
        </p:nvSpPr>
        <p:spPr/>
        <p:txBody>
          <a:bodyPr>
            <a:normAutofit/>
          </a:bodyPr>
          <a:lstStyle/>
          <a:p>
            <a:r>
              <a:rPr lang="en-US" b="1" dirty="0" smtClean="0"/>
              <a:t>Computers purged on the Parent when  purged from the Child </a:t>
            </a:r>
          </a:p>
          <a:p>
            <a:pPr lvl="1"/>
            <a:r>
              <a:rPr lang="en-US" sz="1800" dirty="0" smtClean="0"/>
              <a:t>A </a:t>
            </a:r>
            <a:r>
              <a:rPr lang="en-US" sz="1800" dirty="0"/>
              <a:t>New hierarchy event is sent to Parent NS indicating specific resource purges</a:t>
            </a:r>
          </a:p>
          <a:p>
            <a:r>
              <a:rPr lang="en-US" b="1" dirty="0" smtClean="0"/>
              <a:t>Non-replicable objects will no longer replicate</a:t>
            </a:r>
          </a:p>
          <a:p>
            <a:pPr lvl="1"/>
            <a:r>
              <a:rPr lang="en-US" sz="1800" dirty="0" smtClean="0"/>
              <a:t>Decreased the size of the </a:t>
            </a:r>
            <a:r>
              <a:rPr lang="en-US" sz="1800" b="1" dirty="0" smtClean="0"/>
              <a:t>Evt_NS_Object_Replication_Status</a:t>
            </a:r>
            <a:r>
              <a:rPr lang="en-US" sz="1800" dirty="0" smtClean="0"/>
              <a:t> table by 50%</a:t>
            </a:r>
            <a:endParaRPr lang="en-US" sz="1800" dirty="0">
              <a:hlinkClick r:id="rId3" tooltip="View Incident 3417928"/>
            </a:endParaRPr>
          </a:p>
          <a:p>
            <a:r>
              <a:rPr lang="en-US" b="1" dirty="0" smtClean="0"/>
              <a:t>Can replicate folders </a:t>
            </a:r>
            <a:r>
              <a:rPr lang="en-US" b="1" dirty="0"/>
              <a:t>and </a:t>
            </a:r>
            <a:r>
              <a:rPr lang="en-US" b="1" dirty="0" smtClean="0"/>
              <a:t>children </a:t>
            </a:r>
            <a:r>
              <a:rPr lang="en-US" b="1" dirty="0"/>
              <a:t>via standalone replication </a:t>
            </a:r>
            <a:endParaRPr lang="en-US" b="1" dirty="0" smtClean="0"/>
          </a:p>
          <a:p>
            <a:r>
              <a:rPr lang="en-US" sz="2300" b="1" dirty="0" smtClean="0"/>
              <a:t>Event </a:t>
            </a:r>
            <a:r>
              <a:rPr lang="en-US" sz="2300" b="1" dirty="0"/>
              <a:t>data tables </a:t>
            </a:r>
            <a:r>
              <a:rPr lang="en-US" sz="2300" b="1" dirty="0" smtClean="0"/>
              <a:t>are </a:t>
            </a:r>
            <a:r>
              <a:rPr lang="en-US" sz="2300" b="1" dirty="0"/>
              <a:t>now replicated by default replication </a:t>
            </a:r>
            <a:r>
              <a:rPr lang="en-US" sz="2300" b="1" dirty="0" smtClean="0"/>
              <a:t>rule </a:t>
            </a:r>
          </a:p>
          <a:p>
            <a:pPr lvl="1"/>
            <a:r>
              <a:rPr lang="en-US" sz="1800" dirty="0" smtClean="0"/>
              <a:t>Prevents </a:t>
            </a:r>
            <a:r>
              <a:rPr lang="en-US" sz="1800" dirty="0"/>
              <a:t>missing data on target server</a:t>
            </a:r>
          </a:p>
          <a:p>
            <a:pPr>
              <a:defRPr/>
            </a:pPr>
            <a:r>
              <a:rPr lang="en-US" b="1" dirty="0" smtClean="0"/>
              <a:t>Can now check which user invoked a replication rule</a:t>
            </a:r>
          </a:p>
          <a:p>
            <a:pPr lvl="1">
              <a:defRPr/>
            </a:pPr>
            <a:r>
              <a:rPr lang="en-US" sz="1800" dirty="0"/>
              <a:t>New “</a:t>
            </a:r>
            <a:r>
              <a:rPr lang="en-US" sz="1800" b="1" i="1" dirty="0"/>
              <a:t>Executed By</a:t>
            </a:r>
            <a:r>
              <a:rPr lang="en-US" sz="1800" dirty="0"/>
              <a:t>” column in “</a:t>
            </a:r>
            <a:r>
              <a:rPr lang="en-US" sz="1800" b="1" i="1" dirty="0"/>
              <a:t>Server hierarchy replication</a:t>
            </a:r>
            <a:r>
              <a:rPr lang="en-US" sz="1800" dirty="0" smtClean="0"/>
              <a:t>” Report</a:t>
            </a:r>
            <a:endParaRPr lang="en-US" sz="1800" dirty="0"/>
          </a:p>
          <a:p>
            <a:pPr>
              <a:defRPr/>
            </a:pPr>
            <a:endParaRPr lang="en-US" b="1" dirty="0" smtClean="0"/>
          </a:p>
          <a:p>
            <a:pPr lvl="1">
              <a:defRPr/>
            </a:pPr>
            <a:endParaRPr lang="en-US" b="1" dirty="0" smtClean="0"/>
          </a:p>
        </p:txBody>
      </p:sp>
      <p:sp>
        <p:nvSpPr>
          <p:cNvPr id="6" name="Footer Placeholder 3"/>
          <p:cNvSpPr>
            <a:spLocks noGrp="1"/>
          </p:cNvSpPr>
          <p:nvPr>
            <p:ph type="ftr" sz="quarter" idx="10"/>
          </p:nvPr>
        </p:nvSpPr>
        <p:spPr>
          <a:xfrm>
            <a:off x="381000" y="6358518"/>
            <a:ext cx="4183380" cy="232782"/>
          </a:xfrm>
        </p:spPr>
        <p:txBody>
          <a:bodyPr/>
          <a:lstStyle/>
          <a:p>
            <a:pPr>
              <a:defRPr/>
            </a:pPr>
            <a:r>
              <a:rPr lang="en-US" dirty="0" smtClean="0"/>
              <a:t>What's New in IT Management Suite 7.5 SP1</a:t>
            </a:r>
            <a:endParaRPr lang="en-US" dirty="0"/>
          </a:p>
        </p:txBody>
      </p:sp>
      <p:sp>
        <p:nvSpPr>
          <p:cNvPr id="7" name="Slide Number Placeholder 4"/>
          <p:cNvSpPr>
            <a:spLocks noGrp="1"/>
          </p:cNvSpPr>
          <p:nvPr>
            <p:ph type="sldNum" sz="quarter" idx="11"/>
          </p:nvPr>
        </p:nvSpPr>
        <p:spPr>
          <a:xfrm>
            <a:off x="8548896" y="6397965"/>
            <a:ext cx="153888" cy="153888"/>
          </a:xfrm>
        </p:spPr>
        <p:txBody>
          <a:bodyPr/>
          <a:lstStyle/>
          <a:p>
            <a:pPr>
              <a:defRPr/>
            </a:pPr>
            <a:fld id="{446C9BED-6FD4-4BA4-B6B0-4A26058AC9EF}" type="slidenum">
              <a:rPr lang="en-US" smtClean="0"/>
              <a:pPr>
                <a:defRPr/>
              </a:pPr>
              <a:t>18</a:t>
            </a:fld>
            <a:endParaRPr lang="en-US" dirty="0"/>
          </a:p>
        </p:txBody>
      </p:sp>
    </p:spTree>
    <p:extLst>
      <p:ext uri="{BB962C8B-B14F-4D97-AF65-F5344CB8AC3E}">
        <p14:creationId xmlns:p14="http://schemas.microsoft.com/office/powerpoint/2010/main" val="24654197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Notification Server Performance Improvements</a:t>
            </a:r>
            <a:endParaRPr lang="en-US" dirty="0"/>
          </a:p>
        </p:txBody>
      </p:sp>
      <p:sp>
        <p:nvSpPr>
          <p:cNvPr id="3" name="Content Placeholder 2"/>
          <p:cNvSpPr>
            <a:spLocks noGrp="1"/>
          </p:cNvSpPr>
          <p:nvPr>
            <p:ph idx="1"/>
          </p:nvPr>
        </p:nvSpPr>
        <p:spPr/>
        <p:txBody>
          <a:bodyPr>
            <a:normAutofit/>
          </a:bodyPr>
          <a:lstStyle/>
          <a:p>
            <a:r>
              <a:rPr lang="en-US" dirty="0"/>
              <a:t>Package Refresh internal task has been optimized </a:t>
            </a:r>
          </a:p>
          <a:p>
            <a:pPr lvl="1"/>
            <a:r>
              <a:rPr lang="en-US" dirty="0" smtClean="0"/>
              <a:t>Runs up to 7 </a:t>
            </a:r>
            <a:r>
              <a:rPr lang="en-US" dirty="0"/>
              <a:t>times </a:t>
            </a:r>
            <a:r>
              <a:rPr lang="en-US" dirty="0" smtClean="0"/>
              <a:t>faster than 7.5 GA Release</a:t>
            </a:r>
            <a:endParaRPr lang="en-US" dirty="0"/>
          </a:p>
          <a:p>
            <a:pPr lvl="1"/>
            <a:r>
              <a:rPr lang="en-US" dirty="0"/>
              <a:t>Expected to impact primarily Patch management and </a:t>
            </a:r>
            <a:r>
              <a:rPr lang="en-US" dirty="0" smtClean="0"/>
              <a:t>Software Management scenarios</a:t>
            </a:r>
            <a:endParaRPr lang="en-US" dirty="0"/>
          </a:p>
          <a:p>
            <a:r>
              <a:rPr lang="en-US" dirty="0" smtClean="0"/>
              <a:t>Package </a:t>
            </a:r>
            <a:r>
              <a:rPr lang="en-US" dirty="0"/>
              <a:t>share creation on IIS </a:t>
            </a:r>
            <a:r>
              <a:rPr lang="en-US" dirty="0" smtClean="0"/>
              <a:t>has been optimized</a:t>
            </a:r>
          </a:p>
          <a:p>
            <a:pPr lvl="1"/>
            <a:r>
              <a:rPr lang="en-US" dirty="0" smtClean="0"/>
              <a:t>New </a:t>
            </a:r>
            <a:r>
              <a:rPr lang="en-US" dirty="0"/>
              <a:t>API </a:t>
            </a:r>
            <a:r>
              <a:rPr lang="en-US" dirty="0" smtClean="0"/>
              <a:t>to create single </a:t>
            </a:r>
            <a:r>
              <a:rPr lang="en-US" dirty="0"/>
              <a:t>UNC </a:t>
            </a:r>
            <a:r>
              <a:rPr lang="en-US" dirty="0" smtClean="0"/>
              <a:t>shares </a:t>
            </a:r>
            <a:r>
              <a:rPr lang="en-US" dirty="0"/>
              <a:t>for thousands of patch </a:t>
            </a:r>
            <a:r>
              <a:rPr lang="en-US" dirty="0" smtClean="0"/>
              <a:t>packages</a:t>
            </a:r>
          </a:p>
          <a:p>
            <a:pPr lvl="1"/>
            <a:r>
              <a:rPr lang="en-US" dirty="0" smtClean="0"/>
              <a:t>Improves to </a:t>
            </a:r>
            <a:r>
              <a:rPr lang="en-US" dirty="0"/>
              <a:t>Package Refresh timings</a:t>
            </a:r>
          </a:p>
          <a:p>
            <a:pPr lvl="1"/>
            <a:r>
              <a:rPr lang="en-US" dirty="0" smtClean="0"/>
              <a:t>Improves operations in </a:t>
            </a:r>
            <a:r>
              <a:rPr lang="en-US" dirty="0"/>
              <a:t>Windows Explorer on IIS machine</a:t>
            </a:r>
          </a:p>
          <a:p>
            <a:r>
              <a:rPr lang="en-US" dirty="0" smtClean="0"/>
              <a:t>NSE </a:t>
            </a:r>
            <a:r>
              <a:rPr lang="en-US" dirty="0"/>
              <a:t>processing of some data times </a:t>
            </a:r>
            <a:r>
              <a:rPr lang="en-US" dirty="0" smtClean="0"/>
              <a:t>were </a:t>
            </a:r>
            <a:r>
              <a:rPr lang="en-US" dirty="0"/>
              <a:t>further </a:t>
            </a:r>
            <a:r>
              <a:rPr lang="en-US" dirty="0" smtClean="0"/>
              <a:t>enhanced</a:t>
            </a:r>
          </a:p>
          <a:p>
            <a:pPr lvl="1"/>
            <a:r>
              <a:rPr lang="en-US" dirty="0" smtClean="0"/>
              <a:t>NSE’s &gt; 1 hour to process, now process &lt; 7 </a:t>
            </a:r>
            <a:r>
              <a:rPr lang="en-US" dirty="0"/>
              <a:t>minutes</a:t>
            </a:r>
          </a:p>
          <a:p>
            <a:endParaRPr lang="en-US" dirty="0"/>
          </a:p>
          <a:p>
            <a:endParaRPr lang="en-US" dirty="0"/>
          </a:p>
        </p:txBody>
      </p:sp>
      <p:sp>
        <p:nvSpPr>
          <p:cNvPr id="6" name="Footer Placeholder 3"/>
          <p:cNvSpPr>
            <a:spLocks noGrp="1"/>
          </p:cNvSpPr>
          <p:nvPr>
            <p:ph type="ftr" sz="quarter" idx="10"/>
          </p:nvPr>
        </p:nvSpPr>
        <p:spPr>
          <a:xfrm>
            <a:off x="381000" y="6358518"/>
            <a:ext cx="4183380" cy="232782"/>
          </a:xfrm>
        </p:spPr>
        <p:txBody>
          <a:bodyPr/>
          <a:lstStyle/>
          <a:p>
            <a:pPr>
              <a:defRPr/>
            </a:pPr>
            <a:r>
              <a:rPr lang="en-US" dirty="0" smtClean="0"/>
              <a:t>What's New in IT Management Suite 7.5 SP1</a:t>
            </a:r>
            <a:endParaRPr lang="en-US" dirty="0"/>
          </a:p>
        </p:txBody>
      </p:sp>
      <p:sp>
        <p:nvSpPr>
          <p:cNvPr id="7" name="Slide Number Placeholder 4"/>
          <p:cNvSpPr>
            <a:spLocks noGrp="1"/>
          </p:cNvSpPr>
          <p:nvPr>
            <p:ph type="sldNum" sz="quarter" idx="11"/>
          </p:nvPr>
        </p:nvSpPr>
        <p:spPr>
          <a:xfrm>
            <a:off x="8548896" y="6397965"/>
            <a:ext cx="153888" cy="153888"/>
          </a:xfrm>
        </p:spPr>
        <p:txBody>
          <a:bodyPr/>
          <a:lstStyle/>
          <a:p>
            <a:pPr>
              <a:defRPr/>
            </a:pPr>
            <a:fld id="{446C9BED-6FD4-4BA4-B6B0-4A26058AC9EF}" type="slidenum">
              <a:rPr lang="en-US" smtClean="0"/>
              <a:pPr>
                <a:defRPr/>
              </a:pPr>
              <a:t>19</a:t>
            </a:fld>
            <a:endParaRPr lang="en-US" dirty="0"/>
          </a:p>
        </p:txBody>
      </p:sp>
      <p:grpSp>
        <p:nvGrpSpPr>
          <p:cNvPr id="8" name="Group 7"/>
          <p:cNvGrpSpPr/>
          <p:nvPr/>
        </p:nvGrpSpPr>
        <p:grpSpPr>
          <a:xfrm>
            <a:off x="7239000" y="4800600"/>
            <a:ext cx="1461438" cy="1457849"/>
            <a:chOff x="1977610" y="1504705"/>
            <a:chExt cx="1303626" cy="1370010"/>
          </a:xfrm>
        </p:grpSpPr>
        <p:pic>
          <p:nvPicPr>
            <p:cNvPr id="9" name="Picture 2" descr="C:\Users\Rich_Lacey\Pictures\PowerPoint Stock Icons\server_256.png"/>
            <p:cNvPicPr>
              <a:picLocks noChangeAspect="1" noChangeArrowheads="1"/>
            </p:cNvPicPr>
            <p:nvPr/>
          </p:nvPicPr>
          <p:blipFill>
            <a:blip r:embed="rId3" cstate="print"/>
            <a:srcRect/>
            <a:stretch>
              <a:fillRect/>
            </a:stretch>
          </p:blipFill>
          <p:spPr bwMode="auto">
            <a:xfrm>
              <a:off x="1977610" y="1504705"/>
              <a:ext cx="1303626" cy="1303626"/>
            </a:xfrm>
            <a:prstGeom prst="rect">
              <a:avLst/>
            </a:prstGeom>
            <a:noFill/>
          </p:spPr>
        </p:pic>
        <p:pic>
          <p:nvPicPr>
            <p:cNvPr id="10" name="logo 1" descr="C:\Users\Jon\Desktop\SMP logo.png"/>
            <p:cNvPicPr>
              <a:picLocks noChangeAspect="1" noChangeArrowheads="1"/>
            </p:cNvPicPr>
            <p:nvPr/>
          </p:nvPicPr>
          <p:blipFill>
            <a:blip r:embed="rId4" cstate="print"/>
            <a:srcRect/>
            <a:stretch>
              <a:fillRect/>
            </a:stretch>
          </p:blipFill>
          <p:spPr bwMode="auto">
            <a:xfrm>
              <a:off x="2295155" y="2532394"/>
              <a:ext cx="342321" cy="342321"/>
            </a:xfrm>
            <a:prstGeom prst="rect">
              <a:avLst/>
            </a:prstGeom>
            <a:noFill/>
          </p:spPr>
        </p:pic>
      </p:grpSp>
    </p:spTree>
    <p:extLst>
      <p:ext uri="{BB962C8B-B14F-4D97-AF65-F5344CB8AC3E}">
        <p14:creationId xmlns:p14="http://schemas.microsoft.com/office/powerpoint/2010/main" val="40631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Symantec Management Platform 7.5 SP1 Core</a:t>
            </a:r>
          </a:p>
          <a:p>
            <a:r>
              <a:rPr lang="en-US" dirty="0" smtClean="0"/>
              <a:t>Symantec Management Console Views</a:t>
            </a:r>
          </a:p>
          <a:p>
            <a:r>
              <a:rPr lang="en-US" dirty="0" smtClean="0"/>
              <a:t>ITMS 7.5 SP1 Solutions</a:t>
            </a:r>
          </a:p>
          <a:p>
            <a:r>
              <a:rPr lang="en-US" dirty="0" smtClean="0"/>
              <a:t>Network Application Streaming Feature</a:t>
            </a:r>
          </a:p>
        </p:txBody>
      </p:sp>
      <p:sp>
        <p:nvSpPr>
          <p:cNvPr id="4" name="Footer Placeholder 3"/>
          <p:cNvSpPr>
            <a:spLocks noGrp="1"/>
          </p:cNvSpPr>
          <p:nvPr>
            <p:ph type="ftr" sz="quarter" idx="10"/>
          </p:nvPr>
        </p:nvSpPr>
        <p:spPr/>
        <p:txBody>
          <a:bodyPr/>
          <a:lstStyle/>
          <a:p>
            <a:pPr>
              <a:defRPr/>
            </a:pPr>
            <a:r>
              <a:rPr lang="en-US" dirty="0" smtClean="0"/>
              <a:t>What's New in IT Management Suite 7.5 SP1</a:t>
            </a:r>
            <a:endParaRPr lang="en-US" dirty="0"/>
          </a:p>
        </p:txBody>
      </p:sp>
      <p:sp>
        <p:nvSpPr>
          <p:cNvPr id="5" name="Slide Number Placeholder 4"/>
          <p:cNvSpPr>
            <a:spLocks noGrp="1"/>
          </p:cNvSpPr>
          <p:nvPr>
            <p:ph type="sldNum" sz="quarter" idx="11"/>
          </p:nvPr>
        </p:nvSpPr>
        <p:spPr/>
        <p:txBody>
          <a:bodyPr/>
          <a:lstStyle/>
          <a:p>
            <a:pPr>
              <a:defRPr/>
            </a:pPr>
            <a:fld id="{446C9BED-6FD4-4BA4-B6B0-4A26058AC9EF}" type="slidenum">
              <a:rPr lang="en-US" smtClean="0"/>
              <a:pPr>
                <a:defRPr/>
              </a:pPr>
              <a:t>2</a:t>
            </a:fld>
            <a:endParaRPr lang="en-US" dirty="0"/>
          </a:p>
        </p:txBody>
      </p:sp>
    </p:spTree>
    <p:extLst>
      <p:ext uri="{BB962C8B-B14F-4D97-AF65-F5344CB8AC3E}">
        <p14:creationId xmlns:p14="http://schemas.microsoft.com/office/powerpoint/2010/main" val="26813207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2133600"/>
            <a:ext cx="9144000" cy="2743200"/>
          </a:xfrm>
          <a:prstGeom prst="rect">
            <a:avLst/>
          </a:prstGeom>
          <a:solidFill>
            <a:srgbClr val="F8E5C4"/>
          </a:solidFill>
          <a:ln w="19050" cap="flat" cmpd="sng" algn="ctr">
            <a:solidFill>
              <a:srgbClr val="E0991A"/>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
        <p:nvSpPr>
          <p:cNvPr id="5" name="Footer Placeholder 4"/>
          <p:cNvSpPr>
            <a:spLocks noGrp="1"/>
          </p:cNvSpPr>
          <p:nvPr>
            <p:ph type="ftr" sz="quarter" idx="3"/>
          </p:nvPr>
        </p:nvSpPr>
        <p:spPr/>
        <p:txBody>
          <a:bodyPr/>
          <a:lstStyle/>
          <a:p>
            <a:r>
              <a:rPr lang="en-US" dirty="0" smtClean="0"/>
              <a:t>What's New in IT Management Suite 7.5 SP1</a:t>
            </a:r>
            <a:endParaRPr lang="en-US" dirty="0"/>
          </a:p>
        </p:txBody>
      </p:sp>
      <p:sp>
        <p:nvSpPr>
          <p:cNvPr id="4" name="Slide Number Placeholder 3"/>
          <p:cNvSpPr>
            <a:spLocks noGrp="1"/>
          </p:cNvSpPr>
          <p:nvPr>
            <p:ph type="sldNum" sz="quarter" idx="4"/>
          </p:nvPr>
        </p:nvSpPr>
        <p:spPr/>
        <p:txBody>
          <a:bodyPr/>
          <a:lstStyle/>
          <a:p>
            <a:fld id="{46082381-925A-4C25-AB18-0C99AD89CFC0}" type="slidenum">
              <a:rPr lang="en-US" smtClean="0"/>
              <a:pPr/>
              <a:t>20</a:t>
            </a:fld>
            <a:endParaRPr lang="en-US" dirty="0"/>
          </a:p>
        </p:txBody>
      </p:sp>
      <p:sp>
        <p:nvSpPr>
          <p:cNvPr id="3" name="Title 2"/>
          <p:cNvSpPr>
            <a:spLocks noGrp="1"/>
          </p:cNvSpPr>
          <p:nvPr>
            <p:ph type="ctrTitle"/>
          </p:nvPr>
        </p:nvSpPr>
        <p:spPr>
          <a:xfrm>
            <a:off x="2362200" y="3048000"/>
            <a:ext cx="6781800" cy="914400"/>
          </a:xfrm>
        </p:spPr>
        <p:txBody>
          <a:bodyPr/>
          <a:lstStyle/>
          <a:p>
            <a:r>
              <a:rPr lang="en-US" sz="3200" dirty="0" smtClean="0"/>
              <a:t>Symantec Management Console Views</a:t>
            </a:r>
            <a:endParaRPr lang="en-US" sz="3200" dirty="0"/>
          </a:p>
        </p:txBody>
      </p:sp>
      <p:sp>
        <p:nvSpPr>
          <p:cNvPr id="8" name="Rectangle 7"/>
          <p:cNvSpPr/>
          <p:nvPr/>
        </p:nvSpPr>
        <p:spPr bwMode="auto">
          <a:xfrm>
            <a:off x="0" y="2133600"/>
            <a:ext cx="2209800" cy="2743200"/>
          </a:xfrm>
          <a:prstGeom prst="rect">
            <a:avLst/>
          </a:prstGeom>
          <a:solidFill>
            <a:srgbClr val="E0991A"/>
          </a:solidFill>
          <a:ln w="19050" cap="flat" cmpd="sng" algn="ctr">
            <a:solidFill>
              <a:srgbClr val="E0991A"/>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Tree>
    <p:extLst>
      <p:ext uri="{BB962C8B-B14F-4D97-AF65-F5344CB8AC3E}">
        <p14:creationId xmlns:p14="http://schemas.microsoft.com/office/powerpoint/2010/main" val="22051380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View Changes</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What's New in IT Management Suite 7.5 SP1</a:t>
            </a:r>
            <a:endParaRPr lang="en-US" dirty="0"/>
          </a:p>
        </p:txBody>
      </p:sp>
      <p:sp>
        <p:nvSpPr>
          <p:cNvPr id="5" name="Slide Number Placeholder 4"/>
          <p:cNvSpPr>
            <a:spLocks noGrp="1"/>
          </p:cNvSpPr>
          <p:nvPr>
            <p:ph type="sldNum" sz="quarter" idx="11"/>
          </p:nvPr>
        </p:nvSpPr>
        <p:spPr/>
        <p:txBody>
          <a:bodyPr/>
          <a:lstStyle/>
          <a:p>
            <a:pPr>
              <a:defRPr/>
            </a:pPr>
            <a:fld id="{446C9BED-6FD4-4BA4-B6B0-4A26058AC9EF}" type="slidenum">
              <a:rPr lang="en-US" smtClean="0"/>
              <a:pPr>
                <a:defRPr/>
              </a:pPr>
              <a:t>21</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19200"/>
            <a:ext cx="7848600" cy="4965441"/>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6" name="Rounded Rectangle 5"/>
          <p:cNvSpPr/>
          <p:nvPr/>
        </p:nvSpPr>
        <p:spPr bwMode="auto">
          <a:xfrm>
            <a:off x="4343400" y="2286000"/>
            <a:ext cx="3276600" cy="685800"/>
          </a:xfrm>
          <a:prstGeom prst="roundRect">
            <a:avLst/>
          </a:prstGeom>
          <a:solidFill>
            <a:srgbClr val="F2B800">
              <a:alpha val="88000"/>
            </a:srgbClr>
          </a:solidFill>
          <a:ln w="12700" cap="flat" cmpd="sng" algn="ctr">
            <a:solidFill>
              <a:schemeClr val="accent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a:lnSpc>
                <a:spcPct val="90000"/>
              </a:lnSpc>
            </a:pPr>
            <a:r>
              <a:rPr lang="en-US" sz="1800" b="1" dirty="0"/>
              <a:t>Customizable page layout per </a:t>
            </a:r>
            <a:r>
              <a:rPr lang="en-US" sz="1800" b="1" dirty="0" smtClean="0"/>
              <a:t>user</a:t>
            </a:r>
            <a:endParaRPr lang="en-US" sz="1800" b="1" dirty="0"/>
          </a:p>
        </p:txBody>
      </p:sp>
      <p:sp>
        <p:nvSpPr>
          <p:cNvPr id="8" name="Rounded Rectangle 7"/>
          <p:cNvSpPr/>
          <p:nvPr/>
        </p:nvSpPr>
        <p:spPr bwMode="auto">
          <a:xfrm>
            <a:off x="4800600" y="2971800"/>
            <a:ext cx="3276600" cy="685800"/>
          </a:xfrm>
          <a:prstGeom prst="roundRect">
            <a:avLst/>
          </a:prstGeom>
          <a:solidFill>
            <a:srgbClr val="F2B800">
              <a:alpha val="88000"/>
            </a:srgbClr>
          </a:solidFill>
          <a:ln w="12700" cap="flat" cmpd="sng" algn="ctr">
            <a:solidFill>
              <a:schemeClr val="accent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r>
              <a:rPr lang="en-US" sz="1800" b="1" dirty="0"/>
              <a:t>Load on-demand </a:t>
            </a:r>
            <a:r>
              <a:rPr lang="en-US" sz="1800" b="1" dirty="0" smtClean="0"/>
              <a:t>feature</a:t>
            </a:r>
            <a:endParaRPr lang="en-US" sz="1800" b="1" dirty="0"/>
          </a:p>
        </p:txBody>
      </p:sp>
      <p:sp>
        <p:nvSpPr>
          <p:cNvPr id="9" name="Rounded Rectangle 8"/>
          <p:cNvSpPr/>
          <p:nvPr/>
        </p:nvSpPr>
        <p:spPr bwMode="auto">
          <a:xfrm>
            <a:off x="5257800" y="3657600"/>
            <a:ext cx="3276600" cy="685800"/>
          </a:xfrm>
          <a:prstGeom prst="roundRect">
            <a:avLst/>
          </a:prstGeom>
          <a:solidFill>
            <a:srgbClr val="F2B800">
              <a:alpha val="88000"/>
            </a:srgbClr>
          </a:solidFill>
          <a:ln w="12700" cap="flat" cmpd="sng" algn="ctr">
            <a:solidFill>
              <a:schemeClr val="accent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a:lnSpc>
                <a:spcPct val="90000"/>
              </a:lnSpc>
            </a:pPr>
            <a:r>
              <a:rPr lang="en-US" sz="1800" b="1" dirty="0"/>
              <a:t>Improved drag and drop function and error handling</a:t>
            </a:r>
          </a:p>
        </p:txBody>
      </p:sp>
      <p:grpSp>
        <p:nvGrpSpPr>
          <p:cNvPr id="29" name="Group 28"/>
          <p:cNvGrpSpPr/>
          <p:nvPr/>
        </p:nvGrpSpPr>
        <p:grpSpPr>
          <a:xfrm>
            <a:off x="533400" y="4343400"/>
            <a:ext cx="8382000" cy="1841241"/>
            <a:chOff x="533400" y="4343400"/>
            <a:chExt cx="8382000" cy="1841241"/>
          </a:xfrm>
        </p:grpSpPr>
        <p:sp>
          <p:nvSpPr>
            <p:cNvPr id="7" name="Oval 6"/>
            <p:cNvSpPr/>
            <p:nvPr/>
          </p:nvSpPr>
          <p:spPr bwMode="auto">
            <a:xfrm>
              <a:off x="533400" y="5181600"/>
              <a:ext cx="1524000" cy="1003041"/>
            </a:xfrm>
            <a:prstGeom prst="ellipse">
              <a:avLst/>
            </a:prstGeom>
            <a:solidFill>
              <a:srgbClr val="FFC000">
                <a:alpha val="39000"/>
              </a:srgbClr>
            </a:solidFill>
            <a:ln w="19050" cap="flat" cmpd="sng" algn="ctr">
              <a:solidFill>
                <a:schemeClr val="accent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cxnSp>
          <p:nvCxnSpPr>
            <p:cNvPr id="12" name="Straight Arrow Connector 11"/>
            <p:cNvCxnSpPr>
              <a:stCxn id="10" idx="1"/>
            </p:cNvCxnSpPr>
            <p:nvPr/>
          </p:nvCxnSpPr>
          <p:spPr bwMode="auto">
            <a:xfrm flipH="1">
              <a:off x="2057400" y="4686300"/>
              <a:ext cx="3581400" cy="876300"/>
            </a:xfrm>
            <a:prstGeom prst="straightConnector1">
              <a:avLst/>
            </a:prstGeom>
            <a:solidFill>
              <a:schemeClr val="accent1"/>
            </a:solidFill>
            <a:ln w="63500" cap="flat" cmpd="sng" algn="ctr">
              <a:solidFill>
                <a:schemeClr val="bg2"/>
              </a:solidFill>
              <a:prstDash val="solid"/>
              <a:round/>
              <a:headEnd type="none" w="med" len="med"/>
              <a:tailEnd type="arrow"/>
            </a:ln>
            <a:effectLst/>
          </p:spPr>
        </p:cxnSp>
        <p:sp>
          <p:nvSpPr>
            <p:cNvPr id="10" name="Rounded Rectangle 9"/>
            <p:cNvSpPr/>
            <p:nvPr/>
          </p:nvSpPr>
          <p:spPr bwMode="auto">
            <a:xfrm>
              <a:off x="5638800" y="4343400"/>
              <a:ext cx="3276600" cy="685800"/>
            </a:xfrm>
            <a:prstGeom prst="roundRect">
              <a:avLst/>
            </a:prstGeom>
            <a:solidFill>
              <a:srgbClr val="F2B800">
                <a:alpha val="88000"/>
              </a:srgbClr>
            </a:solidFill>
            <a:ln w="12700" cap="flat" cmpd="sng" algn="ctr">
              <a:solidFill>
                <a:schemeClr val="accent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r>
                <a:rPr lang="en-US" sz="1800" b="1" dirty="0"/>
                <a:t>Availability of the Management </a:t>
              </a:r>
              <a:r>
                <a:rPr lang="en-US" sz="1800" b="1" dirty="0" smtClean="0"/>
                <a:t>Views</a:t>
              </a:r>
              <a:endParaRPr lang="en-US" sz="1800" b="1" dirty="0"/>
            </a:p>
          </p:txBody>
        </p:sp>
      </p:grpSp>
      <p:grpSp>
        <p:nvGrpSpPr>
          <p:cNvPr id="28" name="Group 27"/>
          <p:cNvGrpSpPr/>
          <p:nvPr/>
        </p:nvGrpSpPr>
        <p:grpSpPr>
          <a:xfrm>
            <a:off x="2108200" y="1587500"/>
            <a:ext cx="5041900" cy="3098800"/>
            <a:chOff x="2108200" y="1587500"/>
            <a:chExt cx="5041900" cy="3098800"/>
          </a:xfrm>
        </p:grpSpPr>
        <p:sp>
          <p:nvSpPr>
            <p:cNvPr id="18" name="Rounded Rectangle 17"/>
            <p:cNvSpPr/>
            <p:nvPr/>
          </p:nvSpPr>
          <p:spPr bwMode="auto">
            <a:xfrm>
              <a:off x="3873500" y="1587500"/>
              <a:ext cx="3276600" cy="685800"/>
            </a:xfrm>
            <a:prstGeom prst="roundRect">
              <a:avLst/>
            </a:prstGeom>
            <a:solidFill>
              <a:srgbClr val="F2B800">
                <a:alpha val="88000"/>
              </a:srgbClr>
            </a:solidFill>
            <a:ln w="12700" cap="flat" cmpd="sng" algn="ctr">
              <a:solidFill>
                <a:schemeClr val="accent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a:lnSpc>
                  <a:spcPct val="90000"/>
                </a:lnSpc>
              </a:pPr>
              <a:r>
                <a:rPr lang="en-US" sz="1800" b="1" dirty="0" smtClean="0"/>
                <a:t>Filters, Targets &amp; Computer Views Exposed</a:t>
              </a:r>
              <a:endParaRPr lang="en-US" sz="1800" b="1" dirty="0"/>
            </a:p>
          </p:txBody>
        </p:sp>
        <p:cxnSp>
          <p:nvCxnSpPr>
            <p:cNvPr id="19" name="Straight Arrow Connector 18"/>
            <p:cNvCxnSpPr/>
            <p:nvPr/>
          </p:nvCxnSpPr>
          <p:spPr bwMode="auto">
            <a:xfrm flipH="1">
              <a:off x="2108200" y="1892300"/>
              <a:ext cx="1790700" cy="622300"/>
            </a:xfrm>
            <a:prstGeom prst="straightConnector1">
              <a:avLst/>
            </a:prstGeom>
            <a:solidFill>
              <a:schemeClr val="accent1"/>
            </a:solidFill>
            <a:ln w="63500" cap="flat" cmpd="sng" algn="ctr">
              <a:solidFill>
                <a:schemeClr val="bg2"/>
              </a:solidFill>
              <a:prstDash val="solid"/>
              <a:round/>
              <a:headEnd type="none" w="med" len="med"/>
              <a:tailEnd type="arrow"/>
            </a:ln>
            <a:effectLst/>
          </p:spPr>
        </p:cxnSp>
        <p:cxnSp>
          <p:nvCxnSpPr>
            <p:cNvPr id="21" name="Straight Arrow Connector 20"/>
            <p:cNvCxnSpPr>
              <a:stCxn id="18" idx="1"/>
            </p:cNvCxnSpPr>
            <p:nvPr/>
          </p:nvCxnSpPr>
          <p:spPr bwMode="auto">
            <a:xfrm flipH="1">
              <a:off x="2108200" y="1930400"/>
              <a:ext cx="1765300" cy="1498600"/>
            </a:xfrm>
            <a:prstGeom prst="straightConnector1">
              <a:avLst/>
            </a:prstGeom>
            <a:solidFill>
              <a:schemeClr val="accent1"/>
            </a:solidFill>
            <a:ln w="63500" cap="flat" cmpd="sng" algn="ctr">
              <a:solidFill>
                <a:schemeClr val="bg2"/>
              </a:solidFill>
              <a:prstDash val="solid"/>
              <a:round/>
              <a:headEnd type="none" w="med" len="med"/>
              <a:tailEnd type="arrow"/>
            </a:ln>
            <a:effectLst/>
          </p:spPr>
        </p:cxnSp>
        <p:cxnSp>
          <p:nvCxnSpPr>
            <p:cNvPr id="24" name="Straight Arrow Connector 23"/>
            <p:cNvCxnSpPr/>
            <p:nvPr/>
          </p:nvCxnSpPr>
          <p:spPr bwMode="auto">
            <a:xfrm flipH="1">
              <a:off x="2108200" y="1930400"/>
              <a:ext cx="1739900" cy="2755900"/>
            </a:xfrm>
            <a:prstGeom prst="straightConnector1">
              <a:avLst/>
            </a:prstGeom>
            <a:solidFill>
              <a:schemeClr val="accent1"/>
            </a:solidFill>
            <a:ln w="63500" cap="flat" cmpd="sng" algn="ctr">
              <a:solidFill>
                <a:schemeClr val="bg2"/>
              </a:solidFill>
              <a:prstDash val="solid"/>
              <a:round/>
              <a:headEnd type="none" w="med" len="med"/>
              <a:tailEnd type="arrow"/>
            </a:ln>
            <a:effectLst/>
          </p:spPr>
        </p:cxnSp>
      </p:grpSp>
    </p:spTree>
    <p:extLst>
      <p:ext uri="{BB962C8B-B14F-4D97-AF65-F5344CB8AC3E}">
        <p14:creationId xmlns:p14="http://schemas.microsoft.com/office/powerpoint/2010/main" val="349310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304" y="246744"/>
            <a:ext cx="8363696" cy="667656"/>
          </a:xfrm>
        </p:spPr>
        <p:txBody>
          <a:bodyPr/>
          <a:lstStyle/>
          <a:p>
            <a:r>
              <a:rPr lang="en-US" dirty="0" smtClean="0"/>
              <a:t>New Filter Tree &amp; Builder View</a:t>
            </a:r>
            <a:endParaRPr lang="en-US" dirty="0"/>
          </a:p>
        </p:txBody>
      </p:sp>
      <p:grpSp>
        <p:nvGrpSpPr>
          <p:cNvPr id="3" name="Group 2"/>
          <p:cNvGrpSpPr/>
          <p:nvPr/>
        </p:nvGrpSpPr>
        <p:grpSpPr>
          <a:xfrm>
            <a:off x="511945" y="1131903"/>
            <a:ext cx="2738107" cy="2550111"/>
            <a:chOff x="152400" y="1336089"/>
            <a:chExt cx="2738107" cy="2550111"/>
          </a:xfrm>
        </p:grpSpPr>
        <p:pic>
          <p:nvPicPr>
            <p:cNvPr id="6" name="Picture 5"/>
            <p:cNvPicPr>
              <a:picLocks noChangeAspect="1"/>
            </p:cNvPicPr>
            <p:nvPr/>
          </p:nvPicPr>
          <p:blipFill>
            <a:blip r:embed="rId3"/>
            <a:stretch>
              <a:fillRect/>
            </a:stretch>
          </p:blipFill>
          <p:spPr>
            <a:xfrm>
              <a:off x="152400" y="1828800"/>
              <a:ext cx="2019015" cy="20574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12" name="Rectangular Callout 11"/>
            <p:cNvSpPr/>
            <p:nvPr/>
          </p:nvSpPr>
          <p:spPr bwMode="auto">
            <a:xfrm>
              <a:off x="871492" y="1336089"/>
              <a:ext cx="2019015" cy="645111"/>
            </a:xfrm>
            <a:prstGeom prst="wedgeRectCallout">
              <a:avLst>
                <a:gd name="adj1" fmla="val -41857"/>
                <a:gd name="adj2" fmla="val 109177"/>
              </a:avLst>
            </a:prstGeom>
            <a:ln>
              <a:headEnd type="none" w="med" len="med"/>
              <a:tailEnd type="none" w="med" len="med"/>
            </a:ln>
            <a:effectLst>
              <a:glow rad="76200">
                <a:schemeClr val="bg2">
                  <a:alpha val="75000"/>
                </a:schemeClr>
              </a:glo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800" i="0" u="none" strike="noStrike" cap="none" normalizeH="0" baseline="0" dirty="0" smtClean="0">
                  <a:ln>
                    <a:noFill/>
                  </a:ln>
                  <a:solidFill>
                    <a:schemeClr val="bg1"/>
                  </a:solidFill>
                  <a:effectLst/>
                  <a:latin typeface="+mn-lt"/>
                </a:rPr>
                <a:t>Use filter criteria as a</a:t>
              </a:r>
              <a:r>
                <a:rPr kumimoji="0" lang="en-US" sz="1800" i="0" u="none" strike="noStrike" cap="none" normalizeH="0" dirty="0" smtClean="0">
                  <a:ln>
                    <a:noFill/>
                  </a:ln>
                  <a:solidFill>
                    <a:schemeClr val="bg1"/>
                  </a:solidFill>
                  <a:effectLst/>
                  <a:latin typeface="+mn-lt"/>
                </a:rPr>
                <a:t> ‘</a:t>
              </a:r>
              <a:r>
                <a:rPr kumimoji="0" lang="en-US" sz="1800" i="0" u="none" strike="noStrike" cap="none" normalizeH="0" baseline="0" dirty="0" smtClean="0">
                  <a:ln>
                    <a:noFill/>
                  </a:ln>
                  <a:solidFill>
                    <a:schemeClr val="bg1"/>
                  </a:solidFill>
                  <a:effectLst/>
                  <a:latin typeface="+mn-lt"/>
                </a:rPr>
                <a:t>power</a:t>
              </a:r>
              <a:r>
                <a:rPr kumimoji="0" lang="en-US" sz="1800" i="0" u="none" strike="noStrike" cap="none" normalizeH="0" dirty="0" smtClean="0">
                  <a:ln>
                    <a:noFill/>
                  </a:ln>
                  <a:solidFill>
                    <a:schemeClr val="bg1"/>
                  </a:solidFill>
                  <a:effectLst/>
                  <a:latin typeface="+mn-lt"/>
                </a:rPr>
                <a:t> search’</a:t>
              </a:r>
              <a:endParaRPr kumimoji="0" lang="en-US" sz="1800" i="0" u="none" strike="noStrike" cap="none" normalizeH="0" baseline="0" dirty="0" smtClean="0">
                <a:ln>
                  <a:noFill/>
                </a:ln>
                <a:solidFill>
                  <a:schemeClr val="bg1"/>
                </a:solidFill>
                <a:effectLst/>
                <a:latin typeface="+mn-lt"/>
              </a:endParaRPr>
            </a:p>
          </p:txBody>
        </p:sp>
      </p:grpSp>
      <p:grpSp>
        <p:nvGrpSpPr>
          <p:cNvPr id="16" name="Group 15"/>
          <p:cNvGrpSpPr/>
          <p:nvPr/>
        </p:nvGrpSpPr>
        <p:grpSpPr>
          <a:xfrm>
            <a:off x="3971134" y="1131903"/>
            <a:ext cx="3991620" cy="3336048"/>
            <a:chOff x="4610102" y="849033"/>
            <a:chExt cx="3991620" cy="3336048"/>
          </a:xfrm>
        </p:grpSpPr>
        <p:pic>
          <p:nvPicPr>
            <p:cNvPr id="8" name="Picture 7"/>
            <p:cNvPicPr>
              <a:picLocks noChangeAspect="1"/>
            </p:cNvPicPr>
            <p:nvPr/>
          </p:nvPicPr>
          <p:blipFill>
            <a:blip r:embed="rId4"/>
            <a:stretch>
              <a:fillRect/>
            </a:stretch>
          </p:blipFill>
          <p:spPr>
            <a:xfrm>
              <a:off x="4610102" y="1047563"/>
              <a:ext cx="3991620" cy="3137518"/>
            </a:xfrm>
            <a:prstGeom prst="rect">
              <a:avLst/>
            </a:prstGeom>
            <a:ln>
              <a:solidFill>
                <a:schemeClr val="accent1"/>
              </a:solidFill>
            </a:ln>
            <a:effectLst>
              <a:outerShdw blurRad="50800" dist="38100" dir="2700000" algn="tl" rotWithShape="0">
                <a:prstClr val="black">
                  <a:alpha val="40000"/>
                </a:prstClr>
              </a:outerShdw>
            </a:effectLst>
          </p:spPr>
        </p:pic>
        <p:sp>
          <p:nvSpPr>
            <p:cNvPr id="13" name="Rectangular Callout 12"/>
            <p:cNvSpPr/>
            <p:nvPr/>
          </p:nvSpPr>
          <p:spPr bwMode="auto">
            <a:xfrm>
              <a:off x="6154284" y="849033"/>
              <a:ext cx="1524000" cy="762000"/>
            </a:xfrm>
            <a:prstGeom prst="wedgeRectCallout">
              <a:avLst>
                <a:gd name="adj1" fmla="val 47098"/>
                <a:gd name="adj2" fmla="val 113806"/>
              </a:avLst>
            </a:prstGeom>
            <a:ln>
              <a:headEnd type="none" w="med" len="med"/>
              <a:tailEnd type="none" w="med" len="med"/>
            </a:ln>
            <a:effectLst>
              <a:glow rad="76200">
                <a:schemeClr val="bg2">
                  <a:alpha val="75000"/>
                </a:schemeClr>
              </a:glo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600" dirty="0">
                  <a:solidFill>
                    <a:schemeClr val="bg1"/>
                  </a:solidFill>
                </a:rPr>
                <a:t>A</a:t>
              </a:r>
              <a:r>
                <a:rPr lang="en-US" sz="1600" dirty="0" smtClean="0">
                  <a:solidFill>
                    <a:schemeClr val="bg1"/>
                  </a:solidFill>
                </a:rPr>
                <a:t>dd &amp; Validate custom criteria</a:t>
              </a:r>
              <a:endParaRPr kumimoji="0" lang="en-US" sz="1600" i="0" u="none" strike="noStrike" cap="none" normalizeH="0" baseline="0" dirty="0" smtClean="0">
                <a:ln>
                  <a:noFill/>
                </a:ln>
                <a:solidFill>
                  <a:schemeClr val="bg1"/>
                </a:solidFill>
                <a:effectLst/>
              </a:endParaRPr>
            </a:p>
          </p:txBody>
        </p:sp>
      </p:grpSp>
      <p:grpSp>
        <p:nvGrpSpPr>
          <p:cNvPr id="19" name="Group 18"/>
          <p:cNvGrpSpPr/>
          <p:nvPr/>
        </p:nvGrpSpPr>
        <p:grpSpPr>
          <a:xfrm>
            <a:off x="4484374" y="2671070"/>
            <a:ext cx="4352432" cy="3498911"/>
            <a:chOff x="4484374" y="2671070"/>
            <a:chExt cx="4352432" cy="3498911"/>
          </a:xfrm>
        </p:grpSpPr>
        <p:pic>
          <p:nvPicPr>
            <p:cNvPr id="9" name="Picture 8"/>
            <p:cNvPicPr>
              <a:picLocks noChangeAspect="1"/>
            </p:cNvPicPr>
            <p:nvPr/>
          </p:nvPicPr>
          <p:blipFill>
            <a:blip r:embed="rId5"/>
            <a:stretch>
              <a:fillRect/>
            </a:stretch>
          </p:blipFill>
          <p:spPr>
            <a:xfrm>
              <a:off x="4484374" y="2671070"/>
              <a:ext cx="4352432" cy="3352800"/>
            </a:xfrm>
            <a:prstGeom prst="rect">
              <a:avLst/>
            </a:prstGeom>
            <a:ln>
              <a:solidFill>
                <a:schemeClr val="accent1"/>
              </a:solidFill>
            </a:ln>
            <a:effectLst>
              <a:outerShdw blurRad="50800" dist="38100" dir="2700000" algn="tl" rotWithShape="0">
                <a:prstClr val="black">
                  <a:alpha val="40000"/>
                </a:prstClr>
              </a:outerShdw>
            </a:effectLst>
          </p:spPr>
        </p:pic>
        <p:sp>
          <p:nvSpPr>
            <p:cNvPr id="15" name="Rectangular Callout 14"/>
            <p:cNvSpPr/>
            <p:nvPr/>
          </p:nvSpPr>
          <p:spPr bwMode="auto">
            <a:xfrm>
              <a:off x="6782668" y="5364596"/>
              <a:ext cx="1880007" cy="805385"/>
            </a:xfrm>
            <a:prstGeom prst="wedgeRectCallout">
              <a:avLst>
                <a:gd name="adj1" fmla="val -117726"/>
                <a:gd name="adj2" fmla="val -98362"/>
              </a:avLst>
            </a:prstGeom>
            <a:ln>
              <a:headEnd type="none" w="med" len="med"/>
              <a:tailEnd type="none" w="med" len="med"/>
            </a:ln>
            <a:effectLst>
              <a:glow rad="76200">
                <a:schemeClr val="bg2">
                  <a:alpha val="75000"/>
                </a:schemeClr>
              </a:glo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600" b="1" dirty="0" smtClean="0">
                  <a:solidFill>
                    <a:schemeClr val="bg1"/>
                  </a:solidFill>
                </a:rPr>
                <a:t>Validate Raw SQL queries &amp; save them for reuse</a:t>
              </a:r>
              <a:endParaRPr kumimoji="0" lang="en-US" sz="1600" b="1" i="0" u="none" strike="noStrike" cap="none" normalizeH="0" baseline="0" dirty="0" smtClean="0">
                <a:ln>
                  <a:noFill/>
                </a:ln>
                <a:solidFill>
                  <a:schemeClr val="bg1"/>
                </a:solidFill>
                <a:effectLst/>
              </a:endParaRPr>
            </a:p>
          </p:txBody>
        </p:sp>
      </p:grpSp>
      <p:grpSp>
        <p:nvGrpSpPr>
          <p:cNvPr id="18" name="Group 17"/>
          <p:cNvGrpSpPr/>
          <p:nvPr/>
        </p:nvGrpSpPr>
        <p:grpSpPr>
          <a:xfrm>
            <a:off x="399304" y="2671069"/>
            <a:ext cx="3299526" cy="3352800"/>
            <a:chOff x="399304" y="2671069"/>
            <a:chExt cx="3299526" cy="3352800"/>
          </a:xfrm>
        </p:grpSpPr>
        <p:grpSp>
          <p:nvGrpSpPr>
            <p:cNvPr id="10" name="Group 9"/>
            <p:cNvGrpSpPr/>
            <p:nvPr/>
          </p:nvGrpSpPr>
          <p:grpSpPr>
            <a:xfrm>
              <a:off x="399305" y="2671069"/>
              <a:ext cx="3299525" cy="3352800"/>
              <a:chOff x="1002987" y="2857500"/>
              <a:chExt cx="3299525" cy="3352800"/>
            </a:xfrm>
          </p:grpSpPr>
          <p:pic>
            <p:nvPicPr>
              <p:cNvPr id="7" name="Picture 6"/>
              <p:cNvPicPr>
                <a:picLocks noChangeAspect="1"/>
              </p:cNvPicPr>
              <p:nvPr/>
            </p:nvPicPr>
            <p:blipFill>
              <a:blip r:embed="rId6"/>
              <a:stretch>
                <a:fillRect/>
              </a:stretch>
            </p:blipFill>
            <p:spPr>
              <a:xfrm>
                <a:off x="2292659" y="2857500"/>
                <a:ext cx="2009853" cy="33528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14" name="Rectangular Callout 13"/>
              <p:cNvSpPr/>
              <p:nvPr/>
            </p:nvSpPr>
            <p:spPr bwMode="auto">
              <a:xfrm>
                <a:off x="1002987" y="4098893"/>
                <a:ext cx="2050741" cy="470517"/>
              </a:xfrm>
              <a:prstGeom prst="wedgeRectCallout">
                <a:avLst>
                  <a:gd name="adj1" fmla="val 48826"/>
                  <a:gd name="adj2" fmla="val -185916"/>
                </a:avLst>
              </a:prstGeom>
              <a:ln>
                <a:headEnd type="none" w="med" len="med"/>
                <a:tailEnd type="none" w="med" len="med"/>
              </a:ln>
              <a:effectLst>
                <a:glow rad="76200">
                  <a:schemeClr val="bg2">
                    <a:alpha val="75000"/>
                  </a:schemeClr>
                </a:glo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600" i="0" u="none" strike="noStrike" cap="none" normalizeH="0" baseline="0" dirty="0" smtClean="0">
                    <a:ln>
                      <a:noFill/>
                    </a:ln>
                    <a:solidFill>
                      <a:schemeClr val="bg1"/>
                    </a:solidFill>
                    <a:effectLst/>
                    <a:latin typeface="+mn-lt"/>
                  </a:rPr>
                  <a:t>New default criteria</a:t>
                </a:r>
              </a:p>
            </p:txBody>
          </p:sp>
        </p:grpSp>
        <p:sp>
          <p:nvSpPr>
            <p:cNvPr id="17" name="Rectangular Callout 16"/>
            <p:cNvSpPr/>
            <p:nvPr/>
          </p:nvSpPr>
          <p:spPr bwMode="auto">
            <a:xfrm>
              <a:off x="399304" y="4712931"/>
              <a:ext cx="2050741" cy="470517"/>
            </a:xfrm>
            <a:prstGeom prst="wedgeRectCallout">
              <a:avLst>
                <a:gd name="adj1" fmla="val 44498"/>
                <a:gd name="adj2" fmla="val 193330"/>
              </a:avLst>
            </a:prstGeom>
            <a:ln>
              <a:headEnd type="none" w="med" len="med"/>
              <a:tailEnd type="none" w="med" len="med"/>
            </a:ln>
            <a:effectLst>
              <a:glow rad="76200">
                <a:schemeClr val="bg2">
                  <a:alpha val="75000"/>
                </a:schemeClr>
              </a:glo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600" i="0" u="none" strike="noStrike" cap="none" normalizeH="0" baseline="0" dirty="0" smtClean="0">
                  <a:ln>
                    <a:noFill/>
                  </a:ln>
                  <a:solidFill>
                    <a:schemeClr val="bg1"/>
                  </a:solidFill>
                  <a:effectLst/>
                  <a:latin typeface="+mn-lt"/>
                </a:rPr>
                <a:t>Add new criteria</a:t>
              </a:r>
            </a:p>
          </p:txBody>
        </p:sp>
      </p:grpSp>
      <p:sp>
        <p:nvSpPr>
          <p:cNvPr id="20" name="Footer Placeholder 3"/>
          <p:cNvSpPr>
            <a:spLocks noGrp="1"/>
          </p:cNvSpPr>
          <p:nvPr>
            <p:ph type="ftr" sz="quarter" idx="10"/>
          </p:nvPr>
        </p:nvSpPr>
        <p:spPr>
          <a:xfrm>
            <a:off x="381000" y="6358518"/>
            <a:ext cx="4183380" cy="232782"/>
          </a:xfrm>
        </p:spPr>
        <p:txBody>
          <a:bodyPr/>
          <a:lstStyle/>
          <a:p>
            <a:pPr>
              <a:defRPr/>
            </a:pPr>
            <a:r>
              <a:rPr lang="en-US" dirty="0" smtClean="0"/>
              <a:t>What's New in IT Management Suite 7.5 SP1</a:t>
            </a:r>
            <a:endParaRPr lang="en-US" dirty="0"/>
          </a:p>
        </p:txBody>
      </p:sp>
      <p:sp>
        <p:nvSpPr>
          <p:cNvPr id="21" name="Slide Number Placeholder 4"/>
          <p:cNvSpPr>
            <a:spLocks noGrp="1"/>
          </p:cNvSpPr>
          <p:nvPr>
            <p:ph type="sldNum" sz="quarter" idx="11"/>
          </p:nvPr>
        </p:nvSpPr>
        <p:spPr>
          <a:xfrm>
            <a:off x="8548896" y="6397965"/>
            <a:ext cx="153888" cy="153888"/>
          </a:xfrm>
        </p:spPr>
        <p:txBody>
          <a:bodyPr/>
          <a:lstStyle/>
          <a:p>
            <a:pPr>
              <a:defRPr/>
            </a:pPr>
            <a:fld id="{446C9BED-6FD4-4BA4-B6B0-4A26058AC9EF}" type="slidenum">
              <a:rPr lang="en-US" smtClean="0"/>
              <a:pPr>
                <a:defRPr/>
              </a:pPr>
              <a:t>22</a:t>
            </a:fld>
            <a:endParaRPr lang="en-US" dirty="0"/>
          </a:p>
        </p:txBody>
      </p:sp>
    </p:spTree>
    <p:extLst>
      <p:ext uri="{BB962C8B-B14F-4D97-AF65-F5344CB8AC3E}">
        <p14:creationId xmlns:p14="http://schemas.microsoft.com/office/powerpoint/2010/main" val="126138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076" y="246744"/>
            <a:ext cx="8418924" cy="591456"/>
          </a:xfrm>
        </p:spPr>
        <p:txBody>
          <a:bodyPr/>
          <a:lstStyle/>
          <a:p>
            <a:r>
              <a:rPr lang="en-US" dirty="0" smtClean="0"/>
              <a:t>New Target Tree &amp; Builder View</a:t>
            </a:r>
            <a:endParaRPr lang="en-US" dirty="0"/>
          </a:p>
        </p:txBody>
      </p:sp>
      <p:grpSp>
        <p:nvGrpSpPr>
          <p:cNvPr id="3" name="Group 2"/>
          <p:cNvGrpSpPr/>
          <p:nvPr/>
        </p:nvGrpSpPr>
        <p:grpSpPr>
          <a:xfrm>
            <a:off x="344076" y="1292648"/>
            <a:ext cx="3465924" cy="3208445"/>
            <a:chOff x="344076" y="1292648"/>
            <a:chExt cx="3465924" cy="3208445"/>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076" y="1292648"/>
              <a:ext cx="3008723" cy="3208445"/>
            </a:xfrm>
            <a:prstGeom prst="rect">
              <a:avLst/>
            </a:prstGeom>
            <a:ln>
              <a:solidFill>
                <a:schemeClr val="accent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1" name="Rectangular Callout 10"/>
            <p:cNvSpPr/>
            <p:nvPr/>
          </p:nvSpPr>
          <p:spPr bwMode="auto">
            <a:xfrm>
              <a:off x="1981200" y="1447800"/>
              <a:ext cx="1828800" cy="549676"/>
            </a:xfrm>
            <a:prstGeom prst="wedgeRectCallout">
              <a:avLst>
                <a:gd name="adj1" fmla="val -58254"/>
                <a:gd name="adj2" fmla="val 172908"/>
              </a:avLst>
            </a:prstGeom>
            <a:ln>
              <a:headEnd type="none" w="med" len="med"/>
              <a:tailEnd type="none" w="med" len="med"/>
            </a:ln>
            <a:effectLst>
              <a:glow rad="76200">
                <a:schemeClr val="bg2">
                  <a:alpha val="75000"/>
                </a:schemeClr>
              </a:glo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600" i="0" u="none" strike="noStrike" cap="none" normalizeH="0" baseline="0" dirty="0" smtClean="0">
                  <a:ln>
                    <a:noFill/>
                  </a:ln>
                  <a:solidFill>
                    <a:schemeClr val="bg1"/>
                  </a:solidFill>
                  <a:effectLst/>
                  <a:latin typeface="+mn-lt"/>
                </a:rPr>
                <a:t>View &amp; Edit Targets Directly!</a:t>
              </a:r>
            </a:p>
          </p:txBody>
        </p:sp>
      </p:grpSp>
      <p:grpSp>
        <p:nvGrpSpPr>
          <p:cNvPr id="15" name="Group 14"/>
          <p:cNvGrpSpPr/>
          <p:nvPr/>
        </p:nvGrpSpPr>
        <p:grpSpPr>
          <a:xfrm>
            <a:off x="510466" y="2444859"/>
            <a:ext cx="3979160" cy="3680040"/>
            <a:chOff x="510466" y="2444859"/>
            <a:chExt cx="3979160" cy="368004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5971" y="2444859"/>
              <a:ext cx="2273655" cy="3680040"/>
            </a:xfrm>
            <a:prstGeom prst="rect">
              <a:avLst/>
            </a:prstGeom>
            <a:ln>
              <a:solidFill>
                <a:schemeClr val="accent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2" name="Rectangular Callout 11"/>
            <p:cNvSpPr/>
            <p:nvPr/>
          </p:nvSpPr>
          <p:spPr bwMode="auto">
            <a:xfrm>
              <a:off x="510466" y="4922087"/>
              <a:ext cx="2385134" cy="699117"/>
            </a:xfrm>
            <a:prstGeom prst="wedgeRectCallout">
              <a:avLst>
                <a:gd name="adj1" fmla="val 42478"/>
                <a:gd name="adj2" fmla="val -176887"/>
              </a:avLst>
            </a:prstGeom>
            <a:ln>
              <a:headEnd type="none" w="med" len="med"/>
              <a:tailEnd type="none" w="med" len="med"/>
            </a:ln>
            <a:effectLst>
              <a:glow rad="76200">
                <a:schemeClr val="bg2">
                  <a:alpha val="75000"/>
                </a:schemeClr>
              </a:glo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800" dirty="0" smtClean="0">
                  <a:solidFill>
                    <a:schemeClr val="bg1"/>
                  </a:solidFill>
                </a:rPr>
                <a:t>Combine</a:t>
              </a:r>
              <a:r>
                <a:rPr kumimoji="0" lang="en-US" sz="1800" i="0" u="none" strike="noStrike" cap="none" normalizeH="0" baseline="0" dirty="0" smtClean="0">
                  <a:ln>
                    <a:noFill/>
                  </a:ln>
                  <a:solidFill>
                    <a:schemeClr val="bg1"/>
                  </a:solidFill>
                  <a:effectLst/>
                </a:rPr>
                <a:t> lists,</a:t>
              </a:r>
              <a:r>
                <a:rPr kumimoji="0" lang="en-US" sz="1800" i="0" u="none" strike="noStrike" cap="none" normalizeH="0" dirty="0" smtClean="0">
                  <a:ln>
                    <a:noFill/>
                  </a:ln>
                  <a:solidFill>
                    <a:schemeClr val="bg1"/>
                  </a:solidFill>
                  <a:effectLst/>
                </a:rPr>
                <a:t> filters, &amp; groups with conditions</a:t>
              </a:r>
              <a:endParaRPr kumimoji="0" lang="en-US" sz="1800" i="0" u="none" strike="noStrike" cap="none" normalizeH="0" baseline="0" dirty="0" smtClean="0">
                <a:ln>
                  <a:noFill/>
                </a:ln>
                <a:solidFill>
                  <a:schemeClr val="bg1"/>
                </a:solidFill>
                <a:effectLst/>
              </a:endParaRPr>
            </a:p>
          </p:txBody>
        </p:sp>
      </p:grpSp>
      <p:grpSp>
        <p:nvGrpSpPr>
          <p:cNvPr id="14" name="Group 13"/>
          <p:cNvGrpSpPr/>
          <p:nvPr/>
        </p:nvGrpSpPr>
        <p:grpSpPr>
          <a:xfrm>
            <a:off x="4116269" y="1447800"/>
            <a:ext cx="4699257" cy="4394792"/>
            <a:chOff x="4213924" y="1292648"/>
            <a:chExt cx="4548337" cy="4119954"/>
          </a:xfrm>
        </p:grpSpPr>
        <p:pic>
          <p:nvPicPr>
            <p:cNvPr id="8" name="Picture 7"/>
            <p:cNvPicPr>
              <a:picLocks noChangeAspect="1"/>
            </p:cNvPicPr>
            <p:nvPr/>
          </p:nvPicPr>
          <p:blipFill>
            <a:blip r:embed="rId5"/>
            <a:stretch>
              <a:fillRect/>
            </a:stretch>
          </p:blipFill>
          <p:spPr>
            <a:xfrm>
              <a:off x="4213924" y="1292648"/>
              <a:ext cx="4548337" cy="3505200"/>
            </a:xfrm>
            <a:prstGeom prst="rect">
              <a:avLst/>
            </a:prstGeom>
            <a:ln>
              <a:solidFill>
                <a:schemeClr val="accent1"/>
              </a:solidFill>
            </a:ln>
            <a:effectLst>
              <a:outerShdw blurRad="50800" dist="38100" dir="2700000" algn="tl" rotWithShape="0">
                <a:prstClr val="black">
                  <a:alpha val="40000"/>
                </a:prstClr>
              </a:outerShdw>
            </a:effectLst>
          </p:spPr>
        </p:pic>
        <p:sp>
          <p:nvSpPr>
            <p:cNvPr id="13" name="Rectangular Callout 12"/>
            <p:cNvSpPr/>
            <p:nvPr/>
          </p:nvSpPr>
          <p:spPr bwMode="auto">
            <a:xfrm>
              <a:off x="5712791" y="4619162"/>
              <a:ext cx="3049470" cy="793440"/>
            </a:xfrm>
            <a:prstGeom prst="wedgeRectCallout">
              <a:avLst>
                <a:gd name="adj1" fmla="val -40748"/>
                <a:gd name="adj2" fmla="val -218945"/>
              </a:avLst>
            </a:prstGeom>
            <a:ln>
              <a:headEnd type="none" w="med" len="med"/>
              <a:tailEnd type="none" w="med" len="med"/>
            </a:ln>
            <a:effectLst>
              <a:glow rad="76200">
                <a:schemeClr val="bg2">
                  <a:alpha val="75000"/>
                </a:schemeClr>
              </a:glo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800" dirty="0" smtClean="0">
                  <a:solidFill>
                    <a:schemeClr val="bg1"/>
                  </a:solidFill>
                </a:rPr>
                <a:t>Create lists from filters, CSV import, and hand select</a:t>
              </a:r>
              <a:endParaRPr kumimoji="0" lang="en-US" sz="1800" i="0" u="none" strike="noStrike" cap="none" normalizeH="0" baseline="0" dirty="0" smtClean="0">
                <a:ln>
                  <a:noFill/>
                </a:ln>
                <a:solidFill>
                  <a:schemeClr val="bg1"/>
                </a:solidFill>
                <a:effectLst/>
              </a:endParaRPr>
            </a:p>
          </p:txBody>
        </p:sp>
      </p:grpSp>
      <p:sp>
        <p:nvSpPr>
          <p:cNvPr id="16" name="Footer Placeholder 3"/>
          <p:cNvSpPr>
            <a:spLocks noGrp="1"/>
          </p:cNvSpPr>
          <p:nvPr>
            <p:ph type="ftr" sz="quarter" idx="10"/>
          </p:nvPr>
        </p:nvSpPr>
        <p:spPr>
          <a:xfrm>
            <a:off x="381000" y="6358518"/>
            <a:ext cx="4183380" cy="232782"/>
          </a:xfrm>
        </p:spPr>
        <p:txBody>
          <a:bodyPr/>
          <a:lstStyle/>
          <a:p>
            <a:pPr>
              <a:defRPr/>
            </a:pPr>
            <a:r>
              <a:rPr lang="en-US" dirty="0" smtClean="0"/>
              <a:t>What's New in IT Management Suite 7.5 SP1</a:t>
            </a:r>
            <a:endParaRPr lang="en-US" dirty="0"/>
          </a:p>
        </p:txBody>
      </p:sp>
      <p:sp>
        <p:nvSpPr>
          <p:cNvPr id="17" name="Slide Number Placeholder 4"/>
          <p:cNvSpPr>
            <a:spLocks noGrp="1"/>
          </p:cNvSpPr>
          <p:nvPr>
            <p:ph type="sldNum" sz="quarter" idx="11"/>
          </p:nvPr>
        </p:nvSpPr>
        <p:spPr>
          <a:xfrm>
            <a:off x="8548896" y="6397965"/>
            <a:ext cx="153888" cy="153888"/>
          </a:xfrm>
        </p:spPr>
        <p:txBody>
          <a:bodyPr/>
          <a:lstStyle/>
          <a:p>
            <a:pPr>
              <a:defRPr/>
            </a:pPr>
            <a:fld id="{446C9BED-6FD4-4BA4-B6B0-4A26058AC9EF}" type="slidenum">
              <a:rPr lang="en-US" smtClean="0"/>
              <a:pPr>
                <a:defRPr/>
              </a:pPr>
              <a:t>23</a:t>
            </a:fld>
            <a:endParaRPr lang="en-US" dirty="0"/>
          </a:p>
        </p:txBody>
      </p:sp>
    </p:spTree>
    <p:extLst>
      <p:ext uri="{BB962C8B-B14F-4D97-AF65-F5344CB8AC3E}">
        <p14:creationId xmlns:p14="http://schemas.microsoft.com/office/powerpoint/2010/main" val="422476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2133600"/>
            <a:ext cx="9144000" cy="2743200"/>
          </a:xfrm>
          <a:prstGeom prst="rect">
            <a:avLst/>
          </a:prstGeom>
          <a:solidFill>
            <a:srgbClr val="F8E5C4"/>
          </a:solidFill>
          <a:ln w="19050" cap="flat" cmpd="sng" algn="ctr">
            <a:solidFill>
              <a:srgbClr val="E0991A"/>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
        <p:nvSpPr>
          <p:cNvPr id="5" name="Footer Placeholder 4"/>
          <p:cNvSpPr>
            <a:spLocks noGrp="1"/>
          </p:cNvSpPr>
          <p:nvPr>
            <p:ph type="ftr" sz="quarter" idx="3"/>
          </p:nvPr>
        </p:nvSpPr>
        <p:spPr/>
        <p:txBody>
          <a:bodyPr/>
          <a:lstStyle/>
          <a:p>
            <a:r>
              <a:rPr lang="en-US" dirty="0" smtClean="0"/>
              <a:t>What's New in IT Management Suite 7.5 SP1</a:t>
            </a:r>
            <a:endParaRPr lang="en-US" dirty="0"/>
          </a:p>
        </p:txBody>
      </p:sp>
      <p:sp>
        <p:nvSpPr>
          <p:cNvPr id="4" name="Slide Number Placeholder 3"/>
          <p:cNvSpPr>
            <a:spLocks noGrp="1"/>
          </p:cNvSpPr>
          <p:nvPr>
            <p:ph type="sldNum" sz="quarter" idx="4"/>
          </p:nvPr>
        </p:nvSpPr>
        <p:spPr/>
        <p:txBody>
          <a:bodyPr/>
          <a:lstStyle/>
          <a:p>
            <a:fld id="{46082381-925A-4C25-AB18-0C99AD89CFC0}" type="slidenum">
              <a:rPr lang="en-US" smtClean="0"/>
              <a:pPr/>
              <a:t>24</a:t>
            </a:fld>
            <a:endParaRPr lang="en-US" dirty="0"/>
          </a:p>
        </p:txBody>
      </p:sp>
      <p:sp>
        <p:nvSpPr>
          <p:cNvPr id="3" name="Title 2"/>
          <p:cNvSpPr>
            <a:spLocks noGrp="1"/>
          </p:cNvSpPr>
          <p:nvPr>
            <p:ph type="ctrTitle"/>
          </p:nvPr>
        </p:nvSpPr>
        <p:spPr>
          <a:xfrm>
            <a:off x="2362200" y="3048000"/>
            <a:ext cx="6781800" cy="914400"/>
          </a:xfrm>
        </p:spPr>
        <p:txBody>
          <a:bodyPr/>
          <a:lstStyle/>
          <a:p>
            <a:r>
              <a:rPr lang="en-US" dirty="0" smtClean="0"/>
              <a:t>ITMS 7.5 SP1 Solutions</a:t>
            </a:r>
            <a:endParaRPr lang="en-US" dirty="0"/>
          </a:p>
        </p:txBody>
      </p:sp>
      <p:sp>
        <p:nvSpPr>
          <p:cNvPr id="8" name="Rectangle 7"/>
          <p:cNvSpPr/>
          <p:nvPr/>
        </p:nvSpPr>
        <p:spPr bwMode="auto">
          <a:xfrm>
            <a:off x="0" y="2133600"/>
            <a:ext cx="2209800" cy="2743200"/>
          </a:xfrm>
          <a:prstGeom prst="rect">
            <a:avLst/>
          </a:prstGeom>
          <a:solidFill>
            <a:srgbClr val="E0991A"/>
          </a:solidFill>
          <a:ln w="19050" cap="flat" cmpd="sng" algn="ctr">
            <a:solidFill>
              <a:srgbClr val="E0991A"/>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Tree>
    <p:extLst>
      <p:ext uri="{BB962C8B-B14F-4D97-AF65-F5344CB8AC3E}">
        <p14:creationId xmlns:p14="http://schemas.microsoft.com/office/powerpoint/2010/main" val="13650522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Deployment Solution Changes (CMS/SMS)</a:t>
            </a:r>
            <a:endParaRPr lang="en-US" dirty="0"/>
          </a:p>
        </p:txBody>
      </p:sp>
      <p:sp>
        <p:nvSpPr>
          <p:cNvPr id="3" name="Content Placeholder 2"/>
          <p:cNvSpPr>
            <a:spLocks noGrp="1"/>
          </p:cNvSpPr>
          <p:nvPr>
            <p:ph idx="1"/>
          </p:nvPr>
        </p:nvSpPr>
        <p:spPr/>
        <p:txBody>
          <a:bodyPr>
            <a:normAutofit/>
          </a:bodyPr>
          <a:lstStyle/>
          <a:p>
            <a:r>
              <a:rPr lang="en-US" b="1" dirty="0" smtClean="0"/>
              <a:t>WinPE Distributable is not included in Deployment Solution</a:t>
            </a:r>
            <a:endParaRPr lang="en-US" b="1" dirty="0"/>
          </a:p>
          <a:p>
            <a:pPr lvl="1"/>
            <a:r>
              <a:rPr lang="en-US" dirty="0"/>
              <a:t>To use the WinPE as a preboot </a:t>
            </a:r>
            <a:r>
              <a:rPr lang="en-US" dirty="0" smtClean="0"/>
              <a:t>environment</a:t>
            </a:r>
          </a:p>
          <a:p>
            <a:pPr lvl="3"/>
            <a:r>
              <a:rPr lang="en-US" dirty="0" smtClean="0"/>
              <a:t>Download and install </a:t>
            </a:r>
            <a:r>
              <a:rPr lang="en-US" dirty="0"/>
              <a:t>the Windows ADK for Windows </a:t>
            </a:r>
            <a:r>
              <a:rPr lang="en-US" dirty="0" smtClean="0"/>
              <a:t>8</a:t>
            </a:r>
          </a:p>
          <a:p>
            <a:pPr lvl="3"/>
            <a:r>
              <a:rPr lang="en-US" dirty="0" smtClean="0"/>
              <a:t>Import </a:t>
            </a:r>
            <a:r>
              <a:rPr lang="en-US" dirty="0"/>
              <a:t>the Windows </a:t>
            </a:r>
            <a:r>
              <a:rPr lang="en-US" dirty="0" smtClean="0"/>
              <a:t>ADK to </a:t>
            </a:r>
            <a:r>
              <a:rPr lang="en-US" dirty="0"/>
              <a:t>install into Deployment Solution.</a:t>
            </a:r>
          </a:p>
          <a:p>
            <a:pPr lvl="3"/>
            <a:r>
              <a:rPr lang="en-US" dirty="0"/>
              <a:t>This activity consumes around 3 hours.</a:t>
            </a:r>
          </a:p>
          <a:p>
            <a:r>
              <a:rPr lang="en-US" b="1" dirty="0" smtClean="0"/>
              <a:t>RapiDeploy tool no longer supported for imaging computers</a:t>
            </a:r>
            <a:endParaRPr lang="en-US" dirty="0" smtClean="0"/>
          </a:p>
          <a:p>
            <a:pPr lvl="1"/>
            <a:r>
              <a:rPr lang="en-US" dirty="0" smtClean="0"/>
              <a:t>You can still deploy any existing </a:t>
            </a:r>
            <a:r>
              <a:rPr lang="en-US" dirty="0"/>
              <a:t>.img images </a:t>
            </a:r>
            <a:r>
              <a:rPr lang="en-US" dirty="0" smtClean="0"/>
              <a:t>created </a:t>
            </a:r>
            <a:r>
              <a:rPr lang="en-US" dirty="0"/>
              <a:t>using </a:t>
            </a:r>
            <a:r>
              <a:rPr lang="en-US" dirty="0" smtClean="0"/>
              <a:t>RapiDeploy</a:t>
            </a:r>
          </a:p>
          <a:p>
            <a:r>
              <a:rPr lang="en-US" b="1" dirty="0"/>
              <a:t>Deployment Solution plug-in 64-bit </a:t>
            </a:r>
            <a:r>
              <a:rPr lang="en-US" b="1" dirty="0" smtClean="0"/>
              <a:t>Linux added</a:t>
            </a:r>
          </a:p>
          <a:p>
            <a:pPr lvl="1"/>
            <a:r>
              <a:rPr lang="en-US" dirty="0"/>
              <a:t>Deployment Solution plug-in for x64 bit for Linux is now added that lets </a:t>
            </a:r>
            <a:r>
              <a:rPr lang="en-US" dirty="0" smtClean="0"/>
              <a:t>you manage </a:t>
            </a:r>
            <a:r>
              <a:rPr lang="en-US" dirty="0"/>
              <a:t>Linux 64-bit client computers.</a:t>
            </a:r>
          </a:p>
        </p:txBody>
      </p:sp>
      <p:sp>
        <p:nvSpPr>
          <p:cNvPr id="4" name="Footer Placeholder 3"/>
          <p:cNvSpPr>
            <a:spLocks noGrp="1"/>
          </p:cNvSpPr>
          <p:nvPr>
            <p:ph type="ftr" sz="quarter" idx="10"/>
          </p:nvPr>
        </p:nvSpPr>
        <p:spPr/>
        <p:txBody>
          <a:bodyPr/>
          <a:lstStyle/>
          <a:p>
            <a:pPr>
              <a:defRPr/>
            </a:pPr>
            <a:r>
              <a:rPr lang="en-US" dirty="0" smtClean="0"/>
              <a:t>What's New in IT Management Suite 7.5 SP1</a:t>
            </a:r>
            <a:endParaRPr lang="en-US" dirty="0"/>
          </a:p>
        </p:txBody>
      </p:sp>
      <p:sp>
        <p:nvSpPr>
          <p:cNvPr id="5" name="Slide Number Placeholder 4"/>
          <p:cNvSpPr>
            <a:spLocks noGrp="1"/>
          </p:cNvSpPr>
          <p:nvPr>
            <p:ph type="sldNum" sz="quarter" idx="11"/>
          </p:nvPr>
        </p:nvSpPr>
        <p:spPr/>
        <p:txBody>
          <a:bodyPr/>
          <a:lstStyle/>
          <a:p>
            <a:pPr>
              <a:defRPr/>
            </a:pPr>
            <a:fld id="{446C9BED-6FD4-4BA4-B6B0-4A26058AC9EF}" type="slidenum">
              <a:rPr lang="en-US" smtClean="0"/>
              <a:pPr>
                <a:defRPr/>
              </a:pPr>
              <a:t>25</a:t>
            </a:fld>
            <a:endParaRPr lang="en-US" dirty="0"/>
          </a:p>
        </p:txBody>
      </p:sp>
      <p:grpSp>
        <p:nvGrpSpPr>
          <p:cNvPr id="6" name="Group 136"/>
          <p:cNvGrpSpPr>
            <a:grpSpLocks/>
          </p:cNvGrpSpPr>
          <p:nvPr/>
        </p:nvGrpSpPr>
        <p:grpSpPr bwMode="auto">
          <a:xfrm>
            <a:off x="6551027" y="4767804"/>
            <a:ext cx="990600" cy="990600"/>
            <a:chOff x="4810835" y="3787254"/>
            <a:chExt cx="818866" cy="818866"/>
          </a:xfrm>
        </p:grpSpPr>
        <p:sp>
          <p:nvSpPr>
            <p:cNvPr id="7" name="Oval 6"/>
            <p:cNvSpPr/>
            <p:nvPr/>
          </p:nvSpPr>
          <p:spPr bwMode="auto">
            <a:xfrm>
              <a:off x="4810835" y="3787254"/>
              <a:ext cx="818866" cy="818866"/>
            </a:xfrm>
            <a:prstGeom prst="ellipse">
              <a:avLst/>
            </a:prstGeom>
            <a:solidFill>
              <a:schemeClr val="bg1"/>
            </a:solidFill>
            <a:ln w="38100" cap="flat" cmpd="sng" algn="ctr">
              <a:solidFill>
                <a:schemeClr val="tx1">
                  <a:lumMod val="50000"/>
                  <a:lumOff val="50000"/>
                </a:schemeClr>
              </a:solidFill>
              <a:prstDash val="solid"/>
              <a:round/>
              <a:headEnd type="none" w="med" len="med"/>
              <a:tailEnd type="none" w="med" len="med"/>
            </a:ln>
            <a:effectLst/>
          </p:spPr>
          <p:txBody>
            <a:bodyPr anchor="ctr"/>
            <a:lstStyle/>
            <a:p>
              <a:pPr algn="ctr">
                <a:defRPr/>
              </a:pPr>
              <a:endParaRPr lang="en-US" dirty="0">
                <a:latin typeface="+mj-lt"/>
                <a:cs typeface="+mn-cs"/>
              </a:endParaRPr>
            </a:p>
          </p:txBody>
        </p:sp>
        <p:pic>
          <p:nvPicPr>
            <p:cNvPr id="8" name="Picture 23" descr="redhat_logo"/>
            <p:cNvPicPr>
              <a:picLocks noChangeAspect="1" noChangeArrowheads="1"/>
            </p:cNvPicPr>
            <p:nvPr/>
          </p:nvPicPr>
          <p:blipFill>
            <a:blip r:embed="rId3" cstate="print"/>
            <a:srcRect/>
            <a:stretch>
              <a:fillRect/>
            </a:stretch>
          </p:blipFill>
          <p:spPr bwMode="auto">
            <a:xfrm>
              <a:off x="4941391" y="3888088"/>
              <a:ext cx="545010" cy="562977"/>
            </a:xfrm>
            <a:prstGeom prst="rect">
              <a:avLst/>
            </a:prstGeom>
            <a:noFill/>
            <a:ln w="9525">
              <a:noFill/>
              <a:miter lim="800000"/>
              <a:headEnd/>
              <a:tailEnd/>
            </a:ln>
          </p:spPr>
        </p:pic>
      </p:grpSp>
      <p:grpSp>
        <p:nvGrpSpPr>
          <p:cNvPr id="9" name="Group 139"/>
          <p:cNvGrpSpPr>
            <a:grpSpLocks/>
          </p:cNvGrpSpPr>
          <p:nvPr/>
        </p:nvGrpSpPr>
        <p:grpSpPr bwMode="auto">
          <a:xfrm>
            <a:off x="6544237" y="1676400"/>
            <a:ext cx="988761" cy="990600"/>
            <a:chOff x="1751462" y="5272585"/>
            <a:chExt cx="818866" cy="818866"/>
          </a:xfrm>
        </p:grpSpPr>
        <p:sp>
          <p:nvSpPr>
            <p:cNvPr id="10" name="Oval 9"/>
            <p:cNvSpPr/>
            <p:nvPr/>
          </p:nvSpPr>
          <p:spPr bwMode="auto">
            <a:xfrm>
              <a:off x="1751462" y="5272585"/>
              <a:ext cx="818866" cy="818866"/>
            </a:xfrm>
            <a:prstGeom prst="ellipse">
              <a:avLst/>
            </a:prstGeom>
            <a:solidFill>
              <a:schemeClr val="bg1"/>
            </a:solidFill>
            <a:ln w="38100" cap="flat" cmpd="sng" algn="ctr">
              <a:solidFill>
                <a:schemeClr val="tx1">
                  <a:lumMod val="50000"/>
                  <a:lumOff val="50000"/>
                </a:schemeClr>
              </a:solidFill>
              <a:prstDash val="solid"/>
              <a:round/>
              <a:headEnd type="none" w="med" len="med"/>
              <a:tailEnd type="none" w="med" len="med"/>
            </a:ln>
            <a:effectLst/>
          </p:spPr>
          <p:txBody>
            <a:bodyPr anchor="ctr"/>
            <a:lstStyle/>
            <a:p>
              <a:pPr algn="ctr">
                <a:defRPr/>
              </a:pPr>
              <a:endParaRPr lang="en-US" b="1" dirty="0">
                <a:latin typeface="+mj-lt"/>
                <a:cs typeface="+mn-cs"/>
              </a:endParaRPr>
            </a:p>
          </p:txBody>
        </p:sp>
        <p:pic>
          <p:nvPicPr>
            <p:cNvPr id="11" name="Picture 26" descr="WinXP.gif"/>
            <p:cNvPicPr>
              <a:picLocks noChangeAspect="1"/>
            </p:cNvPicPr>
            <p:nvPr/>
          </p:nvPicPr>
          <p:blipFill>
            <a:blip r:embed="rId4" cstate="print"/>
            <a:srcRect/>
            <a:stretch>
              <a:fillRect/>
            </a:stretch>
          </p:blipFill>
          <p:spPr bwMode="auto">
            <a:xfrm>
              <a:off x="1951628" y="5459105"/>
              <a:ext cx="409857" cy="430264"/>
            </a:xfrm>
            <a:prstGeom prst="rect">
              <a:avLst/>
            </a:prstGeom>
            <a:noFill/>
            <a:ln w="9525">
              <a:noFill/>
              <a:miter lim="800000"/>
              <a:headEnd/>
              <a:tailEnd/>
            </a:ln>
          </p:spPr>
        </p:pic>
      </p:grpSp>
    </p:spTree>
    <p:extLst>
      <p:ext uri="{BB962C8B-B14F-4D97-AF65-F5344CB8AC3E}">
        <p14:creationId xmlns:p14="http://schemas.microsoft.com/office/powerpoint/2010/main" val="423975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PCAnywhere Solution Changes</a:t>
            </a:r>
            <a:endParaRPr lang="en-US" dirty="0"/>
          </a:p>
        </p:txBody>
      </p:sp>
      <p:sp>
        <p:nvSpPr>
          <p:cNvPr id="3" name="Content Placeholder 2"/>
          <p:cNvSpPr>
            <a:spLocks noGrp="1"/>
          </p:cNvSpPr>
          <p:nvPr>
            <p:ph idx="1"/>
          </p:nvPr>
        </p:nvSpPr>
        <p:spPr>
          <a:xfrm>
            <a:off x="381000" y="1219200"/>
            <a:ext cx="8382000" cy="5257800"/>
          </a:xfrm>
        </p:spPr>
        <p:txBody>
          <a:bodyPr>
            <a:normAutofit fontScale="85000" lnSpcReduction="20000"/>
          </a:bodyPr>
          <a:lstStyle/>
          <a:p>
            <a:pPr>
              <a:lnSpc>
                <a:spcPct val="120000"/>
              </a:lnSpc>
              <a:spcBef>
                <a:spcPts val="600"/>
              </a:spcBef>
              <a:spcAft>
                <a:spcPts val="600"/>
              </a:spcAft>
            </a:pPr>
            <a:r>
              <a:rPr lang="en-US" b="1" dirty="0"/>
              <a:t>The list of supported platforms has </a:t>
            </a:r>
            <a:r>
              <a:rPr lang="en-US" b="1" dirty="0" smtClean="0"/>
              <a:t>been expanded.</a:t>
            </a:r>
          </a:p>
          <a:p>
            <a:pPr lvl="1">
              <a:lnSpc>
                <a:spcPct val="120000"/>
              </a:lnSpc>
              <a:spcBef>
                <a:spcPts val="600"/>
              </a:spcBef>
              <a:spcAft>
                <a:spcPts val="600"/>
              </a:spcAft>
            </a:pPr>
            <a:r>
              <a:rPr lang="en-US" dirty="0" smtClean="0"/>
              <a:t>Mac </a:t>
            </a:r>
            <a:r>
              <a:rPr lang="en-US" dirty="0"/>
              <a:t>OS X </a:t>
            </a:r>
            <a:r>
              <a:rPr lang="en-US" dirty="0" smtClean="0"/>
              <a:t>10.9</a:t>
            </a:r>
          </a:p>
          <a:p>
            <a:pPr>
              <a:lnSpc>
                <a:spcPct val="120000"/>
              </a:lnSpc>
              <a:spcBef>
                <a:spcPts val="600"/>
              </a:spcBef>
              <a:spcAft>
                <a:spcPts val="600"/>
              </a:spcAft>
            </a:pPr>
            <a:r>
              <a:rPr lang="en-US" b="1" dirty="0"/>
              <a:t>New policies </a:t>
            </a:r>
            <a:r>
              <a:rPr lang="en-US" b="1" dirty="0" smtClean="0"/>
              <a:t>added for Windows </a:t>
            </a:r>
            <a:r>
              <a:rPr lang="en-US" b="1" dirty="0"/>
              <a:t>that contain the default filters</a:t>
            </a:r>
            <a:r>
              <a:rPr lang="en-US" dirty="0" smtClean="0"/>
              <a:t>.</a:t>
            </a:r>
          </a:p>
          <a:p>
            <a:pPr lvl="1">
              <a:lnSpc>
                <a:spcPct val="120000"/>
              </a:lnSpc>
              <a:spcBef>
                <a:spcPts val="600"/>
              </a:spcBef>
              <a:spcAft>
                <a:spcPts val="600"/>
              </a:spcAft>
            </a:pPr>
            <a:r>
              <a:rPr lang="en-US" sz="2100" b="1" dirty="0" smtClean="0"/>
              <a:t>PCAnywhere </a:t>
            </a:r>
            <a:r>
              <a:rPr lang="en-US" sz="2100" b="1" dirty="0"/>
              <a:t>Plug-in for Windows – Install (Host Only)</a:t>
            </a:r>
          </a:p>
          <a:p>
            <a:pPr lvl="3">
              <a:lnSpc>
                <a:spcPct val="120000"/>
              </a:lnSpc>
              <a:spcBef>
                <a:spcPts val="600"/>
              </a:spcBef>
            </a:pPr>
            <a:r>
              <a:rPr lang="en-US" dirty="0"/>
              <a:t>This policy contains the default filter </a:t>
            </a:r>
            <a:r>
              <a:rPr lang="en-US" b="1" dirty="0"/>
              <a:t>Windows Computers with </a:t>
            </a:r>
            <a:r>
              <a:rPr lang="en-US" b="1" dirty="0" smtClean="0"/>
              <a:t>no PCAnywhere </a:t>
            </a:r>
            <a:r>
              <a:rPr lang="en-US" b="1" dirty="0"/>
              <a:t>plug-in Installed</a:t>
            </a:r>
          </a:p>
          <a:p>
            <a:pPr lvl="1">
              <a:lnSpc>
                <a:spcPct val="120000"/>
              </a:lnSpc>
              <a:spcBef>
                <a:spcPts val="600"/>
              </a:spcBef>
              <a:spcAft>
                <a:spcPts val="600"/>
              </a:spcAft>
            </a:pPr>
            <a:r>
              <a:rPr lang="en-US" sz="2100" b="1" dirty="0" smtClean="0"/>
              <a:t>PCAnywhere </a:t>
            </a:r>
            <a:r>
              <a:rPr lang="en-US" sz="2100" b="1" dirty="0"/>
              <a:t>Plug-in for Windows – Upgrade (Host Only)</a:t>
            </a:r>
          </a:p>
          <a:p>
            <a:pPr lvl="3">
              <a:lnSpc>
                <a:spcPct val="120000"/>
              </a:lnSpc>
              <a:spcBef>
                <a:spcPts val="600"/>
              </a:spcBef>
            </a:pPr>
            <a:r>
              <a:rPr lang="en-US" dirty="0" smtClean="0"/>
              <a:t>This </a:t>
            </a:r>
            <a:r>
              <a:rPr lang="en-US" dirty="0"/>
              <a:t>policy contains the default filter </a:t>
            </a:r>
            <a:r>
              <a:rPr lang="en-US" b="1" dirty="0"/>
              <a:t>Windows Computers </a:t>
            </a:r>
            <a:r>
              <a:rPr lang="en-US" b="1" dirty="0" smtClean="0"/>
              <a:t>requiring PCAnywhere </a:t>
            </a:r>
            <a:r>
              <a:rPr lang="en-US" b="1" dirty="0"/>
              <a:t>plug-in upgrade</a:t>
            </a:r>
          </a:p>
          <a:p>
            <a:pPr lvl="1">
              <a:lnSpc>
                <a:spcPct val="120000"/>
              </a:lnSpc>
              <a:spcBef>
                <a:spcPts val="600"/>
              </a:spcBef>
              <a:spcAft>
                <a:spcPts val="600"/>
              </a:spcAft>
            </a:pPr>
            <a:r>
              <a:rPr lang="en-US" b="1" dirty="0" smtClean="0"/>
              <a:t>These </a:t>
            </a:r>
            <a:r>
              <a:rPr lang="en-US" b="1" dirty="0"/>
              <a:t>default filters are not </a:t>
            </a:r>
            <a:r>
              <a:rPr lang="en-US" b="1" dirty="0" smtClean="0"/>
              <a:t>available </a:t>
            </a:r>
            <a:r>
              <a:rPr lang="en-US" b="1" dirty="0"/>
              <a:t>in the </a:t>
            </a:r>
            <a:r>
              <a:rPr lang="en-US" b="1" dirty="0" smtClean="0"/>
              <a:t>following policies</a:t>
            </a:r>
            <a:r>
              <a:rPr lang="en-US" b="1" dirty="0"/>
              <a:t>:</a:t>
            </a:r>
          </a:p>
          <a:p>
            <a:pPr lvl="3">
              <a:lnSpc>
                <a:spcPct val="120000"/>
              </a:lnSpc>
              <a:spcBef>
                <a:spcPts val="600"/>
              </a:spcBef>
            </a:pPr>
            <a:r>
              <a:rPr lang="en-US" b="1" dirty="0" smtClean="0"/>
              <a:t>PCAnywhere </a:t>
            </a:r>
            <a:r>
              <a:rPr lang="en-US" b="1" dirty="0"/>
              <a:t>Plug-in for Windows – Install</a:t>
            </a:r>
          </a:p>
          <a:p>
            <a:pPr lvl="3">
              <a:lnSpc>
                <a:spcPct val="120000"/>
              </a:lnSpc>
              <a:spcBef>
                <a:spcPts val="600"/>
              </a:spcBef>
            </a:pPr>
            <a:r>
              <a:rPr lang="en-US" b="1" dirty="0" smtClean="0"/>
              <a:t>PCAnywhere </a:t>
            </a:r>
            <a:r>
              <a:rPr lang="en-US" b="1" dirty="0"/>
              <a:t>Plug-in for Windows – </a:t>
            </a:r>
            <a:r>
              <a:rPr lang="en-US" b="1" dirty="0" smtClean="0"/>
              <a:t>Upgrade</a:t>
            </a:r>
          </a:p>
          <a:p>
            <a:pPr>
              <a:lnSpc>
                <a:spcPct val="120000"/>
              </a:lnSpc>
              <a:spcBef>
                <a:spcPts val="600"/>
              </a:spcBef>
              <a:spcAft>
                <a:spcPts val="600"/>
              </a:spcAft>
            </a:pPr>
            <a:r>
              <a:rPr lang="en-US" b="1" dirty="0"/>
              <a:t>New UI feature Add Caller button </a:t>
            </a:r>
            <a:endParaRPr lang="en-US" b="1" dirty="0" smtClean="0"/>
          </a:p>
          <a:p>
            <a:pPr lvl="1">
              <a:lnSpc>
                <a:spcPct val="120000"/>
              </a:lnSpc>
              <a:spcBef>
                <a:spcPts val="600"/>
              </a:spcBef>
              <a:spcAft>
                <a:spcPts val="600"/>
              </a:spcAft>
            </a:pPr>
            <a:r>
              <a:rPr lang="en-US" dirty="0" smtClean="0"/>
              <a:t>Manually adds </a:t>
            </a:r>
            <a:r>
              <a:rPr lang="en-US" dirty="0"/>
              <a:t>users for </a:t>
            </a:r>
            <a:r>
              <a:rPr lang="en-US" dirty="0" smtClean="0"/>
              <a:t>Authentication types</a:t>
            </a:r>
          </a:p>
          <a:p>
            <a:pPr lvl="1">
              <a:lnSpc>
                <a:spcPct val="120000"/>
              </a:lnSpc>
              <a:spcBef>
                <a:spcPts val="600"/>
              </a:spcBef>
              <a:spcAft>
                <a:spcPts val="600"/>
              </a:spcAft>
            </a:pPr>
            <a:r>
              <a:rPr lang="en-US" dirty="0" smtClean="0"/>
              <a:t>Add users, groups </a:t>
            </a:r>
            <a:r>
              <a:rPr lang="en-US" dirty="0"/>
              <a:t>and domains for </a:t>
            </a:r>
            <a:r>
              <a:rPr lang="en-US" dirty="0" smtClean="0"/>
              <a:t>NT </a:t>
            </a:r>
            <a:r>
              <a:rPr lang="en-US" dirty="0"/>
              <a:t>and </a:t>
            </a:r>
            <a:r>
              <a:rPr lang="en-US" dirty="0" smtClean="0"/>
              <a:t>Active Directory types.</a:t>
            </a:r>
            <a:endParaRPr lang="en-US" dirty="0"/>
          </a:p>
        </p:txBody>
      </p:sp>
      <p:sp>
        <p:nvSpPr>
          <p:cNvPr id="4" name="Footer Placeholder 3"/>
          <p:cNvSpPr>
            <a:spLocks noGrp="1"/>
          </p:cNvSpPr>
          <p:nvPr>
            <p:ph type="ftr" sz="quarter" idx="10"/>
          </p:nvPr>
        </p:nvSpPr>
        <p:spPr/>
        <p:txBody>
          <a:bodyPr/>
          <a:lstStyle/>
          <a:p>
            <a:pPr>
              <a:defRPr/>
            </a:pPr>
            <a:r>
              <a:rPr lang="en-US" dirty="0" smtClean="0"/>
              <a:t>What's New in IT Management Suite 7.5 SP1</a:t>
            </a:r>
            <a:endParaRPr lang="en-US" dirty="0"/>
          </a:p>
        </p:txBody>
      </p:sp>
      <p:sp>
        <p:nvSpPr>
          <p:cNvPr id="5" name="Slide Number Placeholder 4"/>
          <p:cNvSpPr>
            <a:spLocks noGrp="1"/>
          </p:cNvSpPr>
          <p:nvPr>
            <p:ph type="sldNum" sz="quarter" idx="11"/>
          </p:nvPr>
        </p:nvSpPr>
        <p:spPr/>
        <p:txBody>
          <a:bodyPr/>
          <a:lstStyle/>
          <a:p>
            <a:pPr>
              <a:defRPr/>
            </a:pPr>
            <a:fld id="{446C9BED-6FD4-4BA4-B6B0-4A26058AC9EF}" type="slidenum">
              <a:rPr lang="en-US" smtClean="0"/>
              <a:pPr>
                <a:defRPr/>
              </a:pPr>
              <a:t>26</a:t>
            </a:fld>
            <a:endParaRPr lang="en-US" dirty="0"/>
          </a:p>
        </p:txBody>
      </p:sp>
      <p:grpSp>
        <p:nvGrpSpPr>
          <p:cNvPr id="6" name="Group 148"/>
          <p:cNvGrpSpPr>
            <a:grpSpLocks noChangeAspect="1"/>
          </p:cNvGrpSpPr>
          <p:nvPr/>
        </p:nvGrpSpPr>
        <p:grpSpPr bwMode="auto">
          <a:xfrm>
            <a:off x="7041190" y="1219200"/>
            <a:ext cx="724163" cy="724163"/>
            <a:chOff x="6095999" y="3189027"/>
            <a:chExt cx="818866" cy="818866"/>
          </a:xfrm>
        </p:grpSpPr>
        <p:sp>
          <p:nvSpPr>
            <p:cNvPr id="7" name="Oval 6"/>
            <p:cNvSpPr/>
            <p:nvPr/>
          </p:nvSpPr>
          <p:spPr bwMode="auto">
            <a:xfrm>
              <a:off x="6095999" y="3189027"/>
              <a:ext cx="818866" cy="818866"/>
            </a:xfrm>
            <a:prstGeom prst="ellipse">
              <a:avLst/>
            </a:prstGeom>
            <a:solidFill>
              <a:schemeClr val="bg1"/>
            </a:solidFill>
            <a:ln w="38100" cap="flat" cmpd="sng" algn="ctr">
              <a:solidFill>
                <a:schemeClr val="tx1">
                  <a:lumMod val="50000"/>
                  <a:lumOff val="50000"/>
                </a:schemeClr>
              </a:solidFill>
              <a:prstDash val="solid"/>
              <a:round/>
              <a:headEnd type="none" w="med" len="med"/>
              <a:tailEnd type="none" w="med" len="med"/>
            </a:ln>
            <a:effectLst/>
          </p:spPr>
          <p:txBody>
            <a:bodyPr anchor="ctr"/>
            <a:lstStyle/>
            <a:p>
              <a:pPr algn="ctr">
                <a:defRPr/>
              </a:pPr>
              <a:endParaRPr lang="en-US" b="1" dirty="0">
                <a:latin typeface="+mj-lt"/>
                <a:cs typeface="+mn-cs"/>
              </a:endParaRPr>
            </a:p>
          </p:txBody>
        </p:sp>
        <p:pic>
          <p:nvPicPr>
            <p:cNvPr id="8" name="Picture 4" descr="http://blogs.digitalmediaonlineinc.com/TechUniverse/resource/apple-logo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259585" y="3322799"/>
              <a:ext cx="468763" cy="566766"/>
            </a:xfrm>
            <a:prstGeom prst="rect">
              <a:avLst/>
            </a:prstGeom>
            <a:noFill/>
            <a:ln w="9525">
              <a:noFill/>
              <a:miter lim="800000"/>
              <a:headEnd/>
              <a:tailEnd/>
            </a:ln>
          </p:spPr>
        </p:pic>
      </p:grpSp>
    </p:spTree>
    <p:extLst>
      <p:ext uri="{BB962C8B-B14F-4D97-AF65-F5344CB8AC3E}">
        <p14:creationId xmlns:p14="http://schemas.microsoft.com/office/powerpoint/2010/main" val="189454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Management Solution Changes</a:t>
            </a:r>
            <a:endParaRPr lang="en-US" dirty="0"/>
          </a:p>
        </p:txBody>
      </p:sp>
      <p:sp>
        <p:nvSpPr>
          <p:cNvPr id="3" name="Content Placeholder 2"/>
          <p:cNvSpPr>
            <a:spLocks noGrp="1"/>
          </p:cNvSpPr>
          <p:nvPr>
            <p:ph idx="1"/>
          </p:nvPr>
        </p:nvSpPr>
        <p:spPr/>
        <p:txBody>
          <a:bodyPr>
            <a:normAutofit lnSpcReduction="10000"/>
          </a:bodyPr>
          <a:lstStyle/>
          <a:p>
            <a:r>
              <a:rPr lang="en-US" b="1" dirty="0"/>
              <a:t>Improved Software Portal </a:t>
            </a:r>
            <a:r>
              <a:rPr lang="en-US" b="1" dirty="0" smtClean="0"/>
              <a:t>performance increased by over 50%</a:t>
            </a:r>
          </a:p>
          <a:p>
            <a:r>
              <a:rPr lang="en-US" b="1" dirty="0" smtClean="0"/>
              <a:t>Improved Software </a:t>
            </a:r>
            <a:r>
              <a:rPr lang="en-US" b="1" dirty="0"/>
              <a:t>Management </a:t>
            </a:r>
            <a:r>
              <a:rPr lang="en-US" b="1" dirty="0" smtClean="0"/>
              <a:t>Plug-in stability</a:t>
            </a:r>
          </a:p>
          <a:p>
            <a:r>
              <a:rPr lang="en-US" b="1" dirty="0" smtClean="0"/>
              <a:t>Software Library packages are under one Virtual Directory (IIS)</a:t>
            </a:r>
          </a:p>
          <a:p>
            <a:pPr lvl="1"/>
            <a:r>
              <a:rPr lang="en-US" dirty="0" smtClean="0"/>
              <a:t>Packages </a:t>
            </a:r>
            <a:r>
              <a:rPr lang="en-US" dirty="0"/>
              <a:t>are marked and </a:t>
            </a:r>
            <a:r>
              <a:rPr lang="en-US" dirty="0" smtClean="0"/>
              <a:t>relocated </a:t>
            </a:r>
            <a:r>
              <a:rPr lang="en-US" dirty="0"/>
              <a:t>based on the </a:t>
            </a:r>
            <a:r>
              <a:rPr lang="en-US" b="1" dirty="0"/>
              <a:t>Nightly </a:t>
            </a:r>
            <a:r>
              <a:rPr lang="en-US" dirty="0"/>
              <a:t>schedule</a:t>
            </a:r>
            <a:r>
              <a:rPr lang="en-US" dirty="0" smtClean="0"/>
              <a:t>. </a:t>
            </a:r>
            <a:endParaRPr lang="en-US" dirty="0"/>
          </a:p>
          <a:p>
            <a:pPr lvl="1"/>
            <a:r>
              <a:rPr lang="en-US" b="1" dirty="0">
                <a:solidFill>
                  <a:srgbClr val="FF0000"/>
                </a:solidFill>
              </a:rPr>
              <a:t>Warning: </a:t>
            </a:r>
            <a:r>
              <a:rPr lang="en-US" dirty="0"/>
              <a:t>The </a:t>
            </a:r>
            <a:r>
              <a:rPr lang="en-US" dirty="0" smtClean="0"/>
              <a:t>package </a:t>
            </a:r>
            <a:r>
              <a:rPr lang="en-US" dirty="0"/>
              <a:t>relocation fails </a:t>
            </a:r>
            <a:r>
              <a:rPr lang="en-US" dirty="0" smtClean="0"/>
              <a:t>if the original software </a:t>
            </a:r>
            <a:r>
              <a:rPr lang="en-US" dirty="0"/>
              <a:t>package </a:t>
            </a:r>
            <a:r>
              <a:rPr lang="en-US" dirty="0" smtClean="0"/>
              <a:t>location is </a:t>
            </a:r>
            <a:r>
              <a:rPr lang="en-US" dirty="0"/>
              <a:t>a system folder </a:t>
            </a:r>
            <a:r>
              <a:rPr lang="en-US" dirty="0" smtClean="0"/>
              <a:t>not </a:t>
            </a:r>
            <a:r>
              <a:rPr lang="en-US" dirty="0"/>
              <a:t>available during the </a:t>
            </a:r>
            <a:r>
              <a:rPr lang="en-US" dirty="0" smtClean="0"/>
              <a:t>initial upgrade </a:t>
            </a:r>
            <a:r>
              <a:rPr lang="en-US" dirty="0"/>
              <a:t>procedure</a:t>
            </a:r>
            <a:r>
              <a:rPr lang="en-US" dirty="0" smtClean="0"/>
              <a:t>.</a:t>
            </a:r>
          </a:p>
          <a:p>
            <a:r>
              <a:rPr lang="en-US" b="1" dirty="0"/>
              <a:t>Agents and plug-ins </a:t>
            </a:r>
            <a:r>
              <a:rPr lang="en-US" b="1" dirty="0" smtClean="0"/>
              <a:t>can deploy during </a:t>
            </a:r>
            <a:r>
              <a:rPr lang="en-US" b="1" dirty="0"/>
              <a:t>a maintenance </a:t>
            </a:r>
            <a:r>
              <a:rPr lang="en-US" b="1" dirty="0" smtClean="0"/>
              <a:t>window</a:t>
            </a:r>
          </a:p>
          <a:p>
            <a:r>
              <a:rPr lang="en-US" dirty="0" smtClean="0"/>
              <a:t>Additional </a:t>
            </a:r>
            <a:r>
              <a:rPr lang="en-US" dirty="0"/>
              <a:t>way to </a:t>
            </a:r>
            <a:r>
              <a:rPr lang="en-US" dirty="0" smtClean="0"/>
              <a:t>create/target Managed </a:t>
            </a:r>
            <a:r>
              <a:rPr lang="en-US" dirty="0"/>
              <a:t>Software Delivery </a:t>
            </a:r>
            <a:r>
              <a:rPr lang="en-US" dirty="0" smtClean="0"/>
              <a:t>policies</a:t>
            </a:r>
          </a:p>
          <a:p>
            <a:pPr lvl="1"/>
            <a:r>
              <a:rPr lang="en-US" dirty="0" smtClean="0"/>
              <a:t>Drag </a:t>
            </a:r>
            <a:r>
              <a:rPr lang="en-US" dirty="0"/>
              <a:t>and </a:t>
            </a:r>
            <a:r>
              <a:rPr lang="en-US" dirty="0" smtClean="0"/>
              <a:t>drop </a:t>
            </a:r>
            <a:r>
              <a:rPr lang="en-US" dirty="0"/>
              <a:t>the software release on the </a:t>
            </a:r>
            <a:r>
              <a:rPr lang="en-US" dirty="0" smtClean="0"/>
              <a:t>specific target</a:t>
            </a:r>
          </a:p>
          <a:p>
            <a:pPr lvl="1"/>
            <a:r>
              <a:rPr lang="en-US" dirty="0"/>
              <a:t>Drag and drop </a:t>
            </a:r>
            <a:r>
              <a:rPr lang="en-US" dirty="0" smtClean="0"/>
              <a:t>a Managed Delivery Policy on </a:t>
            </a:r>
            <a:r>
              <a:rPr lang="en-US" dirty="0"/>
              <a:t>the specific target</a:t>
            </a:r>
          </a:p>
          <a:p>
            <a:pPr lvl="1"/>
            <a:endParaRPr lang="en-US" dirty="0" smtClean="0"/>
          </a:p>
          <a:p>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dirty="0" smtClean="0"/>
              <a:t>What's New in IT Management Suite 7.5 SP1</a:t>
            </a:r>
            <a:endParaRPr lang="en-US" dirty="0"/>
          </a:p>
        </p:txBody>
      </p:sp>
      <p:sp>
        <p:nvSpPr>
          <p:cNvPr id="5" name="Slide Number Placeholder 4"/>
          <p:cNvSpPr>
            <a:spLocks noGrp="1"/>
          </p:cNvSpPr>
          <p:nvPr>
            <p:ph type="sldNum" sz="quarter" idx="11"/>
          </p:nvPr>
        </p:nvSpPr>
        <p:spPr/>
        <p:txBody>
          <a:bodyPr/>
          <a:lstStyle/>
          <a:p>
            <a:pPr>
              <a:defRPr/>
            </a:pPr>
            <a:fld id="{446C9BED-6FD4-4BA4-B6B0-4A26058AC9EF}" type="slidenum">
              <a:rPr lang="en-US" smtClean="0"/>
              <a:pPr>
                <a:defRPr/>
              </a:pPr>
              <a:t>27</a:t>
            </a:fld>
            <a:endParaRPr lang="en-US" dirty="0"/>
          </a:p>
        </p:txBody>
      </p:sp>
    </p:spTree>
    <p:extLst>
      <p:ext uri="{BB962C8B-B14F-4D97-AF65-F5344CB8AC3E}">
        <p14:creationId xmlns:p14="http://schemas.microsoft.com/office/powerpoint/2010/main" val="18731788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2133600"/>
            <a:ext cx="9144000" cy="2743200"/>
          </a:xfrm>
          <a:prstGeom prst="rect">
            <a:avLst/>
          </a:prstGeom>
          <a:solidFill>
            <a:srgbClr val="F8E5C4"/>
          </a:solidFill>
          <a:ln w="19050" cap="flat" cmpd="sng" algn="ctr">
            <a:solidFill>
              <a:srgbClr val="E0991A"/>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
        <p:nvSpPr>
          <p:cNvPr id="5" name="Footer Placeholder 4"/>
          <p:cNvSpPr>
            <a:spLocks noGrp="1"/>
          </p:cNvSpPr>
          <p:nvPr>
            <p:ph type="ftr" sz="quarter" idx="3"/>
          </p:nvPr>
        </p:nvSpPr>
        <p:spPr/>
        <p:txBody>
          <a:bodyPr/>
          <a:lstStyle/>
          <a:p>
            <a:r>
              <a:rPr lang="en-US" dirty="0" smtClean="0"/>
              <a:t>What's New in IT Management Suite 7.5 SP1</a:t>
            </a:r>
            <a:endParaRPr lang="en-US" dirty="0"/>
          </a:p>
        </p:txBody>
      </p:sp>
      <p:sp>
        <p:nvSpPr>
          <p:cNvPr id="4" name="Slide Number Placeholder 3"/>
          <p:cNvSpPr>
            <a:spLocks noGrp="1"/>
          </p:cNvSpPr>
          <p:nvPr>
            <p:ph type="sldNum" sz="quarter" idx="4"/>
          </p:nvPr>
        </p:nvSpPr>
        <p:spPr/>
        <p:txBody>
          <a:bodyPr/>
          <a:lstStyle/>
          <a:p>
            <a:fld id="{46082381-925A-4C25-AB18-0C99AD89CFC0}" type="slidenum">
              <a:rPr lang="en-US" smtClean="0"/>
              <a:pPr/>
              <a:t>28</a:t>
            </a:fld>
            <a:endParaRPr lang="en-US" dirty="0"/>
          </a:p>
        </p:txBody>
      </p:sp>
      <p:sp>
        <p:nvSpPr>
          <p:cNvPr id="3" name="Title 2"/>
          <p:cNvSpPr>
            <a:spLocks noGrp="1"/>
          </p:cNvSpPr>
          <p:nvPr>
            <p:ph type="ctrTitle"/>
          </p:nvPr>
        </p:nvSpPr>
        <p:spPr>
          <a:xfrm>
            <a:off x="2362200" y="3048000"/>
            <a:ext cx="6781800" cy="914400"/>
          </a:xfrm>
        </p:spPr>
        <p:txBody>
          <a:bodyPr/>
          <a:lstStyle/>
          <a:p>
            <a:r>
              <a:rPr lang="en-US" sz="2800" dirty="0" smtClean="0"/>
              <a:t>Network Application Streaming Feature</a:t>
            </a:r>
            <a:endParaRPr lang="en-US" sz="2800" dirty="0"/>
          </a:p>
        </p:txBody>
      </p:sp>
      <p:sp>
        <p:nvSpPr>
          <p:cNvPr id="8" name="Rectangle 7"/>
          <p:cNvSpPr/>
          <p:nvPr/>
        </p:nvSpPr>
        <p:spPr bwMode="auto">
          <a:xfrm>
            <a:off x="0" y="2133600"/>
            <a:ext cx="2209800" cy="2743200"/>
          </a:xfrm>
          <a:prstGeom prst="rect">
            <a:avLst/>
          </a:prstGeom>
          <a:solidFill>
            <a:srgbClr val="E0991A"/>
          </a:solidFill>
          <a:ln w="19050" cap="flat" cmpd="sng" algn="ctr">
            <a:solidFill>
              <a:srgbClr val="E0991A"/>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Tree>
    <p:extLst>
      <p:ext uri="{BB962C8B-B14F-4D97-AF65-F5344CB8AC3E}">
        <p14:creationId xmlns:p14="http://schemas.microsoft.com/office/powerpoint/2010/main" val="25870482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6744"/>
            <a:ext cx="8382000" cy="667656"/>
          </a:xfrm>
        </p:spPr>
        <p:txBody>
          <a:bodyPr/>
          <a:lstStyle/>
          <a:p>
            <a:r>
              <a:rPr lang="en-US" dirty="0" smtClean="0"/>
              <a:t>Updated Symantec </a:t>
            </a:r>
            <a:r>
              <a:rPr lang="en-US" dirty="0"/>
              <a:t>Workspace Streaming </a:t>
            </a:r>
            <a:r>
              <a:rPr lang="en-US" dirty="0" smtClean="0"/>
              <a:t>Agent</a:t>
            </a:r>
            <a:endParaRPr lang="en-US" dirty="0"/>
          </a:p>
        </p:txBody>
      </p:sp>
      <p:sp>
        <p:nvSpPr>
          <p:cNvPr id="3" name="Content Placeholder 2"/>
          <p:cNvSpPr>
            <a:spLocks noGrp="1"/>
          </p:cNvSpPr>
          <p:nvPr>
            <p:ph idx="1"/>
          </p:nvPr>
        </p:nvSpPr>
        <p:spPr>
          <a:xfrm>
            <a:off x="381000" y="1219200"/>
            <a:ext cx="8382000" cy="2362200"/>
          </a:xfrm>
        </p:spPr>
        <p:txBody>
          <a:bodyPr>
            <a:normAutofit/>
          </a:bodyPr>
          <a:lstStyle/>
          <a:p>
            <a:r>
              <a:rPr lang="en-US" dirty="0" smtClean="0"/>
              <a:t>Distributed as part </a:t>
            </a:r>
            <a:r>
              <a:rPr lang="en-US" dirty="0"/>
              <a:t>of Software Management Solution</a:t>
            </a:r>
            <a:r>
              <a:rPr lang="en-US" dirty="0" smtClean="0"/>
              <a:t>.</a:t>
            </a:r>
          </a:p>
          <a:p>
            <a:pPr>
              <a:buFont typeface="Arial"/>
              <a:buChar char="•"/>
            </a:pPr>
            <a:r>
              <a:rPr lang="en-US" dirty="0" smtClean="0"/>
              <a:t>Deliver </a:t>
            </a:r>
            <a:r>
              <a:rPr lang="en-US" dirty="0"/>
              <a:t>the Symantec Workspace Streaming </a:t>
            </a:r>
            <a:r>
              <a:rPr lang="en-US" dirty="0" smtClean="0"/>
              <a:t>agent</a:t>
            </a:r>
            <a:r>
              <a:rPr lang="en-US" dirty="0"/>
              <a:t> </a:t>
            </a:r>
            <a:r>
              <a:rPr lang="en-US" dirty="0" smtClean="0"/>
              <a:t>just as before</a:t>
            </a:r>
            <a:endParaRPr lang="en-US" dirty="0"/>
          </a:p>
          <a:p>
            <a:pPr>
              <a:buFont typeface="Arial"/>
              <a:buChar char="•"/>
            </a:pPr>
            <a:r>
              <a:rPr lang="en-US" dirty="0" smtClean="0"/>
              <a:t>If SWS </a:t>
            </a:r>
            <a:r>
              <a:rPr lang="en-US" dirty="0"/>
              <a:t>infrastructure </a:t>
            </a:r>
            <a:r>
              <a:rPr lang="en-US" dirty="0" smtClean="0"/>
              <a:t>utilized, you may update </a:t>
            </a:r>
            <a:r>
              <a:rPr lang="en-US" dirty="0"/>
              <a:t>the client agent. </a:t>
            </a:r>
          </a:p>
          <a:p>
            <a:pPr>
              <a:buFont typeface="Arial"/>
              <a:buChar char="•"/>
            </a:pPr>
            <a:r>
              <a:rPr lang="en-US" dirty="0" smtClean="0"/>
              <a:t>Delivers virtual </a:t>
            </a:r>
            <a:r>
              <a:rPr lang="en-US" dirty="0"/>
              <a:t>layers to your </a:t>
            </a:r>
            <a:r>
              <a:rPr lang="en-US" dirty="0" smtClean="0"/>
              <a:t>clients </a:t>
            </a:r>
            <a:r>
              <a:rPr lang="en-US" dirty="0"/>
              <a:t>regardless of </a:t>
            </a:r>
            <a:r>
              <a:rPr lang="en-US" dirty="0" smtClean="0"/>
              <a:t>SWS or ITMS</a:t>
            </a:r>
            <a:endParaRPr lang="en-US" dirty="0"/>
          </a:p>
          <a:p>
            <a:endParaRPr lang="en-US" dirty="0"/>
          </a:p>
        </p:txBody>
      </p:sp>
      <p:sp>
        <p:nvSpPr>
          <p:cNvPr id="4" name="Footer Placeholder 3"/>
          <p:cNvSpPr>
            <a:spLocks noGrp="1"/>
          </p:cNvSpPr>
          <p:nvPr>
            <p:ph type="ftr" sz="quarter" idx="10"/>
          </p:nvPr>
        </p:nvSpPr>
        <p:spPr/>
        <p:txBody>
          <a:bodyPr/>
          <a:lstStyle/>
          <a:p>
            <a:pPr>
              <a:defRPr/>
            </a:pPr>
            <a:r>
              <a:rPr lang="en-US" dirty="0" smtClean="0"/>
              <a:t>What's New in IT Management Suite 7.5 SP1</a:t>
            </a:r>
            <a:endParaRPr lang="en-US" dirty="0"/>
          </a:p>
        </p:txBody>
      </p:sp>
      <p:sp>
        <p:nvSpPr>
          <p:cNvPr id="5" name="Slide Number Placeholder 4"/>
          <p:cNvSpPr>
            <a:spLocks noGrp="1"/>
          </p:cNvSpPr>
          <p:nvPr>
            <p:ph type="sldNum" sz="quarter" idx="11"/>
          </p:nvPr>
        </p:nvSpPr>
        <p:spPr/>
        <p:txBody>
          <a:bodyPr/>
          <a:lstStyle/>
          <a:p>
            <a:pPr>
              <a:defRPr/>
            </a:pPr>
            <a:fld id="{446C9BED-6FD4-4BA4-B6B0-4A26058AC9EF}" type="slidenum">
              <a:rPr lang="en-US" smtClean="0"/>
              <a:pPr>
                <a:defRPr/>
              </a:pPr>
              <a:t>29</a:t>
            </a:fld>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352800"/>
            <a:ext cx="8235078" cy="256222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51869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2133600"/>
            <a:ext cx="9144000" cy="2743200"/>
          </a:xfrm>
          <a:prstGeom prst="rect">
            <a:avLst/>
          </a:prstGeom>
          <a:solidFill>
            <a:srgbClr val="F8E5C4"/>
          </a:solidFill>
          <a:ln w="19050" cap="flat" cmpd="sng" algn="ctr">
            <a:solidFill>
              <a:srgbClr val="E0991A"/>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
        <p:nvSpPr>
          <p:cNvPr id="5" name="Footer Placeholder 4"/>
          <p:cNvSpPr>
            <a:spLocks noGrp="1"/>
          </p:cNvSpPr>
          <p:nvPr>
            <p:ph type="ftr" sz="quarter" idx="3"/>
          </p:nvPr>
        </p:nvSpPr>
        <p:spPr/>
        <p:txBody>
          <a:bodyPr/>
          <a:lstStyle/>
          <a:p>
            <a:r>
              <a:rPr lang="en-US" dirty="0" smtClean="0"/>
              <a:t>What's New in IT Management Suite 7.5 SP1</a:t>
            </a:r>
            <a:endParaRPr lang="en-US" dirty="0"/>
          </a:p>
        </p:txBody>
      </p:sp>
      <p:sp>
        <p:nvSpPr>
          <p:cNvPr id="4" name="Slide Number Placeholder 3"/>
          <p:cNvSpPr>
            <a:spLocks noGrp="1"/>
          </p:cNvSpPr>
          <p:nvPr>
            <p:ph type="sldNum" sz="quarter" idx="4"/>
          </p:nvPr>
        </p:nvSpPr>
        <p:spPr/>
        <p:txBody>
          <a:bodyPr/>
          <a:lstStyle/>
          <a:p>
            <a:fld id="{46082381-925A-4C25-AB18-0C99AD89CFC0}" type="slidenum">
              <a:rPr lang="en-US" smtClean="0"/>
              <a:pPr/>
              <a:t>3</a:t>
            </a:fld>
            <a:endParaRPr lang="en-US" dirty="0"/>
          </a:p>
        </p:txBody>
      </p:sp>
      <p:sp>
        <p:nvSpPr>
          <p:cNvPr id="3" name="Title 2"/>
          <p:cNvSpPr>
            <a:spLocks noGrp="1"/>
          </p:cNvSpPr>
          <p:nvPr>
            <p:ph type="ctrTitle"/>
          </p:nvPr>
        </p:nvSpPr>
        <p:spPr>
          <a:xfrm>
            <a:off x="2362200" y="3048000"/>
            <a:ext cx="6781800" cy="914400"/>
          </a:xfrm>
        </p:spPr>
        <p:txBody>
          <a:bodyPr/>
          <a:lstStyle/>
          <a:p>
            <a:r>
              <a:rPr lang="en-US" sz="2400" dirty="0"/>
              <a:t>Symantec Management Platform 7.5 SP1 Core</a:t>
            </a:r>
          </a:p>
        </p:txBody>
      </p:sp>
      <p:sp>
        <p:nvSpPr>
          <p:cNvPr id="8" name="Rectangle 7"/>
          <p:cNvSpPr/>
          <p:nvPr/>
        </p:nvSpPr>
        <p:spPr bwMode="auto">
          <a:xfrm>
            <a:off x="0" y="2133600"/>
            <a:ext cx="2209800" cy="2743200"/>
          </a:xfrm>
          <a:prstGeom prst="rect">
            <a:avLst/>
          </a:prstGeom>
          <a:solidFill>
            <a:srgbClr val="E0991A"/>
          </a:solidFill>
          <a:ln w="19050" cap="flat" cmpd="sng" algn="ctr">
            <a:solidFill>
              <a:srgbClr val="E0991A"/>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Tree>
    <p:extLst>
      <p:ext uri="{BB962C8B-B14F-4D97-AF65-F5344CB8AC3E}">
        <p14:creationId xmlns:p14="http://schemas.microsoft.com/office/powerpoint/2010/main" val="103423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cloud.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21307" y="3657596"/>
            <a:ext cx="1148453" cy="668866"/>
          </a:xfrm>
          <a:prstGeom prst="rect">
            <a:avLst/>
          </a:prstGeom>
        </p:spPr>
      </p:pic>
      <p:sp>
        <p:nvSpPr>
          <p:cNvPr id="5" name="Slide Number Placeholder 4"/>
          <p:cNvSpPr>
            <a:spLocks noGrp="1"/>
          </p:cNvSpPr>
          <p:nvPr>
            <p:ph type="sldNum" sz="quarter" idx="11"/>
          </p:nvPr>
        </p:nvSpPr>
        <p:spPr/>
        <p:txBody>
          <a:bodyPr/>
          <a:lstStyle/>
          <a:p>
            <a:pPr>
              <a:defRPr/>
            </a:pPr>
            <a:fld id="{446C9BED-6FD4-4BA4-B6B0-4A26058AC9EF}" type="slidenum">
              <a:rPr lang="en-US" smtClean="0"/>
              <a:pPr>
                <a:defRPr/>
              </a:pPr>
              <a:t>30</a:t>
            </a:fld>
            <a:endParaRPr lang="en-US" dirty="0"/>
          </a:p>
        </p:txBody>
      </p:sp>
      <p:sp>
        <p:nvSpPr>
          <p:cNvPr id="18" name="Title 6"/>
          <p:cNvSpPr>
            <a:spLocks noGrp="1"/>
          </p:cNvSpPr>
          <p:nvPr>
            <p:ph type="title"/>
          </p:nvPr>
        </p:nvSpPr>
        <p:spPr>
          <a:xfrm>
            <a:off x="381000" y="246744"/>
            <a:ext cx="8382000" cy="838200"/>
          </a:xfrm>
        </p:spPr>
        <p:txBody>
          <a:bodyPr/>
          <a:lstStyle/>
          <a:p>
            <a:r>
              <a:rPr lang="en-US" dirty="0" smtClean="0"/>
              <a:t>Network Streaming using SWS 7.5 SP1</a:t>
            </a:r>
            <a:endParaRPr lang="en-US" dirty="0">
              <a:solidFill>
                <a:srgbClr val="FF0000"/>
              </a:solidFill>
            </a:endParaRPr>
          </a:p>
        </p:txBody>
      </p:sp>
      <p:sp>
        <p:nvSpPr>
          <p:cNvPr id="13" name="Footer Placeholder 3"/>
          <p:cNvSpPr>
            <a:spLocks noGrp="1"/>
          </p:cNvSpPr>
          <p:nvPr>
            <p:ph type="ftr" sz="quarter" idx="10"/>
          </p:nvPr>
        </p:nvSpPr>
        <p:spPr>
          <a:xfrm>
            <a:off x="381000" y="6358518"/>
            <a:ext cx="4183380" cy="232782"/>
          </a:xfrm>
        </p:spPr>
        <p:txBody>
          <a:bodyPr/>
          <a:lstStyle/>
          <a:p>
            <a:pPr>
              <a:defRPr/>
            </a:pPr>
            <a:r>
              <a:rPr lang="en-US" dirty="0" smtClean="0">
                <a:solidFill>
                  <a:srgbClr val="9A918C">
                    <a:lumMod val="50000"/>
                  </a:srgbClr>
                </a:solidFill>
              </a:rPr>
              <a:t>What's New in IT Management Suite 7.5 SP1</a:t>
            </a:r>
            <a:endParaRPr lang="en-US" dirty="0">
              <a:solidFill>
                <a:srgbClr val="9A918C">
                  <a:lumMod val="50000"/>
                </a:srgbClr>
              </a:solidFill>
            </a:endParaRPr>
          </a:p>
        </p:txBody>
      </p:sp>
      <p:sp>
        <p:nvSpPr>
          <p:cNvPr id="21" name="TextBox 20"/>
          <p:cNvSpPr txBox="1"/>
          <p:nvPr/>
        </p:nvSpPr>
        <p:spPr bwMode="ltGray">
          <a:xfrm>
            <a:off x="380999" y="1675644"/>
            <a:ext cx="4037756" cy="4267956"/>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800"/>
              </a:spcAft>
            </a:pPr>
            <a:r>
              <a:rPr lang="en-US" sz="2200" b="1" dirty="0" smtClean="0">
                <a:solidFill>
                  <a:schemeClr val="bg2">
                    <a:lumMod val="50000"/>
                  </a:schemeClr>
                </a:solidFill>
                <a:latin typeface="Calibri" pitchFamily="34" charset="0"/>
              </a:rPr>
              <a:t>How it works</a:t>
            </a:r>
          </a:p>
          <a:p>
            <a:pPr algn="l">
              <a:lnSpc>
                <a:spcPct val="90000"/>
              </a:lnSpc>
              <a:spcBef>
                <a:spcPts val="0"/>
              </a:spcBef>
              <a:spcAft>
                <a:spcPts val="800"/>
              </a:spcAft>
            </a:pPr>
            <a:r>
              <a:rPr lang="en-US" sz="2000" dirty="0" smtClean="0">
                <a:solidFill>
                  <a:schemeClr val="bg2">
                    <a:lumMod val="50000"/>
                  </a:schemeClr>
                </a:solidFill>
                <a:latin typeface="Calibri" pitchFamily="34" charset="0"/>
              </a:rPr>
              <a:t>New agent uses network share, DFS share, or package repository instead of Workspace Streaming back-end</a:t>
            </a:r>
          </a:p>
          <a:p>
            <a:pPr algn="l">
              <a:lnSpc>
                <a:spcPct val="90000"/>
              </a:lnSpc>
              <a:spcBef>
                <a:spcPts val="1200"/>
              </a:spcBef>
              <a:spcAft>
                <a:spcPts val="800"/>
              </a:spcAft>
            </a:pPr>
            <a:r>
              <a:rPr lang="en-US" sz="2200" b="1" dirty="0" smtClean="0">
                <a:solidFill>
                  <a:schemeClr val="bg2">
                    <a:lumMod val="50000"/>
                  </a:schemeClr>
                </a:solidFill>
                <a:latin typeface="Calibri" pitchFamily="34" charset="0"/>
              </a:rPr>
              <a:t>What it applies to</a:t>
            </a:r>
          </a:p>
          <a:p>
            <a:pPr algn="l">
              <a:lnSpc>
                <a:spcPct val="90000"/>
              </a:lnSpc>
              <a:spcBef>
                <a:spcPts val="0"/>
              </a:spcBef>
              <a:spcAft>
                <a:spcPts val="800"/>
              </a:spcAft>
            </a:pPr>
            <a:r>
              <a:rPr lang="en-US" sz="2000" dirty="0" smtClean="0">
                <a:solidFill>
                  <a:schemeClr val="bg2">
                    <a:lumMod val="50000"/>
                  </a:schemeClr>
                </a:solidFill>
                <a:latin typeface="Calibri" pitchFamily="34" charset="0"/>
              </a:rPr>
              <a:t>Desktops, laptops, thin clients, VMware VDI, Citrix XenDesktop</a:t>
            </a:r>
            <a:endParaRPr lang="en-US" sz="2000" dirty="0">
              <a:solidFill>
                <a:schemeClr val="bg2">
                  <a:lumMod val="50000"/>
                </a:schemeClr>
              </a:solidFill>
              <a:latin typeface="Calibri" pitchFamily="34" charset="0"/>
            </a:endParaRPr>
          </a:p>
          <a:p>
            <a:pPr algn="l">
              <a:lnSpc>
                <a:spcPct val="90000"/>
              </a:lnSpc>
              <a:spcBef>
                <a:spcPts val="1200"/>
              </a:spcBef>
              <a:spcAft>
                <a:spcPts val="800"/>
              </a:spcAft>
            </a:pPr>
            <a:r>
              <a:rPr lang="en-US" sz="2200" b="1" dirty="0" smtClean="0">
                <a:solidFill>
                  <a:schemeClr val="bg2">
                    <a:lumMod val="50000"/>
                  </a:schemeClr>
                </a:solidFill>
                <a:latin typeface="Calibri" pitchFamily="34" charset="0"/>
              </a:rPr>
              <a:t>Why it matters to ITMS</a:t>
            </a:r>
          </a:p>
          <a:p>
            <a:pPr algn="l">
              <a:lnSpc>
                <a:spcPct val="90000"/>
              </a:lnSpc>
              <a:spcBef>
                <a:spcPts val="0"/>
              </a:spcBef>
              <a:spcAft>
                <a:spcPts val="800"/>
              </a:spcAft>
            </a:pPr>
            <a:r>
              <a:rPr lang="en-US" sz="2000" dirty="0" smtClean="0">
                <a:solidFill>
                  <a:schemeClr val="bg2">
                    <a:lumMod val="50000"/>
                  </a:schemeClr>
                </a:solidFill>
                <a:latin typeface="Calibri" pitchFamily="34" charset="0"/>
              </a:rPr>
              <a:t>Much easier to integrate into software management because of its light weight and quick deployment/revocation. </a:t>
            </a:r>
            <a:endParaRPr lang="en-US" sz="2000" dirty="0">
              <a:solidFill>
                <a:schemeClr val="bg2">
                  <a:lumMod val="50000"/>
                </a:schemeClr>
              </a:solidFill>
              <a:latin typeface="Calibri" pitchFamily="34" charset="0"/>
            </a:endParaRPr>
          </a:p>
          <a:p>
            <a:pPr algn="l">
              <a:lnSpc>
                <a:spcPct val="90000"/>
              </a:lnSpc>
              <a:spcBef>
                <a:spcPts val="0"/>
              </a:spcBef>
              <a:spcAft>
                <a:spcPts val="800"/>
              </a:spcAft>
            </a:pPr>
            <a:endParaRPr lang="en-US" sz="2000" dirty="0" smtClean="0">
              <a:solidFill>
                <a:schemeClr val="bg2">
                  <a:lumMod val="50000"/>
                </a:schemeClr>
              </a:solidFill>
              <a:latin typeface="Calibri" pitchFamily="34" charset="0"/>
            </a:endParaRPr>
          </a:p>
        </p:txBody>
      </p:sp>
      <p:grpSp>
        <p:nvGrpSpPr>
          <p:cNvPr id="2" name="Group 1"/>
          <p:cNvGrpSpPr/>
          <p:nvPr/>
        </p:nvGrpSpPr>
        <p:grpSpPr>
          <a:xfrm>
            <a:off x="4969933" y="4484936"/>
            <a:ext cx="3369734" cy="1327795"/>
            <a:chOff x="4571999" y="1252540"/>
            <a:chExt cx="4165601" cy="1641397"/>
          </a:xfrm>
        </p:grpSpPr>
        <p:sp>
          <p:nvSpPr>
            <p:cNvPr id="8" name="Rounded Rectangle 7"/>
            <p:cNvSpPr/>
            <p:nvPr/>
          </p:nvSpPr>
          <p:spPr bwMode="auto">
            <a:xfrm>
              <a:off x="4571999" y="1253069"/>
              <a:ext cx="4165601" cy="1640868"/>
            </a:xfrm>
            <a:prstGeom prst="roundRect">
              <a:avLst>
                <a:gd name="adj" fmla="val 2043"/>
              </a:avLst>
            </a:prstGeom>
            <a:solidFill>
              <a:schemeClr val="bg1">
                <a:lumMod val="75000"/>
              </a:schemeClr>
            </a:solidFill>
            <a:ln w="19050" cap="flat" cmpd="sng" algn="ctr">
              <a:noFill/>
              <a:prstDash val="solid"/>
              <a:round/>
              <a:headEnd type="none" w="med" len="med"/>
              <a:tailEnd type="none" w="med" len="med"/>
            </a:ln>
            <a:effectLst/>
          </p:spPr>
          <p:txBody>
            <a:bodyPr vert="horz" wrap="square" lIns="182880" tIns="548640" rIns="182880" bIns="45720" numCol="1" rtlCol="0" anchor="t" anchorCtr="0" compatLnSpc="1">
              <a:prstTxWarp prst="textNoShape">
                <a:avLst/>
              </a:prstTxWarp>
            </a:bodyPr>
            <a:lstStyle/>
            <a:p>
              <a:pPr algn="r">
                <a:lnSpc>
                  <a:spcPct val="90000"/>
                </a:lnSpc>
                <a:spcAft>
                  <a:spcPts val="600"/>
                </a:spcAft>
              </a:pPr>
              <a:endParaRPr lang="en-US" sz="1300" dirty="0">
                <a:solidFill>
                  <a:schemeClr val="tx1">
                    <a:lumMod val="75000"/>
                    <a:lumOff val="25000"/>
                  </a:schemeClr>
                </a:solidFill>
                <a:latin typeface="+mn-lt"/>
              </a:endParaRPr>
            </a:p>
          </p:txBody>
        </p:sp>
        <p:sp>
          <p:nvSpPr>
            <p:cNvPr id="9" name="Round Same Side Corner Rectangle 8"/>
            <p:cNvSpPr/>
            <p:nvPr/>
          </p:nvSpPr>
          <p:spPr bwMode="auto">
            <a:xfrm>
              <a:off x="4571999" y="1252540"/>
              <a:ext cx="4165601" cy="337888"/>
            </a:xfrm>
            <a:prstGeom prst="round2SameRect">
              <a:avLst>
                <a:gd name="adj1" fmla="val 14004"/>
                <a:gd name="adj2" fmla="val 0"/>
              </a:avLst>
            </a:prstGeom>
            <a:solidFill>
              <a:schemeClr val="accent2"/>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p:spPr>
          <p:txBody>
            <a:bodyPr vert="horz" wrap="square" lIns="182880" tIns="137160" rIns="182880" bIns="137160" numCol="1" rtlCol="0" anchor="ctr" anchorCtr="0" compatLnSpc="1">
              <a:prstTxWarp prst="textNoShape">
                <a:avLst/>
              </a:prstTxWarp>
            </a:bodyPr>
            <a:lstStyle/>
            <a:p>
              <a:pPr lvl="0" algn="ctr" eaLnBrk="0" hangingPunct="0">
                <a:lnSpc>
                  <a:spcPct val="90000"/>
                </a:lnSpc>
                <a:spcAft>
                  <a:spcPts val="0"/>
                </a:spcAft>
                <a:defRPr/>
              </a:pPr>
              <a:r>
                <a:rPr lang="en-US" sz="1500" b="1" dirty="0" smtClean="0">
                  <a:solidFill>
                    <a:schemeClr val="tx1">
                      <a:lumMod val="75000"/>
                      <a:lumOff val="25000"/>
                    </a:schemeClr>
                  </a:solidFill>
                  <a:latin typeface="Calibri"/>
                </a:rPr>
                <a:t>Desktop / Laptop Users</a:t>
              </a:r>
              <a:endParaRPr lang="en-US" sz="1500" b="1" dirty="0">
                <a:solidFill>
                  <a:schemeClr val="tx1">
                    <a:lumMod val="75000"/>
                    <a:lumOff val="25000"/>
                  </a:schemeClr>
                </a:solidFill>
                <a:latin typeface="Calibri"/>
              </a:endParaRPr>
            </a:p>
          </p:txBody>
        </p:sp>
      </p:grpSp>
      <p:grpSp>
        <p:nvGrpSpPr>
          <p:cNvPr id="3" name="Group 2"/>
          <p:cNvGrpSpPr/>
          <p:nvPr/>
        </p:nvGrpSpPr>
        <p:grpSpPr>
          <a:xfrm>
            <a:off x="4917281" y="1761066"/>
            <a:ext cx="1652852" cy="1163768"/>
            <a:chOff x="4917281" y="1761066"/>
            <a:chExt cx="1652852" cy="1163768"/>
          </a:xfrm>
        </p:grpSpPr>
        <p:pic>
          <p:nvPicPr>
            <p:cNvPr id="11" name="Picture 10" descr="file_server.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29316" y="1761066"/>
              <a:ext cx="622169" cy="914400"/>
            </a:xfrm>
            <a:prstGeom prst="rect">
              <a:avLst/>
            </a:prstGeom>
          </p:spPr>
        </p:pic>
        <p:pic>
          <p:nvPicPr>
            <p:cNvPr id="12" name="Picture 11" descr="file_folder.pn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704329" y="2052843"/>
              <a:ext cx="425538" cy="340090"/>
            </a:xfrm>
            <a:prstGeom prst="rect">
              <a:avLst/>
            </a:prstGeom>
            <a:effectLst>
              <a:outerShdw blurRad="127000" dist="38100" dir="5400000" algn="t" rotWithShape="0">
                <a:prstClr val="black">
                  <a:alpha val="50000"/>
                </a:prstClr>
              </a:outerShdw>
            </a:effectLst>
          </p:spPr>
        </p:pic>
        <p:sp>
          <p:nvSpPr>
            <p:cNvPr id="14" name="Rectangle 13"/>
            <p:cNvSpPr/>
            <p:nvPr/>
          </p:nvSpPr>
          <p:spPr>
            <a:xfrm>
              <a:off x="4917281" y="2581150"/>
              <a:ext cx="1652852" cy="343684"/>
            </a:xfrm>
            <a:prstGeom prst="rect">
              <a:avLst/>
            </a:prstGeom>
          </p:spPr>
          <p:txBody>
            <a:bodyPr wrap="square">
              <a:spAutoFit/>
            </a:bodyPr>
            <a:lstStyle/>
            <a:p>
              <a:pPr algn="ctr">
                <a:lnSpc>
                  <a:spcPct val="80000"/>
                </a:lnSpc>
                <a:spcBef>
                  <a:spcPts val="0"/>
                </a:spcBef>
                <a:spcAft>
                  <a:spcPts val="300"/>
                </a:spcAft>
              </a:pPr>
              <a:r>
                <a:rPr lang="en-US" sz="1000" dirty="0" smtClean="0">
                  <a:solidFill>
                    <a:schemeClr val="bg2">
                      <a:lumMod val="50000"/>
                    </a:schemeClr>
                  </a:solidFill>
                  <a:latin typeface="Calibri" pitchFamily="34" charset="0"/>
                </a:rPr>
                <a:t>External Package Repository</a:t>
              </a:r>
              <a:br>
                <a:rPr lang="en-US" sz="1000" dirty="0" smtClean="0">
                  <a:solidFill>
                    <a:schemeClr val="bg2">
                      <a:lumMod val="50000"/>
                    </a:schemeClr>
                  </a:solidFill>
                  <a:latin typeface="Calibri" pitchFamily="34" charset="0"/>
                </a:rPr>
              </a:br>
              <a:r>
                <a:rPr lang="en-US" sz="1000" dirty="0" smtClean="0">
                  <a:solidFill>
                    <a:schemeClr val="bg2">
                      <a:lumMod val="50000"/>
                    </a:schemeClr>
                  </a:solidFill>
                  <a:latin typeface="Calibri" pitchFamily="34" charset="0"/>
                </a:rPr>
                <a:t>File Share</a:t>
              </a:r>
              <a:endParaRPr lang="en-US" sz="1000" dirty="0">
                <a:solidFill>
                  <a:schemeClr val="bg2">
                    <a:lumMod val="50000"/>
                  </a:schemeClr>
                </a:solidFill>
                <a:latin typeface="Calibri" pitchFamily="34" charset="0"/>
              </a:endParaRPr>
            </a:p>
          </p:txBody>
        </p:sp>
      </p:grpSp>
      <p:grpSp>
        <p:nvGrpSpPr>
          <p:cNvPr id="4" name="Group 3"/>
          <p:cNvGrpSpPr/>
          <p:nvPr/>
        </p:nvGrpSpPr>
        <p:grpSpPr>
          <a:xfrm>
            <a:off x="4917281" y="3141464"/>
            <a:ext cx="1652852" cy="701655"/>
            <a:chOff x="4917281" y="3234601"/>
            <a:chExt cx="1652852" cy="701655"/>
          </a:xfrm>
        </p:grpSpPr>
        <p:sp>
          <p:nvSpPr>
            <p:cNvPr id="15" name="Rectangle 14"/>
            <p:cNvSpPr/>
            <p:nvPr/>
          </p:nvSpPr>
          <p:spPr>
            <a:xfrm>
              <a:off x="4917281" y="3715683"/>
              <a:ext cx="1652852" cy="220573"/>
            </a:xfrm>
            <a:prstGeom prst="rect">
              <a:avLst/>
            </a:prstGeom>
          </p:spPr>
          <p:txBody>
            <a:bodyPr wrap="square">
              <a:spAutoFit/>
            </a:bodyPr>
            <a:lstStyle/>
            <a:p>
              <a:pPr algn="ctr">
                <a:lnSpc>
                  <a:spcPct val="80000"/>
                </a:lnSpc>
                <a:spcBef>
                  <a:spcPts val="0"/>
                </a:spcBef>
                <a:spcAft>
                  <a:spcPts val="300"/>
                </a:spcAft>
              </a:pPr>
              <a:r>
                <a:rPr lang="en-US" sz="1000" dirty="0" smtClean="0">
                  <a:solidFill>
                    <a:schemeClr val="bg2">
                      <a:lumMod val="50000"/>
                    </a:schemeClr>
                  </a:solidFill>
                  <a:latin typeface="Calibri" pitchFamily="34" charset="0"/>
                </a:rPr>
                <a:t>Load Balancer</a:t>
              </a:r>
              <a:endParaRPr lang="en-US" sz="1000" dirty="0">
                <a:solidFill>
                  <a:schemeClr val="bg2">
                    <a:lumMod val="50000"/>
                  </a:schemeClr>
                </a:solidFill>
                <a:latin typeface="Calibri" pitchFamily="34" charset="0"/>
              </a:endParaRPr>
            </a:p>
          </p:txBody>
        </p:sp>
        <p:pic>
          <p:nvPicPr>
            <p:cNvPr id="16" name="Picture 15" descr="SECURITY_APPLIANCE.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55030" y="3234601"/>
              <a:ext cx="1194970" cy="576702"/>
            </a:xfrm>
            <a:prstGeom prst="rect">
              <a:avLst/>
            </a:prstGeom>
          </p:spPr>
        </p:pic>
      </p:grpSp>
      <p:grpSp>
        <p:nvGrpSpPr>
          <p:cNvPr id="19" name="Group 18"/>
          <p:cNvGrpSpPr/>
          <p:nvPr/>
        </p:nvGrpSpPr>
        <p:grpSpPr>
          <a:xfrm>
            <a:off x="6576747" y="1761066"/>
            <a:ext cx="1652852" cy="1163768"/>
            <a:chOff x="4917281" y="1761066"/>
            <a:chExt cx="1652852" cy="1163768"/>
          </a:xfrm>
        </p:grpSpPr>
        <p:pic>
          <p:nvPicPr>
            <p:cNvPr id="20" name="Picture 19" descr="file_server.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29316" y="1761066"/>
              <a:ext cx="622169" cy="914400"/>
            </a:xfrm>
            <a:prstGeom prst="rect">
              <a:avLst/>
            </a:prstGeom>
          </p:spPr>
        </p:pic>
        <p:pic>
          <p:nvPicPr>
            <p:cNvPr id="23" name="Picture 22" descr="file_folder.pn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704329" y="2052843"/>
              <a:ext cx="425538" cy="340090"/>
            </a:xfrm>
            <a:prstGeom prst="rect">
              <a:avLst/>
            </a:prstGeom>
            <a:effectLst>
              <a:outerShdw blurRad="127000" dist="38100" dir="5400000" algn="t" rotWithShape="0">
                <a:prstClr val="black">
                  <a:alpha val="50000"/>
                </a:prstClr>
              </a:outerShdw>
            </a:effectLst>
          </p:spPr>
        </p:pic>
        <p:sp>
          <p:nvSpPr>
            <p:cNvPr id="25" name="Rectangle 24"/>
            <p:cNvSpPr/>
            <p:nvPr/>
          </p:nvSpPr>
          <p:spPr>
            <a:xfrm>
              <a:off x="4917281" y="2581150"/>
              <a:ext cx="1652852" cy="343684"/>
            </a:xfrm>
            <a:prstGeom prst="rect">
              <a:avLst/>
            </a:prstGeom>
          </p:spPr>
          <p:txBody>
            <a:bodyPr wrap="square">
              <a:spAutoFit/>
            </a:bodyPr>
            <a:lstStyle/>
            <a:p>
              <a:pPr algn="ctr">
                <a:lnSpc>
                  <a:spcPct val="80000"/>
                </a:lnSpc>
                <a:spcBef>
                  <a:spcPts val="0"/>
                </a:spcBef>
                <a:spcAft>
                  <a:spcPts val="300"/>
                </a:spcAft>
              </a:pPr>
              <a:r>
                <a:rPr lang="en-US" sz="1000" dirty="0" smtClean="0">
                  <a:solidFill>
                    <a:schemeClr val="bg2">
                      <a:lumMod val="50000"/>
                    </a:schemeClr>
                  </a:solidFill>
                  <a:latin typeface="Calibri" pitchFamily="34" charset="0"/>
                </a:rPr>
                <a:t>External Package Repository</a:t>
              </a:r>
              <a:br>
                <a:rPr lang="en-US" sz="1000" dirty="0" smtClean="0">
                  <a:solidFill>
                    <a:schemeClr val="bg2">
                      <a:lumMod val="50000"/>
                    </a:schemeClr>
                  </a:solidFill>
                  <a:latin typeface="Calibri" pitchFamily="34" charset="0"/>
                </a:rPr>
              </a:br>
              <a:r>
                <a:rPr lang="en-US" sz="1000" dirty="0" smtClean="0">
                  <a:solidFill>
                    <a:schemeClr val="bg2">
                      <a:lumMod val="50000"/>
                    </a:schemeClr>
                  </a:solidFill>
                  <a:latin typeface="Calibri" pitchFamily="34" charset="0"/>
                </a:rPr>
                <a:t>File Share</a:t>
              </a:r>
              <a:endParaRPr lang="en-US" sz="1000" dirty="0">
                <a:solidFill>
                  <a:schemeClr val="bg2">
                    <a:lumMod val="50000"/>
                  </a:schemeClr>
                </a:solidFill>
                <a:latin typeface="Calibri" pitchFamily="34" charset="0"/>
              </a:endParaRPr>
            </a:p>
          </p:txBody>
        </p:sp>
      </p:grpSp>
      <p:grpSp>
        <p:nvGrpSpPr>
          <p:cNvPr id="26" name="Group 25"/>
          <p:cNvGrpSpPr/>
          <p:nvPr/>
        </p:nvGrpSpPr>
        <p:grpSpPr>
          <a:xfrm>
            <a:off x="6576747" y="3149931"/>
            <a:ext cx="1652852" cy="693188"/>
            <a:chOff x="4917281" y="3243068"/>
            <a:chExt cx="1652852" cy="693188"/>
          </a:xfrm>
        </p:grpSpPr>
        <p:sp>
          <p:nvSpPr>
            <p:cNvPr id="27" name="Rectangle 26"/>
            <p:cNvSpPr/>
            <p:nvPr/>
          </p:nvSpPr>
          <p:spPr>
            <a:xfrm>
              <a:off x="4917281" y="3715683"/>
              <a:ext cx="1652852" cy="220573"/>
            </a:xfrm>
            <a:prstGeom prst="rect">
              <a:avLst/>
            </a:prstGeom>
          </p:spPr>
          <p:txBody>
            <a:bodyPr wrap="square">
              <a:spAutoFit/>
            </a:bodyPr>
            <a:lstStyle/>
            <a:p>
              <a:pPr algn="ctr">
                <a:lnSpc>
                  <a:spcPct val="80000"/>
                </a:lnSpc>
                <a:spcBef>
                  <a:spcPts val="0"/>
                </a:spcBef>
                <a:spcAft>
                  <a:spcPts val="300"/>
                </a:spcAft>
              </a:pPr>
              <a:r>
                <a:rPr lang="en-US" sz="1000" dirty="0" smtClean="0">
                  <a:solidFill>
                    <a:schemeClr val="bg2">
                      <a:lumMod val="50000"/>
                    </a:schemeClr>
                  </a:solidFill>
                  <a:latin typeface="Calibri" pitchFamily="34" charset="0"/>
                </a:rPr>
                <a:t>Load Balancer</a:t>
              </a:r>
              <a:endParaRPr lang="en-US" sz="1000" dirty="0">
                <a:solidFill>
                  <a:schemeClr val="bg2">
                    <a:lumMod val="50000"/>
                  </a:schemeClr>
                </a:solidFill>
                <a:latin typeface="Calibri" pitchFamily="34" charset="0"/>
              </a:endParaRPr>
            </a:p>
          </p:txBody>
        </p:sp>
        <p:pic>
          <p:nvPicPr>
            <p:cNvPr id="28" name="Picture 27" descr="SECURITY_APPLIANCE.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55030" y="3243068"/>
              <a:ext cx="1194970" cy="576702"/>
            </a:xfrm>
            <a:prstGeom prst="rect">
              <a:avLst/>
            </a:prstGeom>
          </p:spPr>
        </p:pic>
      </p:grpSp>
      <p:pic>
        <p:nvPicPr>
          <p:cNvPr id="30" name="Picture 29" descr="desktop_PC.pn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224357" y="4956013"/>
            <a:ext cx="854710" cy="645740"/>
          </a:xfrm>
          <a:prstGeom prst="rect">
            <a:avLst/>
          </a:prstGeom>
        </p:spPr>
      </p:pic>
      <p:pic>
        <p:nvPicPr>
          <p:cNvPr id="32" name="Picture 31" descr="PC_LAPTOP.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249046" y="5047687"/>
            <a:ext cx="811508" cy="556518"/>
          </a:xfrm>
          <a:prstGeom prst="rect">
            <a:avLst/>
          </a:prstGeom>
          <a:effectLst>
            <a:outerShdw blurRad="50800" dist="38100" dir="5400000" algn="t" rotWithShape="0">
              <a:prstClr val="black">
                <a:alpha val="40000"/>
              </a:prstClr>
            </a:outerShdw>
          </a:effectLst>
        </p:spPr>
      </p:pic>
      <p:pic>
        <p:nvPicPr>
          <p:cNvPr id="33" name="Picture 32" descr="desktop_PC.pn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222490" y="4956013"/>
            <a:ext cx="854710" cy="645740"/>
          </a:xfrm>
          <a:prstGeom prst="rect">
            <a:avLst/>
          </a:prstGeom>
        </p:spPr>
      </p:pic>
      <p:cxnSp>
        <p:nvCxnSpPr>
          <p:cNvPr id="7" name="Straight Arrow Connector 6"/>
          <p:cNvCxnSpPr/>
          <p:nvPr/>
        </p:nvCxnSpPr>
        <p:spPr bwMode="auto">
          <a:xfrm>
            <a:off x="6595533" y="4123267"/>
            <a:ext cx="0" cy="355600"/>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cxnSp>
        <p:nvCxnSpPr>
          <p:cNvPr id="34" name="Straight Arrow Connector 33"/>
          <p:cNvCxnSpPr>
            <a:stCxn id="15" idx="2"/>
          </p:cNvCxnSpPr>
          <p:nvPr/>
        </p:nvCxnSpPr>
        <p:spPr bwMode="auto">
          <a:xfrm>
            <a:off x="5743707" y="3843119"/>
            <a:ext cx="851826" cy="280148"/>
          </a:xfrm>
          <a:prstGeom prst="straightConnector1">
            <a:avLst/>
          </a:prstGeom>
          <a:solidFill>
            <a:schemeClr val="accent1"/>
          </a:solidFill>
          <a:ln w="38100" cap="flat" cmpd="sng" algn="ctr">
            <a:solidFill>
              <a:schemeClr val="bg2"/>
            </a:solidFill>
            <a:prstDash val="solid"/>
            <a:round/>
            <a:headEnd type="none" w="med" len="med"/>
            <a:tailEnd type="none"/>
          </a:ln>
          <a:effectLst/>
        </p:spPr>
      </p:cxnSp>
      <p:cxnSp>
        <p:nvCxnSpPr>
          <p:cNvPr id="35" name="Straight Arrow Connector 34"/>
          <p:cNvCxnSpPr/>
          <p:nvPr/>
        </p:nvCxnSpPr>
        <p:spPr bwMode="auto">
          <a:xfrm flipH="1">
            <a:off x="6598841" y="3843119"/>
            <a:ext cx="851826" cy="280148"/>
          </a:xfrm>
          <a:prstGeom prst="straightConnector1">
            <a:avLst/>
          </a:prstGeom>
          <a:solidFill>
            <a:schemeClr val="accent1"/>
          </a:solidFill>
          <a:ln w="38100" cap="flat" cmpd="sng" algn="ctr">
            <a:solidFill>
              <a:schemeClr val="bg2"/>
            </a:solidFill>
            <a:prstDash val="solid"/>
            <a:round/>
            <a:headEnd type="none" w="med" len="med"/>
            <a:tailEnd type="none"/>
          </a:ln>
          <a:effectLst/>
        </p:spPr>
      </p:cxnSp>
      <p:cxnSp>
        <p:nvCxnSpPr>
          <p:cNvPr id="36" name="Straight Arrow Connector 35"/>
          <p:cNvCxnSpPr/>
          <p:nvPr/>
        </p:nvCxnSpPr>
        <p:spPr bwMode="auto">
          <a:xfrm>
            <a:off x="5748867" y="2937935"/>
            <a:ext cx="0" cy="143933"/>
          </a:xfrm>
          <a:prstGeom prst="straightConnector1">
            <a:avLst/>
          </a:prstGeom>
          <a:solidFill>
            <a:schemeClr val="accent1"/>
          </a:solidFill>
          <a:ln w="38100" cap="flat" cmpd="sng" algn="ctr">
            <a:solidFill>
              <a:schemeClr val="bg2"/>
            </a:solidFill>
            <a:prstDash val="solid"/>
            <a:round/>
            <a:headEnd type="none" w="med" len="med"/>
            <a:tailEnd type="none"/>
          </a:ln>
          <a:effectLst/>
        </p:spPr>
      </p:cxnSp>
      <p:cxnSp>
        <p:nvCxnSpPr>
          <p:cNvPr id="38" name="Straight Arrow Connector 37"/>
          <p:cNvCxnSpPr/>
          <p:nvPr/>
        </p:nvCxnSpPr>
        <p:spPr bwMode="auto">
          <a:xfrm>
            <a:off x="7408334" y="2937935"/>
            <a:ext cx="0" cy="143933"/>
          </a:xfrm>
          <a:prstGeom prst="straightConnector1">
            <a:avLst/>
          </a:prstGeom>
          <a:solidFill>
            <a:schemeClr val="accent1"/>
          </a:solidFill>
          <a:ln w="38100" cap="flat" cmpd="sng" algn="ctr">
            <a:solidFill>
              <a:schemeClr val="bg2"/>
            </a:solidFill>
            <a:prstDash val="solid"/>
            <a:round/>
            <a:headEnd type="none" w="med" len="med"/>
            <a:tailEnd type="none"/>
          </a:ln>
          <a:effectLst/>
        </p:spPr>
      </p:cxnSp>
    </p:spTree>
    <p:extLst>
      <p:ext uri="{BB962C8B-B14F-4D97-AF65-F5344CB8AC3E}">
        <p14:creationId xmlns:p14="http://schemas.microsoft.com/office/powerpoint/2010/main" val="9589547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Configuring streaming from a file share</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44" y="1219200"/>
            <a:ext cx="5829300" cy="3840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2429" y="3352800"/>
            <a:ext cx="5538704"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4572000" y="1360714"/>
            <a:ext cx="4343400" cy="1228877"/>
            <a:chOff x="6109154" y="1360715"/>
            <a:chExt cx="2414360" cy="881742"/>
          </a:xfrm>
        </p:grpSpPr>
        <p:sp>
          <p:nvSpPr>
            <p:cNvPr id="5" name="Rounded Rectangle 4"/>
            <p:cNvSpPr/>
            <p:nvPr/>
          </p:nvSpPr>
          <p:spPr bwMode="auto">
            <a:xfrm>
              <a:off x="6109154" y="1360715"/>
              <a:ext cx="2414360" cy="881742"/>
            </a:xfrm>
            <a:prstGeom prst="roundRect">
              <a:avLst/>
            </a:prstGeom>
            <a:solidFill>
              <a:srgbClr val="7030A0"/>
            </a:solidFill>
            <a:ln w="19050" cap="flat" cmpd="sng" algn="ctr">
              <a:solidFill>
                <a:schemeClr val="accent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
          <p:nvSpPr>
            <p:cNvPr id="6" name="TextBox 5"/>
            <p:cNvSpPr txBox="1"/>
            <p:nvPr/>
          </p:nvSpPr>
          <p:spPr bwMode="ltGray">
            <a:xfrm>
              <a:off x="6248400" y="1534886"/>
              <a:ext cx="2188029" cy="609600"/>
            </a:xfrm>
            <a:prstGeom prst="rect">
              <a:avLst/>
            </a:prstGeom>
            <a:noFill/>
            <a:ln w="9525">
              <a:noFill/>
              <a:miter lim="800000"/>
              <a:headEnd/>
              <a:tailEnd/>
            </a:ln>
          </p:spPr>
          <p:txBody>
            <a:bodyPr wrap="square" lIns="91419" tIns="45710" rIns="91419" bIns="45710" rtlCol="0" anchor="t" anchorCtr="0">
              <a:noAutofit/>
            </a:bodyPr>
            <a:lstStyle/>
            <a:p>
              <a:pPr>
                <a:lnSpc>
                  <a:spcPct val="90000"/>
                </a:lnSpc>
                <a:spcBef>
                  <a:spcPts val="0"/>
                </a:spcBef>
                <a:spcAft>
                  <a:spcPts val="800"/>
                </a:spcAft>
              </a:pPr>
              <a:r>
                <a:rPr lang="en-US" sz="2000" dirty="0" smtClean="0">
                  <a:solidFill>
                    <a:schemeClr val="bg1"/>
                  </a:solidFill>
                  <a:latin typeface="Calibri" pitchFamily="34" charset="0"/>
                </a:rPr>
                <a:t>File share located on the streaming server or Converted XPF files from Virtual Composer System</a:t>
              </a:r>
            </a:p>
          </p:txBody>
        </p:sp>
      </p:grpSp>
      <p:sp>
        <p:nvSpPr>
          <p:cNvPr id="11" name="Rounded Rectangle 10"/>
          <p:cNvSpPr/>
          <p:nvPr/>
        </p:nvSpPr>
        <p:spPr bwMode="auto">
          <a:xfrm>
            <a:off x="1295400" y="5334000"/>
            <a:ext cx="2414360" cy="914400"/>
          </a:xfrm>
          <a:prstGeom prst="roundRect">
            <a:avLst/>
          </a:prstGeom>
          <a:solidFill>
            <a:srgbClr val="00B0F0"/>
          </a:solidFill>
          <a:ln w="19050" cap="flat" cmpd="sng" algn="ctr">
            <a:solidFill>
              <a:schemeClr val="accent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
        <p:nvSpPr>
          <p:cNvPr id="12" name="TextBox 11"/>
          <p:cNvSpPr txBox="1"/>
          <p:nvPr/>
        </p:nvSpPr>
        <p:spPr bwMode="ltGray">
          <a:xfrm>
            <a:off x="1408565" y="5502729"/>
            <a:ext cx="2188029" cy="609600"/>
          </a:xfrm>
          <a:prstGeom prst="rect">
            <a:avLst/>
          </a:prstGeom>
          <a:noFill/>
          <a:ln w="9525">
            <a:noFill/>
            <a:miter lim="800000"/>
            <a:headEnd/>
            <a:tailEnd/>
          </a:ln>
        </p:spPr>
        <p:txBody>
          <a:bodyPr wrap="square" lIns="91419" tIns="45710" rIns="91419" bIns="45710" rtlCol="0" anchor="t" anchorCtr="0">
            <a:noAutofit/>
          </a:bodyPr>
          <a:lstStyle/>
          <a:p>
            <a:pPr>
              <a:lnSpc>
                <a:spcPct val="90000"/>
              </a:lnSpc>
              <a:spcBef>
                <a:spcPts val="0"/>
              </a:spcBef>
              <a:spcAft>
                <a:spcPts val="800"/>
              </a:spcAft>
            </a:pPr>
            <a:r>
              <a:rPr lang="en-US" sz="2000" dirty="0" smtClean="0">
                <a:solidFill>
                  <a:schemeClr val="bg1"/>
                </a:solidFill>
                <a:latin typeface="Calibri" pitchFamily="34" charset="0"/>
              </a:rPr>
              <a:t>VHD located on the client computer</a:t>
            </a:r>
          </a:p>
        </p:txBody>
      </p:sp>
      <p:sp>
        <p:nvSpPr>
          <p:cNvPr id="10" name="Footer Placeholder 3"/>
          <p:cNvSpPr>
            <a:spLocks noGrp="1"/>
          </p:cNvSpPr>
          <p:nvPr>
            <p:ph type="ftr" sz="quarter" idx="10"/>
          </p:nvPr>
        </p:nvSpPr>
        <p:spPr>
          <a:xfrm>
            <a:off x="381000" y="6358518"/>
            <a:ext cx="4183380" cy="232782"/>
          </a:xfrm>
        </p:spPr>
        <p:txBody>
          <a:bodyPr/>
          <a:lstStyle/>
          <a:p>
            <a:pPr>
              <a:defRPr/>
            </a:pPr>
            <a:r>
              <a:rPr lang="en-US" dirty="0" smtClean="0"/>
              <a:t>What's New in IT Management Suite 7.5 SP1</a:t>
            </a:r>
            <a:endParaRPr lang="en-US" dirty="0"/>
          </a:p>
        </p:txBody>
      </p:sp>
      <p:sp>
        <p:nvSpPr>
          <p:cNvPr id="13" name="Slide Number Placeholder 4"/>
          <p:cNvSpPr>
            <a:spLocks noGrp="1"/>
          </p:cNvSpPr>
          <p:nvPr>
            <p:ph type="sldNum" sz="quarter" idx="11"/>
          </p:nvPr>
        </p:nvSpPr>
        <p:spPr>
          <a:xfrm>
            <a:off x="8548896" y="6397965"/>
            <a:ext cx="153888" cy="153888"/>
          </a:xfrm>
        </p:spPr>
        <p:txBody>
          <a:bodyPr/>
          <a:lstStyle/>
          <a:p>
            <a:pPr>
              <a:defRPr/>
            </a:pPr>
            <a:fld id="{446C9BED-6FD4-4BA4-B6B0-4A26058AC9EF}" type="slidenum">
              <a:rPr lang="en-US" smtClean="0"/>
              <a:pPr>
                <a:defRPr/>
              </a:pPr>
              <a:t>31</a:t>
            </a:fld>
            <a:endParaRPr lang="en-US" dirty="0"/>
          </a:p>
        </p:txBody>
      </p:sp>
    </p:spTree>
    <p:extLst>
      <p:ext uri="{BB962C8B-B14F-4D97-AF65-F5344CB8AC3E}">
        <p14:creationId xmlns:p14="http://schemas.microsoft.com/office/powerpoint/2010/main" val="22605287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Starting and Testing Network Application Streaming</a:t>
            </a:r>
            <a:endParaRPr lang="en-US" dirty="0"/>
          </a:p>
        </p:txBody>
      </p:sp>
      <p:sp>
        <p:nvSpPr>
          <p:cNvPr id="4" name="Rounded Rectangle 3"/>
          <p:cNvSpPr/>
          <p:nvPr/>
        </p:nvSpPr>
        <p:spPr bwMode="auto">
          <a:xfrm>
            <a:off x="238925" y="1117046"/>
            <a:ext cx="4017390" cy="5120468"/>
          </a:xfrm>
          <a:prstGeom prst="roundRect">
            <a:avLst>
              <a:gd name="adj" fmla="val 10029"/>
            </a:avLst>
          </a:prstGeom>
          <a:solidFill>
            <a:schemeClr val="accent2"/>
          </a:solidFill>
          <a:ln w="19050" cap="flat" cmpd="sng" algn="ctr">
            <a:solidFill>
              <a:schemeClr val="accent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
        <p:nvSpPr>
          <p:cNvPr id="5" name="Rounded Rectangle 4"/>
          <p:cNvSpPr/>
          <p:nvPr/>
        </p:nvSpPr>
        <p:spPr bwMode="auto">
          <a:xfrm>
            <a:off x="4495800" y="1117046"/>
            <a:ext cx="4267308" cy="5120468"/>
          </a:xfrm>
          <a:prstGeom prst="roundRect">
            <a:avLst>
              <a:gd name="adj" fmla="val 10029"/>
            </a:avLst>
          </a:prstGeom>
          <a:solidFill>
            <a:schemeClr val="accent2"/>
          </a:solidFill>
          <a:ln w="19050" cap="flat" cmpd="sng" algn="ctr">
            <a:solidFill>
              <a:schemeClr val="accent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
        <p:nvSpPr>
          <p:cNvPr id="6" name="TextBox 5"/>
          <p:cNvSpPr txBox="1"/>
          <p:nvPr/>
        </p:nvSpPr>
        <p:spPr bwMode="ltGray">
          <a:xfrm>
            <a:off x="391886" y="1304195"/>
            <a:ext cx="3581400" cy="4813576"/>
          </a:xfrm>
          <a:prstGeom prst="rect">
            <a:avLst/>
          </a:prstGeom>
          <a:noFill/>
          <a:ln w="9525">
            <a:noFill/>
            <a:miter lim="800000"/>
            <a:headEnd/>
            <a:tailEnd/>
          </a:ln>
        </p:spPr>
        <p:txBody>
          <a:bodyPr wrap="square" lIns="91419" tIns="45710" rIns="91419" bIns="45710" rtlCol="0" anchor="t" anchorCtr="0">
            <a:noAutofit/>
          </a:bodyPr>
          <a:lstStyle/>
          <a:p>
            <a:pPr algn="l"/>
            <a:r>
              <a:rPr lang="en-US" sz="2000" b="1" dirty="0" smtClean="0">
                <a:latin typeface="Calibri" pitchFamily="34" charset="0"/>
              </a:rPr>
              <a:t>Steaming Prerequisites</a:t>
            </a:r>
            <a:endParaRPr lang="en-US" sz="2000" b="1" dirty="0">
              <a:latin typeface="Calibri" pitchFamily="34" charset="0"/>
            </a:endParaRPr>
          </a:p>
          <a:p>
            <a:pPr marL="171450" indent="-171450" algn="l">
              <a:spcBef>
                <a:spcPts val="600"/>
              </a:spcBef>
              <a:spcAft>
                <a:spcPts val="600"/>
              </a:spcAft>
              <a:buFont typeface="Arial" panose="020B0604020202020204" pitchFamily="34" charset="0"/>
              <a:buChar char="•"/>
            </a:pPr>
            <a:r>
              <a:rPr lang="en-US" sz="1600" dirty="0" smtClean="0">
                <a:latin typeface="Calibri" pitchFamily="34" charset="0"/>
              </a:rPr>
              <a:t>Install the </a:t>
            </a:r>
            <a:r>
              <a:rPr lang="en-US" sz="1600" dirty="0">
                <a:latin typeface="Calibri" pitchFamily="34" charset="0"/>
              </a:rPr>
              <a:t>latest SWS/SWV agent </a:t>
            </a:r>
            <a:endParaRPr lang="en-US" sz="1600" dirty="0" smtClean="0">
              <a:latin typeface="Calibri" pitchFamily="34" charset="0"/>
            </a:endParaRPr>
          </a:p>
          <a:p>
            <a:pPr marL="171450" indent="-171450" algn="l">
              <a:spcBef>
                <a:spcPts val="600"/>
              </a:spcBef>
              <a:spcAft>
                <a:spcPts val="600"/>
              </a:spcAft>
              <a:buFont typeface="Arial" panose="020B0604020202020204" pitchFamily="34" charset="0"/>
              <a:buChar char="•"/>
            </a:pPr>
            <a:r>
              <a:rPr lang="en-US" sz="1600" dirty="0" smtClean="0">
                <a:latin typeface="Calibri" pitchFamily="34" charset="0"/>
              </a:rPr>
              <a:t>Have a list </a:t>
            </a:r>
            <a:r>
              <a:rPr lang="en-US" sz="1600" dirty="0">
                <a:latin typeface="Calibri" pitchFamily="34" charset="0"/>
              </a:rPr>
              <a:t>of </a:t>
            </a:r>
            <a:r>
              <a:rPr lang="en-US" sz="1600" dirty="0">
                <a:latin typeface="Courier New" panose="02070309020205020404" pitchFamily="49" charset="0"/>
                <a:cs typeface="Courier New" panose="02070309020205020404" pitchFamily="49" charset="0"/>
              </a:rPr>
              <a:t>XPA</a:t>
            </a:r>
            <a:r>
              <a:rPr lang="en-US" sz="1600" dirty="0">
                <a:latin typeface="Calibri" pitchFamily="34" charset="0"/>
              </a:rPr>
              <a:t> packages to be streamed </a:t>
            </a:r>
            <a:r>
              <a:rPr lang="en-US" sz="1600" dirty="0" smtClean="0">
                <a:latin typeface="Calibri" pitchFamily="34" charset="0"/>
              </a:rPr>
              <a:t>to </a:t>
            </a:r>
            <a:r>
              <a:rPr lang="en-US" sz="1600" dirty="0">
                <a:latin typeface="Calibri" pitchFamily="34" charset="0"/>
              </a:rPr>
              <a:t>client computer</a:t>
            </a:r>
            <a:r>
              <a:rPr lang="en-US" sz="1600" dirty="0" smtClean="0">
                <a:latin typeface="Calibri" pitchFamily="34" charset="0"/>
              </a:rPr>
              <a:t>. </a:t>
            </a:r>
          </a:p>
          <a:p>
            <a:pPr>
              <a:spcBef>
                <a:spcPts val="600"/>
              </a:spcBef>
              <a:spcAft>
                <a:spcPts val="600"/>
              </a:spcAft>
            </a:pPr>
            <a:r>
              <a:rPr lang="en-US" sz="1400" dirty="0" smtClean="0">
                <a:latin typeface="Calibri" pitchFamily="34" charset="0"/>
              </a:rPr>
              <a:t>(You can </a:t>
            </a:r>
            <a:r>
              <a:rPr lang="en-US" sz="1400" dirty="0">
                <a:latin typeface="Calibri" pitchFamily="34" charset="0"/>
              </a:rPr>
              <a:t>u</a:t>
            </a:r>
            <a:r>
              <a:rPr lang="en-US" sz="1400" dirty="0" smtClean="0">
                <a:latin typeface="Calibri" pitchFamily="34" charset="0"/>
              </a:rPr>
              <a:t>se the XpfToXPA.exe from Virtual Composer to make XPA Files from XPF files)</a:t>
            </a:r>
            <a:endParaRPr lang="en-US" sz="1400" dirty="0">
              <a:latin typeface="Calibri" pitchFamily="34" charset="0"/>
            </a:endParaRPr>
          </a:p>
          <a:p>
            <a:pPr marL="171450" indent="-171450" algn="l">
              <a:spcBef>
                <a:spcPts val="600"/>
              </a:spcBef>
              <a:spcAft>
                <a:spcPts val="600"/>
              </a:spcAft>
              <a:buFont typeface="Arial" panose="020B0604020202020204" pitchFamily="34" charset="0"/>
              <a:buChar char="•"/>
            </a:pPr>
            <a:r>
              <a:rPr lang="en-US" sz="1600" dirty="0" smtClean="0">
                <a:latin typeface="Calibri" pitchFamily="34" charset="0"/>
              </a:rPr>
              <a:t>Set-up </a:t>
            </a:r>
            <a:r>
              <a:rPr lang="en-US" sz="1600" dirty="0">
                <a:latin typeface="Calibri" pitchFamily="34" charset="0"/>
              </a:rPr>
              <a:t>a common file share accessible by all the users to store the XPA packages.</a:t>
            </a:r>
          </a:p>
          <a:p>
            <a:pPr marL="171450" indent="-171450" algn="l">
              <a:spcBef>
                <a:spcPts val="600"/>
              </a:spcBef>
              <a:spcAft>
                <a:spcPts val="600"/>
              </a:spcAft>
              <a:buFont typeface="Arial" panose="020B0604020202020204" pitchFamily="34" charset="0"/>
              <a:buChar char="•"/>
            </a:pPr>
            <a:r>
              <a:rPr lang="en-US" sz="1600" dirty="0" smtClean="0">
                <a:latin typeface="Courier New" panose="02070309020205020404" pitchFamily="49" charset="0"/>
                <a:cs typeface="Courier New" panose="02070309020205020404" pitchFamily="49" charset="0"/>
              </a:rPr>
              <a:t>InstallOrder.txt</a:t>
            </a:r>
            <a:r>
              <a:rPr lang="en-US" sz="1600" dirty="0" smtClean="0">
                <a:latin typeface="Calibri" pitchFamily="34" charset="0"/>
              </a:rPr>
              <a:t> </a:t>
            </a:r>
            <a:r>
              <a:rPr lang="en-US" sz="1600" dirty="0">
                <a:latin typeface="Calibri" pitchFamily="34" charset="0"/>
              </a:rPr>
              <a:t>and </a:t>
            </a:r>
            <a:r>
              <a:rPr lang="en-US" sz="1600" dirty="0">
                <a:latin typeface="Courier New" panose="02070309020205020404" pitchFamily="49" charset="0"/>
                <a:cs typeface="Courier New" panose="02070309020205020404" pitchFamily="49" charset="0"/>
              </a:rPr>
              <a:t>PrepopIcon.txt</a:t>
            </a:r>
            <a:r>
              <a:rPr lang="en-US" sz="1600" dirty="0">
                <a:latin typeface="Calibri" pitchFamily="34" charset="0"/>
              </a:rPr>
              <a:t> must be copied to the file share </a:t>
            </a:r>
            <a:r>
              <a:rPr lang="en-US" sz="1600" dirty="0" smtClean="0">
                <a:latin typeface="Calibri" pitchFamily="34" charset="0"/>
              </a:rPr>
              <a:t>and they must contain </a:t>
            </a:r>
            <a:r>
              <a:rPr lang="en-US" sz="1600" dirty="0">
                <a:latin typeface="Calibri" pitchFamily="34" charset="0"/>
              </a:rPr>
              <a:t>the required .</a:t>
            </a:r>
            <a:r>
              <a:rPr lang="en-US" sz="1600" dirty="0">
                <a:latin typeface="Courier New" panose="02070309020205020404" pitchFamily="49" charset="0"/>
                <a:cs typeface="Courier New" panose="02070309020205020404" pitchFamily="49" charset="0"/>
              </a:rPr>
              <a:t>xpa</a:t>
            </a:r>
            <a:r>
              <a:rPr lang="en-US" sz="1600" dirty="0">
                <a:latin typeface="Calibri" pitchFamily="34" charset="0"/>
              </a:rPr>
              <a:t> file </a:t>
            </a:r>
            <a:r>
              <a:rPr lang="en-US" sz="1600" dirty="0" smtClean="0">
                <a:latin typeface="Calibri" pitchFamily="34" charset="0"/>
              </a:rPr>
              <a:t>names</a:t>
            </a:r>
            <a:endParaRPr lang="en-US" sz="1600" dirty="0">
              <a:latin typeface="Calibri" pitchFamily="34" charset="0"/>
            </a:endParaRPr>
          </a:p>
          <a:p>
            <a:pPr marL="171450" indent="-171450" algn="l">
              <a:spcBef>
                <a:spcPts val="600"/>
              </a:spcBef>
              <a:spcAft>
                <a:spcPts val="600"/>
              </a:spcAft>
              <a:buFont typeface="Arial" panose="020B0604020202020204" pitchFamily="34" charset="0"/>
              <a:buChar char="•"/>
            </a:pPr>
            <a:r>
              <a:rPr lang="en-US" sz="1600" dirty="0">
                <a:latin typeface="Calibri" pitchFamily="34" charset="0"/>
              </a:rPr>
              <a:t>The </a:t>
            </a:r>
            <a:r>
              <a:rPr lang="en-US" sz="1600" dirty="0">
                <a:latin typeface="Courier New" panose="02070309020205020404" pitchFamily="49" charset="0"/>
                <a:cs typeface="Courier New" panose="02070309020205020404" pitchFamily="49" charset="0"/>
              </a:rPr>
              <a:t>AppStreamCfg.txt</a:t>
            </a:r>
            <a:r>
              <a:rPr lang="en-US" sz="1600" dirty="0">
                <a:latin typeface="Calibri" pitchFamily="34" charset="0"/>
              </a:rPr>
              <a:t> file in the client </a:t>
            </a:r>
            <a:r>
              <a:rPr lang="en-US" sz="1600" dirty="0" smtClean="0">
                <a:latin typeface="Calibri" pitchFamily="34" charset="0"/>
              </a:rPr>
              <a:t>computer that </a:t>
            </a:r>
            <a:r>
              <a:rPr lang="en-US" sz="1600" dirty="0">
                <a:latin typeface="Calibri" pitchFamily="34" charset="0"/>
              </a:rPr>
              <a:t>contains all the required entries.</a:t>
            </a:r>
          </a:p>
        </p:txBody>
      </p:sp>
      <p:sp>
        <p:nvSpPr>
          <p:cNvPr id="7" name="TextBox 6"/>
          <p:cNvSpPr txBox="1"/>
          <p:nvPr/>
        </p:nvSpPr>
        <p:spPr bwMode="ltGray">
          <a:xfrm>
            <a:off x="4648200" y="1304194"/>
            <a:ext cx="4027714" cy="4746171"/>
          </a:xfrm>
          <a:prstGeom prst="rect">
            <a:avLst/>
          </a:prstGeom>
          <a:noFill/>
          <a:ln w="9525">
            <a:noFill/>
            <a:miter lim="800000"/>
            <a:headEnd/>
            <a:tailEnd/>
          </a:ln>
        </p:spPr>
        <p:txBody>
          <a:bodyPr wrap="square" lIns="91419" tIns="45710" rIns="91419" bIns="45710" rtlCol="0" anchor="t" anchorCtr="0">
            <a:noAutofit/>
          </a:bodyPr>
          <a:lstStyle/>
          <a:p>
            <a:pPr algn="l"/>
            <a:r>
              <a:rPr lang="en-US" sz="1800" b="1" dirty="0" smtClean="0">
                <a:latin typeface="Calibri" pitchFamily="34" charset="0"/>
              </a:rPr>
              <a:t>Network Application Streaming Process</a:t>
            </a:r>
          </a:p>
          <a:p>
            <a:pPr marL="228600" indent="-228600" algn="l">
              <a:spcBef>
                <a:spcPts val="600"/>
              </a:spcBef>
              <a:spcAft>
                <a:spcPts val="600"/>
              </a:spcAft>
              <a:buFont typeface="+mj-lt"/>
              <a:buAutoNum type="arabicPeriod"/>
            </a:pPr>
            <a:r>
              <a:rPr lang="en-US" sz="1600" dirty="0" smtClean="0">
                <a:latin typeface="Calibri" pitchFamily="34" charset="0"/>
              </a:rPr>
              <a:t>Store </a:t>
            </a:r>
            <a:r>
              <a:rPr lang="en-US" sz="1600" dirty="0">
                <a:latin typeface="Calibri" pitchFamily="34" charset="0"/>
              </a:rPr>
              <a:t>the </a:t>
            </a:r>
            <a:r>
              <a:rPr lang="en-US" sz="1600" dirty="0">
                <a:latin typeface="Courier New" panose="02070309020205020404" pitchFamily="49" charset="0"/>
                <a:cs typeface="Courier New" panose="02070309020205020404" pitchFamily="49" charset="0"/>
              </a:rPr>
              <a:t>xpa</a:t>
            </a:r>
            <a:r>
              <a:rPr lang="en-US" sz="1600" dirty="0">
                <a:latin typeface="Calibri" pitchFamily="34" charset="0"/>
              </a:rPr>
              <a:t> packages for streaming on your file share </a:t>
            </a:r>
            <a:endParaRPr lang="en-US" sz="1600" dirty="0" smtClean="0">
              <a:latin typeface="Calibri" pitchFamily="34" charset="0"/>
            </a:endParaRPr>
          </a:p>
          <a:p>
            <a:pPr marL="228600" indent="-228600" algn="l">
              <a:spcBef>
                <a:spcPts val="600"/>
              </a:spcBef>
              <a:spcAft>
                <a:spcPts val="600"/>
              </a:spcAft>
              <a:buFont typeface="+mj-lt"/>
              <a:buAutoNum type="arabicPeriod"/>
            </a:pPr>
            <a:r>
              <a:rPr lang="en-US" sz="1600" dirty="0" smtClean="0">
                <a:latin typeface="Calibri" pitchFamily="34" charset="0"/>
              </a:rPr>
              <a:t>Place </a:t>
            </a:r>
            <a:r>
              <a:rPr lang="en-US" sz="1600" dirty="0">
                <a:latin typeface="Calibri" pitchFamily="34" charset="0"/>
              </a:rPr>
              <a:t>the updated InstallOrder.txt and PrepopIcon.txt in the file </a:t>
            </a:r>
            <a:r>
              <a:rPr lang="en-US" sz="1600" dirty="0" smtClean="0">
                <a:latin typeface="Calibri" pitchFamily="34" charset="0"/>
              </a:rPr>
              <a:t>share</a:t>
            </a:r>
            <a:endParaRPr lang="en-US" sz="1600" dirty="0">
              <a:latin typeface="Calibri" pitchFamily="34" charset="0"/>
            </a:endParaRPr>
          </a:p>
          <a:p>
            <a:pPr marL="228600" indent="-228600" algn="l">
              <a:spcBef>
                <a:spcPts val="600"/>
              </a:spcBef>
              <a:spcAft>
                <a:spcPts val="600"/>
              </a:spcAft>
              <a:buFont typeface="+mj-lt"/>
              <a:buAutoNum type="arabicPeriod"/>
            </a:pPr>
            <a:r>
              <a:rPr lang="en-US" sz="1600" dirty="0">
                <a:latin typeface="Calibri" pitchFamily="34" charset="0"/>
              </a:rPr>
              <a:t>Create a VHD path in your local computer or on a network path. </a:t>
            </a:r>
            <a:endParaRPr lang="en-US" sz="1600" dirty="0" smtClean="0">
              <a:latin typeface="Calibri" pitchFamily="34" charset="0"/>
            </a:endParaRPr>
          </a:p>
          <a:p>
            <a:pPr marL="742846" lvl="1" indent="-285750" algn="l">
              <a:spcBef>
                <a:spcPts val="600"/>
              </a:spcBef>
              <a:spcAft>
                <a:spcPts val="600"/>
              </a:spcAft>
              <a:buFont typeface="Arial" panose="020B0604020202020204" pitchFamily="34" charset="0"/>
              <a:buChar char="•"/>
            </a:pPr>
            <a:r>
              <a:rPr lang="en-US" sz="1600" dirty="0" smtClean="0">
                <a:latin typeface="Calibri" pitchFamily="34" charset="0"/>
              </a:rPr>
              <a:t>Everyone </a:t>
            </a:r>
            <a:r>
              <a:rPr lang="en-US" sz="1600" dirty="0">
                <a:latin typeface="Calibri" pitchFamily="34" charset="0"/>
              </a:rPr>
              <a:t>must have the write access to this VHD path.</a:t>
            </a:r>
          </a:p>
          <a:p>
            <a:pPr marL="228600" indent="-228600" algn="l">
              <a:spcBef>
                <a:spcPts val="600"/>
              </a:spcBef>
              <a:spcAft>
                <a:spcPts val="600"/>
              </a:spcAft>
              <a:buFont typeface="+mj-lt"/>
              <a:buAutoNum type="arabicPeriod"/>
            </a:pPr>
            <a:r>
              <a:rPr lang="en-US" sz="1600" dirty="0">
                <a:latin typeface="Calibri" pitchFamily="34" charset="0"/>
              </a:rPr>
              <a:t>Restart the client and login as a domain user who has access to the packages.</a:t>
            </a:r>
          </a:p>
          <a:p>
            <a:pPr marL="228600" indent="-228600" algn="l">
              <a:spcBef>
                <a:spcPts val="600"/>
              </a:spcBef>
              <a:spcAft>
                <a:spcPts val="600"/>
              </a:spcAft>
              <a:buFont typeface="+mj-lt"/>
              <a:buAutoNum type="arabicPeriod"/>
            </a:pPr>
            <a:r>
              <a:rPr lang="en-US" sz="1600" dirty="0">
                <a:latin typeface="Calibri" pitchFamily="34" charset="0"/>
              </a:rPr>
              <a:t>After login, the applications are streamed and the VHD is created at the specified location.</a:t>
            </a:r>
          </a:p>
        </p:txBody>
      </p:sp>
      <p:sp>
        <p:nvSpPr>
          <p:cNvPr id="8" name="Footer Placeholder 3"/>
          <p:cNvSpPr>
            <a:spLocks noGrp="1"/>
          </p:cNvSpPr>
          <p:nvPr>
            <p:ph type="ftr" sz="quarter" idx="10"/>
          </p:nvPr>
        </p:nvSpPr>
        <p:spPr>
          <a:xfrm>
            <a:off x="381000" y="6358518"/>
            <a:ext cx="4183380" cy="232782"/>
          </a:xfrm>
        </p:spPr>
        <p:txBody>
          <a:bodyPr/>
          <a:lstStyle/>
          <a:p>
            <a:pPr>
              <a:defRPr/>
            </a:pPr>
            <a:r>
              <a:rPr lang="en-US" dirty="0" smtClean="0"/>
              <a:t>What's New in IT Management Suite 7.5 SP1</a:t>
            </a:r>
            <a:endParaRPr lang="en-US" dirty="0"/>
          </a:p>
        </p:txBody>
      </p:sp>
      <p:sp>
        <p:nvSpPr>
          <p:cNvPr id="9" name="Slide Number Placeholder 4"/>
          <p:cNvSpPr>
            <a:spLocks noGrp="1"/>
          </p:cNvSpPr>
          <p:nvPr>
            <p:ph type="sldNum" sz="quarter" idx="11"/>
          </p:nvPr>
        </p:nvSpPr>
        <p:spPr>
          <a:xfrm>
            <a:off x="8548896" y="6397965"/>
            <a:ext cx="153888" cy="153888"/>
          </a:xfrm>
        </p:spPr>
        <p:txBody>
          <a:bodyPr/>
          <a:lstStyle/>
          <a:p>
            <a:pPr>
              <a:defRPr/>
            </a:pPr>
            <a:fld id="{446C9BED-6FD4-4BA4-B6B0-4A26058AC9EF}" type="slidenum">
              <a:rPr lang="en-US" smtClean="0"/>
              <a:pPr>
                <a:defRPr/>
              </a:pPr>
              <a:t>32</a:t>
            </a:fld>
            <a:endParaRPr lang="en-US" dirty="0"/>
          </a:p>
        </p:txBody>
      </p:sp>
    </p:spTree>
    <p:extLst>
      <p:ext uri="{BB962C8B-B14F-4D97-AF65-F5344CB8AC3E}">
        <p14:creationId xmlns:p14="http://schemas.microsoft.com/office/powerpoint/2010/main" val="8471714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Required AppStreamCfg.txt File Settings</a:t>
            </a:r>
            <a:endParaRPr lang="en-US" dirty="0"/>
          </a:p>
        </p:txBody>
      </p:sp>
      <p:sp>
        <p:nvSpPr>
          <p:cNvPr id="4" name="Rounded Rectangle 3"/>
          <p:cNvSpPr/>
          <p:nvPr/>
        </p:nvSpPr>
        <p:spPr bwMode="auto">
          <a:xfrm>
            <a:off x="990600" y="1545769"/>
            <a:ext cx="6945648" cy="4340895"/>
          </a:xfrm>
          <a:prstGeom prst="roundRect">
            <a:avLst>
              <a:gd name="adj" fmla="val 10029"/>
            </a:avLst>
          </a:prstGeom>
          <a:solidFill>
            <a:schemeClr val="accent2"/>
          </a:solidFill>
          <a:ln w="19050" cap="flat" cmpd="sng" algn="ctr">
            <a:solidFill>
              <a:schemeClr val="accent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
        <p:nvSpPr>
          <p:cNvPr id="5" name="TextBox 4"/>
          <p:cNvSpPr txBox="1"/>
          <p:nvPr/>
        </p:nvSpPr>
        <p:spPr bwMode="ltGray">
          <a:xfrm>
            <a:off x="1241534" y="1828800"/>
            <a:ext cx="6466114" cy="3831770"/>
          </a:xfrm>
          <a:prstGeom prst="rect">
            <a:avLst/>
          </a:prstGeom>
          <a:noFill/>
          <a:ln w="9525">
            <a:noFill/>
            <a:miter lim="800000"/>
            <a:headEnd/>
            <a:tailEnd/>
          </a:ln>
        </p:spPr>
        <p:txBody>
          <a:bodyPr wrap="square" lIns="91419" tIns="45710" rIns="91419" bIns="45710" rtlCol="0" anchor="t" anchorCtr="0">
            <a:noAutofit/>
          </a:bodyPr>
          <a:lstStyle/>
          <a:p>
            <a:pPr marL="342900" indent="-342900" algn="l">
              <a:buFont typeface="Arial" panose="020B0604020202020204" pitchFamily="34" charset="0"/>
              <a:buChar char="•"/>
            </a:pPr>
            <a:r>
              <a:rPr lang="en-US" sz="2000" b="1" dirty="0">
                <a:latin typeface="Calibri" pitchFamily="34" charset="0"/>
              </a:rPr>
              <a:t>ENABLE_VDI=true  </a:t>
            </a:r>
            <a:endParaRPr lang="en-US" sz="2000" b="1" dirty="0" smtClean="0">
              <a:latin typeface="Calibri" pitchFamily="34" charset="0"/>
            </a:endParaRPr>
          </a:p>
          <a:p>
            <a:pPr marL="342900" indent="-342900" algn="l">
              <a:buFont typeface="Arial" panose="020B0604020202020204" pitchFamily="34" charset="0"/>
              <a:buChar char="•"/>
            </a:pPr>
            <a:endParaRPr lang="en-US" sz="2000" dirty="0">
              <a:latin typeface="Calibri" pitchFamily="34" charset="0"/>
            </a:endParaRPr>
          </a:p>
          <a:p>
            <a:pPr marL="342900" indent="-342900" algn="l">
              <a:buFont typeface="Arial" panose="020B0604020202020204" pitchFamily="34" charset="0"/>
              <a:buChar char="•"/>
            </a:pPr>
            <a:r>
              <a:rPr lang="en-US" sz="2000" b="1" dirty="0" smtClean="0">
                <a:latin typeface="Calibri" pitchFamily="34" charset="0"/>
              </a:rPr>
              <a:t>VDI_PKG_REPO</a:t>
            </a:r>
            <a:r>
              <a:rPr lang="en-US" sz="2000" b="1" dirty="0">
                <a:latin typeface="Calibri" pitchFamily="34" charset="0"/>
              </a:rPr>
              <a:t>=\\&lt;ip_address&gt;\share_name</a:t>
            </a:r>
            <a:r>
              <a:rPr lang="en-US" sz="2000" b="1" dirty="0" smtClean="0">
                <a:latin typeface="Calibri" pitchFamily="34" charset="0"/>
              </a:rPr>
              <a:t>\</a:t>
            </a:r>
          </a:p>
          <a:p>
            <a:pPr marL="342900" indent="-342900" algn="l">
              <a:buFont typeface="Arial" panose="020B0604020202020204" pitchFamily="34" charset="0"/>
              <a:buChar char="•"/>
            </a:pPr>
            <a:endParaRPr lang="en-US" sz="2000" dirty="0">
              <a:latin typeface="Calibri" pitchFamily="34" charset="0"/>
            </a:endParaRPr>
          </a:p>
          <a:p>
            <a:pPr marL="342900" indent="-342900" algn="l">
              <a:buFont typeface="Arial" panose="020B0604020202020204" pitchFamily="34" charset="0"/>
              <a:buChar char="•"/>
            </a:pPr>
            <a:r>
              <a:rPr lang="en-US" sz="2000" b="1" dirty="0" smtClean="0">
                <a:latin typeface="Calibri" pitchFamily="34" charset="0"/>
              </a:rPr>
              <a:t>VDI_MULTI_THREADED_STREAM=true</a:t>
            </a:r>
          </a:p>
          <a:p>
            <a:pPr marL="342900" indent="-342900" algn="l">
              <a:buFont typeface="Arial" panose="020B0604020202020204" pitchFamily="34" charset="0"/>
              <a:buChar char="•"/>
            </a:pPr>
            <a:endParaRPr lang="en-US" sz="2000" dirty="0">
              <a:latin typeface="Calibri" pitchFamily="34" charset="0"/>
            </a:endParaRPr>
          </a:p>
          <a:p>
            <a:pPr marL="342900" indent="-342900" algn="l">
              <a:buFont typeface="Arial" panose="020B0604020202020204" pitchFamily="34" charset="0"/>
              <a:buChar char="•"/>
            </a:pPr>
            <a:r>
              <a:rPr lang="en-US" sz="2000" b="1" dirty="0" smtClean="0">
                <a:latin typeface="Calibri" pitchFamily="34" charset="0"/>
              </a:rPr>
              <a:t>VDI_PKG_INSTALL_CONF_FILE=InstallOrder.txt</a:t>
            </a:r>
          </a:p>
          <a:p>
            <a:pPr marL="342900" indent="-342900" algn="l">
              <a:buFont typeface="Arial" panose="020B0604020202020204" pitchFamily="34" charset="0"/>
              <a:buChar char="•"/>
            </a:pPr>
            <a:endParaRPr lang="en-US" sz="2000" dirty="0">
              <a:latin typeface="Calibri" pitchFamily="34" charset="0"/>
            </a:endParaRPr>
          </a:p>
          <a:p>
            <a:pPr marL="342900" indent="-342900" algn="l">
              <a:buFont typeface="Arial" panose="020B0604020202020204" pitchFamily="34" charset="0"/>
              <a:buChar char="•"/>
            </a:pPr>
            <a:r>
              <a:rPr lang="en-US" sz="2000" b="1" dirty="0" smtClean="0">
                <a:latin typeface="Calibri" pitchFamily="34" charset="0"/>
              </a:rPr>
              <a:t>VDI_PREPOP_ICON_CONF_FILE=PrepopIcon.txt</a:t>
            </a:r>
          </a:p>
          <a:p>
            <a:pPr marL="342900" indent="-342900" algn="l">
              <a:buFont typeface="Arial" panose="020B0604020202020204" pitchFamily="34" charset="0"/>
              <a:buChar char="•"/>
            </a:pPr>
            <a:endParaRPr lang="en-US" sz="2000" dirty="0">
              <a:latin typeface="Calibri" pitchFamily="34" charset="0"/>
            </a:endParaRPr>
          </a:p>
          <a:p>
            <a:pPr marL="342900" indent="-342900" algn="l">
              <a:buFont typeface="Arial" panose="020B0604020202020204" pitchFamily="34" charset="0"/>
              <a:buChar char="•"/>
            </a:pPr>
            <a:r>
              <a:rPr lang="en-US" sz="2000" b="1" dirty="0" smtClean="0">
                <a:latin typeface="Calibri" pitchFamily="34" charset="0"/>
              </a:rPr>
              <a:t>VDI_DETACH_VHD_ONLOGOFF=true</a:t>
            </a:r>
            <a:endParaRPr lang="en-US" sz="2000" b="1" dirty="0">
              <a:latin typeface="Calibri" pitchFamily="34" charset="0"/>
            </a:endParaRPr>
          </a:p>
        </p:txBody>
      </p:sp>
      <p:sp>
        <p:nvSpPr>
          <p:cNvPr id="6" name="Footer Placeholder 3"/>
          <p:cNvSpPr>
            <a:spLocks noGrp="1"/>
          </p:cNvSpPr>
          <p:nvPr>
            <p:ph type="ftr" sz="quarter" idx="10"/>
          </p:nvPr>
        </p:nvSpPr>
        <p:spPr>
          <a:xfrm>
            <a:off x="381000" y="6358518"/>
            <a:ext cx="4183380" cy="232782"/>
          </a:xfrm>
        </p:spPr>
        <p:txBody>
          <a:bodyPr/>
          <a:lstStyle/>
          <a:p>
            <a:pPr>
              <a:defRPr/>
            </a:pPr>
            <a:r>
              <a:rPr lang="en-US" dirty="0" smtClean="0"/>
              <a:t>What's New in IT Management Suite 7.5 SP1</a:t>
            </a:r>
            <a:endParaRPr lang="en-US" dirty="0"/>
          </a:p>
        </p:txBody>
      </p:sp>
      <p:sp>
        <p:nvSpPr>
          <p:cNvPr id="7" name="Slide Number Placeholder 4"/>
          <p:cNvSpPr>
            <a:spLocks noGrp="1"/>
          </p:cNvSpPr>
          <p:nvPr>
            <p:ph type="sldNum" sz="quarter" idx="11"/>
          </p:nvPr>
        </p:nvSpPr>
        <p:spPr>
          <a:xfrm>
            <a:off x="8548896" y="6397965"/>
            <a:ext cx="153888" cy="153888"/>
          </a:xfrm>
        </p:spPr>
        <p:txBody>
          <a:bodyPr/>
          <a:lstStyle/>
          <a:p>
            <a:pPr>
              <a:defRPr/>
            </a:pPr>
            <a:fld id="{446C9BED-6FD4-4BA4-B6B0-4A26058AC9EF}" type="slidenum">
              <a:rPr lang="en-US" smtClean="0"/>
              <a:pPr>
                <a:defRPr/>
              </a:pPr>
              <a:t>33</a:t>
            </a:fld>
            <a:endParaRPr lang="en-US" dirty="0"/>
          </a:p>
        </p:txBody>
      </p:sp>
    </p:spTree>
    <p:extLst>
      <p:ext uri="{BB962C8B-B14F-4D97-AF65-F5344CB8AC3E}">
        <p14:creationId xmlns:p14="http://schemas.microsoft.com/office/powerpoint/2010/main" val="5275683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Creating a VHD to support application streaming</a:t>
            </a:r>
            <a:endParaRPr lang="en-US" dirty="0"/>
          </a:p>
        </p:txBody>
      </p:sp>
      <p:sp>
        <p:nvSpPr>
          <p:cNvPr id="4" name="Rounded Rectangle 3"/>
          <p:cNvSpPr/>
          <p:nvPr/>
        </p:nvSpPr>
        <p:spPr bwMode="auto">
          <a:xfrm>
            <a:off x="304801" y="1191042"/>
            <a:ext cx="8382000" cy="2727818"/>
          </a:xfrm>
          <a:prstGeom prst="roundRect">
            <a:avLst>
              <a:gd name="adj" fmla="val 10029"/>
            </a:avLst>
          </a:prstGeom>
          <a:solidFill>
            <a:schemeClr val="accent2"/>
          </a:solidFill>
          <a:ln w="19050" cap="flat" cmpd="sng" algn="ctr">
            <a:solidFill>
              <a:schemeClr val="accent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
        <p:nvSpPr>
          <p:cNvPr id="5" name="TextBox 4"/>
          <p:cNvSpPr txBox="1"/>
          <p:nvPr/>
        </p:nvSpPr>
        <p:spPr bwMode="ltGray">
          <a:xfrm>
            <a:off x="435429" y="1447800"/>
            <a:ext cx="8066314" cy="3743361"/>
          </a:xfrm>
          <a:prstGeom prst="rect">
            <a:avLst/>
          </a:prstGeom>
          <a:noFill/>
          <a:ln w="9525">
            <a:noFill/>
            <a:miter lim="800000"/>
            <a:headEnd/>
            <a:tailEnd/>
          </a:ln>
        </p:spPr>
        <p:txBody>
          <a:bodyPr wrap="square" lIns="91419" tIns="45710" rIns="91419" bIns="45710" rtlCol="0" anchor="t" anchorCtr="0">
            <a:noAutofit/>
          </a:bodyPr>
          <a:lstStyle/>
          <a:p>
            <a:pPr marL="228600" indent="-228600" algn="l">
              <a:spcBef>
                <a:spcPts val="600"/>
              </a:spcBef>
              <a:spcAft>
                <a:spcPts val="600"/>
              </a:spcAft>
              <a:buFont typeface="+mj-lt"/>
              <a:buAutoNum type="arabicPeriod"/>
            </a:pPr>
            <a:r>
              <a:rPr lang="en-US" sz="1800" dirty="0" smtClean="0">
                <a:latin typeface="Calibri" pitchFamily="34" charset="0"/>
              </a:rPr>
              <a:t>On the </a:t>
            </a:r>
            <a:r>
              <a:rPr lang="en-US" sz="1800" dirty="0">
                <a:latin typeface="Calibri" pitchFamily="34" charset="0"/>
              </a:rPr>
              <a:t>client </a:t>
            </a:r>
            <a:r>
              <a:rPr lang="en-US" sz="1800" dirty="0" smtClean="0">
                <a:latin typeface="Calibri" pitchFamily="34" charset="0"/>
              </a:rPr>
              <a:t>computer, </a:t>
            </a:r>
            <a:r>
              <a:rPr lang="en-US" sz="1800" dirty="0">
                <a:latin typeface="Calibri" pitchFamily="34" charset="0"/>
              </a:rPr>
              <a:t>update the AppStreamCfg.txt file with the following settings:</a:t>
            </a:r>
          </a:p>
          <a:p>
            <a:pPr marL="742846" lvl="1" indent="-285750" algn="l">
              <a:spcBef>
                <a:spcPts val="600"/>
              </a:spcBef>
              <a:spcAft>
                <a:spcPts val="600"/>
              </a:spcAft>
              <a:buFont typeface="Arial" panose="020B0604020202020204" pitchFamily="34" charset="0"/>
              <a:buChar char="•"/>
            </a:pPr>
            <a:r>
              <a:rPr lang="en-US" sz="1800" b="1" dirty="0">
                <a:latin typeface="Calibri" pitchFamily="34" charset="0"/>
              </a:rPr>
              <a:t>VDI_RW_VHD_LOCATION= C:\temp\vhd</a:t>
            </a:r>
          </a:p>
          <a:p>
            <a:pPr marL="742846" lvl="1" indent="-285750" algn="l">
              <a:spcBef>
                <a:spcPts val="600"/>
              </a:spcBef>
              <a:spcAft>
                <a:spcPts val="600"/>
              </a:spcAft>
              <a:buFont typeface="Arial" panose="020B0604020202020204" pitchFamily="34" charset="0"/>
              <a:buChar char="•"/>
            </a:pPr>
            <a:r>
              <a:rPr lang="en-US" sz="1800" b="1" dirty="0" smtClean="0">
                <a:latin typeface="Calibri" pitchFamily="34" charset="0"/>
              </a:rPr>
              <a:t>VDI_RW_VHD_SIZE=25</a:t>
            </a:r>
            <a:endParaRPr lang="en-US" sz="1800" b="1" dirty="0">
              <a:latin typeface="Calibri" pitchFamily="34" charset="0"/>
            </a:endParaRPr>
          </a:p>
          <a:p>
            <a:pPr marL="228600" indent="-228600" algn="l">
              <a:spcBef>
                <a:spcPts val="600"/>
              </a:spcBef>
              <a:spcAft>
                <a:spcPts val="600"/>
              </a:spcAft>
              <a:buFont typeface="+mj-lt"/>
              <a:buAutoNum type="arabicPeriod" startAt="2"/>
            </a:pPr>
            <a:r>
              <a:rPr lang="en-US" sz="1800" dirty="0" smtClean="0">
                <a:latin typeface="Calibri" pitchFamily="34" charset="0"/>
              </a:rPr>
              <a:t>Now, when you logs on to a computer and starts streaming an application, a new VHD is created based on the specified location and size.</a:t>
            </a:r>
            <a:endParaRPr lang="en-US" sz="1800" dirty="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1126" y="3728393"/>
            <a:ext cx="5109870" cy="2460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bwMode="auto">
          <a:xfrm>
            <a:off x="1069931" y="4517776"/>
            <a:ext cx="2414360" cy="881742"/>
          </a:xfrm>
          <a:prstGeom prst="roundRect">
            <a:avLst/>
          </a:prstGeom>
          <a:solidFill>
            <a:srgbClr val="00B0F0"/>
          </a:solidFill>
          <a:ln w="19050" cap="flat" cmpd="sng" algn="ctr">
            <a:solidFill>
              <a:schemeClr val="accent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
        <p:nvSpPr>
          <p:cNvPr id="8" name="TextBox 7"/>
          <p:cNvSpPr txBox="1"/>
          <p:nvPr/>
        </p:nvSpPr>
        <p:spPr bwMode="ltGray">
          <a:xfrm>
            <a:off x="1183097" y="4653847"/>
            <a:ext cx="2188029" cy="609600"/>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800"/>
              </a:spcAft>
            </a:pPr>
            <a:r>
              <a:rPr lang="en-US" sz="2000" dirty="0" smtClean="0">
                <a:solidFill>
                  <a:schemeClr val="bg1"/>
                </a:solidFill>
                <a:latin typeface="Calibri" pitchFamily="34" charset="0"/>
              </a:rPr>
              <a:t>VHD located on the client computer</a:t>
            </a:r>
          </a:p>
        </p:txBody>
      </p:sp>
      <p:sp>
        <p:nvSpPr>
          <p:cNvPr id="9" name="Footer Placeholder 3"/>
          <p:cNvSpPr>
            <a:spLocks noGrp="1"/>
          </p:cNvSpPr>
          <p:nvPr>
            <p:ph type="ftr" sz="quarter" idx="10"/>
          </p:nvPr>
        </p:nvSpPr>
        <p:spPr>
          <a:xfrm>
            <a:off x="381000" y="6358518"/>
            <a:ext cx="4183380" cy="232782"/>
          </a:xfrm>
        </p:spPr>
        <p:txBody>
          <a:bodyPr/>
          <a:lstStyle/>
          <a:p>
            <a:pPr>
              <a:defRPr/>
            </a:pPr>
            <a:r>
              <a:rPr lang="en-US" dirty="0" smtClean="0"/>
              <a:t>What's New in IT Management Suite 7.5 SP1</a:t>
            </a:r>
            <a:endParaRPr lang="en-US" dirty="0"/>
          </a:p>
        </p:txBody>
      </p:sp>
      <p:sp>
        <p:nvSpPr>
          <p:cNvPr id="10" name="Slide Number Placeholder 4"/>
          <p:cNvSpPr>
            <a:spLocks noGrp="1"/>
          </p:cNvSpPr>
          <p:nvPr>
            <p:ph type="sldNum" sz="quarter" idx="11"/>
          </p:nvPr>
        </p:nvSpPr>
        <p:spPr>
          <a:xfrm>
            <a:off x="8548896" y="6397965"/>
            <a:ext cx="153888" cy="153888"/>
          </a:xfrm>
        </p:spPr>
        <p:txBody>
          <a:bodyPr/>
          <a:lstStyle/>
          <a:p>
            <a:pPr>
              <a:defRPr/>
            </a:pPr>
            <a:fld id="{446C9BED-6FD4-4BA4-B6B0-4A26058AC9EF}" type="slidenum">
              <a:rPr lang="en-US" smtClean="0"/>
              <a:pPr>
                <a:defRPr/>
              </a:pPr>
              <a:t>34</a:t>
            </a:fld>
            <a:endParaRPr lang="en-US" dirty="0"/>
          </a:p>
        </p:txBody>
      </p:sp>
    </p:spTree>
    <p:extLst>
      <p:ext uri="{BB962C8B-B14F-4D97-AF65-F5344CB8AC3E}">
        <p14:creationId xmlns:p14="http://schemas.microsoft.com/office/powerpoint/2010/main" val="36511719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Removing Streamed Applications Based on User ACL’s</a:t>
            </a:r>
            <a:endParaRPr lang="en-US" dirty="0"/>
          </a:p>
        </p:txBody>
      </p:sp>
      <p:sp>
        <p:nvSpPr>
          <p:cNvPr id="4" name="Rounded Rectangle 3"/>
          <p:cNvSpPr/>
          <p:nvPr/>
        </p:nvSpPr>
        <p:spPr bwMode="auto">
          <a:xfrm>
            <a:off x="172863" y="1828800"/>
            <a:ext cx="8657213" cy="2286000"/>
          </a:xfrm>
          <a:prstGeom prst="roundRect">
            <a:avLst>
              <a:gd name="adj" fmla="val 10029"/>
            </a:avLst>
          </a:prstGeom>
          <a:solidFill>
            <a:schemeClr val="accent2"/>
          </a:solidFill>
          <a:ln w="19050" cap="flat" cmpd="sng" algn="ctr">
            <a:solidFill>
              <a:schemeClr val="accent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
        <p:nvSpPr>
          <p:cNvPr id="5" name="TextBox 4"/>
          <p:cNvSpPr txBox="1"/>
          <p:nvPr/>
        </p:nvSpPr>
        <p:spPr bwMode="ltGray">
          <a:xfrm>
            <a:off x="370114" y="2057400"/>
            <a:ext cx="8316686" cy="3614058"/>
          </a:xfrm>
          <a:prstGeom prst="rect">
            <a:avLst/>
          </a:prstGeom>
          <a:noFill/>
          <a:ln w="9525">
            <a:noFill/>
            <a:miter lim="800000"/>
            <a:headEnd/>
            <a:tailEnd/>
          </a:ln>
        </p:spPr>
        <p:txBody>
          <a:bodyPr wrap="square" lIns="91419" tIns="45710" rIns="91419" bIns="45710" rtlCol="0" anchor="t" anchorCtr="0">
            <a:noAutofit/>
          </a:bodyPr>
          <a:lstStyle/>
          <a:p>
            <a:pPr marL="228600" indent="-228600" algn="l">
              <a:spcBef>
                <a:spcPts val="600"/>
              </a:spcBef>
              <a:spcAft>
                <a:spcPts val="600"/>
              </a:spcAft>
              <a:buFont typeface="+mj-lt"/>
              <a:buAutoNum type="arabicPeriod"/>
            </a:pPr>
            <a:r>
              <a:rPr lang="en-US" sz="1800" dirty="0" smtClean="0">
                <a:latin typeface="Calibri" pitchFamily="34" charset="0"/>
              </a:rPr>
              <a:t>On the </a:t>
            </a:r>
            <a:r>
              <a:rPr lang="en-US" sz="1800" dirty="0">
                <a:latin typeface="Calibri" pitchFamily="34" charset="0"/>
              </a:rPr>
              <a:t>client </a:t>
            </a:r>
            <a:r>
              <a:rPr lang="en-US" sz="1800" dirty="0" smtClean="0">
                <a:latin typeface="Calibri" pitchFamily="34" charset="0"/>
              </a:rPr>
              <a:t>computer, </a:t>
            </a:r>
            <a:r>
              <a:rPr lang="en-US" sz="1800" dirty="0">
                <a:latin typeface="Calibri" pitchFamily="34" charset="0"/>
              </a:rPr>
              <a:t>update the AppStreamCfg.txt file with the following entries:</a:t>
            </a:r>
          </a:p>
          <a:p>
            <a:pPr marL="742846" lvl="1" indent="-285750" algn="l" eaLnBrk="0" hangingPunct="0">
              <a:lnSpc>
                <a:spcPct val="90000"/>
              </a:lnSpc>
              <a:spcBef>
                <a:spcPts val="600"/>
              </a:spcBef>
              <a:spcAft>
                <a:spcPts val="600"/>
              </a:spcAft>
              <a:buFont typeface="Arial" panose="020B0604020202020204" pitchFamily="34" charset="0"/>
              <a:buChar char="•"/>
              <a:defRPr/>
            </a:pPr>
            <a:r>
              <a:rPr lang="en-US" sz="1800" b="1" dirty="0" smtClean="0">
                <a:latin typeface="Calibri" pitchFamily="34" charset="0"/>
              </a:rPr>
              <a:t>VDI_REMOVE_UNPROVISIONED_APPLICATIONS=true </a:t>
            </a:r>
          </a:p>
          <a:p>
            <a:pPr marL="742846" lvl="1" indent="-285750" algn="l" eaLnBrk="0" hangingPunct="0">
              <a:lnSpc>
                <a:spcPct val="90000"/>
              </a:lnSpc>
              <a:spcBef>
                <a:spcPts val="600"/>
              </a:spcBef>
              <a:spcAft>
                <a:spcPts val="600"/>
              </a:spcAft>
              <a:buFont typeface="Arial" panose="020B0604020202020204" pitchFamily="34" charset="0"/>
              <a:buChar char="•"/>
              <a:defRPr/>
            </a:pPr>
            <a:r>
              <a:rPr lang="en-US" sz="1800" b="1" dirty="0" smtClean="0">
                <a:latin typeface="Calibri" pitchFamily="34" charset="0"/>
              </a:rPr>
              <a:t>VDI_REFRESH_INTERVAL=240</a:t>
            </a:r>
            <a:endParaRPr lang="en-US" sz="1800" b="1" dirty="0">
              <a:latin typeface="Calibri" pitchFamily="34" charset="0"/>
            </a:endParaRPr>
          </a:p>
          <a:p>
            <a:pPr marL="228600" indent="-228600" algn="l" eaLnBrk="0" hangingPunct="0">
              <a:lnSpc>
                <a:spcPct val="90000"/>
              </a:lnSpc>
              <a:spcBef>
                <a:spcPct val="20000"/>
              </a:spcBef>
              <a:spcAft>
                <a:spcPct val="20000"/>
              </a:spcAft>
              <a:buFont typeface="+mj-lt"/>
              <a:buAutoNum type="arabicPeriod" startAt="2"/>
              <a:defRPr/>
            </a:pPr>
            <a:r>
              <a:rPr lang="en-US" sz="1800" dirty="0">
                <a:latin typeface="Calibri" pitchFamily="34" charset="0"/>
              </a:rPr>
              <a:t>The applications are automatically removed when a user logs on or after the specified interval </a:t>
            </a:r>
            <a:r>
              <a:rPr lang="en-US" sz="1800" dirty="0" smtClean="0">
                <a:latin typeface="Calibri" pitchFamily="34" charset="0"/>
              </a:rPr>
              <a:t>that was set </a:t>
            </a:r>
            <a:r>
              <a:rPr lang="en-US" sz="1800" dirty="0">
                <a:latin typeface="Calibri" pitchFamily="34" charset="0"/>
              </a:rPr>
              <a:t>in the </a:t>
            </a:r>
            <a:r>
              <a:rPr lang="en-US" sz="1800" b="1" dirty="0">
                <a:latin typeface="Calibri" pitchFamily="34" charset="0"/>
              </a:rPr>
              <a:t>VDI_REFRESH_INTERVAL</a:t>
            </a:r>
            <a:endParaRPr lang="en-US" sz="1800" dirty="0"/>
          </a:p>
        </p:txBody>
      </p:sp>
      <p:sp>
        <p:nvSpPr>
          <p:cNvPr id="6" name="Footer Placeholder 3"/>
          <p:cNvSpPr>
            <a:spLocks noGrp="1"/>
          </p:cNvSpPr>
          <p:nvPr>
            <p:ph type="ftr" sz="quarter" idx="10"/>
          </p:nvPr>
        </p:nvSpPr>
        <p:spPr>
          <a:xfrm>
            <a:off x="381000" y="6358518"/>
            <a:ext cx="4183380" cy="232782"/>
          </a:xfrm>
        </p:spPr>
        <p:txBody>
          <a:bodyPr/>
          <a:lstStyle/>
          <a:p>
            <a:pPr>
              <a:defRPr/>
            </a:pPr>
            <a:r>
              <a:rPr lang="en-US" dirty="0" smtClean="0"/>
              <a:t>What's New in IT Management Suite 7.5 SP1</a:t>
            </a:r>
            <a:endParaRPr lang="en-US" dirty="0"/>
          </a:p>
        </p:txBody>
      </p:sp>
      <p:sp>
        <p:nvSpPr>
          <p:cNvPr id="7" name="Slide Number Placeholder 4"/>
          <p:cNvSpPr>
            <a:spLocks noGrp="1"/>
          </p:cNvSpPr>
          <p:nvPr>
            <p:ph type="sldNum" sz="quarter" idx="11"/>
          </p:nvPr>
        </p:nvSpPr>
        <p:spPr>
          <a:xfrm>
            <a:off x="8548896" y="6397965"/>
            <a:ext cx="153888" cy="153888"/>
          </a:xfrm>
        </p:spPr>
        <p:txBody>
          <a:bodyPr/>
          <a:lstStyle/>
          <a:p>
            <a:pPr>
              <a:defRPr/>
            </a:pPr>
            <a:fld id="{446C9BED-6FD4-4BA4-B6B0-4A26058AC9EF}" type="slidenum">
              <a:rPr lang="en-US" smtClean="0"/>
              <a:pPr>
                <a:defRPr/>
              </a:pPr>
              <a:t>35</a:t>
            </a:fld>
            <a:endParaRPr lang="en-US" dirty="0"/>
          </a:p>
        </p:txBody>
      </p:sp>
    </p:spTree>
    <p:extLst>
      <p:ext uri="{BB962C8B-B14F-4D97-AF65-F5344CB8AC3E}">
        <p14:creationId xmlns:p14="http://schemas.microsoft.com/office/powerpoint/2010/main" val="16224563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533400" y="1106076"/>
            <a:ext cx="8458200" cy="3465924"/>
          </a:xfrm>
        </p:spPr>
        <p:txBody>
          <a:bodyPr/>
          <a:lstStyle/>
          <a:p>
            <a:pPr>
              <a:lnSpc>
                <a:spcPct val="100000"/>
              </a:lnSpc>
              <a:spcBef>
                <a:spcPts val="600"/>
              </a:spcBef>
              <a:spcAft>
                <a:spcPts val="600"/>
              </a:spcAft>
            </a:pPr>
            <a:r>
              <a:rPr lang="en-US" dirty="0"/>
              <a:t>ITMS 7.5 SP1 Documentation Landing Page:</a:t>
            </a:r>
          </a:p>
          <a:p>
            <a:pPr lvl="1">
              <a:lnSpc>
                <a:spcPct val="100000"/>
              </a:lnSpc>
              <a:spcBef>
                <a:spcPts val="600"/>
              </a:spcBef>
              <a:spcAft>
                <a:spcPts val="600"/>
              </a:spcAft>
            </a:pPr>
            <a:r>
              <a:rPr lang="en-US" dirty="0">
                <a:hlinkClick r:id="rId3"/>
              </a:rPr>
              <a:t>http://www.symantec.com/docs/DOC7440</a:t>
            </a:r>
            <a:endParaRPr lang="en-US" dirty="0"/>
          </a:p>
          <a:p>
            <a:pPr>
              <a:lnSpc>
                <a:spcPct val="100000"/>
              </a:lnSpc>
              <a:spcBef>
                <a:spcPts val="600"/>
              </a:spcBef>
              <a:spcAft>
                <a:spcPts val="600"/>
              </a:spcAft>
            </a:pPr>
            <a:r>
              <a:rPr lang="en-US" dirty="0" smtClean="0"/>
              <a:t>ITMS Product Page:</a:t>
            </a:r>
          </a:p>
          <a:p>
            <a:pPr lvl="1">
              <a:lnSpc>
                <a:spcPct val="100000"/>
              </a:lnSpc>
              <a:spcBef>
                <a:spcPts val="600"/>
              </a:spcBef>
              <a:spcAft>
                <a:spcPts val="600"/>
              </a:spcAft>
            </a:pPr>
            <a:r>
              <a:rPr lang="en-US" dirty="0">
                <a:hlinkClick r:id="rId4"/>
              </a:rPr>
              <a:t>http://</a:t>
            </a:r>
            <a:r>
              <a:rPr lang="en-US" dirty="0" smtClean="0">
                <a:hlinkClick r:id="rId4"/>
              </a:rPr>
              <a:t>www.symantec.com/it-management-suite</a:t>
            </a:r>
            <a:endParaRPr lang="en-US" dirty="0" smtClean="0"/>
          </a:p>
          <a:p>
            <a:pPr>
              <a:lnSpc>
                <a:spcPct val="100000"/>
              </a:lnSpc>
              <a:spcBef>
                <a:spcPts val="600"/>
              </a:spcBef>
              <a:spcAft>
                <a:spcPts val="600"/>
              </a:spcAft>
            </a:pPr>
            <a:r>
              <a:rPr lang="en-US" dirty="0" smtClean="0"/>
              <a:t>Endpoint Management Connect Community Page:</a:t>
            </a:r>
          </a:p>
          <a:p>
            <a:pPr lvl="1">
              <a:lnSpc>
                <a:spcPct val="100000"/>
              </a:lnSpc>
              <a:spcBef>
                <a:spcPts val="600"/>
              </a:spcBef>
              <a:spcAft>
                <a:spcPts val="600"/>
              </a:spcAft>
            </a:pPr>
            <a:r>
              <a:rPr lang="en-US" dirty="0">
                <a:hlinkClick r:id="rId5"/>
              </a:rPr>
              <a:t>http://</a:t>
            </a:r>
            <a:r>
              <a:rPr lang="en-US" dirty="0" smtClean="0">
                <a:hlinkClick r:id="rId5"/>
              </a:rPr>
              <a:t>www.symantec.com/connect/endpoint-management</a:t>
            </a:r>
            <a:endParaRPr lang="en-US" dirty="0" smtClean="0"/>
          </a:p>
          <a:p>
            <a:pPr>
              <a:lnSpc>
                <a:spcPct val="100000"/>
              </a:lnSpc>
              <a:spcBef>
                <a:spcPts val="600"/>
              </a:spcBef>
              <a:spcAft>
                <a:spcPts val="600"/>
              </a:spcAft>
            </a:pPr>
            <a:r>
              <a:rPr lang="en-US" dirty="0" smtClean="0"/>
              <a:t>Platform </a:t>
            </a:r>
            <a:r>
              <a:rPr lang="en-US" dirty="0"/>
              <a:t>and </a:t>
            </a:r>
            <a:r>
              <a:rPr lang="en-US" dirty="0" smtClean="0"/>
              <a:t>ITMS 7.5 </a:t>
            </a:r>
            <a:r>
              <a:rPr lang="en-US" dirty="0"/>
              <a:t>Solutions Support </a:t>
            </a:r>
            <a:r>
              <a:rPr lang="en-US" dirty="0" smtClean="0"/>
              <a:t>Matrix</a:t>
            </a:r>
          </a:p>
          <a:p>
            <a:pPr lvl="1">
              <a:lnSpc>
                <a:spcPct val="100000"/>
              </a:lnSpc>
              <a:spcBef>
                <a:spcPts val="600"/>
              </a:spcBef>
              <a:spcAft>
                <a:spcPts val="600"/>
              </a:spcAft>
            </a:pPr>
            <a:r>
              <a:rPr lang="en-US" dirty="0">
                <a:hlinkClick r:id="rId6"/>
              </a:rPr>
              <a:t>http://www.symantec.com/docs/HOWTO9965 </a:t>
            </a:r>
            <a:endParaRPr lang="en-US" dirty="0" smtClean="0"/>
          </a:p>
          <a:p>
            <a:pPr>
              <a:lnSpc>
                <a:spcPct val="100000"/>
              </a:lnSpc>
              <a:spcBef>
                <a:spcPts val="600"/>
              </a:spcBef>
              <a:spcAft>
                <a:spcPts val="600"/>
              </a:spcAft>
            </a:pPr>
            <a:r>
              <a:rPr lang="en-US" dirty="0" smtClean="0"/>
              <a:t>ITMS 7.5 Migration Landing Page</a:t>
            </a:r>
          </a:p>
          <a:p>
            <a:pPr lvl="1">
              <a:lnSpc>
                <a:spcPct val="100000"/>
              </a:lnSpc>
              <a:spcBef>
                <a:spcPts val="600"/>
              </a:spcBef>
              <a:spcAft>
                <a:spcPts val="600"/>
              </a:spcAft>
            </a:pPr>
            <a:r>
              <a:rPr lang="en-US" dirty="0">
                <a:hlinkClick r:id="rId7"/>
              </a:rPr>
              <a:t>http://go.symantec.com/altiris75</a:t>
            </a:r>
            <a:r>
              <a:rPr lang="en-US" dirty="0" smtClean="0">
                <a:hlinkClick r:id="rId7"/>
              </a:rPr>
              <a:t>/</a:t>
            </a:r>
            <a:endParaRPr lang="en-US" dirty="0" smtClean="0"/>
          </a:p>
          <a:p>
            <a:pPr lvl="1">
              <a:spcAft>
                <a:spcPts val="600"/>
              </a:spcAft>
            </a:pPr>
            <a:endParaRPr lang="en-US" dirty="0" smtClean="0"/>
          </a:p>
          <a:p>
            <a:pPr lvl="1"/>
            <a:endParaRPr lang="en-US" dirty="0" smtClean="0"/>
          </a:p>
          <a:p>
            <a:pPr lvl="1"/>
            <a:endParaRPr lang="en-US" dirty="0"/>
          </a:p>
          <a:p>
            <a:endParaRPr lang="en-US" dirty="0"/>
          </a:p>
          <a:p>
            <a:endParaRPr lang="en-US" dirty="0"/>
          </a:p>
        </p:txBody>
      </p:sp>
      <p:sp>
        <p:nvSpPr>
          <p:cNvPr id="4" name="Title 3"/>
          <p:cNvSpPr>
            <a:spLocks noGrp="1"/>
          </p:cNvSpPr>
          <p:nvPr>
            <p:ph type="title"/>
          </p:nvPr>
        </p:nvSpPr>
        <p:spPr>
          <a:xfrm>
            <a:off x="457200" y="246744"/>
            <a:ext cx="8305800" cy="667656"/>
          </a:xfrm>
        </p:spPr>
        <p:txBody>
          <a:bodyPr/>
          <a:lstStyle/>
          <a:p>
            <a:r>
              <a:rPr lang="en-US" dirty="0" smtClean="0"/>
              <a:t>Additional Resources</a:t>
            </a:r>
            <a:endParaRPr lang="en-US" dirty="0"/>
          </a:p>
        </p:txBody>
      </p:sp>
      <p:sp>
        <p:nvSpPr>
          <p:cNvPr id="14" name="Footer Placeholder 3"/>
          <p:cNvSpPr>
            <a:spLocks noGrp="1"/>
          </p:cNvSpPr>
          <p:nvPr>
            <p:ph type="ftr" sz="quarter" idx="10"/>
          </p:nvPr>
        </p:nvSpPr>
        <p:spPr>
          <a:xfrm>
            <a:off x="381000" y="6358518"/>
            <a:ext cx="4183380" cy="232782"/>
          </a:xfr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p>
            <a:pPr marL="0" indent="0" eaLnBrk="0" hangingPunct="0">
              <a:spcAft>
                <a:spcPct val="0"/>
              </a:spcAft>
              <a:buNone/>
            </a:pPr>
            <a:r>
              <a:rPr lang="en-US" sz="1200" kern="1200" dirty="0">
                <a:solidFill>
                  <a:schemeClr val="bg2">
                    <a:lumMod val="50000"/>
                  </a:schemeClr>
                </a:solidFill>
                <a:latin typeface="Calibri" pitchFamily="34" charset="0"/>
                <a:cs typeface="Calibri" pitchFamily="34" charset="0"/>
              </a:rPr>
              <a:t>What's New in IT Management Suite 7.5 SP1</a:t>
            </a:r>
          </a:p>
        </p:txBody>
      </p:sp>
      <p:sp>
        <p:nvSpPr>
          <p:cNvPr id="15" name="Slide Number Placeholder 4"/>
          <p:cNvSpPr>
            <a:spLocks noGrp="1"/>
          </p:cNvSpPr>
          <p:nvPr>
            <p:ph type="sldNum" sz="quarter" idx="4294967295"/>
          </p:nvPr>
        </p:nvSpPr>
        <p:spPr>
          <a:xfrm>
            <a:off x="8548896" y="6397965"/>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p>
            <a:pPr eaLnBrk="0" hangingPunct="0"/>
            <a:fld id="{446C9BED-6FD4-4BA4-B6B0-4A26058AC9EF}" type="slidenum">
              <a:rPr lang="en-US" sz="1000" b="1">
                <a:solidFill>
                  <a:schemeClr val="bg1"/>
                </a:solidFill>
                <a:latin typeface="Calibri" pitchFamily="34" charset="0"/>
                <a:cs typeface="Calibri" pitchFamily="34" charset="0"/>
              </a:rPr>
              <a:pPr eaLnBrk="0" hangingPunct="0"/>
              <a:t>36</a:t>
            </a:fld>
            <a:endParaRPr lang="en-US" sz="1000" b="1"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15010911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pPr>
              <a:defRPr/>
            </a:pPr>
            <a:r>
              <a:rPr lang="en-US" dirty="0" smtClean="0"/>
              <a:t>What's New in IT Management Suite 7.5 SP1</a:t>
            </a:r>
            <a:endParaRPr lang="en-US" dirty="0"/>
          </a:p>
        </p:txBody>
      </p:sp>
      <p:sp>
        <p:nvSpPr>
          <p:cNvPr id="5" name="Slide Number Placeholder 4"/>
          <p:cNvSpPr>
            <a:spLocks noGrp="1"/>
          </p:cNvSpPr>
          <p:nvPr>
            <p:ph type="sldNum" sz="quarter" idx="4"/>
          </p:nvPr>
        </p:nvSpPr>
        <p:spPr/>
        <p:txBody>
          <a:bodyPr/>
          <a:lstStyle/>
          <a:p>
            <a:pPr>
              <a:defRPr/>
            </a:pPr>
            <a:fld id="{446C9BED-6FD4-4BA4-B6B0-4A26058AC9EF}" type="slidenum">
              <a:rPr lang="en-US" smtClean="0"/>
              <a:pPr>
                <a:defRPr/>
              </a:pPr>
              <a:t>37</a:t>
            </a:fld>
            <a:endParaRPr lang="en-US" dirty="0"/>
          </a:p>
        </p:txBody>
      </p:sp>
    </p:spTree>
    <p:extLst>
      <p:ext uri="{BB962C8B-B14F-4D97-AF65-F5344CB8AC3E}">
        <p14:creationId xmlns:p14="http://schemas.microsoft.com/office/powerpoint/2010/main" val="3493315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94091" y="210207"/>
            <a:ext cx="8645109" cy="838200"/>
          </a:xfrm>
          <a:prstGeom prst="rect">
            <a:avLst/>
          </a:prstGeom>
        </p:spPr>
        <p:txBody>
          <a:bodyPr/>
          <a:lstStyle/>
          <a:p>
            <a:pPr eaLnBrk="1" hangingPunct="1"/>
            <a:r>
              <a:rPr lang="en-US" dirty="0" smtClean="0"/>
              <a:t>End of Presentation</a:t>
            </a:r>
          </a:p>
        </p:txBody>
      </p:sp>
      <p:sp>
        <p:nvSpPr>
          <p:cNvPr id="46083" name="Rectangle 3"/>
          <p:cNvSpPr>
            <a:spLocks noChangeArrowheads="1"/>
          </p:cNvSpPr>
          <p:nvPr/>
        </p:nvSpPr>
        <p:spPr bwMode="auto">
          <a:xfrm>
            <a:off x="0" y="0"/>
            <a:ext cx="9144000" cy="6858000"/>
          </a:xfrm>
          <a:prstGeom prst="rect">
            <a:avLst/>
          </a:prstGeom>
          <a:solidFill>
            <a:schemeClr val="bg1"/>
          </a:solidFill>
          <a:ln w="9525" algn="ctr">
            <a:noFill/>
            <a:miter lim="800000"/>
            <a:headEnd/>
            <a:tailEnd/>
          </a:ln>
        </p:spPr>
        <p:txBody>
          <a:bodyPr wrap="none" anchor="ctr"/>
          <a:lstStyle/>
          <a:p>
            <a:endParaRPr lang="en-GB" dirty="0"/>
          </a:p>
        </p:txBody>
      </p:sp>
      <p:sp>
        <p:nvSpPr>
          <p:cNvPr id="46084" name="Text Box 4"/>
          <p:cNvSpPr txBox="1">
            <a:spLocks noChangeArrowheads="1"/>
          </p:cNvSpPr>
          <p:nvPr/>
        </p:nvSpPr>
        <p:spPr bwMode="auto">
          <a:xfrm>
            <a:off x="2114550" y="2085975"/>
            <a:ext cx="4600575" cy="336550"/>
          </a:xfrm>
          <a:prstGeom prst="rect">
            <a:avLst/>
          </a:prstGeom>
          <a:noFill/>
          <a:ln w="9525">
            <a:noFill/>
            <a:miter lim="800000"/>
            <a:headEnd/>
            <a:tailEnd/>
          </a:ln>
        </p:spPr>
        <p:txBody>
          <a:bodyPr>
            <a:spAutoFit/>
          </a:bodyPr>
          <a:lstStyle/>
          <a:p>
            <a:pPr>
              <a:spcBef>
                <a:spcPct val="50000"/>
              </a:spcBef>
            </a:pPr>
            <a:endParaRPr lang="en-GB" sz="1600" dirty="0"/>
          </a:p>
        </p:txBody>
      </p:sp>
      <p:pic>
        <p:nvPicPr>
          <p:cNvPr id="46085" name="Picture 7" descr="SYM_Horiz_RGB"/>
          <p:cNvPicPr>
            <a:picLocks noChangeAspect="1" noChangeArrowheads="1"/>
          </p:cNvPicPr>
          <p:nvPr/>
        </p:nvPicPr>
        <p:blipFill>
          <a:blip r:embed="rId3" cstate="print"/>
          <a:srcRect/>
          <a:stretch>
            <a:fillRect/>
          </a:stretch>
        </p:blipFill>
        <p:spPr bwMode="auto">
          <a:xfrm>
            <a:off x="2586147" y="2906044"/>
            <a:ext cx="3971706" cy="1045912"/>
          </a:xfrm>
          <a:prstGeom prst="rect">
            <a:avLst/>
          </a:prstGeom>
          <a:solidFill>
            <a:schemeClr val="bg1"/>
          </a:solidFill>
          <a:ln w="9525">
            <a:noFill/>
            <a:miter lim="800000"/>
            <a:headEnd/>
            <a:tailEnd/>
          </a:ln>
        </p:spPr>
      </p:pic>
      <p:sp>
        <p:nvSpPr>
          <p:cNvPr id="6" name="Slide Number Placeholder 5"/>
          <p:cNvSpPr>
            <a:spLocks noGrp="1"/>
          </p:cNvSpPr>
          <p:nvPr>
            <p:ph type="sldNum" sz="quarter" idx="4294967295"/>
          </p:nvPr>
        </p:nvSpPr>
        <p:spPr>
          <a:xfrm>
            <a:off x="8387539" y="6294468"/>
            <a:ext cx="519763" cy="365125"/>
          </a:xfrm>
          <a:prstGeom prst="rect">
            <a:avLst/>
          </a:prstGeom>
        </p:spPr>
        <p:txBody>
          <a:bodyPr/>
          <a:lstStyle/>
          <a:p>
            <a:fld id="{AA88CA11-FF2D-4F56-B9AE-CEEED85939C0}" type="slidenum">
              <a:rPr lang="en-US" smtClean="0">
                <a:solidFill>
                  <a:srgbClr val="FFFFFF"/>
                </a:solidFill>
              </a:rPr>
              <a:pPr/>
              <a:t>38</a:t>
            </a:fld>
            <a:endParaRPr lang="en-US" dirty="0">
              <a:solidFill>
                <a:srgbClr val="FFFFFF"/>
              </a:solidFill>
            </a:endParaRPr>
          </a:p>
        </p:txBody>
      </p:sp>
    </p:spTree>
    <p:extLst>
      <p:ext uri="{BB962C8B-B14F-4D97-AF65-F5344CB8AC3E}">
        <p14:creationId xmlns:p14="http://schemas.microsoft.com/office/powerpoint/2010/main" val="283760755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ITMS 7.5 SP1 Upgrade Scenarios</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defRPr/>
            </a:pPr>
            <a:r>
              <a:rPr lang="en-US" b="1" dirty="0" smtClean="0"/>
              <a:t>Supports the following upgrade scenarios:</a:t>
            </a:r>
          </a:p>
          <a:p>
            <a:pPr lvl="1">
              <a:buFont typeface="Arial" panose="020B0604020202020204" pitchFamily="34" charset="0"/>
              <a:buChar char="•"/>
              <a:defRPr/>
            </a:pPr>
            <a:r>
              <a:rPr lang="en-US" dirty="0" smtClean="0"/>
              <a:t>From 7.1SP2MP1.1 with latest rollup (v9)</a:t>
            </a:r>
          </a:p>
          <a:p>
            <a:pPr lvl="1">
              <a:buFont typeface="Arial" panose="020B0604020202020204" pitchFamily="34" charset="0"/>
              <a:buChar char="•"/>
              <a:defRPr/>
            </a:pPr>
            <a:r>
              <a:rPr lang="en-US" dirty="0" smtClean="0"/>
              <a:t>From 7.5 with latest hot-fix installed (HF6)</a:t>
            </a:r>
          </a:p>
          <a:p>
            <a:pPr>
              <a:buFont typeface="Arial" panose="020B0604020202020204" pitchFamily="34" charset="0"/>
              <a:buChar char="•"/>
              <a:defRPr/>
            </a:pPr>
            <a:r>
              <a:rPr lang="en-US" b="1" dirty="0" smtClean="0"/>
              <a:t>Supported upgrade paths:</a:t>
            </a:r>
          </a:p>
          <a:p>
            <a:pPr lvl="1">
              <a:buFont typeface="Arial" panose="020B0604020202020204" pitchFamily="34" charset="0"/>
              <a:buChar char="•"/>
              <a:defRPr/>
            </a:pPr>
            <a:r>
              <a:rPr lang="en-US" dirty="0" smtClean="0"/>
              <a:t>On-box upgrade</a:t>
            </a:r>
          </a:p>
          <a:p>
            <a:pPr lvl="1">
              <a:buFont typeface="Arial" panose="020B0604020202020204" pitchFamily="34" charset="0"/>
              <a:buChar char="•"/>
              <a:defRPr/>
            </a:pPr>
            <a:r>
              <a:rPr lang="en-US" dirty="0" smtClean="0"/>
              <a:t>Off-box upgrade</a:t>
            </a:r>
          </a:p>
          <a:p>
            <a:pPr lvl="1">
              <a:buFont typeface="Arial" panose="020B0604020202020204" pitchFamily="34" charset="0"/>
              <a:buChar char="•"/>
              <a:defRPr/>
            </a:pPr>
            <a:r>
              <a:rPr lang="en-US" dirty="0" smtClean="0"/>
              <a:t>Upgrade through Database Settings page in Console</a:t>
            </a:r>
          </a:p>
          <a:p>
            <a:pPr>
              <a:buFont typeface="Arial" panose="020B0604020202020204" pitchFamily="34" charset="0"/>
              <a:buChar char="•"/>
              <a:defRPr/>
            </a:pPr>
            <a:r>
              <a:rPr lang="en-US" dirty="0" smtClean="0"/>
              <a:t>Note that unsupported upgrade paths are now blocked</a:t>
            </a:r>
          </a:p>
          <a:p>
            <a:pPr lvl="1">
              <a:buFont typeface="Arial" panose="020B0604020202020204" pitchFamily="34" charset="0"/>
              <a:buChar char="•"/>
              <a:defRPr/>
            </a:pPr>
            <a:r>
              <a:rPr lang="en-US" dirty="0"/>
              <a:t>R</a:t>
            </a:r>
            <a:r>
              <a:rPr lang="en-US" dirty="0" smtClean="0"/>
              <a:t>eadiness Check allows navigation to page to install latest hot-fixes</a:t>
            </a:r>
          </a:p>
          <a:p>
            <a:pPr lvl="1">
              <a:buFont typeface="Arial" panose="020B0604020202020204" pitchFamily="34" charset="0"/>
              <a:buChar char="•"/>
              <a:defRPr/>
            </a:pPr>
            <a:r>
              <a:rPr lang="en-US" dirty="0" smtClean="0"/>
              <a:t>Console page also implements check for SMP version after selecting DB</a:t>
            </a:r>
          </a:p>
          <a:p>
            <a:pPr marL="457200" indent="-457200">
              <a:buNone/>
            </a:pPr>
            <a:endParaRPr lang="en-US" sz="2000" dirty="0" smtClean="0"/>
          </a:p>
        </p:txBody>
      </p:sp>
      <p:sp>
        <p:nvSpPr>
          <p:cNvPr id="6" name="Footer Placeholder 3"/>
          <p:cNvSpPr>
            <a:spLocks noGrp="1"/>
          </p:cNvSpPr>
          <p:nvPr>
            <p:ph type="ftr" sz="quarter" idx="10"/>
          </p:nvPr>
        </p:nvSpPr>
        <p:spPr>
          <a:xfrm>
            <a:off x="381000" y="6358518"/>
            <a:ext cx="4183380" cy="232782"/>
          </a:xfrm>
        </p:spPr>
        <p:txBody>
          <a:bodyPr/>
          <a:lstStyle/>
          <a:p>
            <a:pPr>
              <a:defRPr/>
            </a:pPr>
            <a:r>
              <a:rPr lang="en-US" dirty="0" smtClean="0"/>
              <a:t>What's New in IT Management Suite 7.5 SP1</a:t>
            </a:r>
            <a:endParaRPr lang="en-US" dirty="0"/>
          </a:p>
        </p:txBody>
      </p:sp>
      <p:sp>
        <p:nvSpPr>
          <p:cNvPr id="7" name="Slide Number Placeholder 4"/>
          <p:cNvSpPr>
            <a:spLocks noGrp="1"/>
          </p:cNvSpPr>
          <p:nvPr>
            <p:ph type="sldNum" sz="quarter" idx="11"/>
          </p:nvPr>
        </p:nvSpPr>
        <p:spPr>
          <a:xfrm>
            <a:off x="8548896" y="6397965"/>
            <a:ext cx="153888" cy="153888"/>
          </a:xfrm>
        </p:spPr>
        <p:txBody>
          <a:bodyPr/>
          <a:lstStyle/>
          <a:p>
            <a:pPr>
              <a:defRPr/>
            </a:pPr>
            <a:fld id="{446C9BED-6FD4-4BA4-B6B0-4A26058AC9EF}" type="slidenum">
              <a:rPr lang="en-US" smtClean="0"/>
              <a:pPr>
                <a:defRPr/>
              </a:pPr>
              <a:t>4</a:t>
            </a:fld>
            <a:endParaRPr lang="en-US" dirty="0"/>
          </a:p>
        </p:txBody>
      </p:sp>
    </p:spTree>
    <p:extLst>
      <p:ext uri="{BB962C8B-B14F-4D97-AF65-F5344CB8AC3E}">
        <p14:creationId xmlns:p14="http://schemas.microsoft.com/office/powerpoint/2010/main" val="399242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Operating Systems Support Has Been Expanded</a:t>
            </a:r>
            <a:endParaRPr lang="en-US" dirty="0"/>
          </a:p>
        </p:txBody>
      </p:sp>
      <p:sp>
        <p:nvSpPr>
          <p:cNvPr id="3" name="Footer Placeholder 2"/>
          <p:cNvSpPr>
            <a:spLocks noGrp="1"/>
          </p:cNvSpPr>
          <p:nvPr>
            <p:ph type="ftr" sz="quarter" idx="10"/>
          </p:nvPr>
        </p:nvSpPr>
        <p:spPr/>
        <p:txBody>
          <a:bodyPr/>
          <a:lstStyle/>
          <a:p>
            <a:pPr>
              <a:defRPr/>
            </a:pPr>
            <a:r>
              <a:rPr lang="en-US" dirty="0" smtClean="0"/>
              <a:t>What's New in IT Management Suite 7.5 SP1</a:t>
            </a:r>
            <a:endParaRPr lang="en-US" dirty="0"/>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5</a:t>
            </a:fld>
            <a:endParaRPr lang="en-US" dirty="0"/>
          </a:p>
        </p:txBody>
      </p:sp>
      <p:sp>
        <p:nvSpPr>
          <p:cNvPr id="5" name="Content Placeholder 2"/>
          <p:cNvSpPr txBox="1">
            <a:spLocks/>
          </p:cNvSpPr>
          <p:nvPr/>
        </p:nvSpPr>
        <p:spPr>
          <a:xfrm>
            <a:off x="381000" y="1524000"/>
            <a:ext cx="8382000" cy="4648200"/>
          </a:xfrm>
          <a:prstGeom prst="rect">
            <a:avLst/>
          </a:prstGeom>
        </p:spPr>
        <p:txBody>
          <a:bodyPr>
            <a:normAutofit fontScale="85000" lnSpcReduction="20000"/>
          </a:bodyPr>
          <a:lstStyle>
            <a:lvl1pPr marL="233310" indent="-233310" algn="l" rtl="0" eaLnBrk="1" fontAlgn="base" hangingPunct="1">
              <a:lnSpc>
                <a:spcPct val="90000"/>
              </a:lnSpc>
              <a:spcBef>
                <a:spcPct val="0"/>
              </a:spcBef>
              <a:spcAft>
                <a:spcPts val="1200"/>
              </a:spcAft>
              <a:buClr>
                <a:schemeClr val="bg2">
                  <a:lumMod val="50000"/>
                </a:schemeClr>
              </a:buClr>
              <a:buChar char="•"/>
              <a:defRPr sz="2400">
                <a:solidFill>
                  <a:schemeClr val="bg2">
                    <a:lumMod val="50000"/>
                  </a:schemeClr>
                </a:solidFill>
                <a:latin typeface="+mn-lt"/>
                <a:ea typeface="+mn-ea"/>
                <a:cs typeface="+mn-cs"/>
              </a:defRPr>
            </a:lvl1pPr>
            <a:lvl2pPr marL="517525" indent="-233363" algn="l" rtl="0" eaLnBrk="1" fontAlgn="base" hangingPunct="1">
              <a:lnSpc>
                <a:spcPct val="90000"/>
              </a:lnSpc>
              <a:spcBef>
                <a:spcPct val="0"/>
              </a:spcBef>
              <a:spcAft>
                <a:spcPts val="1000"/>
              </a:spcAft>
              <a:buClr>
                <a:schemeClr val="bg2">
                  <a:lumMod val="50000"/>
                </a:schemeClr>
              </a:buClr>
              <a:buFont typeface="Arial" charset="0"/>
              <a:buChar char="–"/>
              <a:defRPr sz="2000">
                <a:solidFill>
                  <a:schemeClr val="bg2">
                    <a:lumMod val="50000"/>
                  </a:schemeClr>
                </a:solidFill>
                <a:latin typeface="+mn-lt"/>
              </a:defRPr>
            </a:lvl2pPr>
            <a:lvl3pPr marL="688975" indent="-171450" algn="l" rtl="0" eaLnBrk="1" fontAlgn="base" hangingPunct="1">
              <a:lnSpc>
                <a:spcPct val="90000"/>
              </a:lnSpc>
              <a:spcBef>
                <a:spcPct val="0"/>
              </a:spcBef>
              <a:spcAft>
                <a:spcPts val="800"/>
              </a:spcAft>
              <a:buClr>
                <a:schemeClr val="bg2">
                  <a:lumMod val="50000"/>
                </a:schemeClr>
              </a:buClr>
              <a:buChar char="•"/>
              <a:tabLst/>
              <a:defRPr sz="1600">
                <a:solidFill>
                  <a:schemeClr val="bg2">
                    <a:lumMod val="50000"/>
                  </a:schemeClr>
                </a:solidFill>
                <a:latin typeface="+mn-lt"/>
              </a:defRPr>
            </a:lvl3pPr>
            <a:lvl4pPr marL="854075" indent="-165100" algn="l" rtl="0" eaLnBrk="1" fontAlgn="base" hangingPunct="1">
              <a:lnSpc>
                <a:spcPct val="90000"/>
              </a:lnSpc>
              <a:spcBef>
                <a:spcPct val="0"/>
              </a:spcBef>
              <a:spcAft>
                <a:spcPts val="600"/>
              </a:spcAft>
              <a:buClr>
                <a:schemeClr val="bg2">
                  <a:lumMod val="50000"/>
                </a:schemeClr>
              </a:buClr>
              <a:buChar char="–"/>
              <a:defRPr sz="1400">
                <a:solidFill>
                  <a:schemeClr val="bg2">
                    <a:lumMod val="50000"/>
                  </a:schemeClr>
                </a:solidFill>
                <a:latin typeface="+mn-lt"/>
              </a:defRPr>
            </a:lvl4pPr>
            <a:lvl5pPr marL="974725" indent="-120650" algn="l" rtl="0" eaLnBrk="1" fontAlgn="base" hangingPunct="1">
              <a:lnSpc>
                <a:spcPct val="90000"/>
              </a:lnSpc>
              <a:spcBef>
                <a:spcPct val="0"/>
              </a:spcBef>
              <a:spcAft>
                <a:spcPts val="600"/>
              </a:spcAft>
              <a:buClr>
                <a:schemeClr val="bg2">
                  <a:lumMod val="50000"/>
                </a:schemeClr>
              </a:buClr>
              <a:buFont typeface="Arial" pitchFamily="34" charset="0"/>
              <a:buChar char="•"/>
              <a:defRPr sz="1200">
                <a:solidFill>
                  <a:schemeClr val="bg2">
                    <a:lumMod val="50000"/>
                  </a:schemeClr>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r>
              <a:rPr lang="en-US" dirty="0" smtClean="0"/>
              <a:t>SMP &amp; ITMS Component Support:</a:t>
            </a:r>
            <a:endParaRPr lang="en-US" dirty="0"/>
          </a:p>
          <a:p>
            <a:pPr lvl="1"/>
            <a:r>
              <a:rPr lang="en-US" dirty="0" smtClean="0"/>
              <a:t>Windows </a:t>
            </a:r>
            <a:r>
              <a:rPr lang="en-US" dirty="0"/>
              <a:t>Server 2012 R2</a:t>
            </a:r>
          </a:p>
          <a:p>
            <a:endParaRPr lang="en-US" dirty="0" smtClean="0"/>
          </a:p>
          <a:p>
            <a:r>
              <a:rPr lang="en-US" dirty="0" smtClean="0"/>
              <a:t>Site Server Support:</a:t>
            </a:r>
            <a:endParaRPr lang="en-US" dirty="0"/>
          </a:p>
          <a:p>
            <a:pPr lvl="1"/>
            <a:r>
              <a:rPr lang="en-US" dirty="0" smtClean="0"/>
              <a:t>Windows </a:t>
            </a:r>
            <a:r>
              <a:rPr lang="en-US" dirty="0"/>
              <a:t>8</a:t>
            </a:r>
          </a:p>
          <a:p>
            <a:pPr lvl="1"/>
            <a:r>
              <a:rPr lang="en-US" dirty="0" smtClean="0"/>
              <a:t>Windows </a:t>
            </a:r>
            <a:r>
              <a:rPr lang="en-US" dirty="0"/>
              <a:t>8.1</a:t>
            </a:r>
          </a:p>
          <a:p>
            <a:pPr lvl="1"/>
            <a:r>
              <a:rPr lang="en-US" dirty="0" smtClean="0"/>
              <a:t>Windows </a:t>
            </a:r>
            <a:r>
              <a:rPr lang="en-US" dirty="0"/>
              <a:t>Server 2012</a:t>
            </a:r>
          </a:p>
          <a:p>
            <a:pPr lvl="1"/>
            <a:r>
              <a:rPr lang="en-US" dirty="0" smtClean="0"/>
              <a:t>Windows </a:t>
            </a:r>
            <a:r>
              <a:rPr lang="en-US" dirty="0"/>
              <a:t>Server 2012 </a:t>
            </a:r>
            <a:r>
              <a:rPr lang="en-US" dirty="0" smtClean="0"/>
              <a:t>R2</a:t>
            </a:r>
            <a:endParaRPr lang="en-US" dirty="0"/>
          </a:p>
          <a:p>
            <a:pPr lvl="1"/>
            <a:endParaRPr lang="en-US" dirty="0"/>
          </a:p>
          <a:p>
            <a:r>
              <a:rPr lang="en-US" dirty="0"/>
              <a:t>Support for IE 10 and 11 in the Symantec Management </a:t>
            </a:r>
            <a:r>
              <a:rPr lang="en-US" dirty="0" smtClean="0"/>
              <a:t>Console</a:t>
            </a:r>
          </a:p>
          <a:p>
            <a:endParaRPr lang="en-US" dirty="0"/>
          </a:p>
          <a:p>
            <a:r>
              <a:rPr lang="en-US" dirty="0"/>
              <a:t>For support statements and supported operating systems:</a:t>
            </a:r>
          </a:p>
          <a:p>
            <a:pPr lvl="1"/>
            <a:r>
              <a:rPr lang="en-US" sz="1600" dirty="0">
                <a:hlinkClick r:id="rId3"/>
              </a:rPr>
              <a:t>http://www.symantec.com/connect/articles/it-management-suite-os-platform-support</a:t>
            </a:r>
            <a:endParaRPr lang="en-US" sz="1600" dirty="0"/>
          </a:p>
          <a:p>
            <a:pPr lvl="1"/>
            <a:endParaRPr lang="en-US" dirty="0"/>
          </a:p>
          <a:p>
            <a:pPr lvl="1"/>
            <a:endParaRPr lang="en-US" dirty="0" smtClean="0"/>
          </a:p>
        </p:txBody>
      </p:sp>
      <p:grpSp>
        <p:nvGrpSpPr>
          <p:cNvPr id="12" name="Group 139"/>
          <p:cNvGrpSpPr>
            <a:grpSpLocks/>
          </p:cNvGrpSpPr>
          <p:nvPr/>
        </p:nvGrpSpPr>
        <p:grpSpPr bwMode="auto">
          <a:xfrm>
            <a:off x="5867400" y="2171700"/>
            <a:ext cx="1810682" cy="1676400"/>
            <a:chOff x="1751462" y="5272585"/>
            <a:chExt cx="818866" cy="818866"/>
          </a:xfrm>
        </p:grpSpPr>
        <p:sp>
          <p:nvSpPr>
            <p:cNvPr id="13" name="Oval 12"/>
            <p:cNvSpPr/>
            <p:nvPr/>
          </p:nvSpPr>
          <p:spPr bwMode="auto">
            <a:xfrm>
              <a:off x="1751462" y="5272585"/>
              <a:ext cx="818866" cy="818866"/>
            </a:xfrm>
            <a:prstGeom prst="ellipse">
              <a:avLst/>
            </a:prstGeom>
            <a:solidFill>
              <a:schemeClr val="bg1"/>
            </a:solidFill>
            <a:ln w="38100" cap="flat" cmpd="sng" algn="ctr">
              <a:solidFill>
                <a:schemeClr val="tx1">
                  <a:lumMod val="50000"/>
                  <a:lumOff val="50000"/>
                </a:schemeClr>
              </a:solidFill>
              <a:prstDash val="solid"/>
              <a:round/>
              <a:headEnd type="none" w="med" len="med"/>
              <a:tailEnd type="none" w="med" len="med"/>
            </a:ln>
            <a:effectLst/>
          </p:spPr>
          <p:txBody>
            <a:bodyPr anchor="ctr"/>
            <a:lstStyle/>
            <a:p>
              <a:pPr algn="ctr">
                <a:defRPr/>
              </a:pPr>
              <a:endParaRPr lang="en-US" b="1" dirty="0">
                <a:latin typeface="+mj-lt"/>
                <a:cs typeface="+mn-cs"/>
              </a:endParaRPr>
            </a:p>
          </p:txBody>
        </p:sp>
        <p:pic>
          <p:nvPicPr>
            <p:cNvPr id="14" name="Picture 26" descr="WinXP.gif"/>
            <p:cNvPicPr>
              <a:picLocks noChangeAspect="1"/>
            </p:cNvPicPr>
            <p:nvPr/>
          </p:nvPicPr>
          <p:blipFill>
            <a:blip r:embed="rId4" cstate="print"/>
            <a:srcRect/>
            <a:stretch>
              <a:fillRect/>
            </a:stretch>
          </p:blipFill>
          <p:spPr bwMode="auto">
            <a:xfrm>
              <a:off x="1951628" y="5459105"/>
              <a:ext cx="409857" cy="430264"/>
            </a:xfrm>
            <a:prstGeom prst="rect">
              <a:avLst/>
            </a:prstGeom>
            <a:noFill/>
            <a:ln w="9525">
              <a:noFill/>
              <a:miter lim="800000"/>
              <a:headEnd/>
              <a:tailEnd/>
            </a:ln>
          </p:spPr>
        </p:pic>
      </p:grpSp>
    </p:spTree>
    <p:extLst>
      <p:ext uri="{BB962C8B-B14F-4D97-AF65-F5344CB8AC3E}">
        <p14:creationId xmlns:p14="http://schemas.microsoft.com/office/powerpoint/2010/main" val="699807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Expanded Support For Client Operating Systems</a:t>
            </a:r>
            <a:endParaRPr lang="en-US" dirty="0"/>
          </a:p>
        </p:txBody>
      </p:sp>
      <p:sp>
        <p:nvSpPr>
          <p:cNvPr id="3" name="Content Placeholder 2"/>
          <p:cNvSpPr>
            <a:spLocks noGrp="1"/>
          </p:cNvSpPr>
          <p:nvPr>
            <p:ph idx="1"/>
          </p:nvPr>
        </p:nvSpPr>
        <p:spPr/>
        <p:txBody>
          <a:bodyPr>
            <a:normAutofit/>
          </a:bodyPr>
          <a:lstStyle/>
          <a:p>
            <a:r>
              <a:rPr lang="en-US" dirty="0" smtClean="0"/>
              <a:t>Additional Symantec </a:t>
            </a:r>
            <a:r>
              <a:rPr lang="en-US" dirty="0"/>
              <a:t>Management </a:t>
            </a:r>
            <a:r>
              <a:rPr lang="en-US" dirty="0" smtClean="0"/>
              <a:t>Agent Support:</a:t>
            </a:r>
            <a:endParaRPr lang="en-US" dirty="0"/>
          </a:p>
          <a:p>
            <a:pPr lvl="1"/>
            <a:r>
              <a:rPr lang="en-US" dirty="0" smtClean="0"/>
              <a:t>Windows </a:t>
            </a:r>
            <a:r>
              <a:rPr lang="en-US" dirty="0"/>
              <a:t>Server 2012 R2</a:t>
            </a:r>
          </a:p>
          <a:p>
            <a:pPr lvl="1"/>
            <a:r>
              <a:rPr lang="en-US" dirty="0" smtClean="0"/>
              <a:t>Windows </a:t>
            </a:r>
            <a:r>
              <a:rPr lang="en-US" dirty="0"/>
              <a:t>8.1</a:t>
            </a:r>
          </a:p>
          <a:p>
            <a:pPr lvl="1"/>
            <a:r>
              <a:rPr lang="en-US" dirty="0"/>
              <a:t>Windows Embedded Standard 7 SP1</a:t>
            </a:r>
          </a:p>
          <a:p>
            <a:pPr lvl="1"/>
            <a:r>
              <a:rPr lang="en-US" dirty="0" smtClean="0"/>
              <a:t>OS </a:t>
            </a:r>
            <a:r>
              <a:rPr lang="en-US" dirty="0"/>
              <a:t>X 10.9</a:t>
            </a:r>
          </a:p>
          <a:p>
            <a:pPr lvl="1"/>
            <a:r>
              <a:rPr lang="de-DE" dirty="0" smtClean="0"/>
              <a:t>Red </a:t>
            </a:r>
            <a:r>
              <a:rPr lang="de-DE" dirty="0"/>
              <a:t>Hat Enterprise Linux 5.10</a:t>
            </a:r>
          </a:p>
          <a:p>
            <a:pPr lvl="1"/>
            <a:r>
              <a:rPr lang="en-US" dirty="0" smtClean="0"/>
              <a:t>VMware </a:t>
            </a:r>
            <a:r>
              <a:rPr lang="en-US" dirty="0"/>
              <a:t>ESXi 5.5</a:t>
            </a:r>
          </a:p>
          <a:p>
            <a:endParaRPr lang="en-US" dirty="0" smtClean="0"/>
          </a:p>
          <a:p>
            <a:endParaRPr lang="en-US" sz="1800" dirty="0" smtClean="0"/>
          </a:p>
          <a:p>
            <a:r>
              <a:rPr lang="en-US" sz="1800" dirty="0" smtClean="0"/>
              <a:t>For </a:t>
            </a:r>
            <a:r>
              <a:rPr lang="en-US" sz="1800" dirty="0"/>
              <a:t>support statements and other information on supported operating systems, see the following article:</a:t>
            </a:r>
          </a:p>
          <a:p>
            <a:pPr lvl="1"/>
            <a:r>
              <a:rPr lang="en-US" sz="1600" dirty="0">
                <a:hlinkClick r:id="rId3"/>
              </a:rPr>
              <a:t>http://www.symantec.com/connect/articles/it-management-suite-os-platform-support</a:t>
            </a:r>
            <a:endParaRPr lang="en-US" sz="1600" dirty="0"/>
          </a:p>
          <a:p>
            <a:endParaRPr lang="en-US" dirty="0" smtClean="0"/>
          </a:p>
        </p:txBody>
      </p:sp>
      <p:sp>
        <p:nvSpPr>
          <p:cNvPr id="4" name="Footer Placeholder 3"/>
          <p:cNvSpPr>
            <a:spLocks noGrp="1"/>
          </p:cNvSpPr>
          <p:nvPr>
            <p:ph type="ftr" sz="quarter" idx="10"/>
          </p:nvPr>
        </p:nvSpPr>
        <p:spPr/>
        <p:txBody>
          <a:bodyPr/>
          <a:lstStyle/>
          <a:p>
            <a:pPr>
              <a:defRPr/>
            </a:pPr>
            <a:r>
              <a:rPr lang="en-US" dirty="0" smtClean="0"/>
              <a:t>What's New in IT Management Suite 7.5 SP1</a:t>
            </a:r>
            <a:endParaRPr lang="en-US" dirty="0"/>
          </a:p>
        </p:txBody>
      </p:sp>
      <p:sp>
        <p:nvSpPr>
          <p:cNvPr id="5" name="Slide Number Placeholder 4"/>
          <p:cNvSpPr>
            <a:spLocks noGrp="1"/>
          </p:cNvSpPr>
          <p:nvPr>
            <p:ph type="sldNum" sz="quarter" idx="11"/>
          </p:nvPr>
        </p:nvSpPr>
        <p:spPr/>
        <p:txBody>
          <a:bodyPr/>
          <a:lstStyle/>
          <a:p>
            <a:pPr>
              <a:defRPr/>
            </a:pPr>
            <a:fld id="{446C9BED-6FD4-4BA4-B6B0-4A26058AC9EF}" type="slidenum">
              <a:rPr lang="en-US" smtClean="0"/>
              <a:pPr>
                <a:defRPr/>
              </a:pPr>
              <a:t>6</a:t>
            </a:fld>
            <a:endParaRPr lang="en-US" dirty="0"/>
          </a:p>
        </p:txBody>
      </p:sp>
      <p:grpSp>
        <p:nvGrpSpPr>
          <p:cNvPr id="6" name="Group 139"/>
          <p:cNvGrpSpPr>
            <a:grpSpLocks/>
          </p:cNvGrpSpPr>
          <p:nvPr/>
        </p:nvGrpSpPr>
        <p:grpSpPr bwMode="auto">
          <a:xfrm>
            <a:off x="5468399" y="1881719"/>
            <a:ext cx="1102919" cy="1061756"/>
            <a:chOff x="1751462" y="5272585"/>
            <a:chExt cx="818866" cy="818866"/>
          </a:xfrm>
        </p:grpSpPr>
        <p:sp>
          <p:nvSpPr>
            <p:cNvPr id="7" name="Oval 6"/>
            <p:cNvSpPr/>
            <p:nvPr/>
          </p:nvSpPr>
          <p:spPr bwMode="auto">
            <a:xfrm>
              <a:off x="1751462" y="5272585"/>
              <a:ext cx="818866" cy="818866"/>
            </a:xfrm>
            <a:prstGeom prst="ellipse">
              <a:avLst/>
            </a:prstGeom>
            <a:solidFill>
              <a:schemeClr val="bg1"/>
            </a:solidFill>
            <a:ln w="38100" cap="flat" cmpd="sng" algn="ctr">
              <a:solidFill>
                <a:schemeClr val="tx1">
                  <a:lumMod val="50000"/>
                  <a:lumOff val="50000"/>
                </a:schemeClr>
              </a:solidFill>
              <a:prstDash val="solid"/>
              <a:round/>
              <a:headEnd type="none" w="med" len="med"/>
              <a:tailEnd type="none" w="med" len="med"/>
            </a:ln>
            <a:effectLst/>
          </p:spPr>
          <p:txBody>
            <a:bodyPr anchor="ctr"/>
            <a:lstStyle/>
            <a:p>
              <a:pPr algn="ctr">
                <a:defRPr/>
              </a:pPr>
              <a:endParaRPr lang="en-US" b="1" dirty="0">
                <a:latin typeface="+mj-lt"/>
                <a:cs typeface="+mn-cs"/>
              </a:endParaRPr>
            </a:p>
          </p:txBody>
        </p:sp>
        <p:pic>
          <p:nvPicPr>
            <p:cNvPr id="8" name="Picture 26" descr="WinXP.gif"/>
            <p:cNvPicPr>
              <a:picLocks noChangeAspect="1"/>
            </p:cNvPicPr>
            <p:nvPr/>
          </p:nvPicPr>
          <p:blipFill>
            <a:blip r:embed="rId4" cstate="print"/>
            <a:srcRect/>
            <a:stretch>
              <a:fillRect/>
            </a:stretch>
          </p:blipFill>
          <p:spPr bwMode="auto">
            <a:xfrm>
              <a:off x="1951628" y="5459105"/>
              <a:ext cx="409857" cy="430264"/>
            </a:xfrm>
            <a:prstGeom prst="rect">
              <a:avLst/>
            </a:prstGeom>
            <a:noFill/>
            <a:ln w="9525">
              <a:noFill/>
              <a:miter lim="800000"/>
              <a:headEnd/>
              <a:tailEnd/>
            </a:ln>
          </p:spPr>
        </p:pic>
      </p:grpSp>
      <p:grpSp>
        <p:nvGrpSpPr>
          <p:cNvPr id="9" name="Group 148"/>
          <p:cNvGrpSpPr>
            <a:grpSpLocks noChangeAspect="1"/>
          </p:cNvGrpSpPr>
          <p:nvPr/>
        </p:nvGrpSpPr>
        <p:grpSpPr bwMode="auto">
          <a:xfrm>
            <a:off x="7085329" y="1881718"/>
            <a:ext cx="1052245" cy="1052245"/>
            <a:chOff x="6095999" y="3189027"/>
            <a:chExt cx="818866" cy="818866"/>
          </a:xfrm>
        </p:grpSpPr>
        <p:sp>
          <p:nvSpPr>
            <p:cNvPr id="10" name="Oval 9"/>
            <p:cNvSpPr/>
            <p:nvPr/>
          </p:nvSpPr>
          <p:spPr bwMode="auto">
            <a:xfrm>
              <a:off x="6095999" y="3189027"/>
              <a:ext cx="818866" cy="818866"/>
            </a:xfrm>
            <a:prstGeom prst="ellipse">
              <a:avLst/>
            </a:prstGeom>
            <a:solidFill>
              <a:schemeClr val="bg1"/>
            </a:solidFill>
            <a:ln w="38100" cap="flat" cmpd="sng" algn="ctr">
              <a:solidFill>
                <a:schemeClr val="tx1">
                  <a:lumMod val="50000"/>
                  <a:lumOff val="50000"/>
                </a:schemeClr>
              </a:solidFill>
              <a:prstDash val="solid"/>
              <a:round/>
              <a:headEnd type="none" w="med" len="med"/>
              <a:tailEnd type="none" w="med" len="med"/>
            </a:ln>
            <a:effectLst/>
          </p:spPr>
          <p:txBody>
            <a:bodyPr anchor="ctr"/>
            <a:lstStyle/>
            <a:p>
              <a:pPr algn="ctr">
                <a:defRPr/>
              </a:pPr>
              <a:endParaRPr lang="en-US" b="1" dirty="0">
                <a:latin typeface="+mj-lt"/>
                <a:cs typeface="+mn-cs"/>
              </a:endParaRPr>
            </a:p>
          </p:txBody>
        </p:sp>
        <p:pic>
          <p:nvPicPr>
            <p:cNvPr id="11" name="Picture 4" descr="http://blogs.digitalmediaonlineinc.com/TechUniverse/resource/apple-logo1.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259585" y="3322799"/>
              <a:ext cx="468763" cy="566766"/>
            </a:xfrm>
            <a:prstGeom prst="rect">
              <a:avLst/>
            </a:prstGeom>
            <a:noFill/>
            <a:ln w="9525">
              <a:noFill/>
              <a:miter lim="800000"/>
              <a:headEnd/>
              <a:tailEnd/>
            </a:ln>
          </p:spPr>
        </p:pic>
      </p:grpSp>
      <p:grpSp>
        <p:nvGrpSpPr>
          <p:cNvPr id="21" name="Group 136"/>
          <p:cNvGrpSpPr>
            <a:grpSpLocks/>
          </p:cNvGrpSpPr>
          <p:nvPr/>
        </p:nvGrpSpPr>
        <p:grpSpPr bwMode="auto">
          <a:xfrm>
            <a:off x="5500350" y="3064007"/>
            <a:ext cx="1099937" cy="1058895"/>
            <a:chOff x="4810835" y="3787254"/>
            <a:chExt cx="818866" cy="818866"/>
          </a:xfrm>
        </p:grpSpPr>
        <p:sp>
          <p:nvSpPr>
            <p:cNvPr id="22" name="Oval 21"/>
            <p:cNvSpPr/>
            <p:nvPr/>
          </p:nvSpPr>
          <p:spPr bwMode="auto">
            <a:xfrm>
              <a:off x="4810835" y="3787254"/>
              <a:ext cx="818866" cy="818866"/>
            </a:xfrm>
            <a:prstGeom prst="ellipse">
              <a:avLst/>
            </a:prstGeom>
            <a:solidFill>
              <a:schemeClr val="bg1"/>
            </a:solidFill>
            <a:ln w="38100" cap="flat" cmpd="sng" algn="ctr">
              <a:solidFill>
                <a:schemeClr val="tx1">
                  <a:lumMod val="50000"/>
                  <a:lumOff val="50000"/>
                </a:schemeClr>
              </a:solidFill>
              <a:prstDash val="solid"/>
              <a:round/>
              <a:headEnd type="none" w="med" len="med"/>
              <a:tailEnd type="none" w="med" len="med"/>
            </a:ln>
            <a:effectLst/>
          </p:spPr>
          <p:txBody>
            <a:bodyPr anchor="ctr"/>
            <a:lstStyle/>
            <a:p>
              <a:pPr algn="ctr">
                <a:defRPr/>
              </a:pPr>
              <a:endParaRPr lang="en-US" dirty="0">
                <a:latin typeface="+mj-lt"/>
                <a:cs typeface="+mn-cs"/>
              </a:endParaRPr>
            </a:p>
          </p:txBody>
        </p:sp>
        <p:pic>
          <p:nvPicPr>
            <p:cNvPr id="23" name="Picture 23" descr="redhat_logo"/>
            <p:cNvPicPr>
              <a:picLocks noChangeAspect="1" noChangeArrowheads="1"/>
            </p:cNvPicPr>
            <p:nvPr/>
          </p:nvPicPr>
          <p:blipFill>
            <a:blip r:embed="rId6" cstate="print"/>
            <a:srcRect/>
            <a:stretch>
              <a:fillRect/>
            </a:stretch>
          </p:blipFill>
          <p:spPr bwMode="auto">
            <a:xfrm>
              <a:off x="4941391" y="3888088"/>
              <a:ext cx="545010" cy="562977"/>
            </a:xfrm>
            <a:prstGeom prst="rect">
              <a:avLst/>
            </a:prstGeom>
            <a:noFill/>
            <a:ln w="9525">
              <a:noFill/>
              <a:miter lim="800000"/>
              <a:headEnd/>
              <a:tailEnd/>
            </a:ln>
          </p:spPr>
        </p:pic>
      </p:grpSp>
      <p:grpSp>
        <p:nvGrpSpPr>
          <p:cNvPr id="24" name="Group 142"/>
          <p:cNvGrpSpPr>
            <a:grpSpLocks/>
          </p:cNvGrpSpPr>
          <p:nvPr/>
        </p:nvGrpSpPr>
        <p:grpSpPr bwMode="auto">
          <a:xfrm>
            <a:off x="7074217" y="3064007"/>
            <a:ext cx="1093977" cy="1041724"/>
            <a:chOff x="2451857" y="1710520"/>
            <a:chExt cx="828155" cy="818866"/>
          </a:xfrm>
        </p:grpSpPr>
        <p:sp>
          <p:nvSpPr>
            <p:cNvPr id="25" name="Oval 24"/>
            <p:cNvSpPr/>
            <p:nvPr/>
          </p:nvSpPr>
          <p:spPr bwMode="auto">
            <a:xfrm>
              <a:off x="2460883" y="1710520"/>
              <a:ext cx="819129" cy="818866"/>
            </a:xfrm>
            <a:prstGeom prst="ellipse">
              <a:avLst/>
            </a:prstGeom>
            <a:solidFill>
              <a:schemeClr val="bg1"/>
            </a:solidFill>
            <a:ln w="38100" cap="flat" cmpd="sng" algn="ctr">
              <a:solidFill>
                <a:schemeClr val="tx1">
                  <a:lumMod val="50000"/>
                  <a:lumOff val="50000"/>
                </a:schemeClr>
              </a:solidFill>
              <a:prstDash val="solid"/>
              <a:round/>
              <a:headEnd type="none" w="med" len="med"/>
              <a:tailEnd type="none" w="med" len="med"/>
            </a:ln>
            <a:effectLst/>
          </p:spPr>
          <p:txBody>
            <a:bodyPr anchor="ctr"/>
            <a:lstStyle/>
            <a:p>
              <a:pPr algn="ctr">
                <a:defRPr/>
              </a:pPr>
              <a:endParaRPr lang="en-US" dirty="0">
                <a:latin typeface="+mj-lt"/>
                <a:cs typeface="+mn-cs"/>
              </a:endParaRPr>
            </a:p>
          </p:txBody>
        </p:sp>
        <p:pic>
          <p:nvPicPr>
            <p:cNvPr id="26" name="Picture 2" descr="http://media1.podtech.net/media/2008/11/PID_013823/Podtech_VMware_Enterprise_Infrastructu.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451857" y="1899443"/>
              <a:ext cx="782661" cy="440247"/>
            </a:xfrm>
            <a:prstGeom prst="rect">
              <a:avLst/>
            </a:prstGeom>
            <a:noFill/>
            <a:ln w="9525">
              <a:noFill/>
              <a:miter lim="800000"/>
              <a:headEnd/>
              <a:tailEnd/>
            </a:ln>
          </p:spPr>
        </p:pic>
      </p:grpSp>
    </p:spTree>
    <p:extLst>
      <p:ext uri="{BB962C8B-B14F-4D97-AF65-F5344CB8AC3E}">
        <p14:creationId xmlns:p14="http://schemas.microsoft.com/office/powerpoint/2010/main" val="108221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down)">
                                      <p:cBhvr>
                                        <p:cTn id="13" dur="500"/>
                                        <p:tgtEl>
                                          <p:spTgt spid="21"/>
                                        </p:tgtEl>
                                      </p:cBhvr>
                                    </p:animEffect>
                                  </p:childTnLst>
                                </p:cTn>
                              </p:par>
                              <p:par>
                                <p:cTn id="14" presetID="22" presetClass="entr" presetSubtype="4"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down)">
                                      <p:cBhvr>
                                        <p:cTn id="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Expanded </a:t>
            </a:r>
            <a:r>
              <a:rPr lang="en-US" dirty="0" smtClean="0"/>
              <a:t>Reporting </a:t>
            </a:r>
            <a:r>
              <a:rPr lang="en-US" dirty="0"/>
              <a:t>and </a:t>
            </a:r>
            <a:r>
              <a:rPr lang="en-US" dirty="0" smtClean="0"/>
              <a:t>Error </a:t>
            </a:r>
            <a:r>
              <a:rPr lang="en-US" dirty="0"/>
              <a:t>handling</a:t>
            </a:r>
          </a:p>
        </p:txBody>
      </p:sp>
      <p:sp>
        <p:nvSpPr>
          <p:cNvPr id="3" name="Content Placeholder 2"/>
          <p:cNvSpPr>
            <a:spLocks noGrp="1"/>
          </p:cNvSpPr>
          <p:nvPr>
            <p:ph idx="1"/>
          </p:nvPr>
        </p:nvSpPr>
        <p:spPr/>
        <p:txBody>
          <a:bodyPr/>
          <a:lstStyle/>
          <a:p>
            <a:r>
              <a:rPr lang="en-US" dirty="0" smtClean="0"/>
              <a:t>The following new reports have been introduced:</a:t>
            </a:r>
          </a:p>
          <a:p>
            <a:pPr lvl="1"/>
            <a:r>
              <a:rPr lang="en-US" dirty="0" smtClean="0"/>
              <a:t>Legacy Agent Registration Requests</a:t>
            </a:r>
          </a:p>
          <a:p>
            <a:pPr lvl="1"/>
            <a:r>
              <a:rPr lang="en-US" dirty="0" smtClean="0"/>
              <a:t>Package Status By Package Server</a:t>
            </a:r>
          </a:p>
          <a:p>
            <a:r>
              <a:rPr lang="en-US" dirty="0" smtClean="0"/>
              <a:t>Error </a:t>
            </a:r>
            <a:r>
              <a:rPr lang="en-US" dirty="0"/>
              <a:t>messages </a:t>
            </a:r>
            <a:r>
              <a:rPr lang="en-US" dirty="0" smtClean="0"/>
              <a:t>on Server </a:t>
            </a:r>
            <a:r>
              <a:rPr lang="en-US" dirty="0"/>
              <a:t>or C</a:t>
            </a:r>
            <a:r>
              <a:rPr lang="en-US" dirty="0" smtClean="0"/>
              <a:t>lient logs have been reworked.</a:t>
            </a:r>
          </a:p>
          <a:p>
            <a:pPr lvl="1"/>
            <a:r>
              <a:rPr lang="en-US" dirty="0" smtClean="0"/>
              <a:t>Easier to understand – i.e., SERVER_BUSY</a:t>
            </a:r>
          </a:p>
          <a:p>
            <a:endParaRPr lang="en-US" dirty="0" smtClean="0"/>
          </a:p>
        </p:txBody>
      </p:sp>
      <p:sp>
        <p:nvSpPr>
          <p:cNvPr id="4" name="Footer Placeholder 3"/>
          <p:cNvSpPr>
            <a:spLocks noGrp="1"/>
          </p:cNvSpPr>
          <p:nvPr>
            <p:ph type="ftr" sz="quarter" idx="10"/>
          </p:nvPr>
        </p:nvSpPr>
        <p:spPr/>
        <p:txBody>
          <a:bodyPr/>
          <a:lstStyle/>
          <a:p>
            <a:pPr>
              <a:defRPr/>
            </a:pPr>
            <a:r>
              <a:rPr lang="en-US" dirty="0" smtClean="0"/>
              <a:t>What's New in IT Management Suite 7.5 SP1</a:t>
            </a:r>
            <a:endParaRPr lang="en-US" dirty="0"/>
          </a:p>
        </p:txBody>
      </p:sp>
      <p:sp>
        <p:nvSpPr>
          <p:cNvPr id="5" name="Slide Number Placeholder 4"/>
          <p:cNvSpPr>
            <a:spLocks noGrp="1"/>
          </p:cNvSpPr>
          <p:nvPr>
            <p:ph type="sldNum" sz="quarter" idx="11"/>
          </p:nvPr>
        </p:nvSpPr>
        <p:spPr/>
        <p:txBody>
          <a:bodyPr/>
          <a:lstStyle/>
          <a:p>
            <a:pPr>
              <a:defRPr/>
            </a:pPr>
            <a:fld id="{446C9BED-6FD4-4BA4-B6B0-4A26058AC9EF}" type="slidenum">
              <a:rPr lang="en-US" smtClean="0"/>
              <a:pPr>
                <a:defRPr/>
              </a:pPr>
              <a:t>7</a:t>
            </a:fld>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163" y="3581400"/>
            <a:ext cx="3576637" cy="241085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581112"/>
            <a:ext cx="3557588" cy="2367251"/>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6" name="Right Arrow 5"/>
          <p:cNvSpPr/>
          <p:nvPr/>
        </p:nvSpPr>
        <p:spPr bwMode="auto">
          <a:xfrm>
            <a:off x="3429000" y="4231337"/>
            <a:ext cx="1524000" cy="1066800"/>
          </a:xfrm>
          <a:prstGeom prst="rightArrow">
            <a:avLst/>
          </a:prstGeom>
          <a:solidFill>
            <a:schemeClr val="accent1">
              <a:alpha val="27000"/>
            </a:schemeClr>
          </a:solidFill>
          <a:ln w="19050" cap="flat" cmpd="sng" algn="ctr">
            <a:solidFill>
              <a:schemeClr val="accent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Tree>
    <p:extLst>
      <p:ext uri="{BB962C8B-B14F-4D97-AF65-F5344CB8AC3E}">
        <p14:creationId xmlns:p14="http://schemas.microsoft.com/office/powerpoint/2010/main" val="25211016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6744"/>
            <a:ext cx="8382000" cy="667656"/>
          </a:xfrm>
        </p:spPr>
        <p:txBody>
          <a:bodyPr/>
          <a:lstStyle/>
          <a:p>
            <a:r>
              <a:rPr lang="en-US" dirty="0" smtClean="0"/>
              <a:t>Microsoft Active Directory Import	</a:t>
            </a:r>
            <a:endParaRPr lang="en-US" dirty="0"/>
          </a:p>
        </p:txBody>
      </p:sp>
      <p:sp>
        <p:nvSpPr>
          <p:cNvPr id="4" name="Footer Placeholder 3"/>
          <p:cNvSpPr>
            <a:spLocks noGrp="1"/>
          </p:cNvSpPr>
          <p:nvPr>
            <p:ph type="ftr" sz="quarter" idx="10"/>
          </p:nvPr>
        </p:nvSpPr>
        <p:spPr/>
        <p:txBody>
          <a:bodyPr/>
          <a:lstStyle/>
          <a:p>
            <a:pPr>
              <a:defRPr/>
            </a:pPr>
            <a:r>
              <a:rPr lang="en-US" dirty="0" smtClean="0"/>
              <a:t>What's New in IT Management Suite 7.5 SP1</a:t>
            </a:r>
            <a:endParaRPr lang="en-US" dirty="0"/>
          </a:p>
        </p:txBody>
      </p:sp>
      <p:sp>
        <p:nvSpPr>
          <p:cNvPr id="5" name="Slide Number Placeholder 4"/>
          <p:cNvSpPr>
            <a:spLocks noGrp="1"/>
          </p:cNvSpPr>
          <p:nvPr>
            <p:ph type="sldNum" sz="quarter" idx="11"/>
          </p:nvPr>
        </p:nvSpPr>
        <p:spPr/>
        <p:txBody>
          <a:bodyPr/>
          <a:lstStyle/>
          <a:p>
            <a:pPr>
              <a:defRPr/>
            </a:pPr>
            <a:fld id="{446C9BED-6FD4-4BA4-B6B0-4A26058AC9EF}" type="slidenum">
              <a:rPr lang="en-US" smtClean="0"/>
              <a:pPr>
                <a:defRPr/>
              </a:pPr>
              <a:t>8</a:t>
            </a:fld>
            <a:endParaRPr lang="en-US"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03645"/>
            <a:ext cx="6181725" cy="2926683"/>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grpSp>
        <p:nvGrpSpPr>
          <p:cNvPr id="31" name="Group 30"/>
          <p:cNvGrpSpPr/>
          <p:nvPr/>
        </p:nvGrpSpPr>
        <p:grpSpPr>
          <a:xfrm>
            <a:off x="4413857" y="1066800"/>
            <a:ext cx="4032337" cy="914400"/>
            <a:chOff x="4413857" y="1066800"/>
            <a:chExt cx="4032337" cy="914400"/>
          </a:xfrm>
        </p:grpSpPr>
        <p:sp>
          <p:nvSpPr>
            <p:cNvPr id="11" name="Rounded Rectangle 10"/>
            <p:cNvSpPr/>
            <p:nvPr/>
          </p:nvSpPr>
          <p:spPr bwMode="auto">
            <a:xfrm>
              <a:off x="5785457" y="1066800"/>
              <a:ext cx="2660737" cy="914400"/>
            </a:xfrm>
            <a:prstGeom prst="roundRect">
              <a:avLst/>
            </a:prstGeom>
            <a:solidFill>
              <a:srgbClr val="F2B800">
                <a:alpha val="88000"/>
              </a:srgbClr>
            </a:solidFill>
            <a:ln w="12700" cap="flat" cmpd="sng" algn="ctr">
              <a:solidFill>
                <a:schemeClr val="accent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a:lnSpc>
                  <a:spcPct val="90000"/>
                </a:lnSpc>
              </a:pPr>
              <a:r>
                <a:rPr lang="en-US" sz="1400" b="1" dirty="0" smtClean="0"/>
                <a:t>Import Only </a:t>
              </a:r>
              <a:r>
                <a:rPr lang="en-US" sz="1400" b="1" dirty="0"/>
                <a:t>if </a:t>
              </a:r>
              <a:r>
                <a:rPr lang="en-US" sz="1400" b="1" dirty="0" smtClean="0"/>
                <a:t>resource:</a:t>
              </a:r>
            </a:p>
            <a:p>
              <a:pPr marL="742846" lvl="1" indent="-285750" algn="l">
                <a:lnSpc>
                  <a:spcPct val="90000"/>
                </a:lnSpc>
                <a:buFont typeface="Arial" panose="020B0604020202020204" pitchFamily="34" charset="0"/>
                <a:buChar char="•"/>
              </a:pPr>
              <a:r>
                <a:rPr lang="en-US" sz="1400" dirty="0" smtClean="0"/>
                <a:t>Any</a:t>
              </a:r>
            </a:p>
            <a:p>
              <a:pPr marL="742846" lvl="1" indent="-285750" algn="l">
                <a:lnSpc>
                  <a:spcPct val="90000"/>
                </a:lnSpc>
                <a:buFont typeface="Arial" panose="020B0604020202020204" pitchFamily="34" charset="0"/>
                <a:buChar char="•"/>
              </a:pPr>
              <a:r>
                <a:rPr lang="en-US" sz="1400" dirty="0" smtClean="0"/>
                <a:t>Managed</a:t>
              </a:r>
            </a:p>
            <a:p>
              <a:pPr marL="742846" lvl="1" indent="-285750" algn="l">
                <a:lnSpc>
                  <a:spcPct val="90000"/>
                </a:lnSpc>
                <a:buFont typeface="Arial" panose="020B0604020202020204" pitchFamily="34" charset="0"/>
                <a:buChar char="•"/>
              </a:pPr>
              <a:r>
                <a:rPr lang="en-US" sz="1400" dirty="0" smtClean="0"/>
                <a:t>Unmanaged</a:t>
              </a:r>
              <a:endParaRPr lang="en-US" sz="1400" dirty="0"/>
            </a:p>
          </p:txBody>
        </p:sp>
        <p:cxnSp>
          <p:nvCxnSpPr>
            <p:cNvPr id="12" name="Straight Arrow Connector 11"/>
            <p:cNvCxnSpPr>
              <a:stCxn id="11" idx="1"/>
            </p:cNvCxnSpPr>
            <p:nvPr/>
          </p:nvCxnSpPr>
          <p:spPr bwMode="auto">
            <a:xfrm flipH="1">
              <a:off x="4413857" y="1524000"/>
              <a:ext cx="1371600" cy="457200"/>
            </a:xfrm>
            <a:prstGeom prst="straightConnector1">
              <a:avLst/>
            </a:prstGeom>
            <a:solidFill>
              <a:schemeClr val="accent1"/>
            </a:solidFill>
            <a:ln w="47625" cap="flat" cmpd="sng" algn="ctr">
              <a:solidFill>
                <a:srgbClr val="FF0000"/>
              </a:solidFill>
              <a:prstDash val="solid"/>
              <a:round/>
              <a:headEnd type="none" w="med" len="med"/>
              <a:tailEnd type="arrow"/>
            </a:ln>
            <a:effectLst/>
          </p:spPr>
        </p:cxnSp>
      </p:grpSp>
      <p:grpSp>
        <p:nvGrpSpPr>
          <p:cNvPr id="29" name="Group 28"/>
          <p:cNvGrpSpPr/>
          <p:nvPr/>
        </p:nvGrpSpPr>
        <p:grpSpPr>
          <a:xfrm>
            <a:off x="4273463" y="2143126"/>
            <a:ext cx="4321479" cy="1028700"/>
            <a:chOff x="4273463" y="2143126"/>
            <a:chExt cx="4321479" cy="1028700"/>
          </a:xfrm>
        </p:grpSpPr>
        <p:sp>
          <p:nvSpPr>
            <p:cNvPr id="14" name="Rounded Rectangle 13"/>
            <p:cNvSpPr/>
            <p:nvPr/>
          </p:nvSpPr>
          <p:spPr bwMode="auto">
            <a:xfrm>
              <a:off x="5636711" y="2143126"/>
              <a:ext cx="2958231" cy="1028700"/>
            </a:xfrm>
            <a:prstGeom prst="roundRect">
              <a:avLst/>
            </a:prstGeom>
            <a:solidFill>
              <a:srgbClr val="F2B800">
                <a:alpha val="88000"/>
              </a:srgbClr>
            </a:solidFill>
            <a:ln w="12700" cap="flat" cmpd="sng" algn="ctr">
              <a:solidFill>
                <a:schemeClr val="accent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algn="l">
                <a:lnSpc>
                  <a:spcPct val="90000"/>
                </a:lnSpc>
              </a:pPr>
              <a:r>
                <a:rPr lang="en-US" sz="1400" b="1" dirty="0" smtClean="0"/>
                <a:t>Treat Data As Full Update</a:t>
              </a:r>
            </a:p>
            <a:p>
              <a:pPr marL="285750" indent="-285750" algn="l">
                <a:lnSpc>
                  <a:spcPct val="90000"/>
                </a:lnSpc>
                <a:spcBef>
                  <a:spcPts val="600"/>
                </a:spcBef>
                <a:buFont typeface="Arial" panose="020B0604020202020204" pitchFamily="34" charset="0"/>
                <a:buChar char="•"/>
              </a:pPr>
              <a:r>
                <a:rPr lang="en-US" sz="1200" dirty="0" smtClean="0"/>
                <a:t>Values </a:t>
              </a:r>
              <a:r>
                <a:rPr lang="en-US" sz="1200" dirty="0"/>
                <a:t>for existing resources will be overwritten by the data from </a:t>
              </a:r>
              <a:r>
                <a:rPr lang="en-US" sz="1200" dirty="0" smtClean="0"/>
                <a:t>AD</a:t>
              </a:r>
              <a:endParaRPr lang="en-US" sz="1400" b="1" dirty="0"/>
            </a:p>
          </p:txBody>
        </p:sp>
        <p:cxnSp>
          <p:nvCxnSpPr>
            <p:cNvPr id="15" name="Straight Arrow Connector 14"/>
            <p:cNvCxnSpPr>
              <a:stCxn id="14" idx="1"/>
            </p:cNvCxnSpPr>
            <p:nvPr/>
          </p:nvCxnSpPr>
          <p:spPr bwMode="auto">
            <a:xfrm flipH="1" flipV="1">
              <a:off x="4273463" y="2209800"/>
              <a:ext cx="1363248" cy="447676"/>
            </a:xfrm>
            <a:prstGeom prst="straightConnector1">
              <a:avLst/>
            </a:prstGeom>
            <a:solidFill>
              <a:schemeClr val="accent1"/>
            </a:solidFill>
            <a:ln w="47625" cap="flat" cmpd="sng" algn="ctr">
              <a:solidFill>
                <a:srgbClr val="FF0000"/>
              </a:solidFill>
              <a:prstDash val="solid"/>
              <a:round/>
              <a:headEnd type="none" w="med" len="med"/>
              <a:tailEnd type="arrow"/>
            </a:ln>
            <a:effectLst/>
          </p:spPr>
        </p:cxnSp>
      </p:grpSp>
      <p:grpSp>
        <p:nvGrpSpPr>
          <p:cNvPr id="28" name="Group 27"/>
          <p:cNvGrpSpPr/>
          <p:nvPr/>
        </p:nvGrpSpPr>
        <p:grpSpPr>
          <a:xfrm>
            <a:off x="4413857" y="2971800"/>
            <a:ext cx="4423776" cy="3064702"/>
            <a:chOff x="4413857" y="2971800"/>
            <a:chExt cx="4423776" cy="3064702"/>
          </a:xfrm>
        </p:grpSpPr>
        <p:pic>
          <p:nvPicPr>
            <p:cNvPr id="51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1832" y="3505976"/>
              <a:ext cx="2871788" cy="2214843"/>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cxnSp>
          <p:nvCxnSpPr>
            <p:cNvPr id="30" name="Straight Arrow Connector 29"/>
            <p:cNvCxnSpPr/>
            <p:nvPr/>
          </p:nvCxnSpPr>
          <p:spPr bwMode="auto">
            <a:xfrm>
              <a:off x="4413857" y="2971800"/>
              <a:ext cx="1379430" cy="897555"/>
            </a:xfrm>
            <a:prstGeom prst="straightConnector1">
              <a:avLst/>
            </a:prstGeom>
            <a:solidFill>
              <a:schemeClr val="accent1"/>
            </a:solidFill>
            <a:ln w="47625" cap="flat" cmpd="sng" algn="ctr">
              <a:solidFill>
                <a:srgbClr val="FF0000"/>
              </a:solidFill>
              <a:prstDash val="solid"/>
              <a:round/>
              <a:headEnd type="none" w="med" len="med"/>
              <a:tailEnd type="arrow"/>
            </a:ln>
            <a:effectLst/>
          </p:spPr>
        </p:cxnSp>
        <p:sp>
          <p:nvSpPr>
            <p:cNvPr id="17" name="Rounded Rectangle 16"/>
            <p:cNvSpPr/>
            <p:nvPr/>
          </p:nvSpPr>
          <p:spPr bwMode="auto">
            <a:xfrm>
              <a:off x="7028534" y="4999973"/>
              <a:ext cx="1809099" cy="1036529"/>
            </a:xfrm>
            <a:prstGeom prst="roundRect">
              <a:avLst/>
            </a:prstGeom>
            <a:solidFill>
              <a:srgbClr val="F2B800">
                <a:alpha val="88000"/>
              </a:srgbClr>
            </a:solidFill>
            <a:ln w="12700" cap="flat" cmpd="sng" algn="ctr">
              <a:solidFill>
                <a:schemeClr val="accent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indent="0"/>
              <a:r>
                <a:rPr lang="en-US" sz="1400" b="1" dirty="0" smtClean="0"/>
                <a:t>New UI to Apply </a:t>
              </a:r>
              <a:r>
                <a:rPr lang="en-US" sz="1400" b="1" dirty="0"/>
                <a:t>transformations before </a:t>
              </a:r>
              <a:r>
                <a:rPr lang="en-US" sz="1400" b="1" dirty="0" smtClean="0"/>
                <a:t>importing</a:t>
              </a:r>
              <a:endParaRPr lang="en-US" sz="1400" b="1" dirty="0"/>
            </a:p>
          </p:txBody>
        </p:sp>
      </p:grpSp>
      <p:sp>
        <p:nvSpPr>
          <p:cNvPr id="38" name="Content Placeholder 2"/>
          <p:cNvSpPr>
            <a:spLocks noGrp="1"/>
          </p:cNvSpPr>
          <p:nvPr>
            <p:ph idx="1"/>
          </p:nvPr>
        </p:nvSpPr>
        <p:spPr>
          <a:xfrm>
            <a:off x="380999" y="4343400"/>
            <a:ext cx="4800601" cy="1646129"/>
          </a:xfrm>
          <a:gradFill>
            <a:gsLst>
              <a:gs pos="0">
                <a:schemeClr val="accent1">
                  <a:tint val="66000"/>
                  <a:satMod val="160000"/>
                </a:schemeClr>
              </a:gs>
              <a:gs pos="46000">
                <a:schemeClr val="accent1">
                  <a:tint val="44500"/>
                  <a:satMod val="160000"/>
                  <a:lumMod val="98000"/>
                  <a:alpha val="94000"/>
                </a:schemeClr>
              </a:gs>
              <a:gs pos="100000">
                <a:schemeClr val="accent1">
                  <a:tint val="23500"/>
                  <a:satMod val="160000"/>
                </a:schemeClr>
              </a:gs>
            </a:gsLst>
            <a:lin ang="5400000" scaled="0"/>
          </a:gradFill>
          <a:effectLst/>
          <a:scene3d>
            <a:camera prst="orthographicFront"/>
            <a:lightRig rig="threePt" dir="t"/>
          </a:scene3d>
          <a:sp3d>
            <a:bevelT w="165100" prst="coolSlant"/>
          </a:sp3d>
        </p:spPr>
        <p:txBody>
          <a:bodyPr>
            <a:normAutofit fontScale="62500" lnSpcReduction="20000"/>
          </a:bodyPr>
          <a:lstStyle/>
          <a:p>
            <a:pPr marL="0" indent="0">
              <a:lnSpc>
                <a:spcPct val="120000"/>
              </a:lnSpc>
              <a:spcBef>
                <a:spcPts val="600"/>
              </a:spcBef>
              <a:spcAft>
                <a:spcPts val="0"/>
              </a:spcAft>
              <a:buNone/>
            </a:pPr>
            <a:r>
              <a:rPr lang="en-US" sz="2900" b="1" dirty="0" smtClean="0"/>
              <a:t>Import from complex cross-domain scenarios </a:t>
            </a:r>
          </a:p>
          <a:p>
            <a:pPr>
              <a:lnSpc>
                <a:spcPct val="120000"/>
              </a:lnSpc>
              <a:spcBef>
                <a:spcPts val="600"/>
              </a:spcBef>
              <a:spcAft>
                <a:spcPts val="0"/>
              </a:spcAft>
            </a:pPr>
            <a:r>
              <a:rPr lang="en-US" sz="2200" dirty="0" smtClean="0"/>
              <a:t>Can Import from different types of security groups from a trusted domain</a:t>
            </a:r>
          </a:p>
          <a:p>
            <a:pPr>
              <a:lnSpc>
                <a:spcPct val="120000"/>
              </a:lnSpc>
              <a:spcBef>
                <a:spcPts val="600"/>
              </a:spcBef>
              <a:spcAft>
                <a:spcPts val="0"/>
              </a:spcAft>
            </a:pPr>
            <a:r>
              <a:rPr lang="en-US" sz="2200" dirty="0" smtClean="0"/>
              <a:t>Can Attempt </a:t>
            </a:r>
            <a:r>
              <a:rPr lang="en-US" sz="2200" dirty="0"/>
              <a:t>to import from </a:t>
            </a:r>
            <a:r>
              <a:rPr lang="et-EE" sz="2200" dirty="0"/>
              <a:t>AD </a:t>
            </a:r>
            <a:r>
              <a:rPr lang="en-US" sz="2200" dirty="0"/>
              <a:t>F</a:t>
            </a:r>
            <a:r>
              <a:rPr lang="en-US" sz="2200" dirty="0" smtClean="0"/>
              <a:t>orest Root</a:t>
            </a:r>
            <a:endParaRPr lang="en-US" sz="2200" dirty="0"/>
          </a:p>
          <a:p>
            <a:pPr>
              <a:lnSpc>
                <a:spcPct val="120000"/>
              </a:lnSpc>
              <a:spcBef>
                <a:spcPts val="600"/>
              </a:spcBef>
              <a:spcAft>
                <a:spcPts val="0"/>
              </a:spcAft>
            </a:pPr>
            <a:r>
              <a:rPr lang="en-US" sz="2200" dirty="0"/>
              <a:t>Improved import of resources containing special </a:t>
            </a:r>
            <a:r>
              <a:rPr lang="en-US" sz="2200" dirty="0" smtClean="0"/>
              <a:t>characters</a:t>
            </a:r>
            <a:endParaRPr lang="en-US" sz="2200" dirty="0"/>
          </a:p>
        </p:txBody>
      </p:sp>
      <p:sp>
        <p:nvSpPr>
          <p:cNvPr id="44" name="Rounded Rectangle 43"/>
          <p:cNvSpPr/>
          <p:nvPr/>
        </p:nvSpPr>
        <p:spPr bwMode="auto">
          <a:xfrm>
            <a:off x="7115825" y="3351091"/>
            <a:ext cx="1723375" cy="779238"/>
          </a:xfrm>
          <a:prstGeom prst="roundRect">
            <a:avLst/>
          </a:prstGeom>
          <a:solidFill>
            <a:srgbClr val="F2B800">
              <a:alpha val="88000"/>
            </a:srgbClr>
          </a:solidFill>
          <a:ln w="12700" cap="flat" cmpd="sng" algn="ctr">
            <a:solidFill>
              <a:schemeClr val="accent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indent="0"/>
            <a:r>
              <a:rPr lang="en-US" sz="1400" dirty="0"/>
              <a:t>Import of multiline attributes is now supported</a:t>
            </a:r>
            <a:endParaRPr lang="en-US" sz="1400" b="1" dirty="0"/>
          </a:p>
        </p:txBody>
      </p:sp>
      <p:cxnSp>
        <p:nvCxnSpPr>
          <p:cNvPr id="46" name="Straight Arrow Connector 45"/>
          <p:cNvCxnSpPr>
            <a:stCxn id="44" idx="1"/>
          </p:cNvCxnSpPr>
          <p:nvPr/>
        </p:nvCxnSpPr>
        <p:spPr bwMode="auto">
          <a:xfrm flipH="1">
            <a:off x="6562725" y="3740710"/>
            <a:ext cx="553100" cy="297890"/>
          </a:xfrm>
          <a:prstGeom prst="straightConnector1">
            <a:avLst/>
          </a:prstGeom>
          <a:solidFill>
            <a:schemeClr val="accent1"/>
          </a:solidFill>
          <a:ln w="47625"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3415954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Installation Of SSL Certificates - Simplified.</a:t>
            </a:r>
            <a:endParaRPr lang="en-US" dirty="0"/>
          </a:p>
        </p:txBody>
      </p:sp>
      <p:sp>
        <p:nvSpPr>
          <p:cNvPr id="4" name="Footer Placeholder 3"/>
          <p:cNvSpPr>
            <a:spLocks noGrp="1"/>
          </p:cNvSpPr>
          <p:nvPr>
            <p:ph type="ftr" sz="quarter" idx="10"/>
          </p:nvPr>
        </p:nvSpPr>
        <p:spPr/>
        <p:txBody>
          <a:bodyPr/>
          <a:lstStyle/>
          <a:p>
            <a:pPr>
              <a:defRPr/>
            </a:pPr>
            <a:r>
              <a:rPr lang="en-US" dirty="0" smtClean="0"/>
              <a:t>What's New in IT Management Suite 7.5 SP1</a:t>
            </a:r>
            <a:endParaRPr lang="en-US" dirty="0"/>
          </a:p>
        </p:txBody>
      </p:sp>
      <p:sp>
        <p:nvSpPr>
          <p:cNvPr id="5" name="Slide Number Placeholder 4"/>
          <p:cNvSpPr>
            <a:spLocks noGrp="1"/>
          </p:cNvSpPr>
          <p:nvPr>
            <p:ph type="sldNum" sz="quarter" idx="11"/>
          </p:nvPr>
        </p:nvSpPr>
        <p:spPr/>
        <p:txBody>
          <a:bodyPr/>
          <a:lstStyle/>
          <a:p>
            <a:pPr>
              <a:defRPr/>
            </a:pPr>
            <a:fld id="{446C9BED-6FD4-4BA4-B6B0-4A26058AC9EF}" type="slidenum">
              <a:rPr lang="en-US" smtClean="0"/>
              <a:pPr>
                <a:defRPr/>
              </a:pPr>
              <a:t>9</a:t>
            </a:fld>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443" y="1240388"/>
            <a:ext cx="6615113" cy="2995056"/>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grpSp>
        <p:nvGrpSpPr>
          <p:cNvPr id="18" name="Group 17"/>
          <p:cNvGrpSpPr/>
          <p:nvPr/>
        </p:nvGrpSpPr>
        <p:grpSpPr>
          <a:xfrm>
            <a:off x="6172200" y="1948248"/>
            <a:ext cx="2852738" cy="1645360"/>
            <a:chOff x="6172200" y="1948248"/>
            <a:chExt cx="2852738" cy="1645360"/>
          </a:xfrm>
        </p:grpSpPr>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948248"/>
              <a:ext cx="2852738" cy="937106"/>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cxnSp>
          <p:nvCxnSpPr>
            <p:cNvPr id="8" name="Straight Arrow Connector 7"/>
            <p:cNvCxnSpPr/>
            <p:nvPr/>
          </p:nvCxnSpPr>
          <p:spPr bwMode="auto">
            <a:xfrm flipH="1">
              <a:off x="6248400" y="2590800"/>
              <a:ext cx="1219200" cy="1002808"/>
            </a:xfrm>
            <a:prstGeom prst="straightConnector1">
              <a:avLst/>
            </a:prstGeom>
            <a:solidFill>
              <a:schemeClr val="accent1"/>
            </a:solidFill>
            <a:ln w="47625" cap="flat" cmpd="sng" algn="ctr">
              <a:solidFill>
                <a:schemeClr val="accent4"/>
              </a:solidFill>
              <a:prstDash val="solid"/>
              <a:round/>
              <a:headEnd type="none" w="med" len="med"/>
              <a:tailEnd type="arrow"/>
            </a:ln>
            <a:effectLst/>
          </p:spPr>
        </p:cxnSp>
      </p:grpSp>
      <p:grpSp>
        <p:nvGrpSpPr>
          <p:cNvPr id="15" name="Group 14"/>
          <p:cNvGrpSpPr/>
          <p:nvPr/>
        </p:nvGrpSpPr>
        <p:grpSpPr>
          <a:xfrm>
            <a:off x="2296933" y="2554637"/>
            <a:ext cx="629517" cy="916287"/>
            <a:chOff x="2296933" y="2554637"/>
            <a:chExt cx="629517" cy="916287"/>
          </a:xfrm>
        </p:grpSpPr>
        <p:sp>
          <p:nvSpPr>
            <p:cNvPr id="11" name="Right Arrow 10"/>
            <p:cNvSpPr/>
            <p:nvPr/>
          </p:nvSpPr>
          <p:spPr bwMode="auto">
            <a:xfrm rot="1963254">
              <a:off x="2296933" y="2554637"/>
              <a:ext cx="533400" cy="270733"/>
            </a:xfrm>
            <a:prstGeom prst="rightArrow">
              <a:avLst/>
            </a:prstGeom>
            <a:solidFill>
              <a:srgbClr val="FFC000"/>
            </a:solidFill>
            <a:ln w="317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
          <p:nvSpPr>
            <p:cNvPr id="16" name="Right Arrow 15"/>
            <p:cNvSpPr/>
            <p:nvPr/>
          </p:nvSpPr>
          <p:spPr bwMode="auto">
            <a:xfrm rot="1963254">
              <a:off x="2393050" y="3200191"/>
              <a:ext cx="533400" cy="270733"/>
            </a:xfrm>
            <a:prstGeom prst="rightArrow">
              <a:avLst/>
            </a:prstGeom>
            <a:solidFill>
              <a:srgbClr val="FFC000"/>
            </a:solidFill>
            <a:ln w="317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grpSp>
      <p:grpSp>
        <p:nvGrpSpPr>
          <p:cNvPr id="14" name="Group 13"/>
          <p:cNvGrpSpPr/>
          <p:nvPr/>
        </p:nvGrpSpPr>
        <p:grpSpPr>
          <a:xfrm>
            <a:off x="3809999" y="3886200"/>
            <a:ext cx="4776788" cy="2368562"/>
            <a:chOff x="3809999" y="3886200"/>
            <a:chExt cx="4776788" cy="2368562"/>
          </a:xfrm>
        </p:grpSpPr>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9999" y="3886200"/>
              <a:ext cx="4776788" cy="2368562"/>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0" name="Right Arrow 19"/>
            <p:cNvSpPr/>
            <p:nvPr/>
          </p:nvSpPr>
          <p:spPr bwMode="auto">
            <a:xfrm rot="1963254">
              <a:off x="5364850" y="5609082"/>
              <a:ext cx="533400" cy="270733"/>
            </a:xfrm>
            <a:prstGeom prst="rightArrow">
              <a:avLst/>
            </a:prstGeom>
            <a:solidFill>
              <a:srgbClr val="FFC000"/>
            </a:solidFill>
            <a:ln w="317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grpSp>
    </p:spTree>
    <p:extLst>
      <p:ext uri="{BB962C8B-B14F-4D97-AF65-F5344CB8AC3E}">
        <p14:creationId xmlns:p14="http://schemas.microsoft.com/office/powerpoint/2010/main" val="406910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NEXTUNIQUEID" val="10009"/>
  <p:tag name="MMPROD_UIDATA" val="&lt;database version=&quot;9.0&quot;&gt;&lt;object type=&quot;1&quot; unique_id=&quot;10001&quot;&gt;&lt;property id=&quot;20141&quot; value=&quot;Symantec Enterprise Vault 9.x for Exchange: Administration&quot;/&gt;&lt;property id=&quot;20144&quot; value=&quot;1&quot;/&gt;&lt;property id=&quot;20146&quot; value=&quot;0&quot;/&gt;&lt;property id=&quot;20147&quot; value=&quot;0&quot;/&gt;&lt;property id=&quot;20148&quot; value=&quot;1&quot;/&gt;&lt;property id=&quot;20180&quot; value=&quot;0&quot;/&gt;&lt;property id=&quot;20181&quot; value=&quot;0&quot;/&gt;&lt;property id=&quot;20184&quot; value=&quot;7&quot;/&gt;&lt;property id=&quot;20193&quot; value=&quot;-1&quot;/&gt;&lt;property id=&quot;20224&quot; value=&quot;C:\Production\FrameMakerSource\NEWPPT_breeze&quot;/&gt;&lt;property id=&quot;20250&quot; value=&quot;0&quot;/&gt;&lt;property id=&quot;20251&quot; value=&quot;0&quot;/&gt;&lt;property id=&quot;20259&quot; value=&quot;0&quot;/&gt;&lt;object type=&quot;4&quot; unique_id=&quot;10748&quot;&gt;&lt;object type=&quot;5&quot; unique_id=&quot;10974&quot;&gt;&lt;property id=&quot;20149&quot; value=&quot;Symantec Education&quot;/&gt;&lt;/object&gt;&lt;/object&gt;&lt;object type=&quot;2&quot; unique_id=&quot;10750&quot;&gt;&lt;object type=&quot;3&quot; unique_id=&quot;321488&quot;&gt;&lt;property id=&quot;20148&quot; value=&quot;5&quot;/&gt;&lt;property id=&quot;20300&quot; value=&quot;Slide 1 - &amp;quot;What's New in ITMS 7.5 SP1&amp;quot;&quot;/&gt;&lt;property id=&quot;20307&quot; value=&quot;451&quot;/&gt;&lt;/object&gt;&lt;object type=&quot;3&quot; unique_id=&quot;326080&quot;&gt;&lt;property id=&quot;20148&quot; value=&quot;5&quot;/&gt;&lt;property id=&quot;20300&quot; value=&quot;Slide 2 - &amp;quot;Agenda&amp;quot;&quot;/&gt;&lt;property id=&quot;20307&quot; value=&quot;452&quot;/&gt;&lt;/object&gt;&lt;object type=&quot;3&quot; unique_id=&quot;326081&quot;&gt;&lt;property id=&quot;20148&quot; value=&quot;5&quot;/&gt;&lt;property id=&quot;20300&quot; value=&quot;Slide 3 - &amp;quot;Symantec Management Platform 7.5 SP1 Core&amp;quot;&quot;/&gt;&lt;property id=&quot;20307&quot; value=&quot;486&quot;/&gt;&lt;/object&gt;&lt;object type=&quot;3&quot; unique_id=&quot;326082&quot;&gt;&lt;property id=&quot;20148&quot; value=&quot;5&quot;/&gt;&lt;property id=&quot;20300&quot; value=&quot;Slide 4 - &amp;quot;ITMS 7.5 SP1 Upgrade Scenarios&amp;quot;&quot;/&gt;&lt;property id=&quot;20307&quot; value=&quot;520&quot;/&gt;&lt;/object&gt;&lt;object type=&quot;3&quot; unique_id=&quot;326083&quot;&gt;&lt;property id=&quot;20148&quot; value=&quot;5&quot;/&gt;&lt;property id=&quot;20300&quot; value=&quot;Slide 5 - &amp;quot;Operating Systems Support Has Been Expanded&amp;quot;&quot;/&gt;&lt;property id=&quot;20307&quot; value=&quot;487&quot;/&gt;&lt;/object&gt;&lt;object type=&quot;3&quot; unique_id=&quot;326084&quot;&gt;&lt;property id=&quot;20148&quot; value=&quot;5&quot;/&gt;&lt;property id=&quot;20300&quot; value=&quot;Slide 6 - &amp;quot;Expanded Support For Client Operating Systems&amp;quot;&quot;/&gt;&lt;property id=&quot;20307&quot; value=&quot;489&quot;/&gt;&lt;/object&gt;&lt;object type=&quot;3&quot; unique_id=&quot;326085&quot;&gt;&lt;property id=&quot;20148&quot; value=&quot;5&quot;/&gt;&lt;property id=&quot;20300&quot; value=&quot;Slide 7 - &amp;quot;Expanded Reporting and Error handling&amp;quot;&quot;/&gt;&lt;property id=&quot;20307&quot; value=&quot;492&quot;/&gt;&lt;/object&gt;&lt;object type=&quot;3&quot; unique_id=&quot;326086&quot;&gt;&lt;property id=&quot;20148&quot; value=&quot;5&quot;/&gt;&lt;property id=&quot;20300&quot; value=&quot;Slide 8 - &amp;quot;Microsoft Active Directory Import&amp;amp;#x09;&amp;quot;&quot;/&gt;&lt;property id=&quot;20307&quot; value=&quot;536&quot;/&gt;&lt;/object&gt;&lt;object type=&quot;3&quot; unique_id=&quot;326087&quot;&gt;&lt;property id=&quot;20148&quot; value=&quot;5&quot;/&gt;&lt;property id=&quot;20300&quot; value=&quot;Slide 9 - &amp;quot;Installation Of SSL Certificates - Simplified.&amp;quot;&quot;/&gt;&lt;property id=&quot;20307&quot; value=&quot;500&quot;/&gt;&lt;/object&gt;&lt;object type=&quot;3&quot; unique_id=&quot;326088&quot;&gt;&lt;property id=&quot;20148&quot; value=&quot;5&quot;/&gt;&lt;property id=&quot;20300&quot; value=&quot;Slide 10 - &amp;quot;Internet Gateway Status Reporting Improvements&amp;quot;&quot;/&gt;&lt;property id=&quot;20307&quot; value=&quot;538&quot;/&gt;&lt;/object&gt;&lt;object type=&quot;3&quot; unique_id=&quot;326089&quot;&gt;&lt;property id=&quot;20148&quot; value=&quot;5&quot;/&gt;&lt;property id=&quot;20300&quot; value=&quot;Slide 11 - &amp;quot;Task Server Performance &amp;amp; Stability Improvements&amp;quot;&quot;/&gt;&lt;property id=&quot;20307&quot; value=&quot;498&quot;/&gt;&lt;/object&gt;&lt;object type=&quot;3&quot; unique_id=&quot;326090&quot;&gt;&lt;property id=&quot;20148&quot; value=&quot;5&quot;/&gt;&lt;property id=&quot;20300&quot; value=&quot;Slide 12 - &amp;quot;Task server performance and stability improvements&amp;quot;&quot;/&gt;&lt;property id=&quot;20307&quot; value=&quot;541&quot;/&gt;&lt;/object&gt;&lt;object type=&quot;3&quot; unique_id=&quot;326091&quot;&gt;&lt;property id=&quot;20148&quot; value=&quot;5&quot;/&gt;&lt;property id=&quot;20300&quot; value=&quot;Slide 13 - &amp;quot;Package Server Tab UI Improvements&amp;quot;&quot;/&gt;&lt;property id=&quot;20307&quot; value=&quot;539&quot;/&gt;&lt;/object&gt;&lt;object type=&quot;3&quot; unique_id=&quot;326092&quot;&gt;&lt;property id=&quot;20148&quot; value=&quot;5&quot;/&gt;&lt;property id=&quot;20300&quot; value=&quot;Slide 14 - &amp;quot;Operating System Detection Improvements&amp;quot;&quot;/&gt;&lt;property id=&quot;20307&quot; value=&quot;540&quot;/&gt;&lt;/object&gt;&lt;object type=&quot;3&quot; unique_id=&quot;326093&quot;&gt;&lt;property id=&quot;20148&quot; value=&quot;5&quot;/&gt;&lt;property id=&quot;20300&quot; value=&quot;Slide 15 - &amp;quot;Shared Schedules &amp;quot;&quot;/&gt;&lt;property id=&quot;20307&quot; value=&quot;533&quot;/&gt;&lt;/object&gt;&lt;object type=&quot;3&quot; unique_id=&quot;326094&quot;&gt;&lt;property id=&quot;20148&quot; value=&quot;5&quot;/&gt;&lt;property id=&quot;20300&quot; value=&quot;Slide 16 - &amp;quot;Hierarchy and replication improvements&amp;quot;&quot;/&gt;&lt;property id=&quot;20307&quot; value=&quot;542&quot;/&gt;&lt;/object&gt;&lt;object type=&quot;3&quot; unique_id=&quot;326095&quot;&gt;&lt;property id=&quot;20148&quot; value=&quot;5&quot;/&gt;&lt;property id=&quot;20300&quot; value=&quot;Slide 17 - &amp;quot;New Hierarchy and Replication Jobs View&amp;quot;&quot;/&gt;&lt;property id=&quot;20307&quot; value=&quot;543&quot;/&gt;&lt;/object&gt;&lt;object type=&quot;3&quot; unique_id=&quot;326096&quot;&gt;&lt;property id=&quot;20148&quot; value=&quot;5&quot;/&gt;&lt;property id=&quot;20300&quot; value=&quot;Slide 18 - &amp;quot;Hierarchy and replication improvements&amp;quot;&quot;/&gt;&lt;property id=&quot;20307&quot; value=&quot;544&quot;/&gt;&lt;/object&gt;&lt;object type=&quot;3&quot; unique_id=&quot;326097&quot;&gt;&lt;property id=&quot;20148&quot; value=&quot;5&quot;/&gt;&lt;property id=&quot;20300&quot; value=&quot;Slide 19 - &amp;quot;Notification Server Performance Improvements&amp;quot;&quot;/&gt;&lt;property id=&quot;20307&quot; value=&quot;537&quot;/&gt;&lt;/object&gt;&lt;object type=&quot;3&quot; unique_id=&quot;326098&quot;&gt;&lt;property id=&quot;20148&quot; value=&quot;5&quot;/&gt;&lt;property id=&quot;20300&quot; value=&quot;Slide 20 - &amp;quot;Symantec Management Console Views&amp;quot;&quot;/&gt;&lt;property id=&quot;20307&quot; value=&quot;556&quot;/&gt;&lt;/object&gt;&lt;object type=&quot;3&quot; unique_id=&quot;326099&quot;&gt;&lt;property id=&quot;20148&quot; value=&quot;5&quot;/&gt;&lt;property id=&quot;20300&quot; value=&quot;Slide 21 - &amp;quot;Management View Changes&amp;quot;&quot;/&gt;&lt;property id=&quot;20307&quot; value=&quot;557&quot;/&gt;&lt;/object&gt;&lt;object type=&quot;3&quot; unique_id=&quot;326100&quot;&gt;&lt;property id=&quot;20148&quot; value=&quot;5&quot;/&gt;&lt;property id=&quot;20300&quot; value=&quot;Slide 22 - &amp;quot;New Filter Tree &amp;amp; Builder View&amp;quot;&quot;/&gt;&lt;property id=&quot;20307&quot; value=&quot;558&quot;/&gt;&lt;/object&gt;&lt;object type=&quot;3&quot; unique_id=&quot;326101&quot;&gt;&lt;property id=&quot;20148&quot; value=&quot;5&quot;/&gt;&lt;property id=&quot;20300&quot; value=&quot;Slide 23 - &amp;quot;New Target Tree &amp;amp; Builder View&amp;quot;&quot;/&gt;&lt;property id=&quot;20307&quot; value=&quot;559&quot;/&gt;&lt;/object&gt;&lt;object type=&quot;3&quot; unique_id=&quot;326102&quot;&gt;&lt;property id=&quot;20148&quot; value=&quot;5&quot;/&gt;&lt;property id=&quot;20300&quot; value=&quot;Slide 24 - &amp;quot;ITMS 7.5 SP1 Solutions&amp;quot;&quot;/&gt;&lt;property id=&quot;20307&quot; value=&quot;552&quot;/&gt;&lt;/object&gt;&lt;object type=&quot;3&quot; unique_id=&quot;326103&quot;&gt;&lt;property id=&quot;20148&quot; value=&quot;5&quot;/&gt;&lt;property id=&quot;20300&quot; value=&quot;Slide 25 - &amp;quot;Deployment Solution Changes (CMS/SMS)&amp;quot;&quot;/&gt;&lt;property id=&quot;20307&quot; value=&quot;553&quot;/&gt;&lt;/object&gt;&lt;object type=&quot;3&quot; unique_id=&quot;326104&quot;&gt;&lt;property id=&quot;20148&quot; value=&quot;5&quot;/&gt;&lt;property id=&quot;20300&quot; value=&quot;Slide 26 - &amp;quot;PCAnywhere Solution Changes&amp;quot;&quot;/&gt;&lt;property id=&quot;20307&quot; value=&quot;554&quot;/&gt;&lt;/object&gt;&lt;object type=&quot;3&quot; unique_id=&quot;326105&quot;&gt;&lt;property id=&quot;20148&quot; value=&quot;5&quot;/&gt;&lt;property id=&quot;20300&quot; value=&quot;Slide 27 - &amp;quot;Software Management Solution Changes&amp;quot;&quot;/&gt;&lt;property id=&quot;20307&quot; value=&quot;555&quot;/&gt;&lt;/object&gt;&lt;object type=&quot;3&quot; unique_id=&quot;326106&quot;&gt;&lt;property id=&quot;20148&quot; value=&quot;5&quot;/&gt;&lt;property id=&quot;20300&quot; value=&quot;Slide 28 - &amp;quot;Network Application Streaming Feature&amp;quot;&quot;/&gt;&lt;property id=&quot;20307&quot; value=&quot;464&quot;/&gt;&lt;/object&gt;&lt;object type=&quot;3&quot; unique_id=&quot;326107&quot;&gt;&lt;property id=&quot;20148&quot; value=&quot;5&quot;/&gt;&lt;property id=&quot;20300&quot; value=&quot;Slide 29 - &amp;quot;Updated Symantec Workspace Streaming Agent&amp;quot;&quot;/&gt;&lt;property id=&quot;20307&quot; value=&quot;504&quot;/&gt;&lt;/object&gt;&lt;object type=&quot;3&quot; unique_id=&quot;326108&quot;&gt;&lt;property id=&quot;20148&quot; value=&quot;5&quot;/&gt;&lt;property id=&quot;20300&quot; value=&quot;Slide 30 - &amp;quot;Network Streaming using SWS 7.5 SP1&amp;quot;&quot;/&gt;&lt;property id=&quot;20307&quot; value=&quot;479&quot;/&gt;&lt;/object&gt;&lt;object type=&quot;3&quot; unique_id=&quot;326109&quot;&gt;&lt;property id=&quot;20148&quot; value=&quot;5&quot;/&gt;&lt;property id=&quot;20300&quot; value=&quot;Slide 31 - &amp;quot;Configuring streaming from a file share&amp;quot;&quot;/&gt;&lt;property id=&quot;20307&quot; value=&quot;546&quot;/&gt;&lt;/object&gt;&lt;object type=&quot;3&quot; unique_id=&quot;326110&quot;&gt;&lt;property id=&quot;20148&quot; value=&quot;5&quot;/&gt;&lt;property id=&quot;20300&quot; value=&quot;Slide 32 - &amp;quot;Starting and Testing Network Application Streaming&amp;quot;&quot;/&gt;&lt;property id=&quot;20307&quot; value=&quot;551&quot;/&gt;&lt;/object&gt;&lt;object type=&quot;3&quot; unique_id=&quot;326111&quot;&gt;&lt;property id=&quot;20148&quot; value=&quot;5&quot;/&gt;&lt;property id=&quot;20300&quot; value=&quot;Slide 33 - &amp;quot;Required AppStreamCfg.txt File Settings&amp;quot;&quot;/&gt;&lt;property id=&quot;20307&quot; value=&quot;548&quot;/&gt;&lt;/object&gt;&lt;object type=&quot;3&quot; unique_id=&quot;326112&quot;&gt;&lt;property id=&quot;20148&quot; value=&quot;5&quot;/&gt;&lt;property id=&quot;20300&quot; value=&quot;Slide 34 - &amp;quot;Creating a VHD to support application streaming&amp;quot;&quot;/&gt;&lt;property id=&quot;20307&quot; value=&quot;550&quot;/&gt;&lt;/object&gt;&lt;object type=&quot;3&quot; unique_id=&quot;326113&quot;&gt;&lt;property id=&quot;20148&quot; value=&quot;5&quot;/&gt;&lt;property id=&quot;20300&quot; value=&quot;Slide 35 - &amp;quot;Removing Streamed Applications Based on User ACL’s&amp;quot;&quot;/&gt;&lt;property id=&quot;20307&quot; value=&quot;549&quot;/&gt;&lt;/object&gt;&lt;object type=&quot;3&quot; unique_id=&quot;326114&quot;&gt;&lt;property id=&quot;20148&quot; value=&quot;5&quot;/&gt;&lt;property id=&quot;20300&quot; value=&quot;Slide 36 - &amp;quot;Additional Resources&amp;quot;&quot;/&gt;&lt;property id=&quot;20307&quot; value=&quot;560&quot;/&gt;&lt;/object&gt;&lt;object type=&quot;3&quot; unique_id=&quot;326115&quot;&gt;&lt;property id=&quot;20148&quot; value=&quot;5&quot;/&gt;&lt;property id=&quot;20300&quot; value=&quot;Slide 37&quot;/&gt;&lt;property id=&quot;20307&quot; value=&quot;481&quot;/&gt;&lt;/object&gt;&lt;object type=&quot;3&quot; unique_id=&quot;326116&quot;&gt;&lt;property id=&quot;20148&quot; value=&quot;5&quot;/&gt;&lt;property id=&quot;20300&quot; value=&quot;Slide 38 - &amp;quot;End of Presentation&amp;quot;&quot;/&gt;&lt;property id=&quot;20307&quot; value=&quot;561&quot;/&gt;&lt;/object&gt;&lt;/object&gt;&lt;object type=&quot;8&quot; unique_id=&quot;10802&quot;&gt;&lt;/object&gt;&lt;object type=&quot;10&quot; unique_id=&quot;11202&quot;&gt;&lt;object type=&quot;11&quot; unique_id=&quot;11203&quot;&gt;&lt;property id=&quot;20180&quot; value=&quot;0&quot;/&gt;&lt;property id=&quot;20181&quot; value=&quot;1&quot;/&gt;&lt;property id=&quot;20182&quot; value=&quot;0&quot;/&gt;&lt;property id=&quot;20183&quot; value=&quot;1&quot;/&gt;&lt;/object&gt;&lt;object type=&quot;12&quot; unique_id=&quot;11204&quot;&gt;&lt;/object&gt;&lt;/object&gt;&lt;/object&gt;&lt;/database&gt;"/>
  <p:tag name="SECTOMILLISECCONVERTED" val="1"/>
</p:tagLst>
</file>

<file path=ppt/theme/theme1.xml><?xml version="1.0" encoding="utf-8"?>
<a:theme xmlns:a="http://schemas.openxmlformats.org/drawingml/2006/main" name="new-identity-Symantec_Corp_PPT_Template_White_Background_v3">
  <a:themeElements>
    <a:clrScheme name="Symantec_Color_Theme_v3">
      <a:dk1>
        <a:sysClr val="windowText" lastClr="000000"/>
      </a:dk1>
      <a:lt1>
        <a:sysClr val="window" lastClr="FFFFFF"/>
      </a:lt1>
      <a:dk2>
        <a:srgbClr val="000000"/>
      </a:dk2>
      <a:lt2>
        <a:srgbClr val="9A918C"/>
      </a:lt2>
      <a:accent1>
        <a:srgbClr val="5482AB"/>
      </a:accent1>
      <a:accent2>
        <a:srgbClr val="FDBB30"/>
      </a:accent2>
      <a:accent3>
        <a:srgbClr val="8E9300"/>
      </a:accent3>
      <a:accent4>
        <a:srgbClr val="E84920"/>
      </a:accent4>
      <a:accent5>
        <a:srgbClr val="7CA295"/>
      </a:accent5>
      <a:accent6>
        <a:srgbClr val="E98306"/>
      </a:accent6>
      <a:hlink>
        <a:srgbClr val="5482AB"/>
      </a:hlink>
      <a:folHlink>
        <a:srgbClr val="E983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cap="flat" cmpd="sng" algn="ctr">
          <a:solidFill>
            <a:schemeClr val="accent1"/>
          </a:solidFill>
          <a:prstDash val="solid"/>
          <a:round/>
          <a:headEnd type="none" w="med" len="med"/>
          <a:tailEnd type="none" w="med" len="med"/>
        </a:ln>
        <a:effectLst/>
        <a:scene3d>
          <a:camera prst="orthographicFront"/>
          <a:lightRig rig="threePt" dir="t"/>
        </a:scene3d>
        <a:sp3d>
          <a:bevelT/>
        </a:sp3d>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90000"/>
          </a:lnSpc>
          <a:spcBef>
            <a:spcPct val="0"/>
          </a:spcBef>
          <a:spcAft>
            <a:spcPct val="0"/>
          </a:spcAft>
          <a:buClrTx/>
          <a:buSzTx/>
          <a:buFontTx/>
          <a:buNone/>
          <a:tabLst/>
          <a:defRPr kumimoji="0" sz="2400" i="0" u="none" strike="noStrike" cap="none" normalizeH="0" baseline="0" dirty="0" err="1" smtClean="0">
            <a:ln>
              <a:noFill/>
            </a:ln>
            <a:solidFill>
              <a:schemeClr val="bg1"/>
            </a:solidFill>
            <a:effectLst/>
            <a:latin typeface="+mn-lt"/>
          </a:defRPr>
        </a:defPPr>
      </a:lstStyle>
    </a:spDef>
    <a:lnDef>
      <a:spPr bwMode="auto">
        <a:solidFill>
          <a:schemeClr val="accent1"/>
        </a:solidFill>
        <a:ln w="19050" cap="flat" cmpd="sng" algn="ctr">
          <a:solidFill>
            <a:schemeClr val="bg2"/>
          </a:solidFill>
          <a:prstDash val="solid"/>
          <a:round/>
          <a:headEnd type="none" w="med" len="med"/>
          <a:tailEnd type="none" w="med" len="med"/>
        </a:ln>
        <a:effectLst/>
      </a:spPr>
      <a:bodyPr/>
      <a:lstStyle/>
    </a:lnDef>
    <a:txDef>
      <a:spPr bwMode="ltGray">
        <a:noFill/>
        <a:ln w="9525">
          <a:noFill/>
          <a:miter lim="800000"/>
          <a:headEnd/>
          <a:tailEnd/>
        </a:ln>
      </a:spPr>
      <a:bodyPr wrap="square" lIns="91419" tIns="45710" rIns="91419" bIns="45710" rtlCol="0" anchor="t" anchorCtr="0">
        <a:noAutofit/>
      </a:bodyPr>
      <a:lstStyle>
        <a:defPPr>
          <a:lnSpc>
            <a:spcPct val="90000"/>
          </a:lnSpc>
          <a:spcBef>
            <a:spcPts val="0"/>
          </a:spcBef>
          <a:spcAft>
            <a:spcPts val="800"/>
          </a:spcAft>
          <a:defRPr sz="2000" dirty="0" err="1" smtClean="0">
            <a:solidFill>
              <a:schemeClr val="bg2">
                <a:lumMod val="50000"/>
              </a:schemeClr>
            </a:solidFill>
            <a:latin typeface="Calibri" pitchFamily="34" charset="0"/>
          </a:defRPr>
        </a:defPPr>
      </a:lstStyle>
    </a:txDef>
  </a:objectDefaults>
  <a:extraClrSchemeLst>
    <a:extraClrScheme>
      <a:clrScheme name="Symantec Color Scheme">
        <a:dk1>
          <a:srgbClr val="000000"/>
        </a:dk1>
        <a:lt1>
          <a:srgbClr val="FFFFFF"/>
        </a:lt1>
        <a:dk2>
          <a:srgbClr val="000000"/>
        </a:dk2>
        <a:lt2>
          <a:srgbClr val="8C919A"/>
        </a:lt2>
        <a:accent1>
          <a:srgbClr val="848561"/>
        </a:accent1>
        <a:accent2>
          <a:srgbClr val="E6BA00"/>
        </a:accent2>
        <a:accent3>
          <a:srgbClr val="4D6883"/>
        </a:accent3>
        <a:accent4>
          <a:srgbClr val="F27F1A"/>
        </a:accent4>
        <a:accent5>
          <a:srgbClr val="A30609"/>
        </a:accent5>
        <a:accent6>
          <a:srgbClr val="7F6377"/>
        </a:accent6>
        <a:hlink>
          <a:srgbClr val="4D6883"/>
        </a:hlink>
        <a:folHlink>
          <a:srgbClr val="F27F1A"/>
        </a:folHlink>
      </a:clrScheme>
      <a:clrMap bg1="lt1" tx1="dk1" bg2="lt2" tx2="dk2" accent1="accent1" accent2="accent2" accent3="accent3" accent4="accent4" accent5="accent5" accent6="accent6" hlink="hlink" folHlink="folHlink"/>
    </a:extraClrScheme>
  </a:extraClrSchemeLst>
  <a:custClrLst>
    <a:custClr name="Red">
      <a:srgbClr val="B32317"/>
    </a:custClr>
    <a:custClr name="Blue">
      <a:srgbClr val="3B3B69"/>
    </a:custClr>
    <a:custClr name="Yellow">
      <a:srgbClr val="E0991A"/>
    </a:custClr>
    <a:custClr name="Taupe">
      <a:srgbClr val="867C50"/>
    </a:custClr>
    <a:custClr name="Teal">
      <a:srgbClr val="31565D"/>
    </a:custClr>
  </a:custClr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6617</Words>
  <Application>Microsoft Office PowerPoint</Application>
  <PresentationFormat>On-screen Show (4:3)</PresentationFormat>
  <Paragraphs>590</Paragraphs>
  <Slides>38</Slides>
  <Notes>38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new-identity-Symantec_Corp_PPT_Template_White_Background_v3</vt:lpstr>
      <vt:lpstr>What's New in ITMS 7.5 SP1</vt:lpstr>
      <vt:lpstr>Agenda</vt:lpstr>
      <vt:lpstr>Symantec Management Platform 7.5 SP1 Core</vt:lpstr>
      <vt:lpstr>ITMS 7.5 SP1 Upgrade Scenarios</vt:lpstr>
      <vt:lpstr>Operating Systems Support Has Been Expanded</vt:lpstr>
      <vt:lpstr>Expanded Support For Client Operating Systems</vt:lpstr>
      <vt:lpstr>Expanded Reporting and Error handling</vt:lpstr>
      <vt:lpstr>Microsoft Active Directory Import </vt:lpstr>
      <vt:lpstr>Installation Of SSL Certificates - Simplified.</vt:lpstr>
      <vt:lpstr>Internet Gateway Status Reporting Improvements</vt:lpstr>
      <vt:lpstr>Task Server Performance &amp; Stability Improvements</vt:lpstr>
      <vt:lpstr>Task server performance and stability improvements</vt:lpstr>
      <vt:lpstr>Package Server Tab UI Improvements</vt:lpstr>
      <vt:lpstr>Operating System Detection Improvements</vt:lpstr>
      <vt:lpstr>Shared Schedules </vt:lpstr>
      <vt:lpstr>Hierarchy and replication improvements</vt:lpstr>
      <vt:lpstr>New Hierarchy and Replication Jobs View</vt:lpstr>
      <vt:lpstr>Hierarchy and replication improvements</vt:lpstr>
      <vt:lpstr>Notification Server Performance Improvements</vt:lpstr>
      <vt:lpstr>Symantec Management Console Views</vt:lpstr>
      <vt:lpstr>Management View Changes</vt:lpstr>
      <vt:lpstr>New Filter Tree &amp; Builder View</vt:lpstr>
      <vt:lpstr>New Target Tree &amp; Builder View</vt:lpstr>
      <vt:lpstr>ITMS 7.5 SP1 Solutions</vt:lpstr>
      <vt:lpstr>Deployment Solution Changes (CMS/SMS)</vt:lpstr>
      <vt:lpstr>PCAnywhere Solution Changes</vt:lpstr>
      <vt:lpstr>Software Management Solution Changes</vt:lpstr>
      <vt:lpstr>Network Application Streaming Feature</vt:lpstr>
      <vt:lpstr>Updated Symantec Workspace Streaming Agent</vt:lpstr>
      <vt:lpstr>Network Streaming using SWS 7.5 SP1</vt:lpstr>
      <vt:lpstr>Configuring streaming from a file share</vt:lpstr>
      <vt:lpstr>Starting and Testing Network Application Streaming</vt:lpstr>
      <vt:lpstr>Required AppStreamCfg.txt File Settings</vt:lpstr>
      <vt:lpstr>Creating a VHD to support application streaming</vt:lpstr>
      <vt:lpstr>Removing Streamed Applications Based on User ACL’s</vt:lpstr>
      <vt:lpstr>Additional Resources</vt:lpstr>
      <vt:lpstr>PowerPoint Presentation</vt:lpstr>
      <vt:lpstr>End of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2010-09-28T15:34:37Z</dcterms:created>
  <dcterms:modified xsi:type="dcterms:W3CDTF">2014-07-17T15:55:08Z</dcterms:modified>
</cp:coreProperties>
</file>